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CBA0A3-3DBB-4320-A4A1-1AE29C67DA3D}">
  <a:tblStyle styleId="{A9CBA0A3-3DBB-4320-A4A1-1AE29C67D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b8698b4c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b8698b4c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b8698b4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b8698b4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b8698b4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b8698b4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8698b4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b8698b4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8698b4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b8698b4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8698b4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b8698b4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b8698b4c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b8698b4c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://www.linkedin.com/in/achieng-otien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8850" y="1235600"/>
            <a:ext cx="8750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Aviation Right for Us?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0800" y="2074400"/>
            <a:ext cx="8626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Data-Driven Decision Guide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38850" y="4096775"/>
            <a:ext cx="3767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Presented by: Achieng Otieno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Date: June 30, 2025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50125" y="208475"/>
            <a:ext cx="3585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Images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227775" y="174675"/>
            <a:ext cx="87828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Recommendations – Strategic Pathways for Aviation Entry</a:t>
            </a:r>
            <a:endParaRPr sz="26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50" y="1077750"/>
            <a:ext cx="598392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505125" y="342750"/>
            <a:ext cx="65220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2"/>
                </a:solidFill>
              </a:rPr>
              <a:t>Questions?</a:t>
            </a:r>
            <a:endParaRPr sz="6400">
              <a:solidFill>
                <a:schemeClr val="dk2"/>
              </a:solidFill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572000" y="4010600"/>
            <a:ext cx="4421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Achieng Otieno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LinkedIn Profile</a:t>
            </a:r>
            <a:r>
              <a:rPr b="1" lang="en" sz="1100"/>
              <a:t>:</a:t>
            </a:r>
            <a:r>
              <a:rPr b="1" lang="en" sz="1100">
                <a:solidFill>
                  <a:srgbClr val="222636"/>
                </a:solidFill>
              </a:rPr>
              <a:t> </a:t>
            </a:r>
            <a:r>
              <a:rPr b="1" lang="en" sz="1050" u="sng">
                <a:solidFill>
                  <a:srgbClr val="222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www.linkedin.com/in/achieng-otieno</a:t>
            </a:r>
            <a:r>
              <a:rPr b="1"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5675" y="3608000"/>
            <a:ext cx="3585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Images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– Our Mission: Safer Skies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Our goal is to equip leadership with a clear understanding of inherent risks and operational realities to inform a strategic decision regarding potential market entry or investment.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this matters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Informed Investment: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Mitigation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Positioning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Reputation &amp; Compliance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 explored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Historical air accident data to pinpoint critical risk factors, evaluate operational challenges, and identify areas requiring significant strategic consideration for any new entrant.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201675" y="205075"/>
            <a:ext cx="8630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Business Understanding – The Aviation Frontier: Opportunity Meets Complexity</a:t>
            </a:r>
            <a:endParaRPr sz="2700"/>
          </a:p>
        </p:txBody>
      </p:sp>
      <p:sp>
        <p:nvSpPr>
          <p:cNvPr id="114" name="Google Shape;114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Strategic Question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aviation industry presents significant opportunities, but also unique operational challenges and inherent risks. Before committing resources, we need a clear, objective assessment of its safety environment.</a:t>
            </a:r>
            <a:endParaRPr sz="2000"/>
          </a:p>
        </p:txBody>
      </p:sp>
      <p:sp>
        <p:nvSpPr>
          <p:cNvPr id="117" name="Google Shape;11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50" y="1346250"/>
            <a:ext cx="24693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Questions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2841550" y="1912675"/>
            <a:ext cx="3106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What are the safety implications of different aircraft types, and how might this influence fleet selection?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How does accident severity (e.g., aircraft damage leading to fatalities) impact the operational and financial landscape for a new player?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Can historical data guide us towards safer operational models or aircraft acquisitions within the industry?</a:t>
            </a:r>
            <a:endParaRPr b="1" sz="1300"/>
          </a:p>
        </p:txBody>
      </p:sp>
      <p:sp>
        <p:nvSpPr>
          <p:cNvPr id="120" name="Google Shape;12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6254225" y="2070575"/>
            <a:ext cx="24717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Provide actionable insights derived from accident data, empowering our strategic decision-making on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whether and how to best position our entry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into the aviation industry.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14875" y="1721925"/>
            <a:ext cx="40452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3F3F3"/>
                </a:solidFill>
              </a:rPr>
              <a:t>Analytical Compass</a:t>
            </a:r>
            <a:endParaRPr b="1" sz="3300">
              <a:solidFill>
                <a:srgbClr val="F3F3F3"/>
              </a:solidFill>
            </a:endParaRPr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341350" y="2332425"/>
            <a:ext cx="40452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Understanding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4680575" y="130700"/>
            <a:ext cx="4382700" cy="48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The Data Source:</a:t>
            </a:r>
            <a:r>
              <a:rPr lang="en" sz="1300"/>
              <a:t> A comprehensive dataset</a:t>
            </a:r>
            <a:r>
              <a:rPr lang="en" sz="1300"/>
              <a:t> of historical air accident incidents (1948 -2022) provided by the NTSB</a:t>
            </a:r>
            <a:r>
              <a:rPr lang="en" sz="1300"/>
              <a:t>. This rich source provides details essential for understanding the operational realities and inherent risks within the aviation sector.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Key  Data Points Utilized: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 sz="1300"/>
              <a:t>Accident Phase:</a:t>
            </a:r>
            <a:r>
              <a:rPr lang="en" sz="1300"/>
              <a:t> (e.g., Landing, Takeoff, Cruise) </a:t>
            </a:r>
            <a:r>
              <a:rPr b="1" lang="en" sz="1300"/>
              <a:t>Purpose of Flight:</a:t>
            </a:r>
            <a:r>
              <a:rPr lang="en" sz="1300"/>
              <a:t> (e.g., Personal, Instructional, Commercial)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 sz="1300"/>
              <a:t>Aircraft Category:</a:t>
            </a:r>
            <a:r>
              <a:rPr lang="en" sz="1300"/>
              <a:t> (e.g., Airplane, Helicopter)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 sz="1300"/>
              <a:t>Aircraft Damage Level:</a:t>
            </a:r>
            <a:r>
              <a:rPr lang="en" sz="1300"/>
              <a:t> (e.g., Minor, Substantial, Destroyed)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 sz="1300"/>
              <a:t>Fatalities:</a:t>
            </a:r>
            <a:r>
              <a:rPr lang="en" sz="1300"/>
              <a:t> Number of lives lost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 sz="1300"/>
              <a:t>Aircraft Model &amp; Make:</a:t>
            </a:r>
            <a:r>
              <a:rPr lang="en" sz="1300"/>
              <a:t> Identification of specific aircrafts.</a:t>
            </a:r>
            <a:endParaRPr sz="2500"/>
          </a:p>
        </p:txBody>
      </p:sp>
      <p:sp>
        <p:nvSpPr>
          <p:cNvPr id="130" name="Google Shape;130;p16"/>
          <p:cNvSpPr txBox="1"/>
          <p:nvPr/>
        </p:nvSpPr>
        <p:spPr>
          <a:xfrm>
            <a:off x="0" y="4740900"/>
            <a:ext cx="35856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Images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accent6"/>
                </a:solidFill>
              </a:rPr>
              <a:t>Analytical Approach </a:t>
            </a:r>
            <a:endParaRPr b="1" sz="3300">
              <a:solidFill>
                <a:schemeClr val="accent6"/>
              </a:solidFill>
            </a:endParaRPr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346550" y="2327225"/>
            <a:ext cx="35667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Exploratory Data Analysis - EDA </a:t>
            </a:r>
            <a:endParaRPr sz="1900"/>
          </a:p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939500" y="406525"/>
            <a:ext cx="3837000" cy="44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E6E6"/>
                </a:solidFill>
              </a:rPr>
              <a:t>Python, a powerful programming language, was used  along with these specialized libraries:</a:t>
            </a:r>
            <a:endParaRPr b="1" sz="1300">
              <a:solidFill>
                <a:srgbClr val="E6E6E6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6E6E6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E6E6E6"/>
                </a:solidFill>
              </a:rPr>
              <a:t>Pandas &amp; Numpy: For efficiently organizing and manipulating large datasets, acting like an advanced spreadsheet.</a:t>
            </a:r>
            <a:endParaRPr b="1" sz="1300">
              <a:solidFill>
                <a:srgbClr val="E6E6E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6E6E6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6E6E6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E6E6E6"/>
                </a:solidFill>
              </a:rPr>
              <a:t>Matplotlib &amp; Seaborn: For creating clear and informative visualizations, transforming raw numbers into understandable pictures of risk and trends. </a:t>
            </a:r>
            <a:endParaRPr b="1" sz="1300">
              <a:solidFill>
                <a:srgbClr val="E6E6E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6E6E6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6E6E6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E6E6E6"/>
                </a:solidFill>
              </a:rPr>
              <a:t>This process, known as Exploratory Data Analysis (EDA),  systematically uncovered patterns, identified potential pitfalls, and highlighted areas requiring deep consideration before market entr</a:t>
            </a:r>
            <a:r>
              <a:rPr b="1" lang="en" sz="1300">
                <a:solidFill>
                  <a:srgbClr val="E6E6E6"/>
                </a:solidFill>
              </a:rPr>
              <a:t>y.</a:t>
            </a:r>
            <a:endParaRPr b="1" sz="1300">
              <a:solidFill>
                <a:srgbClr val="E6E6E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160900" y="111675"/>
            <a:ext cx="89211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Analysis – Identifying Inherent Risks</a:t>
            </a:r>
            <a:endParaRPr sz="2800"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640425"/>
            <a:ext cx="39999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Landing Phase – The Most Consistent Risk Point for Any Operation</a:t>
            </a:r>
            <a:endParaRPr b="1"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Insight: landing phase of flight accounts for the highest number of recorded air accidents across the industry. 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any new entrant, this highlights a fundamental, high-risk operational segment that demands rigorous planning, advanced pilot training, and robust equipment maintenance.</a:t>
            </a:r>
            <a:endParaRPr sz="13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 title="Ph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50" y="1131675"/>
            <a:ext cx="4721899" cy="3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0" y="3255025"/>
            <a:ext cx="4260300" cy="1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60900" y="4656025"/>
            <a:ext cx="1553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Images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228625"/>
            <a:ext cx="3999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Segments and Their Risk Profiles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229975"/>
            <a:ext cx="39999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&amp; Instructional Flights – A Segment with Elevated Accident Incidence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of recorded accidents occur within flights conducted for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and instructional purposes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the company consider entering these segments, we would face a higher inherent accident frequency, potentially linked to diverse pilot experience levels, less standardized operations, or varied flight environments.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19"/>
          <p:cNvGraphicFramePr/>
          <p:nvPr/>
        </p:nvGraphicFramePr>
        <p:xfrm>
          <a:off x="4572000" y="4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{A9CBA0A3-3DBB-4320-A4A1-1AE29C67DA3D}</a:tableStyleId>
              </a:tblPr>
              <a:tblGrid>
                <a:gridCol w="2158550"/>
                <a:gridCol w="2158550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PURPOSE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RECORDS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42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Ariel Application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Positioning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work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Aerial</a:t>
                      </a:r>
                      <a:r>
                        <a:rPr lang="en"/>
                        <a:t> </a:t>
                      </a:r>
                      <a:r>
                        <a:rPr lang="en"/>
                        <a:t>Observation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185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Asset Loss and Human Impact</a:t>
            </a:r>
            <a:endParaRPr sz="1900"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941500"/>
            <a:ext cx="36645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Catastrophic Damage Drives Fatalities; Airplanes Show Higher Fatality Rates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"Substantial Damage" is the most common outcome,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significantly higher number of fatalities occur when aircraft are classified as "Destroyed."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Furthermore,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airplanes exhibit a 69.5% fatality rate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slightly higher than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helicopters at 63.0%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factor to consider when evaluating fleet acquisition and operational risk.</a:t>
            </a:r>
            <a:endParaRPr sz="14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75" y="152400"/>
            <a:ext cx="5118299" cy="4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94150"/>
            <a:ext cx="86061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Safer Operational Makes/Models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63950" y="3968500"/>
            <a:ext cx="78918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Airbus A310 Aircraft Model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demonstrated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 number of recorded fatalities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our dataset, indicating a potentially robust design or operational safety record.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Cirrus Design Corp and Fokker Makes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show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 fatality counts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4850"/>
            <a:ext cx="4472001" cy="31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75" y="774838"/>
            <a:ext cx="4428251" cy="31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