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70" r:id="rId9"/>
    <p:sldId id="271" r:id="rId10"/>
    <p:sldId id="272" r:id="rId11"/>
    <p:sldId id="274" r:id="rId12"/>
    <p:sldId id="267" r:id="rId13"/>
    <p:sldId id="268" r:id="rId14"/>
    <p:sldId id="269" r:id="rId15"/>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A9FE2"/>
    <a:srgbClr val="A6B9DB"/>
    <a:srgbClr val="EAEAEA"/>
    <a:srgbClr val="F1E9DB"/>
    <a:srgbClr val="EBEB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2" autoAdjust="0"/>
    <p:restoredTop sz="94660"/>
  </p:normalViewPr>
  <p:slideViewPr>
    <p:cSldViewPr snapToGrid="0">
      <p:cViewPr>
        <p:scale>
          <a:sx n="100" d="100"/>
          <a:sy n="100" d="100"/>
        </p:scale>
        <p:origin x="216"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EF362-E567-474B-A1D8-E29C6044DE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a16="http://schemas.microsoft.com/office/drawing/2014/main" id="{E6903BB5-0051-425B-8BFF-BAB67D4D9B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id="{04B72087-29F1-4548-BB9F-9F4BF0566688}"/>
              </a:ext>
            </a:extLst>
          </p:cNvPr>
          <p:cNvSpPr>
            <a:spLocks noGrp="1"/>
          </p:cNvSpPr>
          <p:nvPr>
            <p:ph type="dt" sz="half" idx="10"/>
          </p:nvPr>
        </p:nvSpPr>
        <p:spPr/>
        <p:txBody>
          <a:bodyPr/>
          <a:lstStyle/>
          <a:p>
            <a:fld id="{7AB3EDE0-6EB3-44AA-B4F5-C0A0016310D5}" type="datetimeFigureOut">
              <a:rPr lang="he-IL" smtClean="0"/>
              <a:t>ט"ו/טבת/תש"פ</a:t>
            </a:fld>
            <a:endParaRPr lang="he-IL" dirty="0"/>
          </a:p>
        </p:txBody>
      </p:sp>
      <p:sp>
        <p:nvSpPr>
          <p:cNvPr id="5" name="Footer Placeholder 4">
            <a:extLst>
              <a:ext uri="{FF2B5EF4-FFF2-40B4-BE49-F238E27FC236}">
                <a16:creationId xmlns:a16="http://schemas.microsoft.com/office/drawing/2014/main" id="{5D856F98-AED6-4EAD-B6F3-528E0E527B79}"/>
              </a:ext>
            </a:extLst>
          </p:cNvPr>
          <p:cNvSpPr>
            <a:spLocks noGrp="1"/>
          </p:cNvSpPr>
          <p:nvPr>
            <p:ph type="ftr" sz="quarter" idx="11"/>
          </p:nvPr>
        </p:nvSpPr>
        <p:spPr/>
        <p:txBody>
          <a:bodyPr/>
          <a:lstStyle/>
          <a:p>
            <a:endParaRPr lang="he-IL" dirty="0"/>
          </a:p>
        </p:txBody>
      </p:sp>
      <p:sp>
        <p:nvSpPr>
          <p:cNvPr id="6" name="Slide Number Placeholder 5">
            <a:extLst>
              <a:ext uri="{FF2B5EF4-FFF2-40B4-BE49-F238E27FC236}">
                <a16:creationId xmlns:a16="http://schemas.microsoft.com/office/drawing/2014/main" id="{B0D524F3-9AC3-4742-9A41-1FB0F5084CD5}"/>
              </a:ext>
            </a:extLst>
          </p:cNvPr>
          <p:cNvSpPr>
            <a:spLocks noGrp="1"/>
          </p:cNvSpPr>
          <p:nvPr>
            <p:ph type="sldNum" sz="quarter" idx="12"/>
          </p:nvPr>
        </p:nvSpPr>
        <p:spPr/>
        <p:txBody>
          <a:bodyPr/>
          <a:lstStyle/>
          <a:p>
            <a:fld id="{009965E3-2A15-4498-829E-F2F298FEB39A}" type="slidenum">
              <a:rPr lang="he-IL" smtClean="0"/>
              <a:t>‹#›</a:t>
            </a:fld>
            <a:endParaRPr lang="he-IL" dirty="0"/>
          </a:p>
        </p:txBody>
      </p:sp>
    </p:spTree>
    <p:extLst>
      <p:ext uri="{BB962C8B-B14F-4D97-AF65-F5344CB8AC3E}">
        <p14:creationId xmlns:p14="http://schemas.microsoft.com/office/powerpoint/2010/main" val="3490001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7D341-0734-4B81-A40C-E4C775F02C7C}"/>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57E2FF68-1117-4694-9C63-945BF220AB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EFF9948B-BC90-4254-AE54-A2362B8ED987}"/>
              </a:ext>
            </a:extLst>
          </p:cNvPr>
          <p:cNvSpPr>
            <a:spLocks noGrp="1"/>
          </p:cNvSpPr>
          <p:nvPr>
            <p:ph type="dt" sz="half" idx="10"/>
          </p:nvPr>
        </p:nvSpPr>
        <p:spPr/>
        <p:txBody>
          <a:bodyPr/>
          <a:lstStyle/>
          <a:p>
            <a:fld id="{7AB3EDE0-6EB3-44AA-B4F5-C0A0016310D5}" type="datetimeFigureOut">
              <a:rPr lang="he-IL" smtClean="0"/>
              <a:t>ט"ו/טבת/תש"פ</a:t>
            </a:fld>
            <a:endParaRPr lang="he-IL" dirty="0"/>
          </a:p>
        </p:txBody>
      </p:sp>
      <p:sp>
        <p:nvSpPr>
          <p:cNvPr id="5" name="Footer Placeholder 4">
            <a:extLst>
              <a:ext uri="{FF2B5EF4-FFF2-40B4-BE49-F238E27FC236}">
                <a16:creationId xmlns:a16="http://schemas.microsoft.com/office/drawing/2014/main" id="{C7B0D15A-DFF3-4D8A-9AC3-FC6676AA66AB}"/>
              </a:ext>
            </a:extLst>
          </p:cNvPr>
          <p:cNvSpPr>
            <a:spLocks noGrp="1"/>
          </p:cNvSpPr>
          <p:nvPr>
            <p:ph type="ftr" sz="quarter" idx="11"/>
          </p:nvPr>
        </p:nvSpPr>
        <p:spPr/>
        <p:txBody>
          <a:bodyPr/>
          <a:lstStyle/>
          <a:p>
            <a:endParaRPr lang="he-IL" dirty="0"/>
          </a:p>
        </p:txBody>
      </p:sp>
      <p:sp>
        <p:nvSpPr>
          <p:cNvPr id="6" name="Slide Number Placeholder 5">
            <a:extLst>
              <a:ext uri="{FF2B5EF4-FFF2-40B4-BE49-F238E27FC236}">
                <a16:creationId xmlns:a16="http://schemas.microsoft.com/office/drawing/2014/main" id="{2E9A149D-291D-4A30-B773-02177A2DEF2D}"/>
              </a:ext>
            </a:extLst>
          </p:cNvPr>
          <p:cNvSpPr>
            <a:spLocks noGrp="1"/>
          </p:cNvSpPr>
          <p:nvPr>
            <p:ph type="sldNum" sz="quarter" idx="12"/>
          </p:nvPr>
        </p:nvSpPr>
        <p:spPr/>
        <p:txBody>
          <a:bodyPr/>
          <a:lstStyle/>
          <a:p>
            <a:fld id="{009965E3-2A15-4498-829E-F2F298FEB39A}" type="slidenum">
              <a:rPr lang="he-IL" smtClean="0"/>
              <a:t>‹#›</a:t>
            </a:fld>
            <a:endParaRPr lang="he-IL" dirty="0"/>
          </a:p>
        </p:txBody>
      </p:sp>
    </p:spTree>
    <p:extLst>
      <p:ext uri="{BB962C8B-B14F-4D97-AF65-F5344CB8AC3E}">
        <p14:creationId xmlns:p14="http://schemas.microsoft.com/office/powerpoint/2010/main" val="139008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1D48F7-2EA4-4D06-B6C9-FEED7623DDC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596B51C5-334E-4B89-BA1F-498B6E175E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290F8471-8702-4F11-9E89-E79A9B1F9C68}"/>
              </a:ext>
            </a:extLst>
          </p:cNvPr>
          <p:cNvSpPr>
            <a:spLocks noGrp="1"/>
          </p:cNvSpPr>
          <p:nvPr>
            <p:ph type="dt" sz="half" idx="10"/>
          </p:nvPr>
        </p:nvSpPr>
        <p:spPr/>
        <p:txBody>
          <a:bodyPr/>
          <a:lstStyle/>
          <a:p>
            <a:fld id="{7AB3EDE0-6EB3-44AA-B4F5-C0A0016310D5}" type="datetimeFigureOut">
              <a:rPr lang="he-IL" smtClean="0"/>
              <a:t>ט"ו/טבת/תש"פ</a:t>
            </a:fld>
            <a:endParaRPr lang="he-IL" dirty="0"/>
          </a:p>
        </p:txBody>
      </p:sp>
      <p:sp>
        <p:nvSpPr>
          <p:cNvPr id="5" name="Footer Placeholder 4">
            <a:extLst>
              <a:ext uri="{FF2B5EF4-FFF2-40B4-BE49-F238E27FC236}">
                <a16:creationId xmlns:a16="http://schemas.microsoft.com/office/drawing/2014/main" id="{8D3E5FDE-2483-4D8F-B608-F55853D6BFA9}"/>
              </a:ext>
            </a:extLst>
          </p:cNvPr>
          <p:cNvSpPr>
            <a:spLocks noGrp="1"/>
          </p:cNvSpPr>
          <p:nvPr>
            <p:ph type="ftr" sz="quarter" idx="11"/>
          </p:nvPr>
        </p:nvSpPr>
        <p:spPr/>
        <p:txBody>
          <a:bodyPr/>
          <a:lstStyle/>
          <a:p>
            <a:endParaRPr lang="he-IL" dirty="0"/>
          </a:p>
        </p:txBody>
      </p:sp>
      <p:sp>
        <p:nvSpPr>
          <p:cNvPr id="6" name="Slide Number Placeholder 5">
            <a:extLst>
              <a:ext uri="{FF2B5EF4-FFF2-40B4-BE49-F238E27FC236}">
                <a16:creationId xmlns:a16="http://schemas.microsoft.com/office/drawing/2014/main" id="{5D2EBB32-24DD-479F-9F12-77B4EA130DE8}"/>
              </a:ext>
            </a:extLst>
          </p:cNvPr>
          <p:cNvSpPr>
            <a:spLocks noGrp="1"/>
          </p:cNvSpPr>
          <p:nvPr>
            <p:ph type="sldNum" sz="quarter" idx="12"/>
          </p:nvPr>
        </p:nvSpPr>
        <p:spPr/>
        <p:txBody>
          <a:bodyPr/>
          <a:lstStyle/>
          <a:p>
            <a:fld id="{009965E3-2A15-4498-829E-F2F298FEB39A}" type="slidenum">
              <a:rPr lang="he-IL" smtClean="0"/>
              <a:t>‹#›</a:t>
            </a:fld>
            <a:endParaRPr lang="he-IL" dirty="0"/>
          </a:p>
        </p:txBody>
      </p:sp>
    </p:spTree>
    <p:extLst>
      <p:ext uri="{BB962C8B-B14F-4D97-AF65-F5344CB8AC3E}">
        <p14:creationId xmlns:p14="http://schemas.microsoft.com/office/powerpoint/2010/main" val="2629140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77EC3-EE2D-4830-9064-9571AF3911DD}"/>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390EC77E-BCA2-437E-B133-ABAF5429F5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074CD967-91BB-4885-A1B0-36C9C3C3DE64}"/>
              </a:ext>
            </a:extLst>
          </p:cNvPr>
          <p:cNvSpPr>
            <a:spLocks noGrp="1"/>
          </p:cNvSpPr>
          <p:nvPr>
            <p:ph type="dt" sz="half" idx="10"/>
          </p:nvPr>
        </p:nvSpPr>
        <p:spPr/>
        <p:txBody>
          <a:bodyPr/>
          <a:lstStyle/>
          <a:p>
            <a:fld id="{7AB3EDE0-6EB3-44AA-B4F5-C0A0016310D5}" type="datetimeFigureOut">
              <a:rPr lang="he-IL" smtClean="0"/>
              <a:t>ט"ו/טבת/תש"פ</a:t>
            </a:fld>
            <a:endParaRPr lang="he-IL" dirty="0"/>
          </a:p>
        </p:txBody>
      </p:sp>
      <p:sp>
        <p:nvSpPr>
          <p:cNvPr id="5" name="Footer Placeholder 4">
            <a:extLst>
              <a:ext uri="{FF2B5EF4-FFF2-40B4-BE49-F238E27FC236}">
                <a16:creationId xmlns:a16="http://schemas.microsoft.com/office/drawing/2014/main" id="{EAAF3BA0-48FC-4635-9A96-1F637C6AD41E}"/>
              </a:ext>
            </a:extLst>
          </p:cNvPr>
          <p:cNvSpPr>
            <a:spLocks noGrp="1"/>
          </p:cNvSpPr>
          <p:nvPr>
            <p:ph type="ftr" sz="quarter" idx="11"/>
          </p:nvPr>
        </p:nvSpPr>
        <p:spPr/>
        <p:txBody>
          <a:bodyPr/>
          <a:lstStyle/>
          <a:p>
            <a:endParaRPr lang="he-IL" dirty="0"/>
          </a:p>
        </p:txBody>
      </p:sp>
      <p:sp>
        <p:nvSpPr>
          <p:cNvPr id="6" name="Slide Number Placeholder 5">
            <a:extLst>
              <a:ext uri="{FF2B5EF4-FFF2-40B4-BE49-F238E27FC236}">
                <a16:creationId xmlns:a16="http://schemas.microsoft.com/office/drawing/2014/main" id="{FAFBA896-268F-4F5A-8ADC-594985147C02}"/>
              </a:ext>
            </a:extLst>
          </p:cNvPr>
          <p:cNvSpPr>
            <a:spLocks noGrp="1"/>
          </p:cNvSpPr>
          <p:nvPr>
            <p:ph type="sldNum" sz="quarter" idx="12"/>
          </p:nvPr>
        </p:nvSpPr>
        <p:spPr/>
        <p:txBody>
          <a:bodyPr/>
          <a:lstStyle/>
          <a:p>
            <a:fld id="{009965E3-2A15-4498-829E-F2F298FEB39A}" type="slidenum">
              <a:rPr lang="he-IL" smtClean="0"/>
              <a:t>‹#›</a:t>
            </a:fld>
            <a:endParaRPr lang="he-IL" dirty="0"/>
          </a:p>
        </p:txBody>
      </p:sp>
    </p:spTree>
    <p:extLst>
      <p:ext uri="{BB962C8B-B14F-4D97-AF65-F5344CB8AC3E}">
        <p14:creationId xmlns:p14="http://schemas.microsoft.com/office/powerpoint/2010/main" val="3754672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6EC7C-FE1C-429E-8215-85A849F1AF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a16="http://schemas.microsoft.com/office/drawing/2014/main" id="{8E462A0C-E24A-461E-9049-26E0C7D26D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F84258-062D-4D0F-ADB8-60065A46A0F7}"/>
              </a:ext>
            </a:extLst>
          </p:cNvPr>
          <p:cNvSpPr>
            <a:spLocks noGrp="1"/>
          </p:cNvSpPr>
          <p:nvPr>
            <p:ph type="dt" sz="half" idx="10"/>
          </p:nvPr>
        </p:nvSpPr>
        <p:spPr/>
        <p:txBody>
          <a:bodyPr/>
          <a:lstStyle/>
          <a:p>
            <a:fld id="{7AB3EDE0-6EB3-44AA-B4F5-C0A0016310D5}" type="datetimeFigureOut">
              <a:rPr lang="he-IL" smtClean="0"/>
              <a:t>ט"ו/טבת/תש"פ</a:t>
            </a:fld>
            <a:endParaRPr lang="he-IL" dirty="0"/>
          </a:p>
        </p:txBody>
      </p:sp>
      <p:sp>
        <p:nvSpPr>
          <p:cNvPr id="5" name="Footer Placeholder 4">
            <a:extLst>
              <a:ext uri="{FF2B5EF4-FFF2-40B4-BE49-F238E27FC236}">
                <a16:creationId xmlns:a16="http://schemas.microsoft.com/office/drawing/2014/main" id="{B976105D-08D1-49D2-825B-BB6B9C4FC058}"/>
              </a:ext>
            </a:extLst>
          </p:cNvPr>
          <p:cNvSpPr>
            <a:spLocks noGrp="1"/>
          </p:cNvSpPr>
          <p:nvPr>
            <p:ph type="ftr" sz="quarter" idx="11"/>
          </p:nvPr>
        </p:nvSpPr>
        <p:spPr/>
        <p:txBody>
          <a:bodyPr/>
          <a:lstStyle/>
          <a:p>
            <a:endParaRPr lang="he-IL" dirty="0"/>
          </a:p>
        </p:txBody>
      </p:sp>
      <p:sp>
        <p:nvSpPr>
          <p:cNvPr id="6" name="Slide Number Placeholder 5">
            <a:extLst>
              <a:ext uri="{FF2B5EF4-FFF2-40B4-BE49-F238E27FC236}">
                <a16:creationId xmlns:a16="http://schemas.microsoft.com/office/drawing/2014/main" id="{9B7AF3A4-AFB7-4AD3-86CB-920E36F377FF}"/>
              </a:ext>
            </a:extLst>
          </p:cNvPr>
          <p:cNvSpPr>
            <a:spLocks noGrp="1"/>
          </p:cNvSpPr>
          <p:nvPr>
            <p:ph type="sldNum" sz="quarter" idx="12"/>
          </p:nvPr>
        </p:nvSpPr>
        <p:spPr/>
        <p:txBody>
          <a:bodyPr/>
          <a:lstStyle/>
          <a:p>
            <a:fld id="{009965E3-2A15-4498-829E-F2F298FEB39A}" type="slidenum">
              <a:rPr lang="he-IL" smtClean="0"/>
              <a:t>‹#›</a:t>
            </a:fld>
            <a:endParaRPr lang="he-IL" dirty="0"/>
          </a:p>
        </p:txBody>
      </p:sp>
    </p:spTree>
    <p:extLst>
      <p:ext uri="{BB962C8B-B14F-4D97-AF65-F5344CB8AC3E}">
        <p14:creationId xmlns:p14="http://schemas.microsoft.com/office/powerpoint/2010/main" val="3984053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6679-640E-4A7F-B765-1CDAE7B93343}"/>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A8231F9F-82BB-4BAB-A8E2-0019B72652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id="{CC81A83A-A022-4CDC-8151-27FC05F3DE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id="{2FA6AFBE-4CEB-48D4-A04A-230580465C80}"/>
              </a:ext>
            </a:extLst>
          </p:cNvPr>
          <p:cNvSpPr>
            <a:spLocks noGrp="1"/>
          </p:cNvSpPr>
          <p:nvPr>
            <p:ph type="dt" sz="half" idx="10"/>
          </p:nvPr>
        </p:nvSpPr>
        <p:spPr/>
        <p:txBody>
          <a:bodyPr/>
          <a:lstStyle/>
          <a:p>
            <a:fld id="{7AB3EDE0-6EB3-44AA-B4F5-C0A0016310D5}" type="datetimeFigureOut">
              <a:rPr lang="he-IL" smtClean="0"/>
              <a:t>ט"ו/טבת/תש"פ</a:t>
            </a:fld>
            <a:endParaRPr lang="he-IL" dirty="0"/>
          </a:p>
        </p:txBody>
      </p:sp>
      <p:sp>
        <p:nvSpPr>
          <p:cNvPr id="6" name="Footer Placeholder 5">
            <a:extLst>
              <a:ext uri="{FF2B5EF4-FFF2-40B4-BE49-F238E27FC236}">
                <a16:creationId xmlns:a16="http://schemas.microsoft.com/office/drawing/2014/main" id="{891415F7-1534-491D-9B97-5F3B1C2D0937}"/>
              </a:ext>
            </a:extLst>
          </p:cNvPr>
          <p:cNvSpPr>
            <a:spLocks noGrp="1"/>
          </p:cNvSpPr>
          <p:nvPr>
            <p:ph type="ftr" sz="quarter" idx="11"/>
          </p:nvPr>
        </p:nvSpPr>
        <p:spPr/>
        <p:txBody>
          <a:bodyPr/>
          <a:lstStyle/>
          <a:p>
            <a:endParaRPr lang="he-IL" dirty="0"/>
          </a:p>
        </p:txBody>
      </p:sp>
      <p:sp>
        <p:nvSpPr>
          <p:cNvPr id="7" name="Slide Number Placeholder 6">
            <a:extLst>
              <a:ext uri="{FF2B5EF4-FFF2-40B4-BE49-F238E27FC236}">
                <a16:creationId xmlns:a16="http://schemas.microsoft.com/office/drawing/2014/main" id="{0825F467-6195-4927-80B0-9CFDDBBF114B}"/>
              </a:ext>
            </a:extLst>
          </p:cNvPr>
          <p:cNvSpPr>
            <a:spLocks noGrp="1"/>
          </p:cNvSpPr>
          <p:nvPr>
            <p:ph type="sldNum" sz="quarter" idx="12"/>
          </p:nvPr>
        </p:nvSpPr>
        <p:spPr/>
        <p:txBody>
          <a:bodyPr/>
          <a:lstStyle/>
          <a:p>
            <a:fld id="{009965E3-2A15-4498-829E-F2F298FEB39A}" type="slidenum">
              <a:rPr lang="he-IL" smtClean="0"/>
              <a:t>‹#›</a:t>
            </a:fld>
            <a:endParaRPr lang="he-IL" dirty="0"/>
          </a:p>
        </p:txBody>
      </p:sp>
    </p:spTree>
    <p:extLst>
      <p:ext uri="{BB962C8B-B14F-4D97-AF65-F5344CB8AC3E}">
        <p14:creationId xmlns:p14="http://schemas.microsoft.com/office/powerpoint/2010/main" val="2143017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9D88D-23B3-488B-A7A1-8A2F4B32E06A}"/>
              </a:ext>
            </a:extLst>
          </p:cNvPr>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a:extLst>
              <a:ext uri="{FF2B5EF4-FFF2-40B4-BE49-F238E27FC236}">
                <a16:creationId xmlns:a16="http://schemas.microsoft.com/office/drawing/2014/main" id="{2E9D50AC-7BF8-4894-9BFD-3E9F6E9C93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F6E3F4-70A5-48A5-B4FE-7B0557BC02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a16="http://schemas.microsoft.com/office/drawing/2014/main" id="{8E8641F3-A751-416F-BE0F-75C1683675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C1D334-A0C1-4A2B-ADE9-83058DAE4F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a16="http://schemas.microsoft.com/office/drawing/2014/main" id="{491B813D-64C1-4580-9FCD-1C27FACBA0F0}"/>
              </a:ext>
            </a:extLst>
          </p:cNvPr>
          <p:cNvSpPr>
            <a:spLocks noGrp="1"/>
          </p:cNvSpPr>
          <p:nvPr>
            <p:ph type="dt" sz="half" idx="10"/>
          </p:nvPr>
        </p:nvSpPr>
        <p:spPr/>
        <p:txBody>
          <a:bodyPr/>
          <a:lstStyle/>
          <a:p>
            <a:fld id="{7AB3EDE0-6EB3-44AA-B4F5-C0A0016310D5}" type="datetimeFigureOut">
              <a:rPr lang="he-IL" smtClean="0"/>
              <a:t>ט"ו/טבת/תש"פ</a:t>
            </a:fld>
            <a:endParaRPr lang="he-IL" dirty="0"/>
          </a:p>
        </p:txBody>
      </p:sp>
      <p:sp>
        <p:nvSpPr>
          <p:cNvPr id="8" name="Footer Placeholder 7">
            <a:extLst>
              <a:ext uri="{FF2B5EF4-FFF2-40B4-BE49-F238E27FC236}">
                <a16:creationId xmlns:a16="http://schemas.microsoft.com/office/drawing/2014/main" id="{B746C4D1-AF03-46F2-9544-83E85BE88620}"/>
              </a:ext>
            </a:extLst>
          </p:cNvPr>
          <p:cNvSpPr>
            <a:spLocks noGrp="1"/>
          </p:cNvSpPr>
          <p:nvPr>
            <p:ph type="ftr" sz="quarter" idx="11"/>
          </p:nvPr>
        </p:nvSpPr>
        <p:spPr/>
        <p:txBody>
          <a:bodyPr/>
          <a:lstStyle/>
          <a:p>
            <a:endParaRPr lang="he-IL" dirty="0"/>
          </a:p>
        </p:txBody>
      </p:sp>
      <p:sp>
        <p:nvSpPr>
          <p:cNvPr id="9" name="Slide Number Placeholder 8">
            <a:extLst>
              <a:ext uri="{FF2B5EF4-FFF2-40B4-BE49-F238E27FC236}">
                <a16:creationId xmlns:a16="http://schemas.microsoft.com/office/drawing/2014/main" id="{BEC9DE36-A7E5-47A0-93EC-D8D66E6043A9}"/>
              </a:ext>
            </a:extLst>
          </p:cNvPr>
          <p:cNvSpPr>
            <a:spLocks noGrp="1"/>
          </p:cNvSpPr>
          <p:nvPr>
            <p:ph type="sldNum" sz="quarter" idx="12"/>
          </p:nvPr>
        </p:nvSpPr>
        <p:spPr/>
        <p:txBody>
          <a:bodyPr/>
          <a:lstStyle/>
          <a:p>
            <a:fld id="{009965E3-2A15-4498-829E-F2F298FEB39A}" type="slidenum">
              <a:rPr lang="he-IL" smtClean="0"/>
              <a:t>‹#›</a:t>
            </a:fld>
            <a:endParaRPr lang="he-IL" dirty="0"/>
          </a:p>
        </p:txBody>
      </p:sp>
    </p:spTree>
    <p:extLst>
      <p:ext uri="{BB962C8B-B14F-4D97-AF65-F5344CB8AC3E}">
        <p14:creationId xmlns:p14="http://schemas.microsoft.com/office/powerpoint/2010/main" val="1078222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B036-2403-4410-8A30-839E957BC2EF}"/>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a16="http://schemas.microsoft.com/office/drawing/2014/main" id="{CE188152-B971-4435-BB5A-94A95A30D218}"/>
              </a:ext>
            </a:extLst>
          </p:cNvPr>
          <p:cNvSpPr>
            <a:spLocks noGrp="1"/>
          </p:cNvSpPr>
          <p:nvPr>
            <p:ph type="dt" sz="half" idx="10"/>
          </p:nvPr>
        </p:nvSpPr>
        <p:spPr/>
        <p:txBody>
          <a:bodyPr/>
          <a:lstStyle/>
          <a:p>
            <a:fld id="{7AB3EDE0-6EB3-44AA-B4F5-C0A0016310D5}" type="datetimeFigureOut">
              <a:rPr lang="he-IL" smtClean="0"/>
              <a:t>ט"ו/טבת/תש"פ</a:t>
            </a:fld>
            <a:endParaRPr lang="he-IL" dirty="0"/>
          </a:p>
        </p:txBody>
      </p:sp>
      <p:sp>
        <p:nvSpPr>
          <p:cNvPr id="4" name="Footer Placeholder 3">
            <a:extLst>
              <a:ext uri="{FF2B5EF4-FFF2-40B4-BE49-F238E27FC236}">
                <a16:creationId xmlns:a16="http://schemas.microsoft.com/office/drawing/2014/main" id="{B82A7F4E-D531-407E-8427-E4867930D14F}"/>
              </a:ext>
            </a:extLst>
          </p:cNvPr>
          <p:cNvSpPr>
            <a:spLocks noGrp="1"/>
          </p:cNvSpPr>
          <p:nvPr>
            <p:ph type="ftr" sz="quarter" idx="11"/>
          </p:nvPr>
        </p:nvSpPr>
        <p:spPr/>
        <p:txBody>
          <a:bodyPr/>
          <a:lstStyle/>
          <a:p>
            <a:endParaRPr lang="he-IL" dirty="0"/>
          </a:p>
        </p:txBody>
      </p:sp>
      <p:sp>
        <p:nvSpPr>
          <p:cNvPr id="5" name="Slide Number Placeholder 4">
            <a:extLst>
              <a:ext uri="{FF2B5EF4-FFF2-40B4-BE49-F238E27FC236}">
                <a16:creationId xmlns:a16="http://schemas.microsoft.com/office/drawing/2014/main" id="{00BD0391-A08E-435C-A645-AC1B54558BF0}"/>
              </a:ext>
            </a:extLst>
          </p:cNvPr>
          <p:cNvSpPr>
            <a:spLocks noGrp="1"/>
          </p:cNvSpPr>
          <p:nvPr>
            <p:ph type="sldNum" sz="quarter" idx="12"/>
          </p:nvPr>
        </p:nvSpPr>
        <p:spPr/>
        <p:txBody>
          <a:bodyPr/>
          <a:lstStyle/>
          <a:p>
            <a:fld id="{009965E3-2A15-4498-829E-F2F298FEB39A}" type="slidenum">
              <a:rPr lang="he-IL" smtClean="0"/>
              <a:t>‹#›</a:t>
            </a:fld>
            <a:endParaRPr lang="he-IL" dirty="0"/>
          </a:p>
        </p:txBody>
      </p:sp>
    </p:spTree>
    <p:extLst>
      <p:ext uri="{BB962C8B-B14F-4D97-AF65-F5344CB8AC3E}">
        <p14:creationId xmlns:p14="http://schemas.microsoft.com/office/powerpoint/2010/main" val="586159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C8CBB5-5B67-4823-99DD-360B2BC141AE}"/>
              </a:ext>
            </a:extLst>
          </p:cNvPr>
          <p:cNvSpPr>
            <a:spLocks noGrp="1"/>
          </p:cNvSpPr>
          <p:nvPr>
            <p:ph type="dt" sz="half" idx="10"/>
          </p:nvPr>
        </p:nvSpPr>
        <p:spPr/>
        <p:txBody>
          <a:bodyPr/>
          <a:lstStyle/>
          <a:p>
            <a:fld id="{7AB3EDE0-6EB3-44AA-B4F5-C0A0016310D5}" type="datetimeFigureOut">
              <a:rPr lang="he-IL" smtClean="0"/>
              <a:t>ט"ו/טבת/תש"פ</a:t>
            </a:fld>
            <a:endParaRPr lang="he-IL" dirty="0"/>
          </a:p>
        </p:txBody>
      </p:sp>
      <p:sp>
        <p:nvSpPr>
          <p:cNvPr id="3" name="Footer Placeholder 2">
            <a:extLst>
              <a:ext uri="{FF2B5EF4-FFF2-40B4-BE49-F238E27FC236}">
                <a16:creationId xmlns:a16="http://schemas.microsoft.com/office/drawing/2014/main" id="{6201021E-E7C6-4381-9EA6-68020B023A92}"/>
              </a:ext>
            </a:extLst>
          </p:cNvPr>
          <p:cNvSpPr>
            <a:spLocks noGrp="1"/>
          </p:cNvSpPr>
          <p:nvPr>
            <p:ph type="ftr" sz="quarter" idx="11"/>
          </p:nvPr>
        </p:nvSpPr>
        <p:spPr/>
        <p:txBody>
          <a:bodyPr/>
          <a:lstStyle/>
          <a:p>
            <a:endParaRPr lang="he-IL" dirty="0"/>
          </a:p>
        </p:txBody>
      </p:sp>
      <p:sp>
        <p:nvSpPr>
          <p:cNvPr id="4" name="Slide Number Placeholder 3">
            <a:extLst>
              <a:ext uri="{FF2B5EF4-FFF2-40B4-BE49-F238E27FC236}">
                <a16:creationId xmlns:a16="http://schemas.microsoft.com/office/drawing/2014/main" id="{99591D50-785E-40F8-ADCB-5A30F17435C1}"/>
              </a:ext>
            </a:extLst>
          </p:cNvPr>
          <p:cNvSpPr>
            <a:spLocks noGrp="1"/>
          </p:cNvSpPr>
          <p:nvPr>
            <p:ph type="sldNum" sz="quarter" idx="12"/>
          </p:nvPr>
        </p:nvSpPr>
        <p:spPr/>
        <p:txBody>
          <a:bodyPr/>
          <a:lstStyle/>
          <a:p>
            <a:fld id="{009965E3-2A15-4498-829E-F2F298FEB39A}" type="slidenum">
              <a:rPr lang="he-IL" smtClean="0"/>
              <a:t>‹#›</a:t>
            </a:fld>
            <a:endParaRPr lang="he-IL" dirty="0"/>
          </a:p>
        </p:txBody>
      </p:sp>
    </p:spTree>
    <p:extLst>
      <p:ext uri="{BB962C8B-B14F-4D97-AF65-F5344CB8AC3E}">
        <p14:creationId xmlns:p14="http://schemas.microsoft.com/office/powerpoint/2010/main" val="2438662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B1B52-EB28-420D-BC59-CD2058781B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id="{2620E3C3-ECE3-4952-B003-D024A04D84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a16="http://schemas.microsoft.com/office/drawing/2014/main" id="{251B9439-0730-491E-A9CF-8A5296754E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A78EB7-100B-4037-9239-70FCB3F989E0}"/>
              </a:ext>
            </a:extLst>
          </p:cNvPr>
          <p:cNvSpPr>
            <a:spLocks noGrp="1"/>
          </p:cNvSpPr>
          <p:nvPr>
            <p:ph type="dt" sz="half" idx="10"/>
          </p:nvPr>
        </p:nvSpPr>
        <p:spPr/>
        <p:txBody>
          <a:bodyPr/>
          <a:lstStyle/>
          <a:p>
            <a:fld id="{7AB3EDE0-6EB3-44AA-B4F5-C0A0016310D5}" type="datetimeFigureOut">
              <a:rPr lang="he-IL" smtClean="0"/>
              <a:t>ט"ו/טבת/תש"פ</a:t>
            </a:fld>
            <a:endParaRPr lang="he-IL" dirty="0"/>
          </a:p>
        </p:txBody>
      </p:sp>
      <p:sp>
        <p:nvSpPr>
          <p:cNvPr id="6" name="Footer Placeholder 5">
            <a:extLst>
              <a:ext uri="{FF2B5EF4-FFF2-40B4-BE49-F238E27FC236}">
                <a16:creationId xmlns:a16="http://schemas.microsoft.com/office/drawing/2014/main" id="{D0EFF96B-7ECC-49A7-A850-8EA180584B51}"/>
              </a:ext>
            </a:extLst>
          </p:cNvPr>
          <p:cNvSpPr>
            <a:spLocks noGrp="1"/>
          </p:cNvSpPr>
          <p:nvPr>
            <p:ph type="ftr" sz="quarter" idx="11"/>
          </p:nvPr>
        </p:nvSpPr>
        <p:spPr/>
        <p:txBody>
          <a:bodyPr/>
          <a:lstStyle/>
          <a:p>
            <a:endParaRPr lang="he-IL" dirty="0"/>
          </a:p>
        </p:txBody>
      </p:sp>
      <p:sp>
        <p:nvSpPr>
          <p:cNvPr id="7" name="Slide Number Placeholder 6">
            <a:extLst>
              <a:ext uri="{FF2B5EF4-FFF2-40B4-BE49-F238E27FC236}">
                <a16:creationId xmlns:a16="http://schemas.microsoft.com/office/drawing/2014/main" id="{0CB0C361-1961-49A3-BC03-AD892B3512FE}"/>
              </a:ext>
            </a:extLst>
          </p:cNvPr>
          <p:cNvSpPr>
            <a:spLocks noGrp="1"/>
          </p:cNvSpPr>
          <p:nvPr>
            <p:ph type="sldNum" sz="quarter" idx="12"/>
          </p:nvPr>
        </p:nvSpPr>
        <p:spPr/>
        <p:txBody>
          <a:bodyPr/>
          <a:lstStyle/>
          <a:p>
            <a:fld id="{009965E3-2A15-4498-829E-F2F298FEB39A}" type="slidenum">
              <a:rPr lang="he-IL" smtClean="0"/>
              <a:t>‹#›</a:t>
            </a:fld>
            <a:endParaRPr lang="he-IL" dirty="0"/>
          </a:p>
        </p:txBody>
      </p:sp>
    </p:spTree>
    <p:extLst>
      <p:ext uri="{BB962C8B-B14F-4D97-AF65-F5344CB8AC3E}">
        <p14:creationId xmlns:p14="http://schemas.microsoft.com/office/powerpoint/2010/main" val="54719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02A5A-7B1D-4A60-970E-5914777BDA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a16="http://schemas.microsoft.com/office/drawing/2014/main" id="{5A1ACFCF-3041-4914-817C-A25D92095E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dirty="0"/>
          </a:p>
        </p:txBody>
      </p:sp>
      <p:sp>
        <p:nvSpPr>
          <p:cNvPr id="4" name="Text Placeholder 3">
            <a:extLst>
              <a:ext uri="{FF2B5EF4-FFF2-40B4-BE49-F238E27FC236}">
                <a16:creationId xmlns:a16="http://schemas.microsoft.com/office/drawing/2014/main" id="{03FB9C4B-259E-4E12-AA20-40F4861274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D95407-BDDD-495C-BC8A-9FBA62127FC9}"/>
              </a:ext>
            </a:extLst>
          </p:cNvPr>
          <p:cNvSpPr>
            <a:spLocks noGrp="1"/>
          </p:cNvSpPr>
          <p:nvPr>
            <p:ph type="dt" sz="half" idx="10"/>
          </p:nvPr>
        </p:nvSpPr>
        <p:spPr/>
        <p:txBody>
          <a:bodyPr/>
          <a:lstStyle/>
          <a:p>
            <a:fld id="{7AB3EDE0-6EB3-44AA-B4F5-C0A0016310D5}" type="datetimeFigureOut">
              <a:rPr lang="he-IL" smtClean="0"/>
              <a:t>ט"ו/טבת/תש"פ</a:t>
            </a:fld>
            <a:endParaRPr lang="he-IL" dirty="0"/>
          </a:p>
        </p:txBody>
      </p:sp>
      <p:sp>
        <p:nvSpPr>
          <p:cNvPr id="6" name="Footer Placeholder 5">
            <a:extLst>
              <a:ext uri="{FF2B5EF4-FFF2-40B4-BE49-F238E27FC236}">
                <a16:creationId xmlns:a16="http://schemas.microsoft.com/office/drawing/2014/main" id="{D7FD500A-DCC0-41EE-83E1-0E58BA887FD1}"/>
              </a:ext>
            </a:extLst>
          </p:cNvPr>
          <p:cNvSpPr>
            <a:spLocks noGrp="1"/>
          </p:cNvSpPr>
          <p:nvPr>
            <p:ph type="ftr" sz="quarter" idx="11"/>
          </p:nvPr>
        </p:nvSpPr>
        <p:spPr/>
        <p:txBody>
          <a:bodyPr/>
          <a:lstStyle/>
          <a:p>
            <a:endParaRPr lang="he-IL" dirty="0"/>
          </a:p>
        </p:txBody>
      </p:sp>
      <p:sp>
        <p:nvSpPr>
          <p:cNvPr id="7" name="Slide Number Placeholder 6">
            <a:extLst>
              <a:ext uri="{FF2B5EF4-FFF2-40B4-BE49-F238E27FC236}">
                <a16:creationId xmlns:a16="http://schemas.microsoft.com/office/drawing/2014/main" id="{A363E0F0-5193-48C6-9A84-4296E9A5E92F}"/>
              </a:ext>
            </a:extLst>
          </p:cNvPr>
          <p:cNvSpPr>
            <a:spLocks noGrp="1"/>
          </p:cNvSpPr>
          <p:nvPr>
            <p:ph type="sldNum" sz="quarter" idx="12"/>
          </p:nvPr>
        </p:nvSpPr>
        <p:spPr/>
        <p:txBody>
          <a:bodyPr/>
          <a:lstStyle/>
          <a:p>
            <a:fld id="{009965E3-2A15-4498-829E-F2F298FEB39A}" type="slidenum">
              <a:rPr lang="he-IL" smtClean="0"/>
              <a:t>‹#›</a:t>
            </a:fld>
            <a:endParaRPr lang="he-IL" dirty="0"/>
          </a:p>
        </p:txBody>
      </p:sp>
    </p:spTree>
    <p:extLst>
      <p:ext uri="{BB962C8B-B14F-4D97-AF65-F5344CB8AC3E}">
        <p14:creationId xmlns:p14="http://schemas.microsoft.com/office/powerpoint/2010/main" val="824996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8C8E62-1B59-4AF0-959B-D197FECC7B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a:extLst>
              <a:ext uri="{FF2B5EF4-FFF2-40B4-BE49-F238E27FC236}">
                <a16:creationId xmlns:a16="http://schemas.microsoft.com/office/drawing/2014/main" id="{9B9DD12F-41DF-4F18-A0B1-D6D09A5156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460F6B49-77B5-4E64-B834-DD44A2B8AC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B3EDE0-6EB3-44AA-B4F5-C0A0016310D5}" type="datetimeFigureOut">
              <a:rPr lang="he-IL" smtClean="0"/>
              <a:t>ט"ו/טבת/תש"פ</a:t>
            </a:fld>
            <a:endParaRPr lang="he-IL" dirty="0"/>
          </a:p>
        </p:txBody>
      </p:sp>
      <p:sp>
        <p:nvSpPr>
          <p:cNvPr id="5" name="Footer Placeholder 4">
            <a:extLst>
              <a:ext uri="{FF2B5EF4-FFF2-40B4-BE49-F238E27FC236}">
                <a16:creationId xmlns:a16="http://schemas.microsoft.com/office/drawing/2014/main" id="{59223FE1-1E6A-4883-A552-A2D3EA0307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dirty="0"/>
          </a:p>
        </p:txBody>
      </p:sp>
      <p:sp>
        <p:nvSpPr>
          <p:cNvPr id="6" name="Slide Number Placeholder 5">
            <a:extLst>
              <a:ext uri="{FF2B5EF4-FFF2-40B4-BE49-F238E27FC236}">
                <a16:creationId xmlns:a16="http://schemas.microsoft.com/office/drawing/2014/main" id="{C47FF495-8B36-46CE-B0C1-14E4A3A625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9965E3-2A15-4498-829E-F2F298FEB39A}" type="slidenum">
              <a:rPr lang="he-IL" smtClean="0"/>
              <a:t>‹#›</a:t>
            </a:fld>
            <a:endParaRPr lang="he-IL" dirty="0"/>
          </a:p>
        </p:txBody>
      </p:sp>
    </p:spTree>
    <p:extLst>
      <p:ext uri="{BB962C8B-B14F-4D97-AF65-F5344CB8AC3E}">
        <p14:creationId xmlns:p14="http://schemas.microsoft.com/office/powerpoint/2010/main" val="4948389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n.wikipedia.org/wiki/Los_Angeles_County,_California"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618BD41-CE7B-4D5D-A06F-07B8464FD4E7}"/>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11" name="Right Triangle 11" descr="Customizing online real estate search engine results according to a personal profile&#10;">
            <a:extLst>
              <a:ext uri="{FF2B5EF4-FFF2-40B4-BE49-F238E27FC236}">
                <a16:creationId xmlns:a16="http://schemas.microsoft.com/office/drawing/2014/main" id="{BB3B3E26-CFF0-4B4E-8568-9A3B80167A91}"/>
              </a:ext>
            </a:extLst>
          </p:cNvPr>
          <p:cNvSpPr/>
          <p:nvPr/>
        </p:nvSpPr>
        <p:spPr>
          <a:xfrm>
            <a:off x="0" y="1716505"/>
            <a:ext cx="5141495" cy="5141495"/>
          </a:xfrm>
          <a:prstGeom prst="rtTriangle">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Customizing online real estate search engine results according to a personal profile</a:t>
            </a:r>
          </a:p>
          <a:p>
            <a:pPr algn="ctr"/>
            <a:endParaRPr lang="en-GB" dirty="0"/>
          </a:p>
        </p:txBody>
      </p:sp>
      <p:sp>
        <p:nvSpPr>
          <p:cNvPr id="12" name="Right Triangle 8">
            <a:extLst>
              <a:ext uri="{FF2B5EF4-FFF2-40B4-BE49-F238E27FC236}">
                <a16:creationId xmlns:a16="http://schemas.microsoft.com/office/drawing/2014/main" id="{32544344-3EB3-4CAE-BB38-CE07F6EE107E}"/>
              </a:ext>
            </a:extLst>
          </p:cNvPr>
          <p:cNvSpPr/>
          <p:nvPr/>
        </p:nvSpPr>
        <p:spPr>
          <a:xfrm rot="10800000">
            <a:off x="8566486" y="0"/>
            <a:ext cx="3625514" cy="3625514"/>
          </a:xfrm>
          <a:prstGeom prst="rtTriangle">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TextBox 7">
            <a:extLst>
              <a:ext uri="{FF2B5EF4-FFF2-40B4-BE49-F238E27FC236}">
                <a16:creationId xmlns:a16="http://schemas.microsoft.com/office/drawing/2014/main" id="{CB1A6251-946B-4F77-A19B-691BCF316FBA}"/>
              </a:ext>
            </a:extLst>
          </p:cNvPr>
          <p:cNvSpPr txBox="1"/>
          <p:nvPr/>
        </p:nvSpPr>
        <p:spPr>
          <a:xfrm>
            <a:off x="10265229" y="575583"/>
            <a:ext cx="1926771" cy="646331"/>
          </a:xfrm>
          <a:prstGeom prst="rect">
            <a:avLst/>
          </a:prstGeom>
          <a:noFill/>
        </p:spPr>
        <p:txBody>
          <a:bodyPr wrap="square" rtlCol="1">
            <a:spAutoFit/>
          </a:bodyPr>
          <a:lstStyle/>
          <a:p>
            <a:r>
              <a:rPr lang="en-US" dirty="0">
                <a:solidFill>
                  <a:schemeClr val="accent1"/>
                </a:solidFill>
              </a:rPr>
              <a:t>January 2020</a:t>
            </a:r>
          </a:p>
          <a:p>
            <a:endParaRPr lang="he-IL" dirty="0"/>
          </a:p>
        </p:txBody>
      </p:sp>
    </p:spTree>
    <p:extLst>
      <p:ext uri="{BB962C8B-B14F-4D97-AF65-F5344CB8AC3E}">
        <p14:creationId xmlns:p14="http://schemas.microsoft.com/office/powerpoint/2010/main" val="1464171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6622E3-8644-44B1-8594-D3BA30834F94}"/>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Methodology</a:t>
            </a:r>
            <a:endParaRPr lang="he-IL" dirty="0">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AFEF76B-5D28-4D08-AAA4-787DF64F4CC3}"/>
              </a:ext>
            </a:extLst>
          </p:cNvPr>
          <p:cNvSpPr>
            <a:spLocks noGrp="1"/>
          </p:cNvSpPr>
          <p:nvPr>
            <p:ph idx="1"/>
          </p:nvPr>
        </p:nvSpPr>
        <p:spPr>
          <a:xfrm>
            <a:off x="4976031" y="963877"/>
            <a:ext cx="6377769" cy="4930246"/>
          </a:xfrm>
        </p:spPr>
        <p:txBody>
          <a:bodyPr anchor="ctr">
            <a:normAutofit/>
          </a:bodyPr>
          <a:lstStyle/>
          <a:p>
            <a:r>
              <a:rPr lang="en-US" sz="2400" dirty="0"/>
              <a:t>100 of the most popular venues within a 500 m radius of the center of each neighborhood were gathered using the foursquare API. The 10 most common venues in each neighborhood were collected in a data frame.</a:t>
            </a:r>
          </a:p>
          <a:p>
            <a:pPr marL="0" indent="0">
              <a:buNone/>
            </a:pPr>
            <a:endParaRPr lang="en-US" sz="2400" dirty="0"/>
          </a:p>
        </p:txBody>
      </p:sp>
      <p:pic>
        <p:nvPicPr>
          <p:cNvPr id="7" name="image10.png">
            <a:extLst>
              <a:ext uri="{FF2B5EF4-FFF2-40B4-BE49-F238E27FC236}">
                <a16:creationId xmlns:a16="http://schemas.microsoft.com/office/drawing/2014/main" id="{51150FEA-AB28-44B5-AB6E-65B94BE1BFA6}"/>
              </a:ext>
            </a:extLst>
          </p:cNvPr>
          <p:cNvPicPr/>
          <p:nvPr/>
        </p:nvPicPr>
        <p:blipFill>
          <a:blip r:embed="rId2"/>
          <a:srcRect/>
          <a:stretch>
            <a:fillRect/>
          </a:stretch>
        </p:blipFill>
        <p:spPr>
          <a:xfrm>
            <a:off x="5278716" y="4346408"/>
            <a:ext cx="5985976" cy="1547715"/>
          </a:xfrm>
          <a:prstGeom prst="rect">
            <a:avLst/>
          </a:prstGeom>
          <a:ln/>
        </p:spPr>
      </p:pic>
    </p:spTree>
    <p:extLst>
      <p:ext uri="{BB962C8B-B14F-4D97-AF65-F5344CB8AC3E}">
        <p14:creationId xmlns:p14="http://schemas.microsoft.com/office/powerpoint/2010/main" val="208143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6622E3-8644-44B1-8594-D3BA30834F94}"/>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Methodology</a:t>
            </a:r>
            <a:endParaRPr lang="he-IL" dirty="0">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AFEF76B-5D28-4D08-AAA4-787DF64F4CC3}"/>
              </a:ext>
            </a:extLst>
          </p:cNvPr>
          <p:cNvSpPr>
            <a:spLocks noGrp="1"/>
          </p:cNvSpPr>
          <p:nvPr>
            <p:ph idx="1"/>
          </p:nvPr>
        </p:nvSpPr>
        <p:spPr>
          <a:xfrm>
            <a:off x="4976031" y="963877"/>
            <a:ext cx="6377769" cy="4930246"/>
          </a:xfrm>
        </p:spPr>
        <p:txBody>
          <a:bodyPr anchor="ctr">
            <a:normAutofit/>
          </a:bodyPr>
          <a:lstStyle/>
          <a:p>
            <a:pPr marL="0" indent="0">
              <a:buNone/>
            </a:pPr>
            <a:endParaRPr lang="en-US" sz="2400" dirty="0"/>
          </a:p>
        </p:txBody>
      </p:sp>
      <p:pic>
        <p:nvPicPr>
          <p:cNvPr id="9" name="image7.png">
            <a:extLst>
              <a:ext uri="{FF2B5EF4-FFF2-40B4-BE49-F238E27FC236}">
                <a16:creationId xmlns:a16="http://schemas.microsoft.com/office/drawing/2014/main" id="{BB00B13A-5E1C-42E0-A530-C9BDD1C707B1}"/>
              </a:ext>
            </a:extLst>
          </p:cNvPr>
          <p:cNvPicPr/>
          <p:nvPr/>
        </p:nvPicPr>
        <p:blipFill rotWithShape="1">
          <a:blip r:embed="rId2">
            <a:extLst>
              <a:ext uri="{28A0092B-C50C-407E-A947-70E740481C1C}">
                <a14:useLocalDpi xmlns:a14="http://schemas.microsoft.com/office/drawing/2010/main" val="0"/>
              </a:ext>
            </a:extLst>
          </a:blip>
          <a:srcRect l="18922" r="23374"/>
          <a:stretch/>
        </p:blipFill>
        <p:spPr>
          <a:xfrm>
            <a:off x="4572000" y="320040"/>
            <a:ext cx="7380729" cy="6217920"/>
          </a:xfrm>
          <a:prstGeom prst="rect">
            <a:avLst/>
          </a:prstGeom>
        </p:spPr>
      </p:pic>
      <p:sp>
        <p:nvSpPr>
          <p:cNvPr id="5" name="Rectangle 4">
            <a:extLst>
              <a:ext uri="{FF2B5EF4-FFF2-40B4-BE49-F238E27FC236}">
                <a16:creationId xmlns:a16="http://schemas.microsoft.com/office/drawing/2014/main" id="{A8342CA7-E2B7-408B-9C6E-42C38ADE9F56}"/>
              </a:ext>
            </a:extLst>
          </p:cNvPr>
          <p:cNvSpPr/>
          <p:nvPr/>
        </p:nvSpPr>
        <p:spPr>
          <a:xfrm>
            <a:off x="4760968" y="457293"/>
            <a:ext cx="3966022" cy="369332"/>
          </a:xfrm>
          <a:prstGeom prst="rect">
            <a:avLst/>
          </a:prstGeom>
        </p:spPr>
        <p:txBody>
          <a:bodyPr wrap="none">
            <a:spAutoFit/>
          </a:bodyPr>
          <a:lstStyle/>
          <a:p>
            <a:r>
              <a:rPr lang="en-US" b="1" dirty="0"/>
              <a:t>L.A Neighborhoods clustered by Venues</a:t>
            </a:r>
          </a:p>
        </p:txBody>
      </p:sp>
    </p:spTree>
    <p:extLst>
      <p:ext uri="{BB962C8B-B14F-4D97-AF65-F5344CB8AC3E}">
        <p14:creationId xmlns:p14="http://schemas.microsoft.com/office/powerpoint/2010/main" val="2410145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3C8D770-9EF2-49FC-9C9D-A174670BF59C}"/>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Results</a:t>
            </a:r>
            <a:endParaRPr lang="he-IL" dirty="0">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D476A09-11F9-4E25-A343-AA687634B07F}"/>
              </a:ext>
            </a:extLst>
          </p:cNvPr>
          <p:cNvSpPr>
            <a:spLocks noGrp="1"/>
          </p:cNvSpPr>
          <p:nvPr>
            <p:ph idx="1"/>
          </p:nvPr>
        </p:nvSpPr>
        <p:spPr>
          <a:xfrm>
            <a:off x="4976031" y="963877"/>
            <a:ext cx="6377769" cy="4930246"/>
          </a:xfrm>
        </p:spPr>
        <p:txBody>
          <a:bodyPr anchor="ctr">
            <a:normAutofit/>
          </a:bodyPr>
          <a:lstStyle/>
          <a:p>
            <a:pPr>
              <a:lnSpc>
                <a:spcPct val="100000"/>
              </a:lnSpc>
            </a:pPr>
            <a:r>
              <a:rPr lang="en-US" sz="2400" dirty="0"/>
              <a:t>Neighborhoods were divided into clusters. In the first stage the clusters were formed using demographic data of each neighborhood. Mean values of each cluster were calculated. </a:t>
            </a:r>
          </a:p>
          <a:p>
            <a:pPr>
              <a:lnSpc>
                <a:spcPct val="100000"/>
              </a:lnSpc>
            </a:pPr>
            <a:r>
              <a:rPr lang="en-US" sz="2400" dirty="0"/>
              <a:t>This data will allow us to match a user to the cluster that best fits his personal status. </a:t>
            </a:r>
          </a:p>
          <a:p>
            <a:pPr>
              <a:lnSpc>
                <a:spcPct val="100000"/>
              </a:lnSpc>
            </a:pPr>
            <a:r>
              <a:rPr lang="en-US" sz="2400" dirty="0"/>
              <a:t>For instance, if the user is a 23 years old single man, with a collage degree, we can look for a cluster where a large percent of the population is single and has a collage degree.</a:t>
            </a:r>
          </a:p>
        </p:txBody>
      </p:sp>
    </p:spTree>
    <p:extLst>
      <p:ext uri="{BB962C8B-B14F-4D97-AF65-F5344CB8AC3E}">
        <p14:creationId xmlns:p14="http://schemas.microsoft.com/office/powerpoint/2010/main" val="3917136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3C8D770-9EF2-49FC-9C9D-A174670BF59C}"/>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Results</a:t>
            </a:r>
            <a:endParaRPr lang="he-IL" dirty="0">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D476A09-11F9-4E25-A343-AA687634B07F}"/>
              </a:ext>
            </a:extLst>
          </p:cNvPr>
          <p:cNvSpPr>
            <a:spLocks noGrp="1"/>
          </p:cNvSpPr>
          <p:nvPr>
            <p:ph idx="1"/>
          </p:nvPr>
        </p:nvSpPr>
        <p:spPr>
          <a:xfrm>
            <a:off x="4976031" y="963877"/>
            <a:ext cx="6377769" cy="4930246"/>
          </a:xfrm>
        </p:spPr>
        <p:txBody>
          <a:bodyPr anchor="ctr">
            <a:normAutofit/>
          </a:bodyPr>
          <a:lstStyle/>
          <a:p>
            <a:r>
              <a:rPr lang="en-US" sz="2400" dirty="0"/>
              <a:t>The second part will be to cluster the neighborhoods according to the venues. </a:t>
            </a:r>
          </a:p>
          <a:p>
            <a:r>
              <a:rPr lang="en-US" sz="2400" dirty="0"/>
              <a:t>Looking at the top number of venues in each cluster we can recommend a cluster according to the users' hobbies.</a:t>
            </a:r>
          </a:p>
          <a:p>
            <a:r>
              <a:rPr lang="en-US" sz="2400" dirty="0"/>
              <a:t>For instance, if a user enjoys spending time outdoors, we can look for a cluster where the top venues are parks.</a:t>
            </a:r>
          </a:p>
        </p:txBody>
      </p:sp>
    </p:spTree>
    <p:extLst>
      <p:ext uri="{BB962C8B-B14F-4D97-AF65-F5344CB8AC3E}">
        <p14:creationId xmlns:p14="http://schemas.microsoft.com/office/powerpoint/2010/main" val="41595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DE29D06-26ED-4AB1-BEDF-CCEFB64BB95D}"/>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Conclusion</a:t>
            </a:r>
            <a:endParaRPr lang="he-IL" dirty="0">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82D6E46-905A-4C1D-967E-3D448DC38E0A}"/>
              </a:ext>
            </a:extLst>
          </p:cNvPr>
          <p:cNvSpPr>
            <a:spLocks noGrp="1"/>
          </p:cNvSpPr>
          <p:nvPr>
            <p:ph idx="1"/>
          </p:nvPr>
        </p:nvSpPr>
        <p:spPr>
          <a:xfrm>
            <a:off x="4976031" y="963877"/>
            <a:ext cx="6377769" cy="4930246"/>
          </a:xfrm>
        </p:spPr>
        <p:txBody>
          <a:bodyPr anchor="ctr">
            <a:normAutofit/>
          </a:bodyPr>
          <a:lstStyle/>
          <a:p>
            <a:r>
              <a:rPr lang="en-US" sz="2400" dirty="0"/>
              <a:t>Using simple methods it is possible to save the effort that goes into researching a new city. </a:t>
            </a:r>
          </a:p>
          <a:p>
            <a:r>
              <a:rPr lang="en-US" sz="2400" dirty="0"/>
              <a:t>Online real estate search engines can use this method to customize the properties list they show each user.  </a:t>
            </a:r>
          </a:p>
          <a:p>
            <a:endParaRPr lang="he-IL" sz="2400" dirty="0"/>
          </a:p>
        </p:txBody>
      </p:sp>
    </p:spTree>
    <p:extLst>
      <p:ext uri="{BB962C8B-B14F-4D97-AF65-F5344CB8AC3E}">
        <p14:creationId xmlns:p14="http://schemas.microsoft.com/office/powerpoint/2010/main" val="436594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98E8E24-B0EC-4DA3-8F9D-54A2A7CBD153}"/>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Introduction</a:t>
            </a:r>
            <a:endParaRPr lang="he-IL" dirty="0">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5CE294A-2F2C-4EAB-98EA-94D2EE619322}"/>
              </a:ext>
            </a:extLst>
          </p:cNvPr>
          <p:cNvSpPr>
            <a:spLocks noGrp="1"/>
          </p:cNvSpPr>
          <p:nvPr>
            <p:ph idx="1"/>
          </p:nvPr>
        </p:nvSpPr>
        <p:spPr>
          <a:xfrm>
            <a:off x="4976031" y="963877"/>
            <a:ext cx="6377769" cy="4930246"/>
          </a:xfrm>
        </p:spPr>
        <p:txBody>
          <a:bodyPr anchor="ctr">
            <a:normAutofit/>
          </a:bodyPr>
          <a:lstStyle/>
          <a:p>
            <a:r>
              <a:rPr lang="en-US" sz="2400" dirty="0"/>
              <a:t>Looking for a home in a new city can be a challenging task. </a:t>
            </a:r>
          </a:p>
          <a:p>
            <a:r>
              <a:rPr lang="en-US" sz="2400" dirty="0"/>
              <a:t>Most of us don't know the ins and outs of a city before we decide to move there, so choosing the right home will usually require an extensive research. </a:t>
            </a:r>
          </a:p>
          <a:p>
            <a:r>
              <a:rPr lang="en-US" sz="2400" dirty="0"/>
              <a:t>Not everyone has the time or knowledge to perform such a comprehensible research.</a:t>
            </a:r>
            <a:endParaRPr lang="he-IL" sz="2400" dirty="0"/>
          </a:p>
        </p:txBody>
      </p:sp>
    </p:spTree>
    <p:extLst>
      <p:ext uri="{BB962C8B-B14F-4D97-AF65-F5344CB8AC3E}">
        <p14:creationId xmlns:p14="http://schemas.microsoft.com/office/powerpoint/2010/main" val="1011447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98E8E24-B0EC-4DA3-8F9D-54A2A7CBD153}"/>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Business Problem</a:t>
            </a:r>
            <a:endParaRPr lang="he-IL" dirty="0">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5CE294A-2F2C-4EAB-98EA-94D2EE619322}"/>
              </a:ext>
            </a:extLst>
          </p:cNvPr>
          <p:cNvSpPr>
            <a:spLocks noGrp="1"/>
          </p:cNvSpPr>
          <p:nvPr>
            <p:ph idx="1"/>
          </p:nvPr>
        </p:nvSpPr>
        <p:spPr>
          <a:xfrm>
            <a:off x="4976031" y="1607714"/>
            <a:ext cx="6377769" cy="4930246"/>
          </a:xfrm>
        </p:spPr>
        <p:txBody>
          <a:bodyPr anchor="ctr">
            <a:normAutofit/>
          </a:bodyPr>
          <a:lstStyle/>
          <a:p>
            <a:r>
              <a:rPr lang="en-US" sz="2400" dirty="0"/>
              <a:t>An online real estate search engines that recommends neighborhoods according to an online profile.</a:t>
            </a:r>
          </a:p>
          <a:p>
            <a:r>
              <a:rPr lang="en-US" sz="2400" dirty="0"/>
              <a:t>The online profile will have information such as age, marital status, education, hobbies etc.</a:t>
            </a:r>
          </a:p>
          <a:p>
            <a:r>
              <a:rPr lang="en-US" sz="2400" dirty="0"/>
              <a:t>Useful for people who don’t have the time or ability to research this themselves, and to developers of online real estate search engines that can use this approach to add an extra feature that will set them apart from the competition.</a:t>
            </a:r>
          </a:p>
          <a:p>
            <a:endParaRPr lang="en-US" sz="2400" dirty="0"/>
          </a:p>
          <a:p>
            <a:pPr marL="0" indent="0">
              <a:buNone/>
            </a:pPr>
            <a:endParaRPr lang="en-US" sz="2400" dirty="0"/>
          </a:p>
          <a:p>
            <a:pPr marL="0" indent="0">
              <a:buNone/>
            </a:pPr>
            <a:endParaRPr lang="he-IL" sz="2400" dirty="0"/>
          </a:p>
        </p:txBody>
      </p:sp>
    </p:spTree>
    <p:extLst>
      <p:ext uri="{BB962C8B-B14F-4D97-AF65-F5344CB8AC3E}">
        <p14:creationId xmlns:p14="http://schemas.microsoft.com/office/powerpoint/2010/main" val="3419576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24E20D1-8288-48C8-81BE-D559DC0DAB4D}"/>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Data </a:t>
            </a:r>
            <a:endParaRPr lang="he-IL" dirty="0">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C9FCDFB-EB30-4C78-95E9-80F7255F35E1}"/>
              </a:ext>
            </a:extLst>
          </p:cNvPr>
          <p:cNvSpPr>
            <a:spLocks noGrp="1"/>
          </p:cNvSpPr>
          <p:nvPr>
            <p:ph idx="1"/>
          </p:nvPr>
        </p:nvSpPr>
        <p:spPr>
          <a:xfrm>
            <a:off x="4912614" y="1506802"/>
            <a:ext cx="6377769" cy="4930246"/>
          </a:xfrm>
        </p:spPr>
        <p:txBody>
          <a:bodyPr anchor="ctr">
            <a:normAutofit/>
          </a:bodyPr>
          <a:lstStyle/>
          <a:p>
            <a:r>
              <a:rPr lang="en-US" sz="2400" dirty="0"/>
              <a:t>This report focuses on the city of Los Angeles, however, the methods shown here can be used for potentially any major city.</a:t>
            </a:r>
          </a:p>
          <a:p>
            <a:r>
              <a:rPr lang="en-US" sz="2400" dirty="0"/>
              <a:t>Los Angeles, or L.A., is the most populous city in California.</a:t>
            </a:r>
          </a:p>
          <a:p>
            <a:r>
              <a:rPr lang="en-US" sz="2400" dirty="0"/>
              <a:t>Home to more than 10 million people, Los Angeles County is comprised of nearly 300 communities that vary greatly from one another. </a:t>
            </a:r>
          </a:p>
          <a:p>
            <a:r>
              <a:rPr lang="en-US" sz="2400" dirty="0"/>
              <a:t>For someone who is not familiar with the area choosing the right neighborhood can be a very daunting task.</a:t>
            </a:r>
          </a:p>
          <a:p>
            <a:endParaRPr lang="en-US" sz="2400" dirty="0"/>
          </a:p>
          <a:p>
            <a:endParaRPr lang="he-IL" sz="2400" dirty="0"/>
          </a:p>
        </p:txBody>
      </p:sp>
    </p:spTree>
    <p:extLst>
      <p:ext uri="{BB962C8B-B14F-4D97-AF65-F5344CB8AC3E}">
        <p14:creationId xmlns:p14="http://schemas.microsoft.com/office/powerpoint/2010/main" val="4011211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BC297EC-A48C-4E55-98A3-AFEA90A65833}"/>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Data Sources</a:t>
            </a:r>
            <a:endParaRPr lang="he-IL" dirty="0">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399B14C-B00E-4089-9B64-12EF4F6ABDDE}"/>
              </a:ext>
            </a:extLst>
          </p:cNvPr>
          <p:cNvSpPr>
            <a:spLocks noGrp="1"/>
          </p:cNvSpPr>
          <p:nvPr>
            <p:ph idx="1"/>
          </p:nvPr>
        </p:nvSpPr>
        <p:spPr>
          <a:xfrm>
            <a:off x="4976031" y="963877"/>
            <a:ext cx="6377769" cy="4930246"/>
          </a:xfrm>
        </p:spPr>
        <p:txBody>
          <a:bodyPr anchor="ctr">
            <a:normAutofit/>
          </a:bodyPr>
          <a:lstStyle/>
          <a:p>
            <a:r>
              <a:rPr lang="en-US" sz="2400" dirty="0"/>
              <a:t>The Neighborhood Data for Social Change (NDSC) – </a:t>
            </a:r>
          </a:p>
          <a:p>
            <a:pPr marL="0" indent="0">
              <a:buNone/>
            </a:pPr>
            <a:r>
              <a:rPr lang="en-US" sz="2400" dirty="0"/>
              <a:t>   This platform is a project of the USC Price    </a:t>
            </a:r>
          </a:p>
          <a:p>
            <a:pPr marL="0" indent="0">
              <a:buNone/>
            </a:pPr>
            <a:r>
              <a:rPr lang="en-US" sz="2400" dirty="0"/>
              <a:t>   Center for Social Innovation, a free publicly </a:t>
            </a:r>
          </a:p>
          <a:p>
            <a:pPr marL="0" indent="0">
              <a:buNone/>
            </a:pPr>
            <a:r>
              <a:rPr lang="en-US" sz="2400" dirty="0"/>
              <a:t>   available online resource for civic actors to  </a:t>
            </a:r>
          </a:p>
          <a:p>
            <a:pPr marL="0" indent="0">
              <a:buNone/>
            </a:pPr>
            <a:r>
              <a:rPr lang="en-US" sz="2400" dirty="0"/>
              <a:t>   learn about their neighborhood.</a:t>
            </a:r>
          </a:p>
          <a:p>
            <a:r>
              <a:rPr lang="en-US" sz="2400" dirty="0"/>
              <a:t>Foursquare API</a:t>
            </a:r>
            <a:endParaRPr lang="he-IL" sz="2400" dirty="0"/>
          </a:p>
        </p:txBody>
      </p:sp>
    </p:spTree>
    <p:extLst>
      <p:ext uri="{BB962C8B-B14F-4D97-AF65-F5344CB8AC3E}">
        <p14:creationId xmlns:p14="http://schemas.microsoft.com/office/powerpoint/2010/main" val="281416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5F71E-3EB0-44A6-B10E-A5600704AB6D}"/>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Data Preparation</a:t>
            </a:r>
            <a:endParaRPr lang="he-IL" dirty="0">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F74FCB8-641A-44A1-828B-13A6F79D6E0C}"/>
              </a:ext>
            </a:extLst>
          </p:cNvPr>
          <p:cNvSpPr>
            <a:spLocks noGrp="1"/>
          </p:cNvSpPr>
          <p:nvPr>
            <p:ph idx="1"/>
          </p:nvPr>
        </p:nvSpPr>
        <p:spPr>
          <a:xfrm>
            <a:off x="4976031" y="963877"/>
            <a:ext cx="6377769" cy="4930246"/>
          </a:xfrm>
        </p:spPr>
        <p:txBody>
          <a:bodyPr anchor="ctr">
            <a:normAutofit/>
          </a:bodyPr>
          <a:lstStyle/>
          <a:p>
            <a:pPr>
              <a:lnSpc>
                <a:spcPct val="100000"/>
              </a:lnSpc>
            </a:pPr>
            <a:r>
              <a:rPr lang="en-US" sz="2400" dirty="0"/>
              <a:t>Demographic data about L.A. neighborhoods was obtained from the NDSC portal (neighborhoods and their coordinates, age distribution, marital status, education, average household size, unemployment rate, crime rate and total number of population).</a:t>
            </a:r>
          </a:p>
          <a:p>
            <a:pPr>
              <a:lnSpc>
                <a:spcPct val="100000"/>
              </a:lnSpc>
            </a:pPr>
            <a:r>
              <a:rPr lang="en-US" sz="2400" dirty="0"/>
              <a:t>100 of the most popular venues within a 500 m radius of the center of each neighborhood were gathered using the foursquare API. </a:t>
            </a:r>
            <a:endParaRPr lang="he-IL" sz="2400" dirty="0"/>
          </a:p>
        </p:txBody>
      </p:sp>
    </p:spTree>
    <p:extLst>
      <p:ext uri="{BB962C8B-B14F-4D97-AF65-F5344CB8AC3E}">
        <p14:creationId xmlns:p14="http://schemas.microsoft.com/office/powerpoint/2010/main" val="1040695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6622E3-8644-44B1-8594-D3BA30834F94}"/>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Methodology</a:t>
            </a:r>
            <a:endParaRPr lang="he-IL" dirty="0">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AFEF76B-5D28-4D08-AAA4-787DF64F4CC3}"/>
              </a:ext>
            </a:extLst>
          </p:cNvPr>
          <p:cNvSpPr>
            <a:spLocks noGrp="1"/>
          </p:cNvSpPr>
          <p:nvPr>
            <p:ph idx="1"/>
          </p:nvPr>
        </p:nvSpPr>
        <p:spPr>
          <a:xfrm>
            <a:off x="4976031" y="1402027"/>
            <a:ext cx="6377769" cy="4930246"/>
          </a:xfrm>
        </p:spPr>
        <p:txBody>
          <a:bodyPr anchor="ctr">
            <a:normAutofit/>
          </a:bodyPr>
          <a:lstStyle/>
          <a:p>
            <a:r>
              <a:rPr lang="en-US" sz="2400" dirty="0"/>
              <a:t>Stage I –  cluster neighborhoods according to 	       the demographic data.</a:t>
            </a:r>
          </a:p>
          <a:p>
            <a:pPr marL="457200" lvl="1" indent="0">
              <a:buNone/>
            </a:pPr>
            <a:r>
              <a:rPr lang="en-US" dirty="0"/>
              <a:t>	       Find the cluster that fits the personal 	       data of the user.</a:t>
            </a:r>
          </a:p>
          <a:p>
            <a:r>
              <a:rPr lang="en-US" sz="2400" dirty="0"/>
              <a:t>Stage II – Cluster neighborhoods according to 	        the types of venues they have. </a:t>
            </a:r>
          </a:p>
          <a:p>
            <a:pPr marL="0" indent="0">
              <a:buNone/>
            </a:pPr>
            <a:r>
              <a:rPr lang="en-US" sz="2400" dirty="0"/>
              <a:t>	        Find the cluster that fits the user’s 	        hobbies.</a:t>
            </a:r>
          </a:p>
          <a:p>
            <a:pPr marL="0" indent="0">
              <a:buNone/>
            </a:pPr>
            <a:endParaRPr lang="en-US" sz="2400" dirty="0"/>
          </a:p>
        </p:txBody>
      </p:sp>
    </p:spTree>
    <p:extLst>
      <p:ext uri="{BB962C8B-B14F-4D97-AF65-F5344CB8AC3E}">
        <p14:creationId xmlns:p14="http://schemas.microsoft.com/office/powerpoint/2010/main" val="669478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6622E3-8644-44B1-8594-D3BA30834F94}"/>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Methodology</a:t>
            </a:r>
            <a:endParaRPr lang="he-IL" dirty="0">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AFEF76B-5D28-4D08-AAA4-787DF64F4CC3}"/>
              </a:ext>
            </a:extLst>
          </p:cNvPr>
          <p:cNvSpPr>
            <a:spLocks noGrp="1"/>
          </p:cNvSpPr>
          <p:nvPr>
            <p:ph idx="1"/>
          </p:nvPr>
        </p:nvSpPr>
        <p:spPr>
          <a:xfrm>
            <a:off x="4976031" y="963877"/>
            <a:ext cx="6377769" cy="4930246"/>
          </a:xfrm>
        </p:spPr>
        <p:txBody>
          <a:bodyPr anchor="ctr">
            <a:normAutofit/>
          </a:bodyPr>
          <a:lstStyle/>
          <a:p>
            <a:r>
              <a:rPr lang="en-US" sz="2400" dirty="0"/>
              <a:t>A data frame representing each neighborhood and its features.</a:t>
            </a:r>
          </a:p>
          <a:p>
            <a:r>
              <a:rPr lang="en-US" sz="2400" dirty="0"/>
              <a:t>This data will be used to cluster the neighborhoods.</a:t>
            </a:r>
          </a:p>
          <a:p>
            <a:pPr marL="0" indent="0">
              <a:buNone/>
            </a:pPr>
            <a:endParaRPr lang="en-US" sz="2400" dirty="0"/>
          </a:p>
        </p:txBody>
      </p:sp>
      <p:pic>
        <p:nvPicPr>
          <p:cNvPr id="6" name="image5.png">
            <a:extLst>
              <a:ext uri="{FF2B5EF4-FFF2-40B4-BE49-F238E27FC236}">
                <a16:creationId xmlns:a16="http://schemas.microsoft.com/office/drawing/2014/main" id="{277F1153-18F8-416E-8C6A-26BC494F981B}"/>
              </a:ext>
            </a:extLst>
          </p:cNvPr>
          <p:cNvPicPr/>
          <p:nvPr/>
        </p:nvPicPr>
        <p:blipFill>
          <a:blip r:embed="rId2"/>
          <a:srcRect/>
          <a:stretch>
            <a:fillRect/>
          </a:stretch>
        </p:blipFill>
        <p:spPr>
          <a:xfrm>
            <a:off x="5229224" y="4430509"/>
            <a:ext cx="6124575" cy="1463614"/>
          </a:xfrm>
          <a:prstGeom prst="rect">
            <a:avLst/>
          </a:prstGeom>
          <a:ln/>
        </p:spPr>
      </p:pic>
    </p:spTree>
    <p:extLst>
      <p:ext uri="{BB962C8B-B14F-4D97-AF65-F5344CB8AC3E}">
        <p14:creationId xmlns:p14="http://schemas.microsoft.com/office/powerpoint/2010/main" val="1269721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6622E3-8644-44B1-8594-D3BA30834F94}"/>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Methodology</a:t>
            </a:r>
            <a:endParaRPr lang="he-IL" dirty="0">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AFEF76B-5D28-4D08-AAA4-787DF64F4CC3}"/>
              </a:ext>
            </a:extLst>
          </p:cNvPr>
          <p:cNvSpPr>
            <a:spLocks noGrp="1"/>
          </p:cNvSpPr>
          <p:nvPr>
            <p:ph idx="1"/>
          </p:nvPr>
        </p:nvSpPr>
        <p:spPr>
          <a:xfrm>
            <a:off x="4976031" y="963877"/>
            <a:ext cx="6377769" cy="4930246"/>
          </a:xfrm>
        </p:spPr>
        <p:txBody>
          <a:bodyPr anchor="ctr">
            <a:normAutofit/>
          </a:bodyPr>
          <a:lstStyle/>
          <a:p>
            <a:pPr marL="0" indent="0">
              <a:buNone/>
            </a:pPr>
            <a:endParaRPr lang="en-US" sz="2400" dirty="0"/>
          </a:p>
        </p:txBody>
      </p:sp>
      <p:pic>
        <p:nvPicPr>
          <p:cNvPr id="7" name="image8.png">
            <a:extLst>
              <a:ext uri="{FF2B5EF4-FFF2-40B4-BE49-F238E27FC236}">
                <a16:creationId xmlns:a16="http://schemas.microsoft.com/office/drawing/2014/main" id="{7FFAC65A-F423-457B-8357-6586BFEB28CE}"/>
              </a:ext>
            </a:extLst>
          </p:cNvPr>
          <p:cNvPicPr/>
          <p:nvPr/>
        </p:nvPicPr>
        <p:blipFill rotWithShape="1">
          <a:blip r:embed="rId2"/>
          <a:srcRect l="9640" r="9299" b="-2"/>
          <a:stretch/>
        </p:blipFill>
        <p:spPr>
          <a:xfrm>
            <a:off x="4581526" y="320040"/>
            <a:ext cx="7288908" cy="6217920"/>
          </a:xfrm>
          <a:prstGeom prst="rect">
            <a:avLst/>
          </a:prstGeom>
        </p:spPr>
      </p:pic>
      <p:sp>
        <p:nvSpPr>
          <p:cNvPr id="4" name="Rectangle 3">
            <a:extLst>
              <a:ext uri="{FF2B5EF4-FFF2-40B4-BE49-F238E27FC236}">
                <a16:creationId xmlns:a16="http://schemas.microsoft.com/office/drawing/2014/main" id="{A235D390-60B9-4ABA-B07E-2F592908F934}"/>
              </a:ext>
            </a:extLst>
          </p:cNvPr>
          <p:cNvSpPr/>
          <p:nvPr/>
        </p:nvSpPr>
        <p:spPr>
          <a:xfrm>
            <a:off x="4849198" y="594545"/>
            <a:ext cx="5525936" cy="369332"/>
          </a:xfrm>
          <a:prstGeom prst="rect">
            <a:avLst/>
          </a:prstGeom>
        </p:spPr>
        <p:txBody>
          <a:bodyPr wrap="none">
            <a:spAutoFit/>
          </a:bodyPr>
          <a:lstStyle/>
          <a:p>
            <a:r>
              <a:rPr lang="en-US" b="1" dirty="0"/>
              <a:t>L.A neighborhoods clustered according to demographics</a:t>
            </a:r>
          </a:p>
        </p:txBody>
      </p:sp>
    </p:spTree>
    <p:extLst>
      <p:ext uri="{BB962C8B-B14F-4D97-AF65-F5344CB8AC3E}">
        <p14:creationId xmlns:p14="http://schemas.microsoft.com/office/powerpoint/2010/main" val="32264310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679</Words>
  <Application>Microsoft Office PowerPoint</Application>
  <PresentationFormat>Widescreen</PresentationFormat>
  <Paragraphs>51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Introduction</vt:lpstr>
      <vt:lpstr>Business Problem</vt:lpstr>
      <vt:lpstr>Data </vt:lpstr>
      <vt:lpstr>Data Sources</vt:lpstr>
      <vt:lpstr>Data Preparation</vt:lpstr>
      <vt:lpstr>Methodology</vt:lpstr>
      <vt:lpstr>Methodology</vt:lpstr>
      <vt:lpstr>Methodology</vt:lpstr>
      <vt:lpstr>Methodology</vt:lpstr>
      <vt:lpstr>Methodology</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Maya Laver</dc:creator>
  <cp:lastModifiedBy>Maya Laver</cp:lastModifiedBy>
  <cp:revision>7</cp:revision>
  <dcterms:created xsi:type="dcterms:W3CDTF">2020-01-12T15:34:41Z</dcterms:created>
  <dcterms:modified xsi:type="dcterms:W3CDTF">2020-01-12T15:50:48Z</dcterms:modified>
</cp:coreProperties>
</file>