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4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8BB6-7875-4FBB-90CB-A7CD73F6200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3013-15B3-4240-B6B9-F2AD423D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A596-CA37-4A68-62DA-5FA5179F1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006BA"/>
                </a:solidFill>
                <a:latin typeface="Arial Rounded MT Bold" panose="020F0704030504030204" pitchFamily="34" charset="0"/>
              </a:rPr>
              <a:t>Stochastic Calculus</a:t>
            </a:r>
          </a:p>
        </p:txBody>
      </p:sp>
    </p:spTree>
    <p:extLst>
      <p:ext uri="{BB962C8B-B14F-4D97-AF65-F5344CB8AC3E}">
        <p14:creationId xmlns:p14="http://schemas.microsoft.com/office/powerpoint/2010/main" val="323996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EB3C-D491-2A45-29E8-600E9567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Brownian Motion for Mathematics and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559C-969F-3110-70FE-1B340B7E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this section, stochastic calculus is investigated using a symmetric random walk, scaled random walk and Brownian motion. Quadratic variation and variance is calculated for each.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Symmetric Random Walk –A sequence of steps taken in a random manner, where the steps have equal probabilities of being positive (upward) or negative (downward).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Scaled Random Walk – Here, the steps are not of a fixed size but are scaled or multiplied by a factor at each time step.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Brownian Motion – It is used to model random and unpredictable fluctuations.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205F-FD30-0F6B-01A9-61244109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8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At first, simple random walk is plotted directly using steps created by –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number of simulations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 = 10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random_walk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= [-1, 1]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steps =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np.random.choice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random_walk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size=(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M,t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)).T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plot is shown in the next slide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78690-B3A5-11F8-AD30-A35B37D2C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1" t="13050" r="31702" b="5107"/>
          <a:stretch/>
        </p:blipFill>
        <p:spPr>
          <a:xfrm>
            <a:off x="1750977" y="671209"/>
            <a:ext cx="7782129" cy="58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0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2F82-226D-67F3-52DA-85D96D38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043"/>
            <a:ext cx="10515600" cy="545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Secondly, scaled symmetric random walk is plotted using steps created by-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number of simulations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Time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 = 10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random_walk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= [-1, 1]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steps = (1/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np.sqrt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(n)) *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np.random.choice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random_walk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size=(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M,t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*n)).T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plot is shown in the next slide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0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DCFFF-03A4-001B-0E89-024DF950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6" t="16737" r="30345" b="6099"/>
          <a:stretch/>
        </p:blipFill>
        <p:spPr>
          <a:xfrm>
            <a:off x="1789889" y="386558"/>
            <a:ext cx="7986409" cy="60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EAE3-A900-55E9-AE67-F65DF5FC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32" y="113496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Lastly, Brownian Motion is plotted using steps created by –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number of simulations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Time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steps we want to see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 = 100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time step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dt = t/n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steps =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np.random.normal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(0,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np.sqrt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(dt), size=(M, n)).T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plot is shown in the next slide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9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49898-A97E-CE2D-11F8-B727B07C6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2" t="10070" r="28511" b="6526"/>
          <a:stretch/>
        </p:blipFill>
        <p:spPr>
          <a:xfrm>
            <a:off x="1637491" y="544748"/>
            <a:ext cx="8099896" cy="61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3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0A16-E6EA-70D7-C81D-6A3E6260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Geometric Brownian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2ED5-D40E-D9D7-8A27-A47D479B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What is GBM?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A geometric Brownian motion (GBM) is a continuous-time stochastic process in which the logarithm of the randomly varying quantity follows a Brownian motion (also called a Wiener process) with drift.</a:t>
            </a:r>
          </a:p>
          <a:p>
            <a:pPr marL="0" indent="0">
              <a:buNone/>
            </a:pPr>
            <a:endParaRPr lang="en-US" sz="2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Parameters Used -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drift coefficient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 mu = 0.1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number of steps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n = 100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time in years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T = 1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number of sims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M = 100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initial stock price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S0 = 100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Volatility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sigma = 0.3</a:t>
            </a:r>
          </a:p>
        </p:txBody>
      </p:sp>
    </p:spTree>
    <p:extLst>
      <p:ext uri="{BB962C8B-B14F-4D97-AF65-F5344CB8AC3E}">
        <p14:creationId xmlns:p14="http://schemas.microsoft.com/office/powerpoint/2010/main" val="93548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298B-A419-B358-5D75-D1763E5F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2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Simulation of Stochastic Differential Equation using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Array –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 =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np.exp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((mu - sigma ** 2 / 2) * dt + sigma *       	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np.random.normal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(0,np.sqrt(dt), size=(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M,n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)).T)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Calculating the predicted value as per initial stock price –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 = S0 *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St.cumprod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(axis=0)</a:t>
            </a:r>
          </a:p>
        </p:txBody>
      </p:sp>
    </p:spTree>
    <p:extLst>
      <p:ext uri="{BB962C8B-B14F-4D97-AF65-F5344CB8AC3E}">
        <p14:creationId xmlns:p14="http://schemas.microsoft.com/office/powerpoint/2010/main" val="33938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66DBC-1C90-FE95-579F-608C32046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0" t="9646" r="29707" b="6241"/>
          <a:stretch/>
        </p:blipFill>
        <p:spPr>
          <a:xfrm>
            <a:off x="2256817" y="544748"/>
            <a:ext cx="7179014" cy="57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F39-5915-3DDA-0DB6-A6E9CEE4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28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Breeden </a:t>
            </a:r>
            <a:r>
              <a:rPr lang="en-US" b="1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Litzenberger</a:t>
            </a:r>
            <a:endParaRPr lang="en-US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70BA-2448-F2E0-5315-5C83EF53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Here calculation of option pricing is done using Heston Model.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parameters defined are –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initial stock price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S0 = 100.0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strike price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K = 150.0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time to maturity in years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tau = 1.0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annual risk-free rate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 = 0.06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97F4-D8B2-9B96-4686-506E1151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4" y="952542"/>
            <a:ext cx="10515600" cy="4952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Heston Dependent Parameters-</a:t>
            </a:r>
          </a:p>
          <a:p>
            <a:pPr marL="0" indent="0">
              <a:buNone/>
            </a:pPr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rate of mean reversion of variance under risk-neutral dynamics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kappa = 3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long-term mean of variance under risk-neutral dynamics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theta = 0.20**2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initial variance under risk-neutral dynamics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v0 = 0.20**2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correlation between returns and variances under risk-neutral dynamics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rho = 0.98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volatility of volatility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sigma = 0.2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risk premium of variance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000" dirty="0" err="1">
                <a:solidFill>
                  <a:schemeClr val="tx2">
                    <a:lumMod val="50000"/>
                  </a:schemeClr>
                </a:solidFill>
              </a:rPr>
              <a:t>lambd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0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2781-A1F2-A9E3-909E-B27C659A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3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This equation is implemented in Python for calculating option prices for different strikes (strike array created using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numpy</a:t>
            </a:r>
            <a:r>
              <a:rPr lang="en-US" sz="2800" dirty="0">
                <a:latin typeface="+mn-lt"/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69EEF0-8C88-C6F6-9D25-2B4B4B0C0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83" t="20425" r="12234" b="9929"/>
          <a:stretch/>
        </p:blipFill>
        <p:spPr>
          <a:xfrm>
            <a:off x="671647" y="1806169"/>
            <a:ext cx="90393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DE4C-A82C-A582-255C-51016628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2" y="11835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curvature of option prices is calculated using strike prices. This can provides us insights into how the option prices change in response to different strike price movement.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curvature values helps in providing the shape of the option price curve.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Hence, 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Dataframe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created using option price, strike price and curvature values.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graph is plotted which is shown in the next slide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0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0D83A-9099-8AA2-12EF-7F15E5288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7" t="11915" r="14787" b="4965"/>
          <a:stretch/>
        </p:blipFill>
        <p:spPr>
          <a:xfrm>
            <a:off x="1624519" y="496110"/>
            <a:ext cx="8424154" cy="57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3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1240</TotalTime>
  <Words>683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Office Theme</vt:lpstr>
      <vt:lpstr>Stochastic Calculus</vt:lpstr>
      <vt:lpstr>Geometric Brownian Motion</vt:lpstr>
      <vt:lpstr>PowerPoint Presentation</vt:lpstr>
      <vt:lpstr>PowerPoint Presentation</vt:lpstr>
      <vt:lpstr>Breeden Litzenberger</vt:lpstr>
      <vt:lpstr>PowerPoint Presentation</vt:lpstr>
      <vt:lpstr>This equation is implemented in Python for calculating option prices for different strikes (strike array created using numpy)</vt:lpstr>
      <vt:lpstr>PowerPoint Presentation</vt:lpstr>
      <vt:lpstr>PowerPoint Presentation</vt:lpstr>
      <vt:lpstr>Brownian Motion for Mathematics and Finance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Calculus</dc:title>
  <dc:creator>hp</dc:creator>
  <cp:lastModifiedBy>hp</cp:lastModifiedBy>
  <cp:revision>43</cp:revision>
  <dcterms:created xsi:type="dcterms:W3CDTF">2023-08-22T12:29:41Z</dcterms:created>
  <dcterms:modified xsi:type="dcterms:W3CDTF">2023-08-24T04:37:13Z</dcterms:modified>
</cp:coreProperties>
</file>