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0BE746-D8EC-4A50-BA00-FB2C787911C3}">
  <a:tblStyle styleId="{750BE746-D8EC-4A50-BA00-FB2C787911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rgbClr val="E1DBC9"/>
            </a:gs>
            <a:gs pos="77000">
              <a:srgbClr val="C8C1B0"/>
            </a:gs>
            <a:gs pos="100000">
              <a:srgbClr val="C0BAAA"/>
            </a:gs>
          </a:gsLst>
          <a:lin ang="5400000" scaled="0"/>
        </a:gradFill>
      </p:bgPr>
    </p:bg>
    <p:spTree>
      <p:nvGrpSpPr>
        <p:cNvPr id="12" name="Shape 12"/>
        <p:cNvGrpSpPr/>
        <p:nvPr/>
      </p:nvGrpSpPr>
      <p:grpSpPr>
        <a:xfrm>
          <a:off x="0" y="0"/>
          <a:ext cx="0" cy="0"/>
          <a:chOff x="0" y="0"/>
          <a:chExt cx="0" cy="0"/>
        </a:xfrm>
      </p:grpSpPr>
      <p:sp>
        <p:nvSpPr>
          <p:cNvPr id="13" name="Shape 13"/>
          <p:cNvSpPr/>
          <p:nvPr/>
        </p:nvSpPr>
        <p:spPr>
          <a:xfrm>
            <a:off x="0" y="0"/>
            <a:ext cx="9144000" cy="5143500"/>
          </a:xfrm>
          <a:prstGeom prst="rect">
            <a:avLst/>
          </a:prstGeom>
          <a:blipFill rotWithShape="1">
            <a:blip r:embed="rId2">
              <a:alphaModFix amt="45000"/>
            </a:blip>
            <a:tile algn="tl" flip="none" tx="-44450" sx="85000" ty="38100" sy="85000"/>
          </a:blip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4" name="Shape 14"/>
          <p:cNvSpPr/>
          <p:nvPr/>
        </p:nvSpPr>
        <p:spPr>
          <a:xfrm>
            <a:off x="980903" y="950797"/>
            <a:ext cx="7182300" cy="3231000"/>
          </a:xfrm>
          <a:prstGeom prst="rect">
            <a:avLst/>
          </a:prstGeom>
          <a:solidFill>
            <a:schemeClr val="lt1"/>
          </a:solidFill>
          <a:ln>
            <a:noFill/>
          </a:ln>
          <a:effectLst>
            <a:outerShdw blurRad="50800" rotWithShape="0" algn="ctr">
              <a:srgbClr val="000000">
                <a:alpha val="65882"/>
              </a:srgbClr>
            </a:outerShdw>
          </a:effectLst>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5" name="Shape 15"/>
          <p:cNvSpPr/>
          <p:nvPr/>
        </p:nvSpPr>
        <p:spPr>
          <a:xfrm>
            <a:off x="1085851" y="1058711"/>
            <a:ext cx="6972300" cy="3026100"/>
          </a:xfrm>
          <a:prstGeom prst="rect">
            <a:avLst/>
          </a:prstGeom>
          <a:noFill/>
          <a:ln cap="sq" cmpd="sng" w="9525">
            <a:solidFill>
              <a:srgbClr val="3F3F3F"/>
            </a:solidFill>
            <a:prstDash val="solid"/>
            <a:miter lim="800000"/>
            <a:headEnd len="sm" w="sm" type="none"/>
            <a:tailEnd len="sm" w="sm" type="none"/>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6" name="Shape 16"/>
          <p:cNvSpPr/>
          <p:nvPr/>
        </p:nvSpPr>
        <p:spPr>
          <a:xfrm>
            <a:off x="3851910" y="950797"/>
            <a:ext cx="1440300" cy="548700"/>
          </a:xfrm>
          <a:prstGeom prst="rect">
            <a:avLst/>
          </a:prstGeom>
          <a:solidFill>
            <a:schemeClr val="lt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grpSp>
        <p:nvGrpSpPr>
          <p:cNvPr id="17" name="Shape 17"/>
          <p:cNvGrpSpPr/>
          <p:nvPr/>
        </p:nvGrpSpPr>
        <p:grpSpPr>
          <a:xfrm>
            <a:off x="3937718" y="950797"/>
            <a:ext cx="1268754" cy="483971"/>
            <a:chOff x="5318306" y="1386268"/>
            <a:chExt cx="1567331" cy="645295"/>
          </a:xfrm>
        </p:grpSpPr>
        <p:cxnSp>
          <p:nvCxnSpPr>
            <p:cNvPr id="18" name="Shape 18"/>
            <p:cNvCxnSpPr/>
            <p:nvPr/>
          </p:nvCxnSpPr>
          <p:spPr>
            <a:xfrm>
              <a:off x="5318306"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9" name="Shape 19"/>
            <p:cNvCxnSpPr/>
            <p:nvPr/>
          </p:nvCxnSpPr>
          <p:spPr>
            <a:xfrm>
              <a:off x="6885637"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0" name="Shape 20"/>
            <p:cNvCxnSpPr/>
            <p:nvPr/>
          </p:nvCxnSpPr>
          <p:spPr>
            <a:xfrm>
              <a:off x="5318306" y="2031563"/>
              <a:ext cx="1567200"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1" name="Shape 21"/>
          <p:cNvSpPr txBox="1"/>
          <p:nvPr>
            <p:ph type="ctrTitle"/>
          </p:nvPr>
        </p:nvSpPr>
        <p:spPr>
          <a:xfrm>
            <a:off x="1171281" y="1568447"/>
            <a:ext cx="6801300" cy="1943100"/>
          </a:xfrm>
          <a:prstGeom prst="rect">
            <a:avLst/>
          </a:prstGeom>
          <a:noFill/>
          <a:ln>
            <a:noFill/>
          </a:ln>
        </p:spPr>
        <p:txBody>
          <a:bodyPr anchorCtr="0" anchor="ctr" bIns="68575" lIns="68575" spcFirstLastPara="1" rIns="68575" wrap="square" tIns="68575"/>
          <a:lstStyle>
            <a:lvl1pPr lvl="0" marR="0" rtl="0" algn="ctr">
              <a:lnSpc>
                <a:spcPct val="83000"/>
              </a:lnSpc>
              <a:spcBef>
                <a:spcPts val="0"/>
              </a:spcBef>
              <a:spcAft>
                <a:spcPts val="0"/>
              </a:spcAft>
              <a:buClr>
                <a:srgbClr val="262626"/>
              </a:buClr>
              <a:buSzPts val="5400"/>
              <a:buFont typeface="Century Gothic"/>
              <a:buNone/>
              <a:defRPr b="0" i="0" sz="54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 name="Shape 22"/>
          <p:cNvSpPr txBox="1"/>
          <p:nvPr>
            <p:ph idx="1" type="subTitle"/>
          </p:nvPr>
        </p:nvSpPr>
        <p:spPr>
          <a:xfrm>
            <a:off x="1171575" y="3511547"/>
            <a:ext cx="6803100" cy="342900"/>
          </a:xfrm>
          <a:prstGeom prst="rect">
            <a:avLst/>
          </a:prstGeom>
          <a:noFill/>
          <a:ln>
            <a:noFill/>
          </a:ln>
        </p:spPr>
        <p:txBody>
          <a:bodyPr anchorCtr="0" anchor="t" bIns="68575" lIns="68575" spcFirstLastPara="1" rIns="68575" wrap="square" tIns="68575"/>
          <a:lstStyle>
            <a:lvl1pPr lvl="0" marR="0" rtl="0" algn="ctr">
              <a:lnSpc>
                <a:spcPct val="100000"/>
              </a:lnSpc>
              <a:spcBef>
                <a:spcPts val="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1pPr>
            <a:lvl2pPr lvl="1"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2pPr>
            <a:lvl3pPr lvl="2"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3pPr>
            <a:lvl4pPr lvl="3"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4pPr>
            <a:lvl5pPr lvl="4"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5pPr>
            <a:lvl6pPr lvl="5"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6pPr>
            <a:lvl7pPr lvl="6"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7pPr>
            <a:lvl8pPr lvl="7"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8pPr>
            <a:lvl9pPr lvl="8" marR="0" rtl="0" algn="ctr">
              <a:lnSpc>
                <a:spcPct val="100000"/>
              </a:lnSpc>
              <a:spcBef>
                <a:spcPts val="4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9pPr>
          </a:lstStyle>
          <a:p/>
        </p:txBody>
      </p:sp>
      <p:sp>
        <p:nvSpPr>
          <p:cNvPr id="23" name="Shape 23"/>
          <p:cNvSpPr txBox="1"/>
          <p:nvPr>
            <p:ph idx="10" type="dt"/>
          </p:nvPr>
        </p:nvSpPr>
        <p:spPr>
          <a:xfrm>
            <a:off x="3989070" y="1005941"/>
            <a:ext cx="1165800" cy="3954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4" name="Shape 24"/>
          <p:cNvSpPr txBox="1"/>
          <p:nvPr>
            <p:ph idx="11" type="ftr"/>
          </p:nvPr>
        </p:nvSpPr>
        <p:spPr>
          <a:xfrm>
            <a:off x="1090422" y="3908295"/>
            <a:ext cx="4429200" cy="1716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 name="Shape 25"/>
          <p:cNvSpPr txBox="1"/>
          <p:nvPr>
            <p:ph idx="12" type="sldNum"/>
          </p:nvPr>
        </p:nvSpPr>
        <p:spPr>
          <a:xfrm>
            <a:off x="6455189" y="3909060"/>
            <a:ext cx="1584000" cy="1716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Shape 91"/>
          <p:cNvSpPr txBox="1"/>
          <p:nvPr>
            <p:ph type="title"/>
          </p:nvPr>
        </p:nvSpPr>
        <p:spPr>
          <a:xfrm>
            <a:off x="800100" y="481945"/>
            <a:ext cx="7543800" cy="10287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2" name="Shape 92"/>
          <p:cNvSpPr txBox="1"/>
          <p:nvPr>
            <p:ph idx="1" type="body"/>
          </p:nvPr>
        </p:nvSpPr>
        <p:spPr>
          <a:xfrm rot="5400000">
            <a:off x="3097500" y="-720060"/>
            <a:ext cx="2949000" cy="75438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93" name="Shape 93"/>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4" name="Shape 94"/>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5" name="Shape 95"/>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Shape 97"/>
          <p:cNvSpPr txBox="1"/>
          <p:nvPr>
            <p:ph type="title"/>
          </p:nvPr>
        </p:nvSpPr>
        <p:spPr>
          <a:xfrm rot="5400000">
            <a:off x="5657850" y="1657200"/>
            <a:ext cx="3943200" cy="17718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8" name="Shape 98"/>
          <p:cNvSpPr txBox="1"/>
          <p:nvPr>
            <p:ph idx="1" type="body"/>
          </p:nvPr>
        </p:nvSpPr>
        <p:spPr>
          <a:xfrm rot="5400000">
            <a:off x="1686000" y="-485850"/>
            <a:ext cx="3943200" cy="60579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99" name="Shape 99"/>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0" name="Shape 100"/>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1" name="Shape 101"/>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Shape 27"/>
          <p:cNvSpPr txBox="1"/>
          <p:nvPr>
            <p:ph type="title"/>
          </p:nvPr>
        </p:nvSpPr>
        <p:spPr>
          <a:xfrm>
            <a:off x="800100" y="481945"/>
            <a:ext cx="7543800" cy="10287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8" name="Shape 28"/>
          <p:cNvSpPr txBox="1"/>
          <p:nvPr>
            <p:ph idx="1" type="body"/>
          </p:nvPr>
        </p:nvSpPr>
        <p:spPr>
          <a:xfrm>
            <a:off x="800100" y="1577340"/>
            <a:ext cx="7543800" cy="29490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29" name="Shape 29"/>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 name="Shape 30"/>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1" name="Shape 31"/>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2" name="Shape 32"/>
        <p:cNvGrpSpPr/>
        <p:nvPr/>
      </p:nvGrpSpPr>
      <p:grpSpPr>
        <a:xfrm>
          <a:off x="0" y="0"/>
          <a:ext cx="0" cy="0"/>
          <a:chOff x="0" y="0"/>
          <a:chExt cx="0" cy="0"/>
        </a:xfrm>
      </p:grpSpPr>
      <p:sp>
        <p:nvSpPr>
          <p:cNvPr id="33" name="Shape 33"/>
          <p:cNvSpPr/>
          <p:nvPr/>
        </p:nvSpPr>
        <p:spPr>
          <a:xfrm>
            <a:off x="0" y="0"/>
            <a:ext cx="9144000" cy="5143500"/>
          </a:xfrm>
          <a:prstGeom prst="rect">
            <a:avLst/>
          </a:prstGeom>
          <a:blipFill rotWithShape="1">
            <a:blip r:embed="rId2">
              <a:alphaModFix amt="45000"/>
            </a:blip>
            <a:tile algn="tl" flip="none" tx="-44450" sx="85000" ty="38100" sy="85000"/>
          </a:blip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34" name="Shape 34"/>
          <p:cNvSpPr/>
          <p:nvPr/>
        </p:nvSpPr>
        <p:spPr>
          <a:xfrm>
            <a:off x="980903" y="950797"/>
            <a:ext cx="7182300" cy="3231000"/>
          </a:xfrm>
          <a:prstGeom prst="rect">
            <a:avLst/>
          </a:prstGeom>
          <a:solidFill>
            <a:schemeClr val="lt1"/>
          </a:solidFill>
          <a:ln>
            <a:noFill/>
          </a:ln>
          <a:effectLst>
            <a:outerShdw blurRad="50800" rotWithShape="0" algn="ctr">
              <a:srgbClr val="000000">
                <a:alpha val="65882"/>
              </a:srgbClr>
            </a:outerShdw>
          </a:effectLst>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35" name="Shape 35"/>
          <p:cNvSpPr/>
          <p:nvPr/>
        </p:nvSpPr>
        <p:spPr>
          <a:xfrm>
            <a:off x="1085850" y="1058711"/>
            <a:ext cx="6972300" cy="3026100"/>
          </a:xfrm>
          <a:prstGeom prst="rect">
            <a:avLst/>
          </a:prstGeom>
          <a:noFill/>
          <a:ln cap="sq" cmpd="sng" w="9525">
            <a:solidFill>
              <a:srgbClr val="3F3F3F"/>
            </a:solidFill>
            <a:prstDash val="solid"/>
            <a:miter lim="800000"/>
            <a:headEnd len="sm" w="sm" type="none"/>
            <a:tailEnd len="sm" w="sm" type="none"/>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36" name="Shape 36"/>
          <p:cNvSpPr/>
          <p:nvPr/>
        </p:nvSpPr>
        <p:spPr>
          <a:xfrm>
            <a:off x="3851910" y="950797"/>
            <a:ext cx="1440300" cy="548700"/>
          </a:xfrm>
          <a:prstGeom prst="rect">
            <a:avLst/>
          </a:prstGeom>
          <a:solidFill>
            <a:schemeClr val="lt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grpSp>
        <p:nvGrpSpPr>
          <p:cNvPr id="37" name="Shape 37"/>
          <p:cNvGrpSpPr/>
          <p:nvPr/>
        </p:nvGrpSpPr>
        <p:grpSpPr>
          <a:xfrm>
            <a:off x="3937718" y="950797"/>
            <a:ext cx="1268754" cy="483971"/>
            <a:chOff x="5318306" y="1386268"/>
            <a:chExt cx="1567331" cy="645295"/>
          </a:xfrm>
        </p:grpSpPr>
        <p:cxnSp>
          <p:nvCxnSpPr>
            <p:cNvPr id="38" name="Shape 38"/>
            <p:cNvCxnSpPr/>
            <p:nvPr/>
          </p:nvCxnSpPr>
          <p:spPr>
            <a:xfrm>
              <a:off x="5318306"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39" name="Shape 39"/>
            <p:cNvCxnSpPr/>
            <p:nvPr/>
          </p:nvCxnSpPr>
          <p:spPr>
            <a:xfrm>
              <a:off x="6885637" y="1386268"/>
              <a:ext cx="0" cy="64020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0" name="Shape 40"/>
            <p:cNvCxnSpPr/>
            <p:nvPr/>
          </p:nvCxnSpPr>
          <p:spPr>
            <a:xfrm>
              <a:off x="5318306" y="2031563"/>
              <a:ext cx="1567200"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1" name="Shape 41"/>
          <p:cNvSpPr txBox="1"/>
          <p:nvPr>
            <p:ph type="title"/>
          </p:nvPr>
        </p:nvSpPr>
        <p:spPr>
          <a:xfrm>
            <a:off x="1172717" y="1570732"/>
            <a:ext cx="6803100" cy="1940700"/>
          </a:xfrm>
          <a:prstGeom prst="rect">
            <a:avLst/>
          </a:prstGeom>
          <a:noFill/>
          <a:ln>
            <a:noFill/>
          </a:ln>
        </p:spPr>
        <p:txBody>
          <a:bodyPr anchorCtr="0" anchor="ctr" bIns="68575" lIns="68575" spcFirstLastPara="1" rIns="68575" wrap="square" tIns="68575"/>
          <a:lstStyle>
            <a:lvl1pPr lvl="0" marR="0" rtl="0" algn="ctr">
              <a:lnSpc>
                <a:spcPct val="83000"/>
              </a:lnSpc>
              <a:spcBef>
                <a:spcPts val="0"/>
              </a:spcBef>
              <a:spcAft>
                <a:spcPts val="0"/>
              </a:spcAft>
              <a:buClr>
                <a:srgbClr val="262626"/>
              </a:buClr>
              <a:buSzPts val="5400"/>
              <a:buFont typeface="Century Gothic"/>
              <a:buNone/>
              <a:defRPr b="0" i="0" sz="54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2" name="Shape 42"/>
          <p:cNvSpPr txBox="1"/>
          <p:nvPr>
            <p:ph idx="1" type="body"/>
          </p:nvPr>
        </p:nvSpPr>
        <p:spPr>
          <a:xfrm>
            <a:off x="1172718" y="3511547"/>
            <a:ext cx="6803100" cy="342900"/>
          </a:xfrm>
          <a:prstGeom prst="rect">
            <a:avLst/>
          </a:prstGeom>
          <a:noFill/>
          <a:ln>
            <a:noFill/>
          </a:ln>
        </p:spPr>
        <p:txBody>
          <a:bodyPr anchorCtr="0" anchor="t" bIns="68575" lIns="68575" spcFirstLastPara="1" rIns="68575" wrap="square" tIns="68575"/>
          <a:lstStyle>
            <a:lvl1pPr indent="-228600" lvl="0" marL="457200" marR="0" rtl="0" algn="ctr">
              <a:lnSpc>
                <a:spcPct val="100000"/>
              </a:lnSpc>
              <a:spcBef>
                <a:spcPts val="700"/>
              </a:spcBef>
              <a:spcAft>
                <a:spcPts val="0"/>
              </a:spcAft>
              <a:buClr>
                <a:srgbClr val="262626"/>
              </a:buClr>
              <a:buSzPts val="1200"/>
              <a:buFont typeface="Garamond"/>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100000"/>
              </a:lnSpc>
              <a:spcBef>
                <a:spcPts val="400"/>
              </a:spcBef>
              <a:spcAft>
                <a:spcPts val="0"/>
              </a:spcAft>
              <a:buClr>
                <a:srgbClr val="262626"/>
              </a:buClr>
              <a:buSzPts val="1200"/>
              <a:buFont typeface="Garamond"/>
              <a:buNone/>
              <a:defRPr b="0" i="0" sz="12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rgbClr val="262626"/>
              </a:buClr>
              <a:buSzPts val="1200"/>
              <a:buFont typeface="Garamond"/>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rgbClr val="262626"/>
              </a:buClr>
              <a:buSzPts val="1100"/>
              <a:buFont typeface="Garamond"/>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rgbClr val="262626"/>
              </a:buClr>
              <a:buSzPts val="1100"/>
              <a:buFont typeface="Garamond"/>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400"/>
              </a:spcBef>
              <a:spcAft>
                <a:spcPts val="0"/>
              </a:spcAft>
              <a:buClr>
                <a:srgbClr val="262626"/>
              </a:buClr>
              <a:buSzPts val="1100"/>
              <a:buFont typeface="Garamond"/>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400"/>
              </a:spcBef>
              <a:spcAft>
                <a:spcPts val="0"/>
              </a:spcAft>
              <a:buClr>
                <a:srgbClr val="262626"/>
              </a:buClr>
              <a:buSzPts val="1100"/>
              <a:buFont typeface="Garamond"/>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400"/>
              </a:spcBef>
              <a:spcAft>
                <a:spcPts val="0"/>
              </a:spcAft>
              <a:buClr>
                <a:srgbClr val="262626"/>
              </a:buClr>
              <a:buSzPts val="1100"/>
              <a:buFont typeface="Garamond"/>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400"/>
              </a:spcBef>
              <a:spcAft>
                <a:spcPts val="0"/>
              </a:spcAft>
              <a:buClr>
                <a:srgbClr val="262626"/>
              </a:buClr>
              <a:buSzPts val="1100"/>
              <a:buFont typeface="Garamond"/>
              <a:buNone/>
              <a:defRPr b="0" i="0" sz="1100" u="none" cap="none" strike="noStrike">
                <a:solidFill>
                  <a:srgbClr val="888888"/>
                </a:solidFill>
                <a:latin typeface="Century Gothic"/>
                <a:ea typeface="Century Gothic"/>
                <a:cs typeface="Century Gothic"/>
                <a:sym typeface="Century Gothic"/>
              </a:defRPr>
            </a:lvl9pPr>
          </a:lstStyle>
          <a:p/>
        </p:txBody>
      </p:sp>
      <p:sp>
        <p:nvSpPr>
          <p:cNvPr id="43" name="Shape 43"/>
          <p:cNvSpPr txBox="1"/>
          <p:nvPr>
            <p:ph idx="10" type="dt"/>
          </p:nvPr>
        </p:nvSpPr>
        <p:spPr>
          <a:xfrm>
            <a:off x="3991356" y="1008376"/>
            <a:ext cx="1165800" cy="397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4" name="Shape 44"/>
          <p:cNvSpPr txBox="1"/>
          <p:nvPr>
            <p:ph idx="11" type="ftr"/>
          </p:nvPr>
        </p:nvSpPr>
        <p:spPr>
          <a:xfrm>
            <a:off x="1090165" y="3908295"/>
            <a:ext cx="4430400" cy="1716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5" name="Shape 45"/>
          <p:cNvSpPr txBox="1"/>
          <p:nvPr>
            <p:ph idx="12" type="sldNum"/>
          </p:nvPr>
        </p:nvSpPr>
        <p:spPr>
          <a:xfrm>
            <a:off x="6453378" y="3908295"/>
            <a:ext cx="1584300" cy="1716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sp>
        <p:nvSpPr>
          <p:cNvPr id="47" name="Shape 47"/>
          <p:cNvSpPr txBox="1"/>
          <p:nvPr>
            <p:ph type="title"/>
          </p:nvPr>
        </p:nvSpPr>
        <p:spPr>
          <a:xfrm>
            <a:off x="800100" y="481945"/>
            <a:ext cx="7543800" cy="10287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8" name="Shape 48"/>
          <p:cNvSpPr txBox="1"/>
          <p:nvPr>
            <p:ph idx="1" type="body"/>
          </p:nvPr>
        </p:nvSpPr>
        <p:spPr>
          <a:xfrm>
            <a:off x="800100" y="1577340"/>
            <a:ext cx="3566100" cy="28119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49" name="Shape 49"/>
          <p:cNvSpPr txBox="1"/>
          <p:nvPr>
            <p:ph idx="2" type="body"/>
          </p:nvPr>
        </p:nvSpPr>
        <p:spPr>
          <a:xfrm>
            <a:off x="4777740" y="1577340"/>
            <a:ext cx="3566100" cy="28119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50" name="Shape 50"/>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1" name="Shape 51"/>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2" name="Shape 52"/>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3" name="Shape 53"/>
        <p:cNvGrpSpPr/>
        <p:nvPr/>
      </p:nvGrpSpPr>
      <p:grpSpPr>
        <a:xfrm>
          <a:off x="0" y="0"/>
          <a:ext cx="0" cy="0"/>
          <a:chOff x="0" y="0"/>
          <a:chExt cx="0" cy="0"/>
        </a:xfrm>
      </p:grpSpPr>
      <p:sp>
        <p:nvSpPr>
          <p:cNvPr id="54" name="Shape 54"/>
          <p:cNvSpPr txBox="1"/>
          <p:nvPr>
            <p:ph type="title"/>
          </p:nvPr>
        </p:nvSpPr>
        <p:spPr>
          <a:xfrm>
            <a:off x="800100" y="481945"/>
            <a:ext cx="7543800" cy="10287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Shape 55"/>
          <p:cNvSpPr txBox="1"/>
          <p:nvPr>
            <p:ph idx="1" type="body"/>
          </p:nvPr>
        </p:nvSpPr>
        <p:spPr>
          <a:xfrm>
            <a:off x="802386" y="1555750"/>
            <a:ext cx="3566100" cy="480000"/>
          </a:xfrm>
          <a:prstGeom prst="rect">
            <a:avLst/>
          </a:prstGeom>
          <a:noFill/>
          <a:ln>
            <a:noFill/>
          </a:ln>
        </p:spPr>
        <p:txBody>
          <a:bodyPr anchorCtr="0" anchor="ctr" bIns="68575" lIns="68575" spcFirstLastPara="1" rIns="68575" wrap="square" tIns="68575"/>
          <a:lstStyle>
            <a:lvl1pPr indent="-228600" lvl="0" marL="457200" marR="0" rtl="0" algn="ctr">
              <a:lnSpc>
                <a:spcPct val="100000"/>
              </a:lnSpc>
              <a:spcBef>
                <a:spcPts val="0"/>
              </a:spcBef>
              <a:spcAft>
                <a:spcPts val="0"/>
              </a:spcAft>
              <a:buClr>
                <a:srgbClr val="262626"/>
              </a:buClr>
              <a:buSzPts val="1400"/>
              <a:buFont typeface="Garamond"/>
              <a:buNone/>
              <a:defRPr b="0" i="0" sz="1400" u="none" cap="none" strike="noStrike">
                <a:solidFill>
                  <a:schemeClr val="dk2"/>
                </a:solidFill>
                <a:latin typeface="Century Gothic"/>
                <a:ea typeface="Century Gothic"/>
                <a:cs typeface="Century Gothic"/>
                <a:sym typeface="Century Gothic"/>
              </a:defRPr>
            </a:lvl1pPr>
            <a:lvl2pPr indent="-228600" lvl="1" marL="914400" marR="0" rtl="0" algn="l">
              <a:lnSpc>
                <a:spcPct val="100000"/>
              </a:lnSpc>
              <a:spcBef>
                <a:spcPts val="400"/>
              </a:spcBef>
              <a:spcAft>
                <a:spcPts val="0"/>
              </a:spcAft>
              <a:buClr>
                <a:srgbClr val="262626"/>
              </a:buClr>
              <a:buSzPts val="1400"/>
              <a:buFont typeface="Garamond"/>
              <a:buNone/>
              <a:defRPr b="1" i="0" sz="14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rgbClr val="262626"/>
              </a:buClr>
              <a:buSzPts val="1400"/>
              <a:buFont typeface="Garamond"/>
              <a:buNone/>
              <a:defRPr b="1" i="0" sz="14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5pPr>
            <a:lvl6pPr indent="-228600" lvl="5" marL="27432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6pPr>
            <a:lvl7pPr indent="-228600" lvl="6" marL="32004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7pPr>
            <a:lvl8pPr indent="-228600" lvl="7" marL="36576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8pPr>
            <a:lvl9pPr indent="-228600" lvl="8" marL="41148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9pPr>
          </a:lstStyle>
          <a:p/>
        </p:txBody>
      </p:sp>
      <p:sp>
        <p:nvSpPr>
          <p:cNvPr id="56" name="Shape 56"/>
          <p:cNvSpPr txBox="1"/>
          <p:nvPr>
            <p:ph idx="2" type="body"/>
          </p:nvPr>
        </p:nvSpPr>
        <p:spPr>
          <a:xfrm>
            <a:off x="802386" y="2066924"/>
            <a:ext cx="3566100" cy="24003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57" name="Shape 57"/>
          <p:cNvSpPr txBox="1"/>
          <p:nvPr>
            <p:ph idx="3" type="body"/>
          </p:nvPr>
        </p:nvSpPr>
        <p:spPr>
          <a:xfrm>
            <a:off x="4780026" y="1555750"/>
            <a:ext cx="3566100" cy="480000"/>
          </a:xfrm>
          <a:prstGeom prst="rect">
            <a:avLst/>
          </a:prstGeom>
          <a:noFill/>
          <a:ln>
            <a:noFill/>
          </a:ln>
        </p:spPr>
        <p:txBody>
          <a:bodyPr anchorCtr="0" anchor="ctr" bIns="68575" lIns="68575" spcFirstLastPara="1" rIns="68575" wrap="square" tIns="68575"/>
          <a:lstStyle>
            <a:lvl1pPr indent="-228600" lvl="0" marL="457200" marR="0" rtl="0" algn="ctr">
              <a:lnSpc>
                <a:spcPct val="100000"/>
              </a:lnSpc>
              <a:spcBef>
                <a:spcPts val="0"/>
              </a:spcBef>
              <a:spcAft>
                <a:spcPts val="0"/>
              </a:spcAft>
              <a:buClr>
                <a:srgbClr val="262626"/>
              </a:buClr>
              <a:buSzPts val="1400"/>
              <a:buFont typeface="Garamond"/>
              <a:buNone/>
              <a:defRPr b="0" i="0" sz="1400" u="none" cap="none" strike="noStrike">
                <a:solidFill>
                  <a:schemeClr val="dk2"/>
                </a:solidFill>
                <a:latin typeface="Century Gothic"/>
                <a:ea typeface="Century Gothic"/>
                <a:cs typeface="Century Gothic"/>
                <a:sym typeface="Century Gothic"/>
              </a:defRPr>
            </a:lvl1pPr>
            <a:lvl2pPr indent="-228600" lvl="1" marL="914400" marR="0" rtl="0" algn="l">
              <a:lnSpc>
                <a:spcPct val="100000"/>
              </a:lnSpc>
              <a:spcBef>
                <a:spcPts val="400"/>
              </a:spcBef>
              <a:spcAft>
                <a:spcPts val="0"/>
              </a:spcAft>
              <a:buClr>
                <a:srgbClr val="262626"/>
              </a:buClr>
              <a:buSzPts val="1400"/>
              <a:buFont typeface="Garamond"/>
              <a:buNone/>
              <a:defRPr b="1" i="0" sz="14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rgbClr val="262626"/>
              </a:buClr>
              <a:buSzPts val="1400"/>
              <a:buFont typeface="Garamond"/>
              <a:buNone/>
              <a:defRPr b="1" i="0" sz="14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5pPr>
            <a:lvl6pPr indent="-228600" lvl="5" marL="27432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6pPr>
            <a:lvl7pPr indent="-228600" lvl="6" marL="32004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7pPr>
            <a:lvl8pPr indent="-228600" lvl="7" marL="36576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8pPr>
            <a:lvl9pPr indent="-228600" lvl="8" marL="4114800" marR="0" rtl="0" algn="l">
              <a:lnSpc>
                <a:spcPct val="100000"/>
              </a:lnSpc>
              <a:spcBef>
                <a:spcPts val="400"/>
              </a:spcBef>
              <a:spcAft>
                <a:spcPts val="0"/>
              </a:spcAft>
              <a:buClr>
                <a:srgbClr val="262626"/>
              </a:buClr>
              <a:buSzPts val="1200"/>
              <a:buFont typeface="Garamond"/>
              <a:buNone/>
              <a:defRPr b="1" i="0" sz="1200" u="none" cap="none" strike="noStrike">
                <a:solidFill>
                  <a:schemeClr val="dk1"/>
                </a:solidFill>
                <a:latin typeface="Century Gothic"/>
                <a:ea typeface="Century Gothic"/>
                <a:cs typeface="Century Gothic"/>
                <a:sym typeface="Century Gothic"/>
              </a:defRPr>
            </a:lvl9pPr>
          </a:lstStyle>
          <a:p/>
        </p:txBody>
      </p:sp>
      <p:sp>
        <p:nvSpPr>
          <p:cNvPr id="58" name="Shape 58"/>
          <p:cNvSpPr txBox="1"/>
          <p:nvPr>
            <p:ph idx="4" type="body"/>
          </p:nvPr>
        </p:nvSpPr>
        <p:spPr>
          <a:xfrm>
            <a:off x="4780026" y="2067436"/>
            <a:ext cx="3566100" cy="24003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59" name="Shape 59"/>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0" name="Shape 60"/>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1" name="Shape 61"/>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2" name="Shape 62"/>
        <p:cNvGrpSpPr/>
        <p:nvPr/>
      </p:nvGrpSpPr>
      <p:grpSpPr>
        <a:xfrm>
          <a:off x="0" y="0"/>
          <a:ext cx="0" cy="0"/>
          <a:chOff x="0" y="0"/>
          <a:chExt cx="0" cy="0"/>
        </a:xfrm>
      </p:grpSpPr>
      <p:sp>
        <p:nvSpPr>
          <p:cNvPr id="63" name="Shape 63"/>
          <p:cNvSpPr txBox="1"/>
          <p:nvPr>
            <p:ph type="title"/>
          </p:nvPr>
        </p:nvSpPr>
        <p:spPr>
          <a:xfrm>
            <a:off x="800100" y="481945"/>
            <a:ext cx="7543800" cy="10287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Shape 64"/>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5" name="Shape 65"/>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6" name="Shape 66"/>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7" name="Shape 67"/>
        <p:cNvGrpSpPr/>
        <p:nvPr/>
      </p:nvGrpSpPr>
      <p:grpSpPr>
        <a:xfrm>
          <a:off x="0" y="0"/>
          <a:ext cx="0" cy="0"/>
          <a:chOff x="0" y="0"/>
          <a:chExt cx="0" cy="0"/>
        </a:xfrm>
      </p:grpSpPr>
      <p:sp>
        <p:nvSpPr>
          <p:cNvPr id="68" name="Shape 68"/>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9" name="Shape 69"/>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0" name="Shape 70"/>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1" name="Shape 71"/>
        <p:cNvGrpSpPr/>
        <p:nvPr/>
      </p:nvGrpSpPr>
      <p:grpSpPr>
        <a:xfrm>
          <a:off x="0" y="0"/>
          <a:ext cx="0" cy="0"/>
          <a:chOff x="0" y="0"/>
          <a:chExt cx="0" cy="0"/>
        </a:xfrm>
      </p:grpSpPr>
      <p:sp>
        <p:nvSpPr>
          <p:cNvPr id="72" name="Shape 72"/>
          <p:cNvSpPr/>
          <p:nvPr/>
        </p:nvSpPr>
        <p:spPr>
          <a:xfrm>
            <a:off x="184147" y="178308"/>
            <a:ext cx="6398400" cy="4786800"/>
          </a:xfrm>
          <a:prstGeom prst="rect">
            <a:avLst/>
          </a:prstGeom>
          <a:solidFill>
            <a:schemeClr val="lt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73" name="Shape 73"/>
          <p:cNvSpPr/>
          <p:nvPr/>
        </p:nvSpPr>
        <p:spPr>
          <a:xfrm>
            <a:off x="6765289" y="178308"/>
            <a:ext cx="2194500" cy="4786800"/>
          </a:xfrm>
          <a:prstGeom prst="rect">
            <a:avLst/>
          </a:prstGeom>
          <a:solidFill>
            <a:schemeClr val="accent1"/>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74" name="Shape 74"/>
          <p:cNvSpPr txBox="1"/>
          <p:nvPr>
            <p:ph type="title"/>
          </p:nvPr>
        </p:nvSpPr>
        <p:spPr>
          <a:xfrm>
            <a:off x="6972300" y="455544"/>
            <a:ext cx="1823100" cy="12345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rgbClr val="FFFFFF"/>
              </a:buClr>
              <a:buSzPts val="2100"/>
              <a:buFont typeface="Century Gothic"/>
              <a:buNone/>
              <a:defRPr b="0" i="0" sz="2100" u="none" cap="none" strike="noStrike">
                <a:solidFill>
                  <a:srgbClr val="FFFFFF"/>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5" name="Shape 75"/>
          <p:cNvSpPr txBox="1"/>
          <p:nvPr>
            <p:ph idx="1" type="body"/>
          </p:nvPr>
        </p:nvSpPr>
        <p:spPr>
          <a:xfrm>
            <a:off x="514350" y="457200"/>
            <a:ext cx="5829300" cy="40005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76" name="Shape 76"/>
          <p:cNvSpPr txBox="1"/>
          <p:nvPr>
            <p:ph idx="2" type="body"/>
          </p:nvPr>
        </p:nvSpPr>
        <p:spPr>
          <a:xfrm>
            <a:off x="6972300" y="1714500"/>
            <a:ext cx="1823100" cy="2628900"/>
          </a:xfrm>
          <a:prstGeom prst="rect">
            <a:avLst/>
          </a:prstGeom>
          <a:noFill/>
          <a:ln>
            <a:noFill/>
          </a:ln>
        </p:spPr>
        <p:txBody>
          <a:bodyPr anchorCtr="0" anchor="t" bIns="68575" lIns="68575" spcFirstLastPara="1" rIns="68575" wrap="square" tIns="68575"/>
          <a:lstStyle>
            <a:lvl1pPr indent="-228600" lvl="0" marL="457200" marR="0" rtl="0" algn="l">
              <a:lnSpc>
                <a:spcPct val="110000"/>
              </a:lnSpc>
              <a:spcBef>
                <a:spcPts val="600"/>
              </a:spcBef>
              <a:spcAft>
                <a:spcPts val="0"/>
              </a:spcAft>
              <a:buClr>
                <a:srgbClr val="262626"/>
              </a:buClr>
              <a:buSzPts val="1100"/>
              <a:buFont typeface="Garamond"/>
              <a:buNone/>
              <a:defRPr b="0" i="0" sz="1100" u="none" cap="none" strike="noStrike">
                <a:solidFill>
                  <a:srgbClr val="FFFFFF"/>
                </a:solidFill>
                <a:latin typeface="Century Gothic"/>
                <a:ea typeface="Century Gothic"/>
                <a:cs typeface="Century Gothic"/>
                <a:sym typeface="Century Gothic"/>
              </a:defRPr>
            </a:lvl1pPr>
            <a:lvl2pPr indent="-228600" lvl="1" marL="914400" marR="0" rtl="0" algn="l">
              <a:lnSpc>
                <a:spcPct val="100000"/>
              </a:lnSpc>
              <a:spcBef>
                <a:spcPts val="400"/>
              </a:spcBef>
              <a:spcAft>
                <a:spcPts val="0"/>
              </a:spcAft>
              <a:buClr>
                <a:srgbClr val="262626"/>
              </a:buClr>
              <a:buSzPts val="900"/>
              <a:buFont typeface="Garamond"/>
              <a:buNone/>
              <a:defRPr b="0" i="0" sz="9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rgbClr val="262626"/>
              </a:buClr>
              <a:buSzPts val="800"/>
              <a:buFont typeface="Garamond"/>
              <a:buNone/>
              <a:defRPr b="0" i="0" sz="8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5pPr>
            <a:lvl6pPr indent="-228600" lvl="5" marL="27432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6pPr>
            <a:lvl7pPr indent="-228600" lvl="6" marL="32004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7pPr>
            <a:lvl8pPr indent="-228600" lvl="7" marL="36576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8pPr>
            <a:lvl9pPr indent="-228600" lvl="8" marL="41148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9pPr>
          </a:lstStyle>
          <a:p/>
        </p:txBody>
      </p:sp>
      <p:sp>
        <p:nvSpPr>
          <p:cNvPr id="77" name="Shape 77"/>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8" name="Shape 78"/>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9" name="Shape 79"/>
          <p:cNvSpPr txBox="1"/>
          <p:nvPr>
            <p:ph idx="12" type="sldNum"/>
          </p:nvPr>
        </p:nvSpPr>
        <p:spPr>
          <a:xfrm>
            <a:off x="7795258" y="4667251"/>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FFFFF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FFFFF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FFFFF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FFFFF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FFFFF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FFFFF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FFFFF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
        <p:nvSpPr>
          <p:cNvPr id="80" name="Shape 80"/>
          <p:cNvSpPr/>
          <p:nvPr/>
        </p:nvSpPr>
        <p:spPr>
          <a:xfrm>
            <a:off x="6868160" y="281178"/>
            <a:ext cx="1988700" cy="4581000"/>
          </a:xfrm>
          <a:prstGeom prst="rect">
            <a:avLst/>
          </a:prstGeom>
          <a:noFill/>
          <a:ln cap="sq" cmpd="sng" w="9525">
            <a:solidFill>
              <a:srgbClr val="FFFFFF"/>
            </a:solidFill>
            <a:prstDash val="solid"/>
            <a:miter lim="800000"/>
            <a:headEnd len="sm" w="sm" type="none"/>
            <a:tailEnd len="sm" w="sm" type="none"/>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1" name="Shape 81"/>
        <p:cNvGrpSpPr/>
        <p:nvPr/>
      </p:nvGrpSpPr>
      <p:grpSpPr>
        <a:xfrm>
          <a:off x="0" y="0"/>
          <a:ext cx="0" cy="0"/>
          <a:chOff x="0" y="0"/>
          <a:chExt cx="0" cy="0"/>
        </a:xfrm>
      </p:grpSpPr>
      <p:sp>
        <p:nvSpPr>
          <p:cNvPr id="82" name="Shape 82"/>
          <p:cNvSpPr/>
          <p:nvPr/>
        </p:nvSpPr>
        <p:spPr>
          <a:xfrm>
            <a:off x="6765289" y="178308"/>
            <a:ext cx="2194500" cy="4786800"/>
          </a:xfrm>
          <a:prstGeom prst="rect">
            <a:avLst/>
          </a:prstGeom>
          <a:solidFill>
            <a:schemeClr val="accent1"/>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83" name="Shape 83"/>
          <p:cNvSpPr txBox="1"/>
          <p:nvPr>
            <p:ph type="title"/>
          </p:nvPr>
        </p:nvSpPr>
        <p:spPr>
          <a:xfrm>
            <a:off x="6972300" y="452628"/>
            <a:ext cx="1824300" cy="1234500"/>
          </a:xfrm>
          <a:prstGeom prst="rect">
            <a:avLst/>
          </a:prstGeom>
          <a:noFill/>
          <a:ln>
            <a:noFill/>
          </a:ln>
        </p:spPr>
        <p:txBody>
          <a:bodyPr anchorCtr="0" anchor="b" bIns="68575" lIns="68575" spcFirstLastPara="1" rIns="68575" wrap="square" tIns="68575"/>
          <a:lstStyle>
            <a:lvl1pPr lvl="0" marR="0" rtl="0" algn="l">
              <a:lnSpc>
                <a:spcPct val="90000"/>
              </a:lnSpc>
              <a:spcBef>
                <a:spcPts val="0"/>
              </a:spcBef>
              <a:spcAft>
                <a:spcPts val="0"/>
              </a:spcAft>
              <a:buClr>
                <a:srgbClr val="FFFFFF"/>
              </a:buClr>
              <a:buSzPts val="2100"/>
              <a:buFont typeface="Century Gothic"/>
              <a:buNone/>
              <a:defRPr b="0" i="0" sz="2100" u="none" cap="none" strike="noStrike">
                <a:solidFill>
                  <a:srgbClr val="FFFFFF"/>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Shape 84"/>
          <p:cNvSpPr/>
          <p:nvPr>
            <p:ph idx="2" type="pic"/>
          </p:nvPr>
        </p:nvSpPr>
        <p:spPr>
          <a:xfrm>
            <a:off x="171449" y="178308"/>
            <a:ext cx="6398400" cy="4786800"/>
          </a:xfrm>
          <a:prstGeom prst="rect">
            <a:avLst/>
          </a:prstGeom>
          <a:solidFill>
            <a:srgbClr val="76CEEF"/>
          </a:solidFill>
          <a:ln>
            <a:noFill/>
          </a:ln>
        </p:spPr>
        <p:txBody>
          <a:bodyPr anchorCtr="0" anchor="t" bIns="68575" lIns="68575" spcFirstLastPara="1" rIns="68575" wrap="square" tIns="68575"/>
          <a:lstStyle>
            <a:lvl1pPr lvl="0" marR="0" rtl="0" algn="l">
              <a:lnSpc>
                <a:spcPct val="100000"/>
              </a:lnSpc>
              <a:spcBef>
                <a:spcPts val="700"/>
              </a:spcBef>
              <a:spcAft>
                <a:spcPts val="0"/>
              </a:spcAft>
              <a:buClr>
                <a:srgbClr val="262626"/>
              </a:buClr>
              <a:buSzPts val="2400"/>
              <a:buFont typeface="Garamond"/>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400"/>
              </a:spcBef>
              <a:spcAft>
                <a:spcPts val="0"/>
              </a:spcAft>
              <a:buClr>
                <a:srgbClr val="262626"/>
              </a:buClr>
              <a:buSzPts val="2100"/>
              <a:buFont typeface="Garamond"/>
              <a:buNone/>
              <a:defRPr b="0" i="0" sz="21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400"/>
              </a:spcBef>
              <a:spcAft>
                <a:spcPts val="0"/>
              </a:spcAft>
              <a:buClr>
                <a:srgbClr val="262626"/>
              </a:buClr>
              <a:buSzPts val="1800"/>
              <a:buFont typeface="Garamond"/>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400"/>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9pPr>
          </a:lstStyle>
          <a:p/>
        </p:txBody>
      </p:sp>
      <p:sp>
        <p:nvSpPr>
          <p:cNvPr id="85" name="Shape 85"/>
          <p:cNvSpPr txBox="1"/>
          <p:nvPr>
            <p:ph idx="1" type="body"/>
          </p:nvPr>
        </p:nvSpPr>
        <p:spPr>
          <a:xfrm>
            <a:off x="6972300" y="1714500"/>
            <a:ext cx="1824300" cy="2626500"/>
          </a:xfrm>
          <a:prstGeom prst="rect">
            <a:avLst/>
          </a:prstGeom>
          <a:noFill/>
          <a:ln>
            <a:noFill/>
          </a:ln>
        </p:spPr>
        <p:txBody>
          <a:bodyPr anchorCtr="0" anchor="t" bIns="68575" lIns="68575" spcFirstLastPara="1" rIns="68575" wrap="square" tIns="68575"/>
          <a:lstStyle>
            <a:lvl1pPr indent="-228600" lvl="0" marL="457200" marR="0" rtl="0" algn="l">
              <a:lnSpc>
                <a:spcPct val="110000"/>
              </a:lnSpc>
              <a:spcBef>
                <a:spcPts val="600"/>
              </a:spcBef>
              <a:spcAft>
                <a:spcPts val="0"/>
              </a:spcAft>
              <a:buClr>
                <a:srgbClr val="262626"/>
              </a:buClr>
              <a:buSzPts val="1100"/>
              <a:buFont typeface="Garamond"/>
              <a:buNone/>
              <a:defRPr b="0" i="0" sz="1100" u="none" cap="none" strike="noStrike">
                <a:solidFill>
                  <a:srgbClr val="FFFFFF"/>
                </a:solidFill>
                <a:latin typeface="Century Gothic"/>
                <a:ea typeface="Century Gothic"/>
                <a:cs typeface="Century Gothic"/>
                <a:sym typeface="Century Gothic"/>
              </a:defRPr>
            </a:lvl1pPr>
            <a:lvl2pPr indent="-228600" lvl="1" marL="914400" marR="0" rtl="0" algn="l">
              <a:lnSpc>
                <a:spcPct val="100000"/>
              </a:lnSpc>
              <a:spcBef>
                <a:spcPts val="400"/>
              </a:spcBef>
              <a:spcAft>
                <a:spcPts val="0"/>
              </a:spcAft>
              <a:buClr>
                <a:srgbClr val="262626"/>
              </a:buClr>
              <a:buSzPts val="900"/>
              <a:buFont typeface="Garamond"/>
              <a:buNone/>
              <a:defRPr b="0" i="0" sz="900" u="none" cap="none" strike="noStrike">
                <a:solidFill>
                  <a:schemeClr val="dk1"/>
                </a:solidFill>
                <a:latin typeface="Century Gothic"/>
                <a:ea typeface="Century Gothic"/>
                <a:cs typeface="Century Gothic"/>
                <a:sym typeface="Century Gothic"/>
              </a:defRPr>
            </a:lvl2pPr>
            <a:lvl3pPr indent="-228600" lvl="2" marL="1371600" marR="0" rtl="0" algn="l">
              <a:lnSpc>
                <a:spcPct val="100000"/>
              </a:lnSpc>
              <a:spcBef>
                <a:spcPts val="400"/>
              </a:spcBef>
              <a:spcAft>
                <a:spcPts val="0"/>
              </a:spcAft>
              <a:buClr>
                <a:srgbClr val="262626"/>
              </a:buClr>
              <a:buSzPts val="800"/>
              <a:buFont typeface="Garamond"/>
              <a:buNone/>
              <a:defRPr b="0" i="0" sz="800" u="none" cap="none" strike="noStrike">
                <a:solidFill>
                  <a:schemeClr val="dk1"/>
                </a:solidFill>
                <a:latin typeface="Century Gothic"/>
                <a:ea typeface="Century Gothic"/>
                <a:cs typeface="Century Gothic"/>
                <a:sym typeface="Century Gothic"/>
              </a:defRPr>
            </a:lvl3pPr>
            <a:lvl4pPr indent="-228600" lvl="3" marL="18288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4pPr>
            <a:lvl5pPr indent="-228600" lvl="4" marL="22860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5pPr>
            <a:lvl6pPr indent="-228600" lvl="5" marL="27432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6pPr>
            <a:lvl7pPr indent="-228600" lvl="6" marL="32004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7pPr>
            <a:lvl8pPr indent="-228600" lvl="7" marL="36576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8pPr>
            <a:lvl9pPr indent="-228600" lvl="8" marL="4114800" marR="0" rtl="0" algn="l">
              <a:lnSpc>
                <a:spcPct val="100000"/>
              </a:lnSpc>
              <a:spcBef>
                <a:spcPts val="400"/>
              </a:spcBef>
              <a:spcAft>
                <a:spcPts val="0"/>
              </a:spcAft>
              <a:buClr>
                <a:srgbClr val="262626"/>
              </a:buClr>
              <a:buSzPts val="700"/>
              <a:buFont typeface="Garamond"/>
              <a:buNone/>
              <a:defRPr b="0" i="0" sz="700" u="none" cap="none" strike="noStrike">
                <a:solidFill>
                  <a:schemeClr val="dk1"/>
                </a:solidFill>
                <a:latin typeface="Century Gothic"/>
                <a:ea typeface="Century Gothic"/>
                <a:cs typeface="Century Gothic"/>
                <a:sym typeface="Century Gothic"/>
              </a:defRPr>
            </a:lvl9pPr>
          </a:lstStyle>
          <a:p/>
        </p:txBody>
      </p:sp>
      <p:sp>
        <p:nvSpPr>
          <p:cNvPr id="86" name="Shape 86"/>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7" name="Shape 87"/>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r">
              <a:spcBef>
                <a:spcPts val="0"/>
              </a:spcBef>
              <a:spcAft>
                <a:spcPts val="0"/>
              </a:spcAft>
              <a:buSzPts val="1100"/>
              <a:buNone/>
              <a:defRPr b="0" i="0" sz="8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8" name="Shape 88"/>
          <p:cNvSpPr txBox="1"/>
          <p:nvPr>
            <p:ph idx="12" type="sldNum"/>
          </p:nvPr>
        </p:nvSpPr>
        <p:spPr>
          <a:xfrm>
            <a:off x="7797546" y="4670298"/>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FFFFF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FFFFF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FFFFF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FFFFF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FFFFF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FFFFF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FFFFF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FFFFF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
        <p:nvSpPr>
          <p:cNvPr id="89" name="Shape 89"/>
          <p:cNvSpPr/>
          <p:nvPr/>
        </p:nvSpPr>
        <p:spPr>
          <a:xfrm>
            <a:off x="6868160" y="281178"/>
            <a:ext cx="1988700" cy="4581000"/>
          </a:xfrm>
          <a:prstGeom prst="rect">
            <a:avLst/>
          </a:prstGeom>
          <a:noFill/>
          <a:ln cap="sq" cmpd="sng" w="9525">
            <a:solidFill>
              <a:srgbClr val="FFFFFF"/>
            </a:solidFill>
            <a:prstDash val="solid"/>
            <a:miter lim="800000"/>
            <a:headEnd len="sm" w="sm" type="none"/>
            <a:tailEnd len="sm" w="sm" type="none"/>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176022" y="178308"/>
            <a:ext cx="8792100" cy="4786800"/>
          </a:xfrm>
          <a:prstGeom prst="rect">
            <a:avLst/>
          </a:prstGeom>
          <a:solidFill>
            <a:schemeClr val="lt2"/>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7" name="Shape 7"/>
          <p:cNvSpPr txBox="1"/>
          <p:nvPr>
            <p:ph type="title"/>
          </p:nvPr>
        </p:nvSpPr>
        <p:spPr>
          <a:xfrm>
            <a:off x="800100" y="481945"/>
            <a:ext cx="7543800" cy="10287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Shape 8"/>
          <p:cNvSpPr txBox="1"/>
          <p:nvPr>
            <p:ph idx="1" type="body"/>
          </p:nvPr>
        </p:nvSpPr>
        <p:spPr>
          <a:xfrm>
            <a:off x="800100" y="1577340"/>
            <a:ext cx="7543800" cy="2949000"/>
          </a:xfrm>
          <a:prstGeom prst="rect">
            <a:avLst/>
          </a:prstGeom>
          <a:noFill/>
          <a:ln>
            <a:noFill/>
          </a:ln>
        </p:spPr>
        <p:txBody>
          <a:bodyPr anchorCtr="0" anchor="t" bIns="68575" lIns="68575" spcFirstLastPara="1" rIns="68575" wrap="square" tIns="68575"/>
          <a:lstStyle>
            <a:lvl1pPr indent="-317500" lvl="0" marL="457200" marR="0" rtl="0" algn="l">
              <a:lnSpc>
                <a:spcPct val="100000"/>
              </a:lnSpc>
              <a:spcBef>
                <a:spcPts val="7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4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8450" lvl="2" marL="1371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3pPr>
            <a:lvl4pPr indent="-298450" lvl="3" marL="1828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4pPr>
            <a:lvl5pPr indent="-298450" lvl="4" marL="22860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5pPr>
            <a:lvl6pPr indent="-298450" lvl="5" marL="27432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6pPr>
            <a:lvl7pPr indent="-298450" lvl="6" marL="32004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7pPr>
            <a:lvl8pPr indent="-298450" lvl="7" marL="36576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8pPr>
            <a:lvl9pPr indent="-298450" lvl="8" marL="4114800" marR="0" rtl="0" algn="l">
              <a:lnSpc>
                <a:spcPct val="100000"/>
              </a:lnSpc>
              <a:spcBef>
                <a:spcPts val="400"/>
              </a:spcBef>
              <a:spcAft>
                <a:spcPts val="0"/>
              </a:spcAft>
              <a:buClr>
                <a:srgbClr val="262626"/>
              </a:buClr>
              <a:buSzPts val="1100"/>
              <a:buFont typeface="Garamond"/>
              <a:buChar char="◦"/>
              <a:defRPr b="0" i="0" sz="1100" u="none" cap="none" strike="noStrike">
                <a:solidFill>
                  <a:schemeClr val="dk1"/>
                </a:solidFill>
                <a:latin typeface="Century Gothic"/>
                <a:ea typeface="Century Gothic"/>
                <a:cs typeface="Century Gothic"/>
                <a:sym typeface="Century Gothic"/>
              </a:defRPr>
            </a:lvl9pPr>
          </a:lstStyle>
          <a:p/>
        </p:txBody>
      </p:sp>
      <p:sp>
        <p:nvSpPr>
          <p:cNvPr id="9" name="Shape 9"/>
          <p:cNvSpPr txBox="1"/>
          <p:nvPr>
            <p:ph idx="10" type="dt"/>
          </p:nvPr>
        </p:nvSpPr>
        <p:spPr>
          <a:xfrm>
            <a:off x="205740" y="4730754"/>
            <a:ext cx="2057400" cy="205800"/>
          </a:xfrm>
          <a:prstGeom prst="rect">
            <a:avLst/>
          </a:prstGeom>
          <a:noFill/>
          <a:ln>
            <a:noFill/>
          </a:ln>
        </p:spPr>
        <p:txBody>
          <a:bodyPr anchorCtr="0" anchor="b" bIns="68575" lIns="68575" spcFirstLastPara="1" rIns="68575" wrap="square" tIns="68575"/>
          <a:lstStyle>
            <a:lvl1pPr lvl="0" marR="0" rtl="0" algn="l">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 name="Shape 10"/>
          <p:cNvSpPr txBox="1"/>
          <p:nvPr>
            <p:ph idx="11" type="ftr"/>
          </p:nvPr>
        </p:nvSpPr>
        <p:spPr>
          <a:xfrm>
            <a:off x="2617470" y="4730754"/>
            <a:ext cx="3909000" cy="205800"/>
          </a:xfrm>
          <a:prstGeom prst="rect">
            <a:avLst/>
          </a:prstGeom>
          <a:noFill/>
          <a:ln>
            <a:noFill/>
          </a:ln>
        </p:spPr>
        <p:txBody>
          <a:bodyPr anchorCtr="0" anchor="b" bIns="68575" lIns="68575" spcFirstLastPara="1" rIns="68575" wrap="square" tIns="68575"/>
          <a:lstStyle>
            <a:lvl1pPr lvl="0" marR="0" rtl="0" algn="ctr">
              <a:spcBef>
                <a:spcPts val="0"/>
              </a:spcBef>
              <a:spcAft>
                <a:spcPts val="0"/>
              </a:spcAft>
              <a:buSzPts val="11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 name="Shape 11"/>
          <p:cNvSpPr txBox="1"/>
          <p:nvPr>
            <p:ph idx="12" type="sldNum"/>
          </p:nvPr>
        </p:nvSpPr>
        <p:spPr>
          <a:xfrm>
            <a:off x="7852410" y="4730754"/>
            <a:ext cx="1097400" cy="205800"/>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1171281" y="1568447"/>
            <a:ext cx="6801300" cy="19431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sz="7200"/>
              <a:t>Cool Beans</a:t>
            </a:r>
            <a:endParaRPr sz="7200"/>
          </a:p>
        </p:txBody>
      </p:sp>
      <p:sp>
        <p:nvSpPr>
          <p:cNvPr id="107" name="Shape 107"/>
          <p:cNvSpPr txBox="1"/>
          <p:nvPr>
            <p:ph idx="1" type="subTitle"/>
          </p:nvPr>
        </p:nvSpPr>
        <p:spPr>
          <a:xfrm>
            <a:off x="1171575" y="3257549"/>
            <a:ext cx="6803100" cy="8520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sz="2400"/>
              <a:t>A Look at Chocolate Bar Ratings</a:t>
            </a:r>
            <a:endParaRPr sz="2400"/>
          </a:p>
          <a:p>
            <a:pPr indent="0" lvl="0" marL="0">
              <a:spcBef>
                <a:spcPts val="0"/>
              </a:spcBef>
              <a:spcAft>
                <a:spcPts val="0"/>
              </a:spcAft>
              <a:buNone/>
            </a:pPr>
            <a:r>
              <a:rPr lang="en" sz="1800"/>
              <a:t>Sophia Anderson, Ariel Todoki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a:p>
            <a:pPr indent="0" lvl="0" marL="0">
              <a:spcBef>
                <a:spcPts val="0"/>
              </a:spcBef>
              <a:spcAft>
                <a:spcPts val="0"/>
              </a:spcAft>
              <a:buNone/>
            </a:pPr>
            <a:r>
              <a:t/>
            </a:r>
            <a:endParaRPr/>
          </a:p>
        </p:txBody>
      </p:sp>
      <p:pic>
        <p:nvPicPr>
          <p:cNvPr id="165" name="Shape 165"/>
          <p:cNvPicPr preferRelativeResize="0"/>
          <p:nvPr/>
        </p:nvPicPr>
        <p:blipFill>
          <a:blip r:embed="rId3">
            <a:alphaModFix/>
          </a:blip>
          <a:stretch>
            <a:fillRect/>
          </a:stretch>
        </p:blipFill>
        <p:spPr>
          <a:xfrm>
            <a:off x="703075" y="1385500"/>
            <a:ext cx="4440425" cy="3342850"/>
          </a:xfrm>
          <a:prstGeom prst="rect">
            <a:avLst/>
          </a:prstGeom>
          <a:noFill/>
          <a:ln>
            <a:noFill/>
          </a:ln>
        </p:spPr>
      </p:pic>
      <p:sp>
        <p:nvSpPr>
          <p:cNvPr id="166" name="Shape 166"/>
          <p:cNvSpPr txBox="1"/>
          <p:nvPr/>
        </p:nvSpPr>
        <p:spPr>
          <a:xfrm>
            <a:off x="5600700" y="1426675"/>
            <a:ext cx="2891700" cy="33018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sz="1800">
                <a:solidFill>
                  <a:schemeClr val="dk1"/>
                </a:solidFill>
              </a:rPr>
              <a:t>Grouped by bean type </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rPr lang="en" sz="1800">
                <a:solidFill>
                  <a:schemeClr val="dk1"/>
                </a:solidFill>
              </a:rPr>
              <a:t>Criollo, Forastero, and Trinitario are the most commonly used bean </a:t>
            </a:r>
            <a:r>
              <a:rPr lang="en" sz="1800">
                <a:solidFill>
                  <a:schemeClr val="dk1"/>
                </a:solidFill>
              </a:rPr>
              <a:t>varieties</a:t>
            </a:r>
            <a:endParaRPr sz="1800">
              <a:solidFill>
                <a:schemeClr val="dk1"/>
              </a:solidFill>
            </a:endParaRPr>
          </a:p>
          <a:p>
            <a:pPr indent="0" lvl="0" marL="457200" rtl="0">
              <a:lnSpc>
                <a:spcPct val="115000"/>
              </a:lnSpc>
              <a:spcBef>
                <a:spcPts val="0"/>
              </a:spcBef>
              <a:spcAft>
                <a:spcPts val="0"/>
              </a:spcAft>
              <a:buNone/>
            </a:pPr>
            <a:r>
              <a:rPr lang="en" sz="1800">
                <a:solidFill>
                  <a:schemeClr val="dk1"/>
                </a:solidFill>
              </a:rPr>
              <a:t>(Each have a different general use in the chocolate production industry)</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172" name="Shape 172"/>
          <p:cNvSpPr txBox="1"/>
          <p:nvPr>
            <p:ph idx="1" type="body"/>
          </p:nvPr>
        </p:nvSpPr>
        <p:spPr>
          <a:xfrm>
            <a:off x="5506425" y="1577350"/>
            <a:ext cx="31056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2015 had the most number of reviews</a:t>
            </a:r>
            <a:endParaRPr sz="1800"/>
          </a:p>
          <a:p>
            <a:pPr indent="-342900" lvl="0" marL="457200" rtl="0">
              <a:spcBef>
                <a:spcPts val="0"/>
              </a:spcBef>
              <a:spcAft>
                <a:spcPts val="0"/>
              </a:spcAft>
              <a:buSzPts val="1800"/>
              <a:buChar char="❖"/>
            </a:pPr>
            <a:r>
              <a:rPr lang="en" sz="1800"/>
              <a:t>Overall trend seems to be an increasing amount of reviews</a:t>
            </a:r>
            <a:endParaRPr sz="1800"/>
          </a:p>
          <a:p>
            <a:pPr indent="-342900" lvl="0" marL="457200">
              <a:spcBef>
                <a:spcPts val="0"/>
              </a:spcBef>
              <a:spcAft>
                <a:spcPts val="0"/>
              </a:spcAft>
              <a:buSzPts val="1800"/>
              <a:buChar char="❖"/>
            </a:pPr>
            <a:r>
              <a:rPr lang="en" sz="1800"/>
              <a:t>Our data set was compiled in 2017, therefore not including all reviews made in 2017 </a:t>
            </a:r>
            <a:endParaRPr sz="1800"/>
          </a:p>
        </p:txBody>
      </p:sp>
      <p:pic>
        <p:nvPicPr>
          <p:cNvPr id="173" name="Shape 173"/>
          <p:cNvPicPr preferRelativeResize="0"/>
          <p:nvPr/>
        </p:nvPicPr>
        <p:blipFill>
          <a:blip r:embed="rId3">
            <a:alphaModFix/>
          </a:blip>
          <a:stretch>
            <a:fillRect/>
          </a:stretch>
        </p:blipFill>
        <p:spPr>
          <a:xfrm>
            <a:off x="800100" y="1507362"/>
            <a:ext cx="4489400" cy="3088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179" name="Shape 179"/>
          <p:cNvSpPr txBox="1"/>
          <p:nvPr>
            <p:ph idx="1" type="body"/>
          </p:nvPr>
        </p:nvSpPr>
        <p:spPr>
          <a:xfrm>
            <a:off x="4617875" y="1577350"/>
            <a:ext cx="37260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Grouped by distinct company names, then by company locations</a:t>
            </a:r>
            <a:endParaRPr sz="1800"/>
          </a:p>
          <a:p>
            <a:pPr indent="-342900" lvl="0" marL="457200">
              <a:spcBef>
                <a:spcPts val="0"/>
              </a:spcBef>
              <a:spcAft>
                <a:spcPts val="0"/>
              </a:spcAft>
              <a:buSzPts val="1800"/>
              <a:buChar char="❖"/>
            </a:pPr>
            <a:r>
              <a:rPr lang="en" sz="1800"/>
              <a:t>U.S.A. has the most number of chocolate companies, followed by France, Canada, and the U.K.</a:t>
            </a:r>
            <a:endParaRPr sz="1800"/>
          </a:p>
        </p:txBody>
      </p:sp>
      <p:pic>
        <p:nvPicPr>
          <p:cNvPr id="180" name="Shape 180"/>
          <p:cNvPicPr preferRelativeResize="0"/>
          <p:nvPr/>
        </p:nvPicPr>
        <p:blipFill>
          <a:blip r:embed="rId3">
            <a:alphaModFix/>
          </a:blip>
          <a:stretch>
            <a:fillRect/>
          </a:stretch>
        </p:blipFill>
        <p:spPr>
          <a:xfrm>
            <a:off x="800097" y="1510650"/>
            <a:ext cx="3514262" cy="29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186" name="Shape 186"/>
          <p:cNvSpPr txBox="1"/>
          <p:nvPr>
            <p:ph idx="1" type="body"/>
          </p:nvPr>
        </p:nvSpPr>
        <p:spPr>
          <a:xfrm>
            <a:off x="6660175" y="1577350"/>
            <a:ext cx="2176200" cy="2949000"/>
          </a:xfrm>
          <a:prstGeom prst="rect">
            <a:avLst/>
          </a:prstGeom>
        </p:spPr>
        <p:txBody>
          <a:bodyPr anchorCtr="0" anchor="t" bIns="68575" lIns="68575" spcFirstLastPara="1" rIns="68575" wrap="square" tIns="68575">
            <a:noAutofit/>
          </a:bodyPr>
          <a:lstStyle/>
          <a:p>
            <a:pPr indent="-355600" lvl="0" marL="457200">
              <a:spcBef>
                <a:spcPts val="700"/>
              </a:spcBef>
              <a:spcAft>
                <a:spcPts val="0"/>
              </a:spcAft>
              <a:buSzPts val="2000"/>
              <a:buChar char="❖"/>
            </a:pPr>
            <a:r>
              <a:rPr lang="en" sz="2000"/>
              <a:t>Higher percentage of cocoa seems to get lower ratings</a:t>
            </a:r>
            <a:endParaRPr sz="2000"/>
          </a:p>
        </p:txBody>
      </p:sp>
      <p:pic>
        <p:nvPicPr>
          <p:cNvPr id="187" name="Shape 187"/>
          <p:cNvPicPr preferRelativeResize="0"/>
          <p:nvPr/>
        </p:nvPicPr>
        <p:blipFill>
          <a:blip r:embed="rId3">
            <a:alphaModFix/>
          </a:blip>
          <a:stretch>
            <a:fillRect/>
          </a:stretch>
        </p:blipFill>
        <p:spPr>
          <a:xfrm>
            <a:off x="800100" y="1514138"/>
            <a:ext cx="5772151" cy="3075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193" name="Shape 193"/>
          <p:cNvSpPr txBox="1"/>
          <p:nvPr>
            <p:ph idx="1" type="body"/>
          </p:nvPr>
        </p:nvSpPr>
        <p:spPr>
          <a:xfrm>
            <a:off x="5856825" y="1577350"/>
            <a:ext cx="24870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Max Ratings from each cocoa percent</a:t>
            </a:r>
            <a:endParaRPr sz="1800"/>
          </a:p>
          <a:p>
            <a:pPr indent="-342900" lvl="0" marL="457200">
              <a:spcBef>
                <a:spcPts val="0"/>
              </a:spcBef>
              <a:spcAft>
                <a:spcPts val="0"/>
              </a:spcAft>
              <a:buSzPts val="1800"/>
              <a:buChar char="❖"/>
            </a:pPr>
            <a:r>
              <a:rPr lang="en" sz="1800"/>
              <a:t>70% cocoa has the highest max rating of 5</a:t>
            </a:r>
            <a:endParaRPr sz="1800"/>
          </a:p>
        </p:txBody>
      </p:sp>
      <p:pic>
        <p:nvPicPr>
          <p:cNvPr id="194" name="Shape 194"/>
          <p:cNvPicPr preferRelativeResize="0"/>
          <p:nvPr/>
        </p:nvPicPr>
        <p:blipFill>
          <a:blip r:embed="rId3">
            <a:alphaModFix/>
          </a:blip>
          <a:stretch>
            <a:fillRect/>
          </a:stretch>
        </p:blipFill>
        <p:spPr>
          <a:xfrm>
            <a:off x="800098" y="1577350"/>
            <a:ext cx="4849298" cy="3004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200" name="Shape 200"/>
          <p:cNvSpPr txBox="1"/>
          <p:nvPr>
            <p:ph idx="1" type="body"/>
          </p:nvPr>
        </p:nvSpPr>
        <p:spPr>
          <a:xfrm>
            <a:off x="5855675" y="1577350"/>
            <a:ext cx="2730000" cy="2949000"/>
          </a:xfrm>
          <a:prstGeom prst="rect">
            <a:avLst/>
          </a:prstGeom>
        </p:spPr>
        <p:txBody>
          <a:bodyPr anchorCtr="0" anchor="t" bIns="68575" lIns="68575" spcFirstLastPara="1" rIns="68575" wrap="square" tIns="68575">
            <a:noAutofit/>
          </a:bodyPr>
          <a:lstStyle/>
          <a:p>
            <a:pPr indent="-342900" lvl="0" marL="457200">
              <a:spcBef>
                <a:spcPts val="700"/>
              </a:spcBef>
              <a:spcAft>
                <a:spcPts val="0"/>
              </a:spcAft>
              <a:buSzPts val="1800"/>
              <a:buChar char="❖"/>
            </a:pPr>
            <a:r>
              <a:rPr lang="en" sz="1800"/>
              <a:t>Scotland and U.S.A. median rating seems to increase over the years</a:t>
            </a:r>
            <a:endParaRPr sz="1800"/>
          </a:p>
        </p:txBody>
      </p:sp>
      <p:pic>
        <p:nvPicPr>
          <p:cNvPr id="201" name="Shape 201"/>
          <p:cNvPicPr preferRelativeResize="0"/>
          <p:nvPr/>
        </p:nvPicPr>
        <p:blipFill>
          <a:blip r:embed="rId3">
            <a:alphaModFix/>
          </a:blip>
          <a:stretch>
            <a:fillRect/>
          </a:stretch>
        </p:blipFill>
        <p:spPr>
          <a:xfrm>
            <a:off x="800100" y="1562750"/>
            <a:ext cx="4786623" cy="294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207" name="Shape 207"/>
          <p:cNvSpPr txBox="1"/>
          <p:nvPr>
            <p:ph idx="1" type="body"/>
          </p:nvPr>
        </p:nvSpPr>
        <p:spPr>
          <a:xfrm>
            <a:off x="5209450" y="1478225"/>
            <a:ext cx="3345600" cy="31407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Blend and Trinitario have the highest max rating of 5</a:t>
            </a:r>
            <a:endParaRPr sz="1800"/>
          </a:p>
          <a:p>
            <a:pPr indent="-342900" lvl="0" marL="457200" rtl="0">
              <a:spcBef>
                <a:spcPts val="0"/>
              </a:spcBef>
              <a:spcAft>
                <a:spcPts val="0"/>
              </a:spcAft>
              <a:buSzPts val="1800"/>
              <a:buChar char="❖"/>
            </a:pPr>
            <a:r>
              <a:rPr lang="en" sz="1800"/>
              <a:t>Criollo and Forastero have the next highest max rating of 4</a:t>
            </a:r>
            <a:endParaRPr sz="1800"/>
          </a:p>
          <a:p>
            <a:pPr indent="-317500" lvl="1" marL="914400" rtl="0">
              <a:spcBef>
                <a:spcPts val="0"/>
              </a:spcBef>
              <a:spcAft>
                <a:spcPts val="0"/>
              </a:spcAft>
              <a:buSzPts val="1400"/>
              <a:buChar char="➢"/>
            </a:pPr>
            <a:r>
              <a:rPr lang="en" sz="1400"/>
              <a:t>Forastero is used for bulk chocolate making</a:t>
            </a:r>
            <a:endParaRPr sz="1400"/>
          </a:p>
          <a:p>
            <a:pPr indent="-317500" lvl="1" marL="914400">
              <a:spcBef>
                <a:spcPts val="0"/>
              </a:spcBef>
              <a:spcAft>
                <a:spcPts val="0"/>
              </a:spcAft>
              <a:buSzPts val="1400"/>
              <a:buChar char="➢"/>
            </a:pPr>
            <a:r>
              <a:rPr lang="en" sz="1400"/>
              <a:t>Forastero (Arriba) and Forastero (Nacional) are considered fine flavor cocoa</a:t>
            </a:r>
            <a:endParaRPr sz="1400"/>
          </a:p>
        </p:txBody>
      </p:sp>
      <p:pic>
        <p:nvPicPr>
          <p:cNvPr id="208" name="Shape 208"/>
          <p:cNvPicPr preferRelativeResize="0"/>
          <p:nvPr/>
        </p:nvPicPr>
        <p:blipFill>
          <a:blip r:embed="rId3">
            <a:alphaModFix/>
          </a:blip>
          <a:stretch>
            <a:fillRect/>
          </a:stretch>
        </p:blipFill>
        <p:spPr>
          <a:xfrm>
            <a:off x="669825" y="1577350"/>
            <a:ext cx="4231371" cy="2903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214" name="Shape 214"/>
          <p:cNvSpPr txBox="1"/>
          <p:nvPr>
            <p:ph idx="1" type="body"/>
          </p:nvPr>
        </p:nvSpPr>
        <p:spPr>
          <a:xfrm>
            <a:off x="5594600" y="1577350"/>
            <a:ext cx="3062700" cy="2949000"/>
          </a:xfrm>
          <a:prstGeom prst="rect">
            <a:avLst/>
          </a:prstGeom>
        </p:spPr>
        <p:txBody>
          <a:bodyPr anchorCtr="0" anchor="t" bIns="68575" lIns="68575" spcFirstLastPara="1" rIns="68575" wrap="square" tIns="68575">
            <a:noAutofit/>
          </a:bodyPr>
          <a:lstStyle/>
          <a:p>
            <a:pPr indent="-342900" lvl="0" marL="457200">
              <a:spcBef>
                <a:spcPts val="700"/>
              </a:spcBef>
              <a:spcAft>
                <a:spcPts val="0"/>
              </a:spcAft>
              <a:buSzPts val="1800"/>
              <a:buChar char="❖"/>
            </a:pPr>
            <a:r>
              <a:rPr lang="en" sz="1800"/>
              <a:t>Amedei in Italy has the highest max rating of a 5 with median cocoa percent at 70%</a:t>
            </a:r>
            <a:endParaRPr sz="1800"/>
          </a:p>
        </p:txBody>
      </p:sp>
      <p:pic>
        <p:nvPicPr>
          <p:cNvPr id="215" name="Shape 215"/>
          <p:cNvPicPr preferRelativeResize="0"/>
          <p:nvPr/>
        </p:nvPicPr>
        <p:blipFill>
          <a:blip r:embed="rId3">
            <a:alphaModFix/>
          </a:blip>
          <a:stretch>
            <a:fillRect/>
          </a:stretch>
        </p:blipFill>
        <p:spPr>
          <a:xfrm>
            <a:off x="800100" y="1658225"/>
            <a:ext cx="4682141" cy="294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221" name="Shape 221"/>
          <p:cNvSpPr txBox="1"/>
          <p:nvPr>
            <p:ph idx="1" type="body"/>
          </p:nvPr>
        </p:nvSpPr>
        <p:spPr>
          <a:xfrm>
            <a:off x="6541475" y="1577350"/>
            <a:ext cx="2163000" cy="2949000"/>
          </a:xfrm>
          <a:prstGeom prst="rect">
            <a:avLst/>
          </a:prstGeom>
        </p:spPr>
        <p:txBody>
          <a:bodyPr anchorCtr="0" anchor="t" bIns="68575" lIns="68575" spcFirstLastPara="1" rIns="68575" wrap="square" tIns="68575">
            <a:noAutofit/>
          </a:bodyPr>
          <a:lstStyle/>
          <a:p>
            <a:pPr indent="-342900" lvl="0" marL="457200">
              <a:spcBef>
                <a:spcPts val="700"/>
              </a:spcBef>
              <a:spcAft>
                <a:spcPts val="0"/>
              </a:spcAft>
              <a:buSzPts val="1800"/>
              <a:buChar char="❖"/>
            </a:pPr>
            <a:r>
              <a:rPr lang="en" sz="1800"/>
              <a:t>Cote d’ Or (Kraft) in Belgium has the lowest max rating of a 1</a:t>
            </a:r>
            <a:endParaRPr sz="1800"/>
          </a:p>
        </p:txBody>
      </p:sp>
      <p:pic>
        <p:nvPicPr>
          <p:cNvPr id="222" name="Shape 222"/>
          <p:cNvPicPr preferRelativeResize="0"/>
          <p:nvPr/>
        </p:nvPicPr>
        <p:blipFill>
          <a:blip r:embed="rId3">
            <a:alphaModFix/>
          </a:blip>
          <a:stretch>
            <a:fillRect/>
          </a:stretch>
        </p:blipFill>
        <p:spPr>
          <a:xfrm>
            <a:off x="800100" y="1510650"/>
            <a:ext cx="5571363" cy="318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Company Profiles</a:t>
            </a:r>
            <a:endParaRPr/>
          </a:p>
        </p:txBody>
      </p:sp>
      <p:sp>
        <p:nvSpPr>
          <p:cNvPr id="228" name="Shape 228"/>
          <p:cNvSpPr txBox="1"/>
          <p:nvPr>
            <p:ph idx="1" type="body"/>
          </p:nvPr>
        </p:nvSpPr>
        <p:spPr>
          <a:xfrm>
            <a:off x="6383225" y="1577350"/>
            <a:ext cx="2379300" cy="3116400"/>
          </a:xfrm>
          <a:prstGeom prst="rect">
            <a:avLst/>
          </a:prstGeom>
        </p:spPr>
        <p:txBody>
          <a:bodyPr anchorCtr="0" anchor="t" bIns="68575" lIns="68575" spcFirstLastPara="1" rIns="68575" wrap="square" tIns="68575">
            <a:noAutofit/>
          </a:bodyPr>
          <a:lstStyle/>
          <a:p>
            <a:pPr indent="-317500" lvl="0" marL="457200" rtl="0">
              <a:spcBef>
                <a:spcPts val="700"/>
              </a:spcBef>
              <a:spcAft>
                <a:spcPts val="0"/>
              </a:spcAft>
              <a:buSzPts val="1400"/>
              <a:buChar char="❖"/>
            </a:pPr>
            <a:r>
              <a:rPr lang="en"/>
              <a:t>Top 10 companies with the most chocolate bars in the dataset</a:t>
            </a:r>
            <a:endParaRPr/>
          </a:p>
          <a:p>
            <a:pPr indent="-317500" lvl="0" marL="457200">
              <a:spcBef>
                <a:spcPts val="0"/>
              </a:spcBef>
              <a:spcAft>
                <a:spcPts val="0"/>
              </a:spcAft>
              <a:buSzPts val="1400"/>
              <a:buChar char="❖"/>
            </a:pPr>
            <a:r>
              <a:rPr lang="en"/>
              <a:t>Forastero has lowest rating for most companies unless Forastero (Arriba) or Forastero (Nacional) was used, which are considered fine flavor cocoa</a:t>
            </a:r>
            <a:endParaRPr/>
          </a:p>
        </p:txBody>
      </p:sp>
      <p:pic>
        <p:nvPicPr>
          <p:cNvPr id="229" name="Shape 229"/>
          <p:cNvPicPr preferRelativeResize="0"/>
          <p:nvPr/>
        </p:nvPicPr>
        <p:blipFill>
          <a:blip r:embed="rId3">
            <a:alphaModFix/>
          </a:blip>
          <a:stretch>
            <a:fillRect/>
          </a:stretch>
        </p:blipFill>
        <p:spPr>
          <a:xfrm>
            <a:off x="576695" y="1410000"/>
            <a:ext cx="5890781" cy="311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Data Overview</a:t>
            </a:r>
            <a:endParaRPr/>
          </a:p>
        </p:txBody>
      </p:sp>
      <p:sp>
        <p:nvSpPr>
          <p:cNvPr id="113" name="Shape 113"/>
          <p:cNvSpPr txBox="1"/>
          <p:nvPr>
            <p:ph idx="1" type="body"/>
          </p:nvPr>
        </p:nvSpPr>
        <p:spPr>
          <a:xfrm>
            <a:off x="800100" y="1577340"/>
            <a:ext cx="7543800" cy="2949000"/>
          </a:xfrm>
          <a:prstGeom prst="rect">
            <a:avLst/>
          </a:prstGeom>
          <a:noFill/>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Kaggle dataset</a:t>
            </a:r>
            <a:endParaRPr sz="1800"/>
          </a:p>
          <a:p>
            <a:pPr indent="-342900" lvl="0" marL="457200" rtl="0">
              <a:spcBef>
                <a:spcPts val="0"/>
              </a:spcBef>
              <a:spcAft>
                <a:spcPts val="0"/>
              </a:spcAft>
              <a:buSzPts val="1800"/>
              <a:buChar char="❖"/>
            </a:pPr>
            <a:r>
              <a:rPr lang="en" sz="1800"/>
              <a:t>Compiled reviews from FlavorsofCacao.com</a:t>
            </a:r>
            <a:endParaRPr sz="1800"/>
          </a:p>
          <a:p>
            <a:pPr indent="-342900" lvl="1" marL="914400" rtl="0">
              <a:spcBef>
                <a:spcPts val="0"/>
              </a:spcBef>
              <a:spcAft>
                <a:spcPts val="0"/>
              </a:spcAft>
              <a:buSzPts val="1800"/>
              <a:buChar char="➢"/>
            </a:pPr>
            <a:r>
              <a:rPr lang="en" sz="1800"/>
              <a:t>All done by Brady Brelinski, co-author of site</a:t>
            </a:r>
            <a:endParaRPr sz="1800"/>
          </a:p>
          <a:p>
            <a:pPr indent="-342900" lvl="1" marL="914400" rtl="0">
              <a:spcBef>
                <a:spcPts val="0"/>
              </a:spcBef>
              <a:spcAft>
                <a:spcPts val="0"/>
              </a:spcAft>
              <a:buSzPts val="1800"/>
              <a:buChar char="➢"/>
            </a:pPr>
            <a:r>
              <a:rPr lang="en" sz="1800"/>
              <a:t>Founding Member of the Manhattan Chocolate Society</a:t>
            </a:r>
            <a:endParaRPr sz="1800"/>
          </a:p>
          <a:p>
            <a:pPr indent="-342900" lvl="0" marL="457200" rtl="0">
              <a:spcBef>
                <a:spcPts val="0"/>
              </a:spcBef>
              <a:spcAft>
                <a:spcPts val="0"/>
              </a:spcAft>
              <a:buSzPts val="1800"/>
              <a:buChar char="❖"/>
            </a:pPr>
            <a:r>
              <a:rPr lang="en" sz="1800"/>
              <a:t>Focused on Dark Chocolate</a:t>
            </a:r>
            <a:endParaRPr sz="1800"/>
          </a:p>
          <a:p>
            <a:pPr indent="-342900" lvl="0" marL="457200" rtl="0">
              <a:spcBef>
                <a:spcPts val="0"/>
              </a:spcBef>
              <a:spcAft>
                <a:spcPts val="0"/>
              </a:spcAft>
              <a:buSzPts val="1800"/>
              <a:buChar char="❖"/>
            </a:pPr>
            <a:r>
              <a:rPr lang="en" sz="1800"/>
              <a:t>Each row represents one bar from one batch</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Linear Regression</a:t>
            </a:r>
            <a:endParaRPr/>
          </a:p>
        </p:txBody>
      </p:sp>
      <p:sp>
        <p:nvSpPr>
          <p:cNvPr id="235" name="Shape 235"/>
          <p:cNvSpPr txBox="1"/>
          <p:nvPr>
            <p:ph idx="1" type="body"/>
          </p:nvPr>
        </p:nvSpPr>
        <p:spPr>
          <a:xfrm>
            <a:off x="6337500" y="1577350"/>
            <a:ext cx="24189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R-squared value: 0.047</a:t>
            </a:r>
            <a:endParaRPr sz="1800"/>
          </a:p>
          <a:p>
            <a:pPr indent="-342900" lvl="0" marL="457200" rtl="0">
              <a:spcBef>
                <a:spcPts val="0"/>
              </a:spcBef>
              <a:spcAft>
                <a:spcPts val="0"/>
              </a:spcAft>
              <a:buSzPts val="1800"/>
              <a:buChar char="❖"/>
            </a:pPr>
            <a:r>
              <a:rPr lang="en" sz="1800"/>
              <a:t>5% of the model explains the variability of the response data</a:t>
            </a:r>
            <a:endParaRPr sz="1800"/>
          </a:p>
        </p:txBody>
      </p:sp>
      <p:pic>
        <p:nvPicPr>
          <p:cNvPr id="236" name="Shape 236"/>
          <p:cNvPicPr preferRelativeResize="0"/>
          <p:nvPr/>
        </p:nvPicPr>
        <p:blipFill>
          <a:blip r:embed="rId3">
            <a:alphaModFix/>
          </a:blip>
          <a:stretch>
            <a:fillRect/>
          </a:stretch>
        </p:blipFill>
        <p:spPr>
          <a:xfrm>
            <a:off x="800097" y="1472050"/>
            <a:ext cx="5537400" cy="315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Linear Regression </a:t>
            </a:r>
            <a:r>
              <a:rPr lang="en" sz="1800"/>
              <a:t>(cont.)</a:t>
            </a:r>
            <a:endParaRPr/>
          </a:p>
        </p:txBody>
      </p:sp>
      <p:sp>
        <p:nvSpPr>
          <p:cNvPr id="242" name="Shape 242"/>
          <p:cNvSpPr txBox="1"/>
          <p:nvPr>
            <p:ph idx="1" type="body"/>
          </p:nvPr>
        </p:nvSpPr>
        <p:spPr>
          <a:xfrm>
            <a:off x="5670100" y="1577350"/>
            <a:ext cx="2673900" cy="2949000"/>
          </a:xfrm>
          <a:prstGeom prst="rect">
            <a:avLst/>
          </a:prstGeom>
        </p:spPr>
        <p:txBody>
          <a:bodyPr anchorCtr="0" anchor="t" bIns="68575" lIns="68575" spcFirstLastPara="1" rIns="68575" wrap="square" tIns="68575">
            <a:noAutofit/>
          </a:bodyPr>
          <a:lstStyle/>
          <a:p>
            <a:pPr indent="-355600" lvl="0" marL="457200" rtl="0">
              <a:spcBef>
                <a:spcPts val="700"/>
              </a:spcBef>
              <a:spcAft>
                <a:spcPts val="0"/>
              </a:spcAft>
              <a:buSzPts val="2000"/>
              <a:buChar char="❖"/>
            </a:pPr>
            <a:r>
              <a:rPr lang="en" sz="2000"/>
              <a:t>Test set</a:t>
            </a:r>
            <a:endParaRPr sz="2000"/>
          </a:p>
          <a:p>
            <a:pPr indent="-355600" lvl="0" marL="457200">
              <a:spcBef>
                <a:spcPts val="0"/>
              </a:spcBef>
              <a:spcAft>
                <a:spcPts val="0"/>
              </a:spcAft>
              <a:buSzPts val="2000"/>
              <a:buChar char="❖"/>
            </a:pPr>
            <a:r>
              <a:rPr lang="en" sz="2000"/>
              <a:t>Does not seem like linear regression model is the best fit for our data</a:t>
            </a:r>
            <a:endParaRPr sz="2000"/>
          </a:p>
        </p:txBody>
      </p:sp>
      <p:pic>
        <p:nvPicPr>
          <p:cNvPr id="243" name="Shape 243"/>
          <p:cNvPicPr preferRelativeResize="0"/>
          <p:nvPr/>
        </p:nvPicPr>
        <p:blipFill>
          <a:blip r:embed="rId3">
            <a:alphaModFix/>
          </a:blip>
          <a:stretch>
            <a:fillRect/>
          </a:stretch>
        </p:blipFill>
        <p:spPr>
          <a:xfrm>
            <a:off x="800100" y="1577350"/>
            <a:ext cx="4470309" cy="294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KNN Modeling </a:t>
            </a:r>
            <a:r>
              <a:rPr lang="en" sz="1200"/>
              <a:t>(attempt)</a:t>
            </a:r>
            <a:endParaRPr sz="1200"/>
          </a:p>
        </p:txBody>
      </p:sp>
      <p:sp>
        <p:nvSpPr>
          <p:cNvPr id="249" name="Shape 249"/>
          <p:cNvSpPr txBox="1"/>
          <p:nvPr>
            <p:ph idx="1" type="body"/>
          </p:nvPr>
        </p:nvSpPr>
        <p:spPr>
          <a:xfrm>
            <a:off x="800100" y="1272540"/>
            <a:ext cx="75438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P</a:t>
            </a:r>
            <a:r>
              <a:rPr lang="en" sz="1800"/>
              <a:t>redict bean type</a:t>
            </a:r>
            <a:endParaRPr sz="1800"/>
          </a:p>
          <a:p>
            <a:pPr indent="-330200" lvl="1" marL="914400" rtl="0">
              <a:spcBef>
                <a:spcPts val="0"/>
              </a:spcBef>
              <a:spcAft>
                <a:spcPts val="0"/>
              </a:spcAft>
              <a:buSzPts val="1600"/>
              <a:buChar char="➢"/>
            </a:pPr>
            <a:r>
              <a:rPr lang="en" sz="1600"/>
              <a:t>Each bean has a general reputation within the cacao community </a:t>
            </a:r>
            <a:endParaRPr sz="1600"/>
          </a:p>
          <a:p>
            <a:pPr indent="-342900" lvl="0" marL="457200" rtl="0">
              <a:spcBef>
                <a:spcPts val="0"/>
              </a:spcBef>
              <a:spcAft>
                <a:spcPts val="0"/>
              </a:spcAft>
              <a:buSzPts val="1800"/>
              <a:buChar char="❖"/>
            </a:pPr>
            <a:r>
              <a:rPr lang="en" sz="1800"/>
              <a:t>KNN model with percentage of cacao and rating </a:t>
            </a:r>
            <a:endParaRPr sz="1800"/>
          </a:p>
          <a:p>
            <a:pPr indent="-330200" lvl="1" marL="914400" rtl="0">
              <a:spcBef>
                <a:spcPts val="0"/>
              </a:spcBef>
              <a:spcAft>
                <a:spcPts val="0"/>
              </a:spcAft>
              <a:buSzPts val="1600"/>
              <a:buChar char="➢"/>
            </a:pPr>
            <a:r>
              <a:rPr lang="en" sz="1600"/>
              <a:t>Used K value of 23</a:t>
            </a:r>
            <a:endParaRPr sz="1600"/>
          </a:p>
          <a:p>
            <a:pPr indent="-330200" lvl="1" marL="914400" rtl="0">
              <a:spcBef>
                <a:spcPts val="0"/>
              </a:spcBef>
              <a:spcAft>
                <a:spcPts val="0"/>
              </a:spcAft>
              <a:buSzPts val="1600"/>
              <a:buChar char="➢"/>
            </a:pPr>
            <a:r>
              <a:rPr lang="en" sz="1600"/>
              <a:t>Separated into 20% test set, 80% training set</a:t>
            </a:r>
            <a:endParaRPr sz="1600"/>
          </a:p>
          <a:p>
            <a:pPr indent="-342900" lvl="0" marL="457200" rtl="0">
              <a:spcBef>
                <a:spcPts val="0"/>
              </a:spcBef>
              <a:spcAft>
                <a:spcPts val="0"/>
              </a:spcAft>
              <a:buSzPts val="1800"/>
              <a:buChar char="❖"/>
            </a:pPr>
            <a:r>
              <a:rPr lang="en" sz="1800"/>
              <a:t>Confusion Matrix:</a:t>
            </a:r>
            <a:endParaRPr sz="1800"/>
          </a:p>
          <a:p>
            <a:pPr indent="0" lvl="0" marL="457200" rtl="0">
              <a:spcBef>
                <a:spcPts val="700"/>
              </a:spcBef>
              <a:spcAft>
                <a:spcPts val="0"/>
              </a:spcAft>
              <a:buNone/>
            </a:pPr>
            <a:r>
              <a:t/>
            </a:r>
            <a:endParaRPr/>
          </a:p>
          <a:p>
            <a:pPr indent="0" lvl="0" marL="0">
              <a:spcBef>
                <a:spcPts val="700"/>
              </a:spcBef>
              <a:spcAft>
                <a:spcPts val="0"/>
              </a:spcAft>
              <a:buNone/>
            </a:pPr>
            <a:r>
              <a:t/>
            </a:r>
            <a:endParaRPr/>
          </a:p>
        </p:txBody>
      </p:sp>
      <p:graphicFrame>
        <p:nvGraphicFramePr>
          <p:cNvPr id="250" name="Shape 250"/>
          <p:cNvGraphicFramePr/>
          <p:nvPr/>
        </p:nvGraphicFramePr>
        <p:xfrm>
          <a:off x="1367200" y="3283575"/>
          <a:ext cx="3000000" cy="3000000"/>
        </p:xfrm>
        <a:graphic>
          <a:graphicData uri="http://schemas.openxmlformats.org/drawingml/2006/table">
            <a:tbl>
              <a:tblPr>
                <a:noFill/>
                <a:tableStyleId>{750BE746-D8EC-4A50-BA00-FB2C787911C3}</a:tableStyleId>
              </a:tblPr>
              <a:tblGrid>
                <a:gridCol w="497525"/>
                <a:gridCol w="497525"/>
                <a:gridCol w="497525"/>
                <a:gridCol w="497525"/>
              </a:tblGrid>
              <a:tr h="388675">
                <a:tc>
                  <a:txBody>
                    <a:bodyPr>
                      <a:noAutofit/>
                    </a:bodyPr>
                    <a:lstStyle/>
                    <a:p>
                      <a:pPr indent="0" lvl="0" marL="0">
                        <a:spcBef>
                          <a:spcPts val="0"/>
                        </a:spcBef>
                        <a:spcAft>
                          <a:spcPts val="0"/>
                        </a:spcAft>
                        <a:buNone/>
                      </a:pPr>
                      <a:r>
                        <a:rPr lang="en"/>
                        <a:t>6</a:t>
                      </a:r>
                      <a:endParaRPr/>
                    </a:p>
                  </a:txBody>
                  <a:tcPr marT="91425" marB="91425" marR="91425" marL="91425"/>
                </a:tc>
                <a:tc>
                  <a:txBody>
                    <a:bodyPr>
                      <a:noAutofit/>
                    </a:bodyPr>
                    <a:lstStyle/>
                    <a:p>
                      <a:pPr indent="0" lvl="0" marL="0">
                        <a:spcBef>
                          <a:spcPts val="0"/>
                        </a:spcBef>
                        <a:spcAft>
                          <a:spcPts val="0"/>
                        </a:spcAft>
                        <a:buNone/>
                      </a:pPr>
                      <a:r>
                        <a:rPr lang="en"/>
                        <a:t>3</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33</a:t>
                      </a:r>
                      <a:endParaRPr/>
                    </a:p>
                  </a:txBody>
                  <a:tcPr marT="91425" marB="91425" marR="91425" marL="91425"/>
                </a:tc>
              </a:tr>
              <a:tr h="388675">
                <a:tc>
                  <a:txBody>
                    <a:bodyPr>
                      <a:noAutofit/>
                    </a:bodyPr>
                    <a:lstStyle/>
                    <a:p>
                      <a:pPr indent="0" lvl="0" marL="0">
                        <a:spcBef>
                          <a:spcPts val="0"/>
                        </a:spcBef>
                        <a:spcAft>
                          <a:spcPts val="0"/>
                        </a:spcAft>
                        <a:buNone/>
                      </a:pPr>
                      <a:r>
                        <a:rPr lang="en"/>
                        <a:t>4</a:t>
                      </a:r>
                      <a:endParaRPr/>
                    </a:p>
                  </a:txBody>
                  <a:tcPr marT="91425" marB="91425" marR="91425" marL="91425"/>
                </a:tc>
                <a:tc>
                  <a:txBody>
                    <a:bodyPr>
                      <a:noAutofit/>
                    </a:bodyPr>
                    <a:lstStyle/>
                    <a:p>
                      <a:pPr indent="0" lvl="0" marL="0">
                        <a:spcBef>
                          <a:spcPts val="0"/>
                        </a:spcBef>
                        <a:spcAft>
                          <a:spcPts val="0"/>
                        </a:spcAft>
                        <a:buNone/>
                      </a:pPr>
                      <a:r>
                        <a:rPr lang="en"/>
                        <a:t>2</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35</a:t>
                      </a:r>
                      <a:endParaRPr/>
                    </a:p>
                  </a:txBody>
                  <a:tcPr marT="91425" marB="91425" marR="91425" marL="91425"/>
                </a:tc>
              </a:tr>
              <a:tr h="388675">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10</a:t>
                      </a:r>
                      <a:endParaRPr/>
                    </a:p>
                  </a:txBody>
                  <a:tcPr marT="91425" marB="91425" marR="91425" marL="91425"/>
                </a:tc>
              </a:tr>
              <a:tr h="388675">
                <a:tc>
                  <a:txBody>
                    <a:bodyPr>
                      <a:noAutofit/>
                    </a:bodyPr>
                    <a:lstStyle/>
                    <a:p>
                      <a:pPr indent="0" lvl="0" marL="0">
                        <a:spcBef>
                          <a:spcPts val="0"/>
                        </a:spcBef>
                        <a:spcAft>
                          <a:spcPts val="0"/>
                        </a:spcAft>
                        <a:buNone/>
                      </a:pPr>
                      <a:r>
                        <a:rPr lang="en"/>
                        <a:t>12</a:t>
                      </a:r>
                      <a:endParaRPr/>
                    </a:p>
                  </a:txBody>
                  <a:tcPr marT="91425" marB="91425" marR="91425" marL="91425"/>
                </a:tc>
                <a:tc>
                  <a:txBody>
                    <a:bodyPr>
                      <a:noAutofit/>
                    </a:bodyPr>
                    <a:lstStyle/>
                    <a:p>
                      <a:pPr indent="0" lvl="0" marL="0">
                        <a:spcBef>
                          <a:spcPts val="0"/>
                        </a:spcBef>
                        <a:spcAft>
                          <a:spcPts val="0"/>
                        </a:spcAft>
                        <a:buNone/>
                      </a:pPr>
                      <a:r>
                        <a:rPr lang="en"/>
                        <a:t>2</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75</a:t>
                      </a:r>
                      <a:endParaRPr/>
                    </a:p>
                  </a:txBody>
                  <a:tcPr marT="91425" marB="91425" marR="91425" marL="91425"/>
                </a:tc>
              </a:tr>
            </a:tbl>
          </a:graphicData>
        </a:graphic>
      </p:graphicFrame>
      <p:graphicFrame>
        <p:nvGraphicFramePr>
          <p:cNvPr id="251" name="Shape 251"/>
          <p:cNvGraphicFramePr/>
          <p:nvPr/>
        </p:nvGraphicFramePr>
        <p:xfrm>
          <a:off x="4084700" y="3087375"/>
          <a:ext cx="3000000" cy="3000000"/>
        </p:xfrm>
        <a:graphic>
          <a:graphicData uri="http://schemas.openxmlformats.org/drawingml/2006/table">
            <a:tbl>
              <a:tblPr>
                <a:noFill/>
                <a:tableStyleId>{750BE746-D8EC-4A50-BA00-FB2C787911C3}</a:tableStyleId>
              </a:tblPr>
              <a:tblGrid>
                <a:gridCol w="1256825"/>
                <a:gridCol w="1256825"/>
                <a:gridCol w="1256825"/>
              </a:tblGrid>
              <a:tr h="335700">
                <a:tc>
                  <a:txBody>
                    <a:bodyPr>
                      <a:noAutofit/>
                    </a:bodyPr>
                    <a:lstStyle/>
                    <a:p>
                      <a:pPr indent="0" lvl="0" marL="0">
                        <a:spcBef>
                          <a:spcPts val="0"/>
                        </a:spcBef>
                        <a:spcAft>
                          <a:spcPts val="0"/>
                        </a:spcAft>
                        <a:buNone/>
                      </a:pPr>
                      <a:r>
                        <a:rPr lang="en" sz="1200"/>
                        <a:t>Bean Type</a:t>
                      </a:r>
                      <a:endParaRPr sz="1200"/>
                    </a:p>
                  </a:txBody>
                  <a:tcPr marT="91425" marB="91425" marR="91425" marL="91425"/>
                </a:tc>
                <a:tc>
                  <a:txBody>
                    <a:bodyPr>
                      <a:noAutofit/>
                    </a:bodyPr>
                    <a:lstStyle/>
                    <a:p>
                      <a:pPr indent="0" lvl="0" marL="0">
                        <a:spcBef>
                          <a:spcPts val="0"/>
                        </a:spcBef>
                        <a:spcAft>
                          <a:spcPts val="0"/>
                        </a:spcAft>
                        <a:buNone/>
                      </a:pPr>
                      <a:r>
                        <a:rPr lang="en" sz="1200"/>
                        <a:t>Precision</a:t>
                      </a:r>
                      <a:endParaRPr sz="1200"/>
                    </a:p>
                  </a:txBody>
                  <a:tcPr marT="91425" marB="91425" marR="91425" marL="91425"/>
                </a:tc>
                <a:tc>
                  <a:txBody>
                    <a:bodyPr>
                      <a:noAutofit/>
                    </a:bodyPr>
                    <a:lstStyle/>
                    <a:p>
                      <a:pPr indent="0" lvl="0" marL="0">
                        <a:spcBef>
                          <a:spcPts val="0"/>
                        </a:spcBef>
                        <a:spcAft>
                          <a:spcPts val="0"/>
                        </a:spcAft>
                        <a:buNone/>
                      </a:pPr>
                      <a:r>
                        <a:rPr lang="en" sz="1200"/>
                        <a:t>Recall</a:t>
                      </a:r>
                      <a:endParaRPr sz="1200"/>
                    </a:p>
                  </a:txBody>
                  <a:tcPr marT="91425" marB="91425" marR="91425" marL="91425"/>
                </a:tc>
              </a:tr>
              <a:tr h="335700">
                <a:tc>
                  <a:txBody>
                    <a:bodyPr>
                      <a:noAutofit/>
                    </a:bodyPr>
                    <a:lstStyle/>
                    <a:p>
                      <a:pPr indent="0" lvl="0" marL="0">
                        <a:spcBef>
                          <a:spcPts val="0"/>
                        </a:spcBef>
                        <a:spcAft>
                          <a:spcPts val="0"/>
                        </a:spcAft>
                        <a:buNone/>
                      </a:pPr>
                      <a:r>
                        <a:rPr lang="en" sz="1200"/>
                        <a:t>Criollo</a:t>
                      </a:r>
                      <a:endParaRPr sz="1200"/>
                    </a:p>
                  </a:txBody>
                  <a:tcPr marT="91425" marB="91425" marR="91425" marL="91425"/>
                </a:tc>
                <a:tc>
                  <a:txBody>
                    <a:bodyPr>
                      <a:noAutofit/>
                    </a:bodyPr>
                    <a:lstStyle/>
                    <a:p>
                      <a:pPr indent="0" lvl="0" marL="0">
                        <a:spcBef>
                          <a:spcPts val="0"/>
                        </a:spcBef>
                        <a:spcAft>
                          <a:spcPts val="0"/>
                        </a:spcAft>
                        <a:buNone/>
                      </a:pPr>
                      <a:r>
                        <a:rPr lang="en" sz="1200"/>
                        <a:t>0.27</a:t>
                      </a:r>
                      <a:endParaRPr sz="1200"/>
                    </a:p>
                  </a:txBody>
                  <a:tcPr marT="91425" marB="91425" marR="91425" marL="91425"/>
                </a:tc>
                <a:tc>
                  <a:txBody>
                    <a:bodyPr>
                      <a:noAutofit/>
                    </a:bodyPr>
                    <a:lstStyle/>
                    <a:p>
                      <a:pPr indent="0" lvl="0" marL="0">
                        <a:spcBef>
                          <a:spcPts val="0"/>
                        </a:spcBef>
                        <a:spcAft>
                          <a:spcPts val="0"/>
                        </a:spcAft>
                        <a:buNone/>
                      </a:pPr>
                      <a:r>
                        <a:rPr lang="en" sz="1200"/>
                        <a:t>0.14</a:t>
                      </a:r>
                      <a:endParaRPr sz="1200"/>
                    </a:p>
                  </a:txBody>
                  <a:tcPr marT="91425" marB="91425" marR="91425" marL="91425"/>
                </a:tc>
              </a:tr>
              <a:tr h="335700">
                <a:tc>
                  <a:txBody>
                    <a:bodyPr>
                      <a:noAutofit/>
                    </a:bodyPr>
                    <a:lstStyle/>
                    <a:p>
                      <a:pPr indent="0" lvl="0" marL="0">
                        <a:spcBef>
                          <a:spcPts val="0"/>
                        </a:spcBef>
                        <a:spcAft>
                          <a:spcPts val="0"/>
                        </a:spcAft>
                        <a:buNone/>
                      </a:pPr>
                      <a:r>
                        <a:rPr lang="en" sz="1200"/>
                        <a:t>Forastero</a:t>
                      </a:r>
                      <a:endParaRPr sz="1200"/>
                    </a:p>
                  </a:txBody>
                  <a:tcPr marT="91425" marB="91425" marR="91425" marL="91425"/>
                </a:tc>
                <a:tc>
                  <a:txBody>
                    <a:bodyPr>
                      <a:noAutofit/>
                    </a:bodyPr>
                    <a:lstStyle/>
                    <a:p>
                      <a:pPr indent="0" lvl="0" marL="0">
                        <a:spcBef>
                          <a:spcPts val="0"/>
                        </a:spcBef>
                        <a:spcAft>
                          <a:spcPts val="0"/>
                        </a:spcAft>
                        <a:buNone/>
                      </a:pPr>
                      <a:r>
                        <a:rPr lang="en" sz="1200"/>
                        <a:t>0.29</a:t>
                      </a:r>
                      <a:endParaRPr sz="1200"/>
                    </a:p>
                  </a:txBody>
                  <a:tcPr marT="91425" marB="91425" marR="91425" marL="91425"/>
                </a:tc>
                <a:tc>
                  <a:txBody>
                    <a:bodyPr>
                      <a:noAutofit/>
                    </a:bodyPr>
                    <a:lstStyle/>
                    <a:p>
                      <a:pPr indent="0" lvl="0" marL="0">
                        <a:spcBef>
                          <a:spcPts val="0"/>
                        </a:spcBef>
                        <a:spcAft>
                          <a:spcPts val="0"/>
                        </a:spcAft>
                        <a:buNone/>
                      </a:pPr>
                      <a:r>
                        <a:rPr lang="en" sz="1200"/>
                        <a:t>0.05</a:t>
                      </a:r>
                      <a:endParaRPr sz="1200"/>
                    </a:p>
                  </a:txBody>
                  <a:tcPr marT="91425" marB="91425" marR="91425" marL="91425"/>
                </a:tc>
              </a:tr>
              <a:tr h="335700">
                <a:tc>
                  <a:txBody>
                    <a:bodyPr>
                      <a:noAutofit/>
                    </a:bodyPr>
                    <a:lstStyle/>
                    <a:p>
                      <a:pPr indent="0" lvl="0" marL="0">
                        <a:spcBef>
                          <a:spcPts val="0"/>
                        </a:spcBef>
                        <a:spcAft>
                          <a:spcPts val="0"/>
                        </a:spcAft>
                        <a:buNone/>
                      </a:pPr>
                      <a:r>
                        <a:rPr lang="en" sz="1200"/>
                        <a:t>Other</a:t>
                      </a:r>
                      <a:endParaRPr sz="1200"/>
                    </a:p>
                  </a:txBody>
                  <a:tcPr marT="91425" marB="91425" marR="91425" marL="91425"/>
                </a:tc>
                <a:tc>
                  <a:txBody>
                    <a:bodyPr>
                      <a:noAutofit/>
                    </a:bodyPr>
                    <a:lstStyle/>
                    <a:p>
                      <a:pPr indent="0" lvl="0" marL="0">
                        <a:spcBef>
                          <a:spcPts val="0"/>
                        </a:spcBef>
                        <a:spcAft>
                          <a:spcPts val="0"/>
                        </a:spcAft>
                        <a:buNone/>
                      </a:pPr>
                      <a:r>
                        <a:rPr lang="en" sz="1200"/>
                        <a:t>0.0</a:t>
                      </a:r>
                      <a:endParaRPr sz="1200"/>
                    </a:p>
                  </a:txBody>
                  <a:tcPr marT="91425" marB="91425" marR="91425" marL="91425"/>
                </a:tc>
                <a:tc>
                  <a:txBody>
                    <a:bodyPr>
                      <a:noAutofit/>
                    </a:bodyPr>
                    <a:lstStyle/>
                    <a:p>
                      <a:pPr indent="0" lvl="0" marL="0">
                        <a:spcBef>
                          <a:spcPts val="0"/>
                        </a:spcBef>
                        <a:spcAft>
                          <a:spcPts val="0"/>
                        </a:spcAft>
                        <a:buNone/>
                      </a:pPr>
                      <a:r>
                        <a:rPr lang="en" sz="1200"/>
                        <a:t>0.0</a:t>
                      </a:r>
                      <a:endParaRPr sz="1200"/>
                    </a:p>
                  </a:txBody>
                  <a:tcPr marT="91425" marB="91425" marR="91425" marL="91425"/>
                </a:tc>
              </a:tr>
              <a:tr h="335700">
                <a:tc>
                  <a:txBody>
                    <a:bodyPr>
                      <a:noAutofit/>
                    </a:bodyPr>
                    <a:lstStyle/>
                    <a:p>
                      <a:pPr indent="0" lvl="0" marL="0">
                        <a:spcBef>
                          <a:spcPts val="0"/>
                        </a:spcBef>
                        <a:spcAft>
                          <a:spcPts val="0"/>
                        </a:spcAft>
                        <a:buNone/>
                      </a:pPr>
                      <a:r>
                        <a:rPr lang="en" sz="1200"/>
                        <a:t>Trinitario</a:t>
                      </a:r>
                      <a:endParaRPr sz="1200"/>
                    </a:p>
                  </a:txBody>
                  <a:tcPr marT="91425" marB="91425" marR="91425" marL="91425"/>
                </a:tc>
                <a:tc>
                  <a:txBody>
                    <a:bodyPr>
                      <a:noAutofit/>
                    </a:bodyPr>
                    <a:lstStyle/>
                    <a:p>
                      <a:pPr indent="0" lvl="0" marL="0">
                        <a:spcBef>
                          <a:spcPts val="0"/>
                        </a:spcBef>
                        <a:spcAft>
                          <a:spcPts val="0"/>
                        </a:spcAft>
                        <a:buNone/>
                      </a:pPr>
                      <a:r>
                        <a:rPr lang="en" sz="1200"/>
                        <a:t>0.49</a:t>
                      </a:r>
                      <a:endParaRPr sz="1200"/>
                    </a:p>
                  </a:txBody>
                  <a:tcPr marT="91425" marB="91425" marR="91425" marL="91425"/>
                </a:tc>
                <a:tc>
                  <a:txBody>
                    <a:bodyPr>
                      <a:noAutofit/>
                    </a:bodyPr>
                    <a:lstStyle/>
                    <a:p>
                      <a:pPr indent="0" lvl="0" marL="0">
                        <a:spcBef>
                          <a:spcPts val="0"/>
                        </a:spcBef>
                        <a:spcAft>
                          <a:spcPts val="0"/>
                        </a:spcAft>
                        <a:buNone/>
                      </a:pPr>
                      <a:r>
                        <a:rPr lang="en" sz="1200"/>
                        <a:t>0.84</a:t>
                      </a:r>
                      <a:endParaRPr sz="12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KNN Modeling </a:t>
            </a:r>
            <a:r>
              <a:rPr lang="en" sz="1800"/>
              <a:t>(cont.)</a:t>
            </a:r>
            <a:endParaRPr/>
          </a:p>
        </p:txBody>
      </p:sp>
      <p:sp>
        <p:nvSpPr>
          <p:cNvPr id="257" name="Shape 257"/>
          <p:cNvSpPr txBox="1"/>
          <p:nvPr>
            <p:ph idx="1" type="body"/>
          </p:nvPr>
        </p:nvSpPr>
        <p:spPr>
          <a:xfrm>
            <a:off x="800100" y="2379425"/>
            <a:ext cx="2764800" cy="1028700"/>
          </a:xfrm>
          <a:prstGeom prst="rect">
            <a:avLst/>
          </a:prstGeom>
        </p:spPr>
        <p:txBody>
          <a:bodyPr anchorCtr="0" anchor="t" bIns="68575" lIns="68575" spcFirstLastPara="1" rIns="68575" wrap="square" tIns="68575">
            <a:noAutofit/>
          </a:bodyPr>
          <a:lstStyle/>
          <a:p>
            <a:pPr indent="0" lvl="0" marL="0" algn="ctr">
              <a:spcBef>
                <a:spcPts val="700"/>
              </a:spcBef>
              <a:spcAft>
                <a:spcPts val="0"/>
              </a:spcAft>
              <a:buNone/>
            </a:pPr>
            <a:r>
              <a:rPr lang="en" sz="2400"/>
              <a:t>Training Set</a:t>
            </a:r>
            <a:endParaRPr sz="2400"/>
          </a:p>
        </p:txBody>
      </p:sp>
      <p:pic>
        <p:nvPicPr>
          <p:cNvPr id="258" name="Shape 258"/>
          <p:cNvPicPr preferRelativeResize="0"/>
          <p:nvPr/>
        </p:nvPicPr>
        <p:blipFill>
          <a:blip r:embed="rId3">
            <a:alphaModFix/>
          </a:blip>
          <a:stretch>
            <a:fillRect/>
          </a:stretch>
        </p:blipFill>
        <p:spPr>
          <a:xfrm>
            <a:off x="3778376" y="1328138"/>
            <a:ext cx="4395225" cy="359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KNN Modeling </a:t>
            </a:r>
            <a:r>
              <a:rPr lang="en" sz="1800"/>
              <a:t>(cont.)</a:t>
            </a:r>
            <a:endParaRPr/>
          </a:p>
        </p:txBody>
      </p:sp>
      <p:sp>
        <p:nvSpPr>
          <p:cNvPr id="264" name="Shape 264"/>
          <p:cNvSpPr txBox="1"/>
          <p:nvPr>
            <p:ph idx="1" type="body"/>
          </p:nvPr>
        </p:nvSpPr>
        <p:spPr>
          <a:xfrm>
            <a:off x="800100" y="1195400"/>
            <a:ext cx="3655200" cy="510600"/>
          </a:xfrm>
          <a:prstGeom prst="rect">
            <a:avLst/>
          </a:prstGeom>
        </p:spPr>
        <p:txBody>
          <a:bodyPr anchorCtr="0" anchor="t" bIns="68575" lIns="68575" spcFirstLastPara="1" rIns="68575" wrap="square" tIns="68575">
            <a:noAutofit/>
          </a:bodyPr>
          <a:lstStyle/>
          <a:p>
            <a:pPr indent="0" lvl="0" marL="0">
              <a:spcBef>
                <a:spcPts val="700"/>
              </a:spcBef>
              <a:spcAft>
                <a:spcPts val="0"/>
              </a:spcAft>
              <a:buNone/>
            </a:pPr>
            <a:r>
              <a:rPr lang="en"/>
              <a:t>Test Set (Correct Categorization)</a:t>
            </a:r>
            <a:endParaRPr/>
          </a:p>
        </p:txBody>
      </p:sp>
      <p:pic>
        <p:nvPicPr>
          <p:cNvPr id="265" name="Shape 265"/>
          <p:cNvPicPr preferRelativeResize="0"/>
          <p:nvPr/>
        </p:nvPicPr>
        <p:blipFill>
          <a:blip r:embed="rId3">
            <a:alphaModFix/>
          </a:blip>
          <a:stretch>
            <a:fillRect/>
          </a:stretch>
        </p:blipFill>
        <p:spPr>
          <a:xfrm>
            <a:off x="480913" y="1650775"/>
            <a:ext cx="4105275" cy="3362325"/>
          </a:xfrm>
          <a:prstGeom prst="rect">
            <a:avLst/>
          </a:prstGeom>
          <a:noFill/>
          <a:ln>
            <a:noFill/>
          </a:ln>
        </p:spPr>
      </p:pic>
      <p:pic>
        <p:nvPicPr>
          <p:cNvPr id="266" name="Shape 266"/>
          <p:cNvPicPr preferRelativeResize="0"/>
          <p:nvPr/>
        </p:nvPicPr>
        <p:blipFill>
          <a:blip r:embed="rId4">
            <a:alphaModFix/>
          </a:blip>
          <a:stretch>
            <a:fillRect/>
          </a:stretch>
        </p:blipFill>
        <p:spPr>
          <a:xfrm>
            <a:off x="4851578" y="1706000"/>
            <a:ext cx="4037872" cy="3307100"/>
          </a:xfrm>
          <a:prstGeom prst="rect">
            <a:avLst/>
          </a:prstGeom>
          <a:noFill/>
          <a:ln>
            <a:noFill/>
          </a:ln>
        </p:spPr>
      </p:pic>
      <p:sp>
        <p:nvSpPr>
          <p:cNvPr id="267" name="Shape 267"/>
          <p:cNvSpPr txBox="1"/>
          <p:nvPr>
            <p:ph idx="1" type="body"/>
          </p:nvPr>
        </p:nvSpPr>
        <p:spPr>
          <a:xfrm>
            <a:off x="5246613" y="1195400"/>
            <a:ext cx="3247800" cy="510600"/>
          </a:xfrm>
          <a:prstGeom prst="rect">
            <a:avLst/>
          </a:prstGeom>
        </p:spPr>
        <p:txBody>
          <a:bodyPr anchorCtr="0" anchor="t" bIns="68575" lIns="68575" spcFirstLastPara="1" rIns="68575" wrap="square" tIns="68575">
            <a:noAutofit/>
          </a:bodyPr>
          <a:lstStyle/>
          <a:p>
            <a:pPr indent="0" lvl="0" marL="0" rtl="0">
              <a:spcBef>
                <a:spcPts val="700"/>
              </a:spcBef>
              <a:spcAft>
                <a:spcPts val="0"/>
              </a:spcAft>
              <a:buNone/>
            </a:pPr>
            <a:r>
              <a:rPr lang="en"/>
              <a:t>Test</a:t>
            </a:r>
            <a:r>
              <a:rPr lang="en"/>
              <a:t> Set (Predicted Categorization)</a:t>
            </a:r>
            <a:endParaRPr/>
          </a:p>
        </p:txBody>
      </p:sp>
      <p:pic>
        <p:nvPicPr>
          <p:cNvPr id="268" name="Shape 268"/>
          <p:cNvPicPr preferRelativeResize="0"/>
          <p:nvPr/>
        </p:nvPicPr>
        <p:blipFill>
          <a:blip r:embed="rId5">
            <a:alphaModFix/>
          </a:blip>
          <a:stretch>
            <a:fillRect/>
          </a:stretch>
        </p:blipFill>
        <p:spPr>
          <a:xfrm>
            <a:off x="5092425" y="1663052"/>
            <a:ext cx="3247800" cy="3209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Conclusions</a:t>
            </a:r>
            <a:endParaRPr/>
          </a:p>
        </p:txBody>
      </p:sp>
      <p:sp>
        <p:nvSpPr>
          <p:cNvPr id="274" name="Shape 274"/>
          <p:cNvSpPr txBox="1"/>
          <p:nvPr>
            <p:ph idx="1" type="body"/>
          </p:nvPr>
        </p:nvSpPr>
        <p:spPr>
          <a:xfrm>
            <a:off x="800100" y="1577340"/>
            <a:ext cx="75438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Bean types which are </a:t>
            </a:r>
            <a:r>
              <a:rPr b="1" lang="en" sz="1800"/>
              <a:t>blends</a:t>
            </a:r>
            <a:r>
              <a:rPr lang="en" sz="1800"/>
              <a:t> seem to have the highest ratings</a:t>
            </a:r>
            <a:endParaRPr sz="1800"/>
          </a:p>
          <a:p>
            <a:pPr indent="-342900" lvl="1" marL="914400" rtl="0">
              <a:spcBef>
                <a:spcPts val="0"/>
              </a:spcBef>
              <a:spcAft>
                <a:spcPts val="0"/>
              </a:spcAft>
              <a:buSzPts val="1800"/>
              <a:buChar char="➢"/>
            </a:pPr>
            <a:r>
              <a:rPr lang="en" sz="1800"/>
              <a:t>Blend and Trinitario (which is a blend of Criollo and Forastero) bean types received the highest ratings</a:t>
            </a:r>
            <a:endParaRPr sz="1800"/>
          </a:p>
          <a:p>
            <a:pPr indent="-342900" lvl="0" marL="457200" rtl="0">
              <a:spcBef>
                <a:spcPts val="0"/>
              </a:spcBef>
              <a:spcAft>
                <a:spcPts val="0"/>
              </a:spcAft>
              <a:buSzPts val="1800"/>
              <a:buChar char="❖"/>
            </a:pPr>
            <a:r>
              <a:rPr b="1" lang="en" sz="1800"/>
              <a:t>Forastero</a:t>
            </a:r>
            <a:r>
              <a:rPr lang="en" sz="1800"/>
              <a:t> bean type receives the lowest ratings when compared with other chocolate made with other bean types within the same company</a:t>
            </a:r>
            <a:endParaRPr sz="1800"/>
          </a:p>
          <a:p>
            <a:pPr indent="-342900" lvl="0" marL="457200" rtl="0">
              <a:spcBef>
                <a:spcPts val="0"/>
              </a:spcBef>
              <a:spcAft>
                <a:spcPts val="0"/>
              </a:spcAft>
              <a:buSzPts val="1800"/>
              <a:buChar char="❖"/>
            </a:pPr>
            <a:r>
              <a:rPr b="1" lang="en" sz="1800"/>
              <a:t>70% cocoa</a:t>
            </a:r>
            <a:r>
              <a:rPr lang="en" sz="1800"/>
              <a:t> tends to have higher ratings, 100% cocoa has lower ratings</a:t>
            </a:r>
            <a:endParaRPr sz="1800"/>
          </a:p>
          <a:p>
            <a:pPr indent="-342900" lvl="0" marL="457200">
              <a:spcBef>
                <a:spcPts val="0"/>
              </a:spcBef>
              <a:spcAft>
                <a:spcPts val="0"/>
              </a:spcAft>
              <a:buSzPts val="1800"/>
              <a:buChar char="❖"/>
            </a:pPr>
            <a:r>
              <a:rPr lang="en" sz="1800"/>
              <a:t>A </a:t>
            </a:r>
            <a:r>
              <a:rPr b="1" lang="en" sz="1800"/>
              <a:t>linear regression</a:t>
            </a:r>
            <a:r>
              <a:rPr lang="en" sz="1800"/>
              <a:t> model and</a:t>
            </a:r>
            <a:r>
              <a:rPr b="1" lang="en" sz="1800"/>
              <a:t> K-nn</a:t>
            </a:r>
            <a:r>
              <a:rPr lang="en" sz="1800"/>
              <a:t> model did not perform well to predict chocolate rating or classification of bean type</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Challenges</a:t>
            </a:r>
            <a:endParaRPr/>
          </a:p>
        </p:txBody>
      </p:sp>
      <p:sp>
        <p:nvSpPr>
          <p:cNvPr id="280" name="Shape 280"/>
          <p:cNvSpPr txBox="1"/>
          <p:nvPr>
            <p:ph idx="1" type="body"/>
          </p:nvPr>
        </p:nvSpPr>
        <p:spPr>
          <a:xfrm>
            <a:off x="800100" y="1577340"/>
            <a:ext cx="75438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Ratings are very subjective, even if </a:t>
            </a:r>
            <a:r>
              <a:rPr lang="en" sz="1800"/>
              <a:t>compiled</a:t>
            </a:r>
            <a:r>
              <a:rPr lang="en" sz="1800"/>
              <a:t> by one person</a:t>
            </a:r>
            <a:endParaRPr sz="1800"/>
          </a:p>
          <a:p>
            <a:pPr indent="-342900" lvl="0" marL="457200" rtl="0">
              <a:spcBef>
                <a:spcPts val="0"/>
              </a:spcBef>
              <a:spcAft>
                <a:spcPts val="0"/>
              </a:spcAft>
              <a:buSzPts val="1800"/>
              <a:buChar char="❖"/>
            </a:pPr>
            <a:r>
              <a:rPr lang="en" sz="1800"/>
              <a:t>1,500 may sound like a decent amount of </a:t>
            </a:r>
            <a:r>
              <a:rPr lang="en" sz="1800"/>
              <a:t>data points</a:t>
            </a:r>
            <a:r>
              <a:rPr lang="en" sz="1800"/>
              <a:t> to work with, but get reduced quickly</a:t>
            </a:r>
            <a:endParaRPr sz="1800"/>
          </a:p>
          <a:p>
            <a:pPr indent="-342900" lvl="1" marL="914400" rtl="0">
              <a:spcBef>
                <a:spcPts val="0"/>
              </a:spcBef>
              <a:spcAft>
                <a:spcPts val="0"/>
              </a:spcAft>
              <a:buSzPts val="1800"/>
              <a:buChar char="➢"/>
            </a:pPr>
            <a:r>
              <a:rPr lang="en" sz="1800"/>
              <a:t>Missing data</a:t>
            </a:r>
            <a:endParaRPr sz="1800"/>
          </a:p>
          <a:p>
            <a:pPr indent="-342900" lvl="1" marL="914400" rtl="0">
              <a:spcBef>
                <a:spcPts val="0"/>
              </a:spcBef>
              <a:spcAft>
                <a:spcPts val="0"/>
              </a:spcAft>
              <a:buSzPts val="1800"/>
              <a:buChar char="➢"/>
            </a:pPr>
            <a:r>
              <a:rPr lang="en" sz="1800"/>
              <a:t>Small chunks after sorted into different companies</a:t>
            </a:r>
            <a:endParaRPr sz="1800"/>
          </a:p>
          <a:p>
            <a:pPr indent="-342900" lvl="0" marL="457200" rtl="0">
              <a:spcBef>
                <a:spcPts val="0"/>
              </a:spcBef>
              <a:spcAft>
                <a:spcPts val="0"/>
              </a:spcAft>
              <a:buSzPts val="1800"/>
              <a:buChar char="❖"/>
            </a:pPr>
            <a:r>
              <a:rPr lang="en" sz="1800"/>
              <a:t>Latitude and Longitude</a:t>
            </a:r>
            <a:endParaRPr sz="1800"/>
          </a:p>
          <a:p>
            <a:pPr indent="-342900" lvl="1" marL="914400" rtl="0">
              <a:spcBef>
                <a:spcPts val="0"/>
              </a:spcBef>
              <a:spcAft>
                <a:spcPts val="0"/>
              </a:spcAft>
              <a:buSzPts val="1800"/>
              <a:buChar char="➢"/>
            </a:pPr>
            <a:r>
              <a:rPr lang="en" sz="1800"/>
              <a:t>Not very </a:t>
            </a:r>
            <a:r>
              <a:rPr lang="en" sz="1800"/>
              <a:t>accurate</a:t>
            </a:r>
            <a:endParaRPr sz="1800"/>
          </a:p>
          <a:p>
            <a:pPr indent="-342900" lvl="1" marL="914400" rtl="0">
              <a:spcBef>
                <a:spcPts val="0"/>
              </a:spcBef>
              <a:spcAft>
                <a:spcPts val="0"/>
              </a:spcAft>
              <a:buSzPts val="1800"/>
              <a:buChar char="➢"/>
            </a:pPr>
            <a:r>
              <a:rPr lang="en" sz="1800"/>
              <a:t>Didn’t end up working</a:t>
            </a:r>
            <a:r>
              <a:rPr lang="en" sz="1800"/>
              <a:t>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Bar Criteria</a:t>
            </a:r>
            <a:endParaRPr/>
          </a:p>
        </p:txBody>
      </p:sp>
      <p:sp>
        <p:nvSpPr>
          <p:cNvPr id="119" name="Shape 119"/>
          <p:cNvSpPr txBox="1"/>
          <p:nvPr>
            <p:ph idx="1" type="body"/>
          </p:nvPr>
        </p:nvSpPr>
        <p:spPr>
          <a:xfrm>
            <a:off x="800100" y="1272552"/>
            <a:ext cx="7543800" cy="3445500"/>
          </a:xfrm>
          <a:prstGeom prst="rect">
            <a:avLst/>
          </a:prstGeom>
        </p:spPr>
        <p:txBody>
          <a:bodyPr anchorCtr="0" anchor="t" bIns="68575" lIns="68575" spcFirstLastPara="1" rIns="68575" wrap="square" tIns="68575">
            <a:noAutofit/>
          </a:bodyPr>
          <a:lstStyle/>
          <a:p>
            <a:pPr indent="0" lvl="0" marL="0" rtl="0">
              <a:spcBef>
                <a:spcPts val="700"/>
              </a:spcBef>
              <a:spcAft>
                <a:spcPts val="0"/>
              </a:spcAft>
              <a:buNone/>
            </a:pPr>
            <a:r>
              <a:rPr lang="en" sz="2400"/>
              <a:t>Flavors of Cacao Rating System:</a:t>
            </a:r>
            <a:endParaRPr sz="2400"/>
          </a:p>
          <a:p>
            <a:pPr indent="-317500" lvl="0" marL="457200" rtl="0">
              <a:spcBef>
                <a:spcPts val="700"/>
              </a:spcBef>
              <a:spcAft>
                <a:spcPts val="0"/>
              </a:spcAft>
              <a:buSzPts val="1400"/>
              <a:buChar char="❖"/>
            </a:pPr>
            <a:r>
              <a:rPr b="1" lang="en" sz="1800"/>
              <a:t>5= Elite</a:t>
            </a:r>
            <a:r>
              <a:rPr lang="en" sz="1800"/>
              <a:t> (Transcending beyond the ordinary limits)</a:t>
            </a:r>
            <a:endParaRPr sz="1800"/>
          </a:p>
          <a:p>
            <a:pPr indent="-317500" lvl="0" marL="457200" rtl="0">
              <a:spcBef>
                <a:spcPts val="0"/>
              </a:spcBef>
              <a:spcAft>
                <a:spcPts val="0"/>
              </a:spcAft>
              <a:buSzPts val="1400"/>
              <a:buChar char="❖"/>
            </a:pPr>
            <a:r>
              <a:rPr b="1" lang="en" sz="1800"/>
              <a:t>4= Premium</a:t>
            </a:r>
            <a:r>
              <a:rPr lang="en" sz="1800"/>
              <a:t> (Superior flavor development, character and style)</a:t>
            </a:r>
            <a:endParaRPr sz="1800"/>
          </a:p>
          <a:p>
            <a:pPr indent="-317500" lvl="0" marL="457200" rtl="0">
              <a:spcBef>
                <a:spcPts val="0"/>
              </a:spcBef>
              <a:spcAft>
                <a:spcPts val="0"/>
              </a:spcAft>
              <a:buSzPts val="1400"/>
              <a:buChar char="❖"/>
            </a:pPr>
            <a:r>
              <a:rPr b="1" lang="en" sz="1800"/>
              <a:t>3= Satisfactory </a:t>
            </a:r>
            <a:r>
              <a:rPr lang="en" sz="1800"/>
              <a:t>(3.0) to </a:t>
            </a:r>
            <a:r>
              <a:rPr b="1" lang="en" sz="1800"/>
              <a:t>praiseworthy</a:t>
            </a:r>
            <a:r>
              <a:rPr lang="en" sz="1800"/>
              <a:t>(3.75) (well made with special qualities)</a:t>
            </a:r>
            <a:endParaRPr sz="1800"/>
          </a:p>
          <a:p>
            <a:pPr indent="-317500" lvl="0" marL="457200" rtl="0">
              <a:spcBef>
                <a:spcPts val="0"/>
              </a:spcBef>
              <a:spcAft>
                <a:spcPts val="0"/>
              </a:spcAft>
              <a:buSzPts val="1400"/>
              <a:buChar char="❖"/>
            </a:pPr>
            <a:r>
              <a:rPr b="1" lang="en" sz="1800"/>
              <a:t>2= Disappointing</a:t>
            </a:r>
            <a:r>
              <a:rPr lang="en" sz="1800"/>
              <a:t> (Passable but contains at least one significant flaw)</a:t>
            </a:r>
            <a:endParaRPr sz="1800"/>
          </a:p>
          <a:p>
            <a:pPr indent="-317500" lvl="0" marL="457200">
              <a:spcBef>
                <a:spcPts val="0"/>
              </a:spcBef>
              <a:spcAft>
                <a:spcPts val="0"/>
              </a:spcAft>
              <a:buSzPts val="1400"/>
              <a:buChar char="❖"/>
            </a:pPr>
            <a:r>
              <a:rPr b="1" lang="en" sz="1800"/>
              <a:t>1= Unpleasant </a:t>
            </a:r>
            <a:r>
              <a:rPr lang="en" sz="1800"/>
              <a:t>(mostly unpalatable)</a:t>
            </a:r>
            <a:endParaRPr sz="1800"/>
          </a:p>
          <a:p>
            <a:pPr indent="0" lvl="0" marL="0">
              <a:spcBef>
                <a:spcPts val="700"/>
              </a:spcBef>
              <a:spcAft>
                <a:spcPts val="0"/>
              </a:spcAft>
              <a:buNone/>
            </a:pPr>
            <a:r>
              <a:t/>
            </a:r>
            <a:endParaRPr sz="1800"/>
          </a:p>
          <a:p>
            <a:pPr indent="0" lvl="0" marL="0">
              <a:spcBef>
                <a:spcPts val="700"/>
              </a:spcBef>
              <a:spcAft>
                <a:spcPts val="0"/>
              </a:spcAft>
              <a:buNone/>
            </a:pPr>
            <a:r>
              <a:rPr lang="en" sz="1800"/>
              <a:t>(FlavorsofCacao.com)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800100" y="200899"/>
            <a:ext cx="7543800" cy="4805400"/>
          </a:xfrm>
          <a:prstGeom prst="rect">
            <a:avLst/>
          </a:prstGeom>
        </p:spPr>
        <p:txBody>
          <a:bodyPr anchorCtr="0" anchor="t" bIns="68575" lIns="68575" spcFirstLastPara="1" rIns="68575" wrap="square" tIns="68575">
            <a:noAutofit/>
          </a:bodyPr>
          <a:lstStyle/>
          <a:p>
            <a:pPr indent="0" lvl="0" marL="0">
              <a:spcBef>
                <a:spcPts val="700"/>
              </a:spcBef>
              <a:spcAft>
                <a:spcPts val="0"/>
              </a:spcAft>
              <a:buNone/>
            </a:pPr>
            <a:r>
              <a:rPr lang="en"/>
              <a:t>Each chocolate is evaluated from a combination of both objective qualities and subjective interpretation. A rating here only represents an experience with one bar from one batch. Batch numbers, vintages and review dates are included in the database when known.</a:t>
            </a:r>
            <a:endParaRPr b="1"/>
          </a:p>
          <a:p>
            <a:pPr indent="0" lvl="0" marL="0">
              <a:spcBef>
                <a:spcPts val="700"/>
              </a:spcBef>
              <a:spcAft>
                <a:spcPts val="0"/>
              </a:spcAft>
              <a:buClr>
                <a:schemeClr val="dk1"/>
              </a:buClr>
              <a:buSzPts val="1100"/>
              <a:buFont typeface="Arial"/>
              <a:buNone/>
            </a:pPr>
            <a:r>
              <a:rPr b="1" lang="en"/>
              <a:t>Flavor </a:t>
            </a:r>
            <a:r>
              <a:rPr lang="en"/>
              <a:t>is the most important component of the Flavors of Cacao ratings. Diversity, balance, intensity and purity of flavors are all considered. It is possible for a straight forward single note chocolate to rate as high as a complex flavor profile that changes throughout. Genetics, terroir, post harvest techniques, processing and storage can all be discussed when considering the flavor component.</a:t>
            </a:r>
            <a:br>
              <a:rPr lang="en"/>
            </a:br>
            <a:br>
              <a:rPr lang="en"/>
            </a:br>
            <a:r>
              <a:rPr b="1" lang="en"/>
              <a:t>Texture </a:t>
            </a:r>
            <a:r>
              <a:rPr lang="en"/>
              <a:t>has a great impact on the overall experience and it is also possible for texture related issues to impact flavor. It is a good way to evaluate the makers vision, attention to detail and level of proficiency.</a:t>
            </a:r>
            <a:br>
              <a:rPr lang="en"/>
            </a:br>
            <a:br>
              <a:rPr lang="en"/>
            </a:br>
            <a:r>
              <a:rPr b="1" lang="en"/>
              <a:t>Aftermelt</a:t>
            </a:r>
            <a:r>
              <a:rPr lang="en"/>
              <a:t> is the experience after the chocolate has melted. Higher quality chocolate will linger and be long lasting and enjoyable. Since the aftermelt is the last impression you get from the chocolate, it receives equal importance in the overall rating.</a:t>
            </a:r>
            <a:br>
              <a:rPr lang="en"/>
            </a:br>
            <a:br>
              <a:rPr lang="en"/>
            </a:br>
            <a:r>
              <a:rPr b="1" lang="en"/>
              <a:t>Overall Opinion</a:t>
            </a:r>
            <a:r>
              <a:rPr lang="en"/>
              <a:t> is really where the ratings reflect a subjective opinion. Ideally it is my evaluation of whether or not the components above worked together and an opinion on the flavor development, character and style.</a:t>
            </a:r>
            <a:endParaRPr sz="1100"/>
          </a:p>
        </p:txBody>
      </p:sp>
      <p:pic>
        <p:nvPicPr>
          <p:cNvPr id="125" name="Shape 125"/>
          <p:cNvPicPr preferRelativeResize="0"/>
          <p:nvPr/>
        </p:nvPicPr>
        <p:blipFill>
          <a:blip r:embed="rId3">
            <a:alphaModFix/>
          </a:blip>
          <a:stretch>
            <a:fillRect/>
          </a:stretch>
        </p:blipFill>
        <p:spPr>
          <a:xfrm>
            <a:off x="0" y="-583500"/>
            <a:ext cx="9253075" cy="6089925"/>
          </a:xfrm>
          <a:prstGeom prst="rect">
            <a:avLst/>
          </a:prstGeom>
          <a:noFill/>
          <a:ln>
            <a:noFill/>
          </a:ln>
        </p:spPr>
      </p:pic>
      <p:sp>
        <p:nvSpPr>
          <p:cNvPr id="126" name="Shape 126"/>
          <p:cNvSpPr txBox="1"/>
          <p:nvPr/>
        </p:nvSpPr>
        <p:spPr>
          <a:xfrm>
            <a:off x="0" y="-12"/>
            <a:ext cx="9144000" cy="5143500"/>
          </a:xfrm>
          <a:prstGeom prst="rect">
            <a:avLst/>
          </a:prstGeom>
          <a:solidFill>
            <a:srgbClr val="4B4B4B">
              <a:alpha val="41540"/>
            </a:srgbClr>
          </a:solidFill>
          <a:ln>
            <a:noFill/>
          </a:ln>
          <a:effectLst>
            <a:outerShdw blurRad="685800" rotWithShape="0" algn="bl" dir="5280000" dist="30480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9300">
                <a:solidFill>
                  <a:srgbClr val="FFFFFF"/>
                </a:solidFill>
              </a:rPr>
              <a:t>IT’S COMPLICATED</a:t>
            </a:r>
            <a:endParaRPr b="1" sz="9300">
              <a:solidFill>
                <a:srgbClr val="FFFFFF"/>
              </a:solidFill>
            </a:endParaRPr>
          </a:p>
          <a:p>
            <a:pPr indent="0" lvl="0" marL="0" algn="ctr">
              <a:spcBef>
                <a:spcPts val="0"/>
              </a:spcBef>
              <a:spcAft>
                <a:spcPts val="0"/>
              </a:spcAft>
              <a:buNone/>
            </a:pPr>
            <a:r>
              <a:rPr b="1" lang="en" sz="1100">
                <a:solidFill>
                  <a:srgbClr val="FFFFFF"/>
                </a:solidFill>
              </a:rPr>
              <a:t>(and pretty subjective)</a:t>
            </a:r>
            <a:endParaRPr b="1" sz="1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6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Our Questions</a:t>
            </a:r>
            <a:endParaRPr/>
          </a:p>
        </p:txBody>
      </p:sp>
      <p:sp>
        <p:nvSpPr>
          <p:cNvPr id="132" name="Shape 132"/>
          <p:cNvSpPr txBox="1"/>
          <p:nvPr>
            <p:ph idx="1" type="body"/>
          </p:nvPr>
        </p:nvSpPr>
        <p:spPr>
          <a:xfrm>
            <a:off x="800100" y="1577340"/>
            <a:ext cx="75438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Are the ratings </a:t>
            </a:r>
            <a:r>
              <a:rPr lang="en" sz="1800"/>
              <a:t>consistent</a:t>
            </a:r>
            <a:r>
              <a:rPr lang="en" sz="1800"/>
              <a:t> enough for us to predict a bar’s rating based on a few characteristics?</a:t>
            </a:r>
            <a:endParaRPr sz="1800"/>
          </a:p>
          <a:p>
            <a:pPr indent="-342900" lvl="0" marL="457200" rtl="0">
              <a:spcBef>
                <a:spcPts val="0"/>
              </a:spcBef>
              <a:spcAft>
                <a:spcPts val="0"/>
              </a:spcAft>
              <a:buSzPts val="1800"/>
              <a:buChar char="❖"/>
            </a:pPr>
            <a:r>
              <a:rPr lang="en" sz="1800"/>
              <a:t>Is a chocolate’s rating </a:t>
            </a:r>
            <a:r>
              <a:rPr lang="en" sz="1800"/>
              <a:t>consistent</a:t>
            </a:r>
            <a:r>
              <a:rPr lang="en" sz="1800"/>
              <a:t> with the bean type?</a:t>
            </a:r>
            <a:endParaRPr sz="1800"/>
          </a:p>
          <a:p>
            <a:pPr indent="-342900" lvl="0" marL="457200" rtl="0">
              <a:spcBef>
                <a:spcPts val="0"/>
              </a:spcBef>
              <a:spcAft>
                <a:spcPts val="0"/>
              </a:spcAft>
              <a:buSzPts val="1800"/>
              <a:buChar char="❖"/>
            </a:pPr>
            <a:r>
              <a:rPr lang="en" sz="1800"/>
              <a:t>Are certain varieties of bean better than others?</a:t>
            </a:r>
            <a:endParaRPr sz="1800"/>
          </a:p>
          <a:p>
            <a:pPr indent="-342900" lvl="0" marL="457200" rtl="0">
              <a:spcBef>
                <a:spcPts val="0"/>
              </a:spcBef>
              <a:spcAft>
                <a:spcPts val="0"/>
              </a:spcAft>
              <a:buSzPts val="1800"/>
              <a:buChar char="❖"/>
            </a:pPr>
            <a:r>
              <a:rPr lang="en" sz="1800"/>
              <a:t>Is a bar’s rating based more on the variety of bean or the company making the bar?</a:t>
            </a:r>
            <a:endParaRPr sz="1800"/>
          </a:p>
          <a:p>
            <a:pPr indent="-342900" lvl="0" marL="457200" rtl="0">
              <a:spcBef>
                <a:spcPts val="0"/>
              </a:spcBef>
              <a:spcAft>
                <a:spcPts val="0"/>
              </a:spcAft>
              <a:buSzPts val="1800"/>
              <a:buChar char="❖"/>
            </a:pPr>
            <a:r>
              <a:rPr lang="en" sz="1800"/>
              <a:t>Is there a</a:t>
            </a:r>
            <a:r>
              <a:rPr lang="en" sz="1800"/>
              <a:t> relationship between cocoa solids percentage and rating?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Initial Observations</a:t>
            </a:r>
            <a:endParaRPr/>
          </a:p>
        </p:txBody>
      </p:sp>
      <p:sp>
        <p:nvSpPr>
          <p:cNvPr id="138" name="Shape 138"/>
          <p:cNvSpPr txBox="1"/>
          <p:nvPr>
            <p:ph idx="1" type="body"/>
          </p:nvPr>
        </p:nvSpPr>
        <p:spPr>
          <a:xfrm>
            <a:off x="800100" y="1577340"/>
            <a:ext cx="75438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Only two good numeric values to work with </a:t>
            </a:r>
            <a:endParaRPr sz="1800"/>
          </a:p>
          <a:p>
            <a:pPr indent="-330200" lvl="1" marL="914400" rtl="0">
              <a:spcBef>
                <a:spcPts val="0"/>
              </a:spcBef>
              <a:spcAft>
                <a:spcPts val="0"/>
              </a:spcAft>
              <a:buSzPts val="1600"/>
              <a:buChar char="➢"/>
            </a:pPr>
            <a:r>
              <a:rPr lang="en" sz="1600"/>
              <a:t>The rest are names and therefore read as objects</a:t>
            </a:r>
            <a:endParaRPr sz="1600"/>
          </a:p>
          <a:p>
            <a:pPr indent="-330200" lvl="1" marL="914400" rtl="0">
              <a:spcBef>
                <a:spcPts val="0"/>
              </a:spcBef>
              <a:spcAft>
                <a:spcPts val="0"/>
              </a:spcAft>
              <a:buSzPts val="1600"/>
              <a:buChar char="➢"/>
            </a:pPr>
            <a:r>
              <a:rPr lang="en" sz="1600"/>
              <a:t>Website did not </a:t>
            </a:r>
            <a:r>
              <a:rPr lang="en" sz="1600"/>
              <a:t>clarify</a:t>
            </a:r>
            <a:r>
              <a:rPr lang="en" sz="1600"/>
              <a:t> about how they defined REF</a:t>
            </a:r>
            <a:endParaRPr sz="1600"/>
          </a:p>
          <a:p>
            <a:pPr indent="-330200" lvl="1" marL="914400" rtl="0">
              <a:spcBef>
                <a:spcPts val="0"/>
              </a:spcBef>
              <a:spcAft>
                <a:spcPts val="0"/>
              </a:spcAft>
              <a:buSzPts val="1600"/>
              <a:buChar char="➢"/>
            </a:pPr>
            <a:r>
              <a:rPr lang="en" sz="1600"/>
              <a:t>Review year wouldn’t change the rating of the chocolates </a:t>
            </a:r>
            <a:endParaRPr sz="1600"/>
          </a:p>
          <a:p>
            <a:pPr indent="-342900" lvl="0" marL="457200" rtl="0">
              <a:spcBef>
                <a:spcPts val="0"/>
              </a:spcBef>
              <a:spcAft>
                <a:spcPts val="0"/>
              </a:spcAft>
              <a:buSzPts val="1800"/>
              <a:buChar char="❖"/>
            </a:pPr>
            <a:r>
              <a:rPr lang="en" sz="1800"/>
              <a:t>As of early 2017, only one chocolate bar was given a 5</a:t>
            </a:r>
            <a:endParaRPr sz="1800"/>
          </a:p>
          <a:p>
            <a:pPr indent="-330200" lvl="1" marL="914400" rtl="0">
              <a:spcBef>
                <a:spcPts val="0"/>
              </a:spcBef>
              <a:spcAft>
                <a:spcPts val="0"/>
              </a:spcAft>
              <a:buSzPts val="1600"/>
              <a:buChar char="➢"/>
            </a:pPr>
            <a:r>
              <a:rPr lang="en" sz="1600"/>
              <a:t>(Were we thinking about buying it? Maybe... )</a:t>
            </a:r>
            <a:endParaRPr sz="1600"/>
          </a:p>
          <a:p>
            <a:pPr indent="-342900" lvl="0" marL="457200" rtl="0">
              <a:spcBef>
                <a:spcPts val="0"/>
              </a:spcBef>
              <a:spcAft>
                <a:spcPts val="0"/>
              </a:spcAft>
              <a:buSzPts val="1800"/>
              <a:buChar char="❖"/>
            </a:pPr>
            <a:r>
              <a:rPr lang="en" sz="1800"/>
              <a:t>Equatorial growing locations</a:t>
            </a:r>
            <a:endParaRPr sz="1800"/>
          </a:p>
          <a:p>
            <a:pPr indent="-342900" lvl="0" marL="457200" rtl="0">
              <a:spcBef>
                <a:spcPts val="0"/>
              </a:spcBef>
              <a:spcAft>
                <a:spcPts val="0"/>
              </a:spcAft>
              <a:buSzPts val="1800"/>
              <a:buChar char="❖"/>
            </a:pPr>
            <a:r>
              <a:rPr lang="en" sz="1800"/>
              <a:t>Most bars have around 70% cacao content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Broad Bean Origin Map</a:t>
            </a:r>
            <a:endParaRPr/>
          </a:p>
        </p:txBody>
      </p:sp>
      <p:sp>
        <p:nvSpPr>
          <p:cNvPr id="144" name="Shape 144"/>
          <p:cNvSpPr txBox="1"/>
          <p:nvPr>
            <p:ph idx="1" type="body"/>
          </p:nvPr>
        </p:nvSpPr>
        <p:spPr>
          <a:xfrm>
            <a:off x="6098725" y="1619900"/>
            <a:ext cx="2192400" cy="2949000"/>
          </a:xfrm>
          <a:prstGeom prst="rect">
            <a:avLst/>
          </a:prstGeom>
        </p:spPr>
        <p:txBody>
          <a:bodyPr anchorCtr="0" anchor="t" bIns="68575" lIns="68575" spcFirstLastPara="1" rIns="68575" wrap="square" tIns="68575">
            <a:noAutofit/>
          </a:bodyPr>
          <a:lstStyle/>
          <a:p>
            <a:pPr indent="-342900" lvl="0" marL="457200" rtl="0">
              <a:spcBef>
                <a:spcPts val="700"/>
              </a:spcBef>
              <a:spcAft>
                <a:spcPts val="0"/>
              </a:spcAft>
              <a:buSzPts val="1800"/>
              <a:buChar char="❖"/>
            </a:pPr>
            <a:r>
              <a:rPr lang="en" sz="1800"/>
              <a:t>Venezuela broad bean origin has max rating of 5</a:t>
            </a:r>
            <a:endParaRPr sz="1800"/>
          </a:p>
          <a:p>
            <a:pPr indent="-342900" lvl="0" marL="457200" rtl="0">
              <a:spcBef>
                <a:spcPts val="0"/>
              </a:spcBef>
              <a:spcAft>
                <a:spcPts val="0"/>
              </a:spcAft>
              <a:buSzPts val="1800"/>
              <a:buChar char="❖"/>
            </a:pPr>
            <a:r>
              <a:rPr lang="en" sz="1800"/>
              <a:t>Beans grow in equatorial regions</a:t>
            </a:r>
            <a:endParaRPr sz="1800"/>
          </a:p>
          <a:p>
            <a:pPr indent="0" lvl="0" marL="0">
              <a:spcBef>
                <a:spcPts val="700"/>
              </a:spcBef>
              <a:spcAft>
                <a:spcPts val="0"/>
              </a:spcAft>
              <a:buNone/>
            </a:pPr>
            <a:r>
              <a:t/>
            </a:r>
            <a:endParaRPr sz="1800"/>
          </a:p>
        </p:txBody>
      </p:sp>
      <p:pic>
        <p:nvPicPr>
          <p:cNvPr id="145" name="Shape 145"/>
          <p:cNvPicPr preferRelativeResize="0"/>
          <p:nvPr/>
        </p:nvPicPr>
        <p:blipFill>
          <a:blip r:embed="rId3">
            <a:alphaModFix/>
          </a:blip>
          <a:stretch>
            <a:fillRect/>
          </a:stretch>
        </p:blipFill>
        <p:spPr>
          <a:xfrm>
            <a:off x="800100" y="1510650"/>
            <a:ext cx="4960288" cy="3167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8001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Exploratory Data Analysis</a:t>
            </a:r>
            <a:endParaRPr/>
          </a:p>
        </p:txBody>
      </p:sp>
      <p:sp>
        <p:nvSpPr>
          <p:cNvPr id="151" name="Shape 151"/>
          <p:cNvSpPr txBox="1"/>
          <p:nvPr>
            <p:ph idx="1" type="body"/>
          </p:nvPr>
        </p:nvSpPr>
        <p:spPr>
          <a:xfrm>
            <a:off x="5418825" y="1577350"/>
            <a:ext cx="2925000" cy="2949000"/>
          </a:xfrm>
          <a:prstGeom prst="rect">
            <a:avLst/>
          </a:prstGeom>
        </p:spPr>
        <p:txBody>
          <a:bodyPr anchorCtr="0" anchor="t" bIns="68575" lIns="68575" spcFirstLastPara="1" rIns="68575" wrap="square" tIns="68575">
            <a:noAutofit/>
          </a:bodyPr>
          <a:lstStyle/>
          <a:p>
            <a:pPr indent="-342900" lvl="0" marL="457200">
              <a:spcBef>
                <a:spcPts val="700"/>
              </a:spcBef>
              <a:spcAft>
                <a:spcPts val="0"/>
              </a:spcAft>
              <a:buSzPts val="1800"/>
              <a:buChar char="❖"/>
            </a:pPr>
            <a:r>
              <a:rPr lang="en" sz="1800"/>
              <a:t>Most of the chocolate in our data has a cocoa percent between 70% - 75%</a:t>
            </a:r>
            <a:endParaRPr sz="1800"/>
          </a:p>
        </p:txBody>
      </p:sp>
      <p:pic>
        <p:nvPicPr>
          <p:cNvPr id="152" name="Shape 152"/>
          <p:cNvPicPr preferRelativeResize="0"/>
          <p:nvPr/>
        </p:nvPicPr>
        <p:blipFill>
          <a:blip r:embed="rId3">
            <a:alphaModFix/>
          </a:blip>
          <a:stretch>
            <a:fillRect/>
          </a:stretch>
        </p:blipFill>
        <p:spPr>
          <a:xfrm>
            <a:off x="800104" y="1654324"/>
            <a:ext cx="4369750" cy="267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876300" y="481945"/>
            <a:ext cx="7543800" cy="1028700"/>
          </a:xfrm>
          <a:prstGeom prst="rect">
            <a:avLst/>
          </a:prstGeom>
        </p:spPr>
        <p:txBody>
          <a:bodyPr anchorCtr="0" anchor="ctr" bIns="68575" lIns="68575" spcFirstLastPara="1" rIns="68575" wrap="square" tIns="68575">
            <a:noAutofit/>
          </a:bodyPr>
          <a:lstStyle/>
          <a:p>
            <a:pPr indent="0" lvl="0" marL="0">
              <a:spcBef>
                <a:spcPts val="0"/>
              </a:spcBef>
              <a:spcAft>
                <a:spcPts val="0"/>
              </a:spcAft>
              <a:buClr>
                <a:schemeClr val="dk1"/>
              </a:buClr>
              <a:buSzPts val="1100"/>
              <a:buFont typeface="Arial"/>
              <a:buNone/>
            </a:pPr>
            <a:r>
              <a:rPr lang="en"/>
              <a:t>EDA </a:t>
            </a:r>
            <a:r>
              <a:rPr lang="en" sz="1800"/>
              <a:t>(cont.)</a:t>
            </a:r>
            <a:endParaRPr/>
          </a:p>
        </p:txBody>
      </p:sp>
      <p:sp>
        <p:nvSpPr>
          <p:cNvPr id="158" name="Shape 158"/>
          <p:cNvSpPr txBox="1"/>
          <p:nvPr>
            <p:ph idx="1" type="body"/>
          </p:nvPr>
        </p:nvSpPr>
        <p:spPr>
          <a:xfrm>
            <a:off x="823750" y="1577350"/>
            <a:ext cx="3938700" cy="2949000"/>
          </a:xfrm>
          <a:prstGeom prst="rect">
            <a:avLst/>
          </a:prstGeom>
        </p:spPr>
        <p:txBody>
          <a:bodyPr anchorCtr="0" anchor="t" bIns="68575" lIns="68575" spcFirstLastPara="1" rIns="68575" wrap="square" tIns="68575">
            <a:noAutofit/>
          </a:bodyPr>
          <a:lstStyle/>
          <a:p>
            <a:pPr indent="-381000" lvl="0" marL="457200">
              <a:spcBef>
                <a:spcPts val="700"/>
              </a:spcBef>
              <a:spcAft>
                <a:spcPts val="0"/>
              </a:spcAft>
              <a:buSzPts val="2400"/>
              <a:buChar char="❖"/>
            </a:pPr>
            <a:r>
              <a:rPr lang="en" sz="2400"/>
              <a:t>Most of the ratings given to the chocolate in our data is between 3.0 and 3.5</a:t>
            </a:r>
            <a:endParaRPr sz="2400"/>
          </a:p>
        </p:txBody>
      </p:sp>
      <p:pic>
        <p:nvPicPr>
          <p:cNvPr id="159" name="Shape 159"/>
          <p:cNvPicPr preferRelativeResize="0"/>
          <p:nvPr/>
        </p:nvPicPr>
        <p:blipFill>
          <a:blip r:embed="rId3">
            <a:alphaModFix/>
          </a:blip>
          <a:stretch>
            <a:fillRect/>
          </a:stretch>
        </p:blipFill>
        <p:spPr>
          <a:xfrm>
            <a:off x="5067299" y="1510650"/>
            <a:ext cx="3295617" cy="294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