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9" r:id="rId6"/>
    <p:sldId id="261" r:id="rId7"/>
    <p:sldId id="262" r:id="rId8"/>
    <p:sldId id="263" r:id="rId9"/>
    <p:sldId id="264" r:id="rId10"/>
    <p:sldId id="265" r:id="rId11"/>
    <p:sldId id="266" r:id="rId12"/>
    <p:sldId id="281" r:id="rId13"/>
    <p:sldId id="267" r:id="rId14"/>
    <p:sldId id="268" r:id="rId15"/>
    <p:sldId id="282" r:id="rId16"/>
    <p:sldId id="270" r:id="rId17"/>
    <p:sldId id="28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29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B545564-0F76-493A-ADF1-985E4ED231C2}" type="datetimeFigureOut">
              <a:rPr lang="en-GB" smtClean="0"/>
              <a:t>30/08/2025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342078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545564-0F76-493A-ADF1-985E4ED231C2}" type="datetimeFigureOut">
              <a:rPr lang="en-GB" smtClean="0"/>
              <a:t>30/08/2025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347510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545564-0F76-493A-ADF1-985E4ED231C2}" type="datetimeFigureOut">
              <a:rPr lang="en-GB" smtClean="0"/>
              <a:t>30/08/2025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1845195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B545564-0F76-493A-ADF1-985E4ED231C2}" type="datetimeFigureOut">
              <a:rPr lang="en-GB" smtClean="0"/>
              <a:t>30/08/2025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37994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545564-0F76-493A-ADF1-985E4ED231C2}" type="datetimeFigureOut">
              <a:rPr lang="en-GB" smtClean="0"/>
              <a:t>30/08/2025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147887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B545564-0F76-493A-ADF1-985E4ED231C2}" type="datetimeFigureOut">
              <a:rPr lang="en-GB" smtClean="0"/>
              <a:t>30/08/2025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268029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B545564-0F76-493A-ADF1-985E4ED231C2}" type="datetimeFigureOut">
              <a:rPr lang="en-GB" smtClean="0"/>
              <a:t>30/08/2025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227937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B545564-0F76-493A-ADF1-985E4ED231C2}" type="datetimeFigureOut">
              <a:rPr lang="en-GB" smtClean="0"/>
              <a:t>30/08/2025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172299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45564-0F76-493A-ADF1-985E4ED231C2}" type="datetimeFigureOut">
              <a:rPr lang="en-GB" smtClean="0"/>
              <a:t>30/08/2025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110396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5564-0F76-493A-ADF1-985E4ED231C2}" type="datetimeFigureOut">
              <a:rPr lang="en-GB" smtClean="0"/>
              <a:t>30/08/2025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87024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45564-0F76-493A-ADF1-985E4ED231C2}" type="datetimeFigureOut">
              <a:rPr lang="en-GB" smtClean="0"/>
              <a:t>30/08/2025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748AC4-5C4D-4137-866D-CBC22FB2E4C8}" type="slidenum">
              <a:rPr lang="en-GB" smtClean="0"/>
              <a:t>‹#›</a:t>
            </a:fld>
            <a:endParaRPr lang="en-GB"/>
          </a:p>
        </p:txBody>
      </p:sp>
    </p:spTree>
    <p:extLst>
      <p:ext uri="{BB962C8B-B14F-4D97-AF65-F5344CB8AC3E}">
        <p14:creationId xmlns:p14="http://schemas.microsoft.com/office/powerpoint/2010/main" val="3542869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45564-0F76-493A-ADF1-985E4ED231C2}" type="datetimeFigureOut">
              <a:rPr lang="en-GB" smtClean="0"/>
              <a:t>30/08/2025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48AC4-5C4D-4137-866D-CBC22FB2E4C8}" type="slidenum">
              <a:rPr lang="en-GB" smtClean="0"/>
              <a:t>‹#›</a:t>
            </a:fld>
            <a:endParaRPr lang="en-GB"/>
          </a:p>
        </p:txBody>
      </p:sp>
    </p:spTree>
    <p:extLst>
      <p:ext uri="{BB962C8B-B14F-4D97-AF65-F5344CB8AC3E}">
        <p14:creationId xmlns:p14="http://schemas.microsoft.com/office/powerpoint/2010/main" val="17460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t-EE" dirty="0"/>
            </a:br>
            <a:r>
              <a:rPr lang="en-GB" sz="5300" dirty="0"/>
              <a:t>Introduction. Sociolinguistics, sociology of language. Speech ethnography. Dialect and language. Language borders</a:t>
            </a:r>
          </a:p>
        </p:txBody>
      </p:sp>
      <p:sp>
        <p:nvSpPr>
          <p:cNvPr id="3" name="Subtitle 2"/>
          <p:cNvSpPr>
            <a:spLocks noGrp="1"/>
          </p:cNvSpPr>
          <p:nvPr>
            <p:ph type="subTitle" idx="1"/>
          </p:nvPr>
        </p:nvSpPr>
        <p:spPr/>
        <p:txBody>
          <a:bodyPr/>
          <a:lstStyle/>
          <a:p>
            <a:r>
              <a:rPr lang="et-EE" dirty="0" err="1"/>
              <a:t>Lecture</a:t>
            </a:r>
            <a:r>
              <a:rPr lang="et-EE" dirty="0"/>
              <a:t> 1</a:t>
            </a:r>
          </a:p>
          <a:p>
            <a:r>
              <a:rPr lang="en-GB" dirty="0"/>
              <a:t>0</a:t>
            </a:r>
            <a:r>
              <a:rPr lang="et-EE" dirty="0"/>
              <a:t>5.09.20</a:t>
            </a:r>
            <a:r>
              <a:rPr lang="en-GB" dirty="0"/>
              <a:t>2</a:t>
            </a:r>
            <a:r>
              <a:rPr lang="et-EE" dirty="0"/>
              <a:t>5</a:t>
            </a:r>
          </a:p>
          <a:p>
            <a:r>
              <a:rPr lang="et-EE" dirty="0"/>
              <a:t>Prof. Anna </a:t>
            </a:r>
            <a:r>
              <a:rPr lang="et-EE" dirty="0" err="1"/>
              <a:t>Verschik</a:t>
            </a:r>
            <a:endParaRPr lang="et-EE" dirty="0"/>
          </a:p>
        </p:txBody>
      </p:sp>
    </p:spTree>
    <p:extLst>
      <p:ext uri="{BB962C8B-B14F-4D97-AF65-F5344CB8AC3E}">
        <p14:creationId xmlns:p14="http://schemas.microsoft.com/office/powerpoint/2010/main" val="309280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ethnography</a:t>
            </a:r>
          </a:p>
        </p:txBody>
      </p:sp>
      <p:sp>
        <p:nvSpPr>
          <p:cNvPr id="3" name="Content Placeholder 2"/>
          <p:cNvSpPr>
            <a:spLocks noGrp="1"/>
          </p:cNvSpPr>
          <p:nvPr>
            <p:ph idx="1"/>
          </p:nvPr>
        </p:nvSpPr>
        <p:spPr/>
        <p:txBody>
          <a:bodyPr>
            <a:normAutofit/>
          </a:bodyPr>
          <a:lstStyle/>
          <a:p>
            <a:pPr lvl="0"/>
            <a:r>
              <a:rPr lang="en-GB" dirty="0"/>
              <a:t>May be understood as a branch of sociolinguistics</a:t>
            </a:r>
          </a:p>
          <a:p>
            <a:pPr lvl="0"/>
            <a:r>
              <a:rPr lang="en-GB" dirty="0"/>
              <a:t>It is based on observation on realistic language use </a:t>
            </a:r>
          </a:p>
          <a:p>
            <a:pPr lvl="0"/>
            <a:r>
              <a:rPr lang="en-GB" dirty="0"/>
              <a:t>In the beginning ethnography was not concerned with language (mostly interested in cultures, way of life, community life, religion)</a:t>
            </a:r>
          </a:p>
          <a:p>
            <a:pPr lvl="0"/>
            <a:r>
              <a:rPr lang="en-GB" dirty="0"/>
              <a:t>One may investigate everyday speech situations in the way ethnographers do it &gt; hence the name</a:t>
            </a:r>
          </a:p>
          <a:p>
            <a:pPr lvl="0"/>
            <a:r>
              <a:rPr lang="en-GB" dirty="0"/>
              <a:t>Mostly qualitative</a:t>
            </a:r>
            <a:endParaRPr lang="et-EE" dirty="0"/>
          </a:p>
        </p:txBody>
      </p:sp>
    </p:spTree>
    <p:extLst>
      <p:ext uri="{BB962C8B-B14F-4D97-AF65-F5344CB8AC3E}">
        <p14:creationId xmlns:p14="http://schemas.microsoft.com/office/powerpoint/2010/main" val="205034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LANGUAGE CHANGE</a:t>
            </a:r>
            <a:r>
              <a:rPr lang="et-EE" dirty="0"/>
              <a:t>. DIA</a:t>
            </a:r>
            <a:r>
              <a:rPr lang="en-GB" dirty="0"/>
              <a:t>LECTOLOGY</a:t>
            </a:r>
            <a:r>
              <a:rPr lang="et-EE" dirty="0"/>
              <a:t>. </a:t>
            </a:r>
            <a:br>
              <a:rPr lang="et-EE" dirty="0"/>
            </a:br>
            <a:r>
              <a:rPr lang="en-GB" dirty="0"/>
              <a:t>DIALECT AND LANGAGE. BORDERS</a:t>
            </a:r>
            <a:br>
              <a:rPr lang="en-GB" dirty="0"/>
            </a:br>
            <a:endParaRPr lang="en-GB" dirty="0"/>
          </a:p>
        </p:txBody>
      </p:sp>
      <p:sp>
        <p:nvSpPr>
          <p:cNvPr id="3" name="Content Placeholder 2"/>
          <p:cNvSpPr>
            <a:spLocks noGrp="1"/>
          </p:cNvSpPr>
          <p:nvPr>
            <p:ph idx="1"/>
          </p:nvPr>
        </p:nvSpPr>
        <p:spPr/>
        <p:txBody>
          <a:bodyPr>
            <a:normAutofit/>
          </a:bodyPr>
          <a:lstStyle/>
          <a:p>
            <a:r>
              <a:rPr lang="et-EE" dirty="0"/>
              <a:t>Edward </a:t>
            </a:r>
            <a:r>
              <a:rPr lang="et-EE" dirty="0" err="1"/>
              <a:t>Sapir</a:t>
            </a:r>
            <a:r>
              <a:rPr lang="et-EE" dirty="0"/>
              <a:t> (1921): “</a:t>
            </a:r>
            <a:r>
              <a:rPr lang="et-EE" dirty="0" err="1"/>
              <a:t>Everyone</a:t>
            </a:r>
            <a:r>
              <a:rPr lang="et-EE" dirty="0"/>
              <a:t> </a:t>
            </a:r>
            <a:r>
              <a:rPr lang="et-EE" dirty="0" err="1"/>
              <a:t>knows</a:t>
            </a:r>
            <a:r>
              <a:rPr lang="et-EE" dirty="0"/>
              <a:t> </a:t>
            </a:r>
            <a:r>
              <a:rPr lang="et-EE" dirty="0" err="1"/>
              <a:t>that</a:t>
            </a:r>
            <a:r>
              <a:rPr lang="et-EE" dirty="0"/>
              <a:t> </a:t>
            </a:r>
            <a:r>
              <a:rPr lang="et-EE" dirty="0" err="1"/>
              <a:t>language</a:t>
            </a:r>
            <a:r>
              <a:rPr lang="et-EE" dirty="0"/>
              <a:t> </a:t>
            </a:r>
            <a:r>
              <a:rPr lang="et-EE" dirty="0" err="1"/>
              <a:t>is</a:t>
            </a:r>
            <a:r>
              <a:rPr lang="et-EE" dirty="0"/>
              <a:t> </a:t>
            </a:r>
            <a:r>
              <a:rPr lang="et-EE" dirty="0" err="1"/>
              <a:t>variable</a:t>
            </a:r>
            <a:r>
              <a:rPr lang="et-EE" dirty="0"/>
              <a:t>”. </a:t>
            </a:r>
            <a:r>
              <a:rPr lang="en-GB" dirty="0"/>
              <a:t>Appears as self-evident but somehow not taken into consideration until recently</a:t>
            </a:r>
            <a:endParaRPr lang="et-EE" dirty="0"/>
          </a:p>
          <a:p>
            <a:r>
              <a:rPr lang="et-EE" dirty="0" err="1"/>
              <a:t>Sapir</a:t>
            </a:r>
            <a:r>
              <a:rPr lang="et-EE" dirty="0"/>
              <a:t> </a:t>
            </a:r>
            <a:r>
              <a:rPr lang="en-GB" dirty="0"/>
              <a:t>does not explain more </a:t>
            </a:r>
          </a:p>
          <a:p>
            <a:r>
              <a:rPr lang="en-GB" dirty="0"/>
              <a:t>Mainstream linguistics ignored this for a long time (languages as a highly structured, homogenous and closed system). In the best case, variation and change is irrelevant. </a:t>
            </a:r>
          </a:p>
          <a:p>
            <a:r>
              <a:rPr lang="en-GB" dirty="0"/>
              <a:t>Already completed change (diachronic) that has become conventionalized is accepted but synchronic (contemporary, ongoing) change is not</a:t>
            </a:r>
            <a:endParaRPr lang="en-GB" b="1" dirty="0"/>
          </a:p>
        </p:txBody>
      </p:sp>
    </p:spTree>
    <p:extLst>
      <p:ext uri="{BB962C8B-B14F-4D97-AF65-F5344CB8AC3E}">
        <p14:creationId xmlns:p14="http://schemas.microsoft.com/office/powerpoint/2010/main" val="426029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n-GB" dirty="0"/>
              <a:t>Also a highly educated language user believes that s/he speaks the “right” kind of language (that is, standard language) </a:t>
            </a:r>
            <a:r>
              <a:rPr lang="en-GB" b="1" dirty="0"/>
              <a:t>but in reality nobody uses language in the same manner in all situations </a:t>
            </a:r>
          </a:p>
          <a:p>
            <a:pPr lvl="0"/>
            <a:r>
              <a:rPr lang="en-GB" dirty="0"/>
              <a:t>Laypeople tend to see changes as something negative that upsets “good standard language” but changes are natural and built-in both in historical and contemporary perspective </a:t>
            </a:r>
          </a:p>
          <a:p>
            <a:pPr lvl="0"/>
            <a:r>
              <a:rPr lang="en-GB" dirty="0"/>
              <a:t>Variation: a new word, construction, expression emerges and may simultaneously exist with an old one. The outcome may be differentiation in meaning or one of them will eventually win (but there is no way to know what happens in future)</a:t>
            </a:r>
          </a:p>
        </p:txBody>
      </p:sp>
    </p:spTree>
    <p:extLst>
      <p:ext uri="{BB962C8B-B14F-4D97-AF65-F5344CB8AC3E}">
        <p14:creationId xmlns:p14="http://schemas.microsoft.com/office/powerpoint/2010/main" val="25107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pPr lvl="0"/>
            <a:r>
              <a:rPr lang="en-GB" b="1" dirty="0" err="1"/>
              <a:t>Variationist</a:t>
            </a:r>
            <a:r>
              <a:rPr lang="en-GB" b="1" dirty="0"/>
              <a:t> sociolinguistics – </a:t>
            </a:r>
            <a:r>
              <a:rPr lang="en-GB" dirty="0"/>
              <a:t>established by </a:t>
            </a:r>
            <a:r>
              <a:rPr lang="et-EE" b="1" dirty="0"/>
              <a:t>William </a:t>
            </a:r>
            <a:r>
              <a:rPr lang="et-EE" b="1" dirty="0" err="1"/>
              <a:t>Labov</a:t>
            </a:r>
            <a:r>
              <a:rPr lang="et-EE" b="1" dirty="0"/>
              <a:t> </a:t>
            </a:r>
            <a:r>
              <a:rPr lang="en-GB" b="1" dirty="0"/>
              <a:t> </a:t>
            </a:r>
            <a:r>
              <a:rPr lang="en-GB" dirty="0"/>
              <a:t>in the </a:t>
            </a:r>
            <a:r>
              <a:rPr lang="et-EE" dirty="0"/>
              <a:t>1960</a:t>
            </a:r>
            <a:r>
              <a:rPr lang="en-GB" dirty="0"/>
              <a:t>s.</a:t>
            </a:r>
            <a:r>
              <a:rPr lang="et-EE" dirty="0"/>
              <a:t> Vari</a:t>
            </a:r>
            <a:r>
              <a:rPr lang="en-GB" dirty="0" err="1"/>
              <a:t>ation</a:t>
            </a:r>
            <a:r>
              <a:rPr lang="en-GB" dirty="0"/>
              <a:t> is not chaotic, it has its own logic. </a:t>
            </a:r>
          </a:p>
          <a:p>
            <a:pPr lvl="0"/>
            <a:r>
              <a:rPr lang="et-EE" dirty="0" err="1"/>
              <a:t>Uriel</a:t>
            </a:r>
            <a:r>
              <a:rPr lang="et-EE" dirty="0"/>
              <a:t> </a:t>
            </a:r>
            <a:r>
              <a:rPr lang="et-EE" dirty="0" err="1"/>
              <a:t>Weinreich</a:t>
            </a:r>
            <a:r>
              <a:rPr lang="et-EE" dirty="0"/>
              <a:t>, William </a:t>
            </a:r>
            <a:r>
              <a:rPr lang="et-EE" dirty="0" err="1"/>
              <a:t>Labov</a:t>
            </a:r>
            <a:r>
              <a:rPr lang="et-EE" dirty="0"/>
              <a:t> ja </a:t>
            </a:r>
            <a:r>
              <a:rPr lang="et-EE" dirty="0" err="1"/>
              <a:t>Marvin</a:t>
            </a:r>
            <a:r>
              <a:rPr lang="et-EE" dirty="0"/>
              <a:t> </a:t>
            </a:r>
            <a:r>
              <a:rPr lang="et-EE" dirty="0" err="1"/>
              <a:t>Hertzog</a:t>
            </a:r>
            <a:r>
              <a:rPr lang="et-EE" dirty="0"/>
              <a:t> (1968)</a:t>
            </a:r>
            <a:r>
              <a:rPr lang="en-GB" dirty="0"/>
              <a:t>: critical of traditional formal methods and structuralism (need to research naturalistic language use and not abstract standard language) </a:t>
            </a:r>
          </a:p>
          <a:p>
            <a:pPr lvl="0"/>
            <a:r>
              <a:rPr lang="en-GB" dirty="0"/>
              <a:t>The problem with structuralism is that </a:t>
            </a:r>
            <a:r>
              <a:rPr lang="en-GB" dirty="0" err="1"/>
              <a:t>structuredness</a:t>
            </a:r>
            <a:r>
              <a:rPr lang="en-GB" dirty="0"/>
              <a:t> of language system is equalled with homogeneity. </a:t>
            </a:r>
            <a:r>
              <a:rPr lang="en-GB" dirty="0" err="1"/>
              <a:t>Variationist</a:t>
            </a:r>
            <a:r>
              <a:rPr lang="en-GB" dirty="0"/>
              <a:t> research is empirical discipline and not “office discipline” (imagine a linguist who goes around to get data and another one who sits in the office).</a:t>
            </a:r>
            <a:endParaRPr lang="et-EE" dirty="0"/>
          </a:p>
          <a:p>
            <a:pPr lvl="0"/>
            <a:r>
              <a:rPr lang="en-GB" dirty="0"/>
              <a:t>Fieldwork is essential in order to get naturalistic data. This is facilitated with the development of </a:t>
            </a:r>
            <a:r>
              <a:rPr lang="en-GB" b="1" dirty="0"/>
              <a:t>recording technology</a:t>
            </a:r>
          </a:p>
        </p:txBody>
      </p:sp>
    </p:spTree>
    <p:extLst>
      <p:ext uri="{BB962C8B-B14F-4D97-AF65-F5344CB8AC3E}">
        <p14:creationId xmlns:p14="http://schemas.microsoft.com/office/powerpoint/2010/main" val="2424275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Variation</a:t>
            </a:r>
          </a:p>
        </p:txBody>
      </p:sp>
      <p:sp>
        <p:nvSpPr>
          <p:cNvPr id="3" name="Content Placeholder 2"/>
          <p:cNvSpPr>
            <a:spLocks noGrp="1"/>
          </p:cNvSpPr>
          <p:nvPr>
            <p:ph idx="1"/>
          </p:nvPr>
        </p:nvSpPr>
        <p:spPr/>
        <p:txBody>
          <a:bodyPr>
            <a:normAutofit lnSpcReduction="10000"/>
          </a:bodyPr>
          <a:lstStyle/>
          <a:p>
            <a:r>
              <a:rPr lang="en-GB" b="1" dirty="0" err="1"/>
              <a:t>Variationist</a:t>
            </a:r>
            <a:r>
              <a:rPr lang="en-GB" b="1" dirty="0"/>
              <a:t> sociolinguistics </a:t>
            </a:r>
            <a:r>
              <a:rPr lang="en-GB" dirty="0"/>
              <a:t>claims that variation has rules and is linked to social dimensions </a:t>
            </a:r>
          </a:p>
          <a:p>
            <a:r>
              <a:rPr lang="en-GB" dirty="0"/>
              <a:t>Plus other dimensions like time and space matter as well</a:t>
            </a:r>
          </a:p>
          <a:p>
            <a:pPr lvl="0"/>
            <a:r>
              <a:rPr lang="en-GB" dirty="0"/>
              <a:t>Usually a </a:t>
            </a:r>
            <a:r>
              <a:rPr lang="en-GB" b="1" dirty="0"/>
              <a:t>sociolinguistic variable </a:t>
            </a:r>
            <a:r>
              <a:rPr lang="en-GB" dirty="0"/>
              <a:t>is chosen (a particular feature, may be sound, word, grammatical marker </a:t>
            </a:r>
            <a:r>
              <a:rPr lang="en-GB" dirty="0" err="1"/>
              <a:t>etc</a:t>
            </a:r>
            <a:r>
              <a:rPr lang="en-GB" dirty="0"/>
              <a:t>). In classical study by </a:t>
            </a:r>
            <a:r>
              <a:rPr lang="en-GB" dirty="0" err="1"/>
              <a:t>Labov</a:t>
            </a:r>
            <a:r>
              <a:rPr lang="en-GB" dirty="0"/>
              <a:t>, the realization of </a:t>
            </a:r>
            <a:r>
              <a:rPr lang="et-EE" i="1" dirty="0"/>
              <a:t>r</a:t>
            </a:r>
            <a:r>
              <a:rPr lang="et-EE" dirty="0"/>
              <a:t> </a:t>
            </a:r>
            <a:r>
              <a:rPr lang="en-GB" dirty="0"/>
              <a:t>in New York English is chosen</a:t>
            </a:r>
          </a:p>
          <a:p>
            <a:pPr lvl="0"/>
            <a:r>
              <a:rPr lang="en-GB" dirty="0"/>
              <a:t>Large sample </a:t>
            </a:r>
            <a:r>
              <a:rPr lang="et-EE" dirty="0"/>
              <a:t>+ </a:t>
            </a:r>
            <a:r>
              <a:rPr lang="en-GB" dirty="0"/>
              <a:t>quantitative analysis. Demonstrated subtle features, before that there were stereotypes (like: British working class members omit h in the beginning of the word: [ill] instead of </a:t>
            </a:r>
            <a:r>
              <a:rPr lang="en-GB" i="1" dirty="0"/>
              <a:t>hill</a:t>
            </a:r>
            <a:r>
              <a:rPr lang="en-GB" dirty="0"/>
              <a:t> </a:t>
            </a:r>
            <a:r>
              <a:rPr lang="en-GB" dirty="0" err="1"/>
              <a:t>etc</a:t>
            </a:r>
            <a:r>
              <a:rPr lang="en-GB" dirty="0"/>
              <a:t>). However, there is variation depending on the situation and genre among all social strata.</a:t>
            </a:r>
          </a:p>
          <a:p>
            <a:endParaRPr lang="en-GB" dirty="0"/>
          </a:p>
        </p:txBody>
      </p:sp>
    </p:spTree>
    <p:extLst>
      <p:ext uri="{BB962C8B-B14F-4D97-AF65-F5344CB8AC3E}">
        <p14:creationId xmlns:p14="http://schemas.microsoft.com/office/powerpoint/2010/main" val="71894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b="1" dirty="0"/>
              <a:t>Spatial variation</a:t>
            </a:r>
            <a:r>
              <a:rPr lang="en-GB" dirty="0"/>
              <a:t>: speakers of the “same language” do not speak in the same way in different localities. There are </a:t>
            </a:r>
            <a:r>
              <a:rPr lang="en-GB" b="1" dirty="0"/>
              <a:t>regional dialects</a:t>
            </a:r>
            <a:r>
              <a:rPr lang="en-GB" dirty="0"/>
              <a:t>. </a:t>
            </a:r>
          </a:p>
          <a:p>
            <a:r>
              <a:rPr lang="en-GB" dirty="0"/>
              <a:t>Classical </a:t>
            </a:r>
            <a:r>
              <a:rPr lang="en-GB" b="1" dirty="0"/>
              <a:t>dialectology</a:t>
            </a:r>
            <a:r>
              <a:rPr lang="en-GB" dirty="0"/>
              <a:t> (sometimes in the late 19</a:t>
            </a:r>
            <a:r>
              <a:rPr lang="en-GB" baseline="30000" dirty="0"/>
              <a:t>th</a:t>
            </a:r>
            <a:r>
              <a:rPr lang="en-GB" dirty="0"/>
              <a:t> c called language geography) studies regional/spatial variation.</a:t>
            </a:r>
          </a:p>
          <a:p>
            <a:r>
              <a:rPr lang="en-GB" dirty="0"/>
              <a:t>Before the birth of sociolinguistics, </a:t>
            </a:r>
            <a:r>
              <a:rPr lang="en-GB" b="1" dirty="0"/>
              <a:t>conceptual controversy between structuralism and dialectology</a:t>
            </a:r>
          </a:p>
          <a:p>
            <a:endParaRPr lang="en-GB" dirty="0"/>
          </a:p>
        </p:txBody>
      </p:sp>
    </p:spTree>
    <p:extLst>
      <p:ext uri="{BB962C8B-B14F-4D97-AF65-F5344CB8AC3E}">
        <p14:creationId xmlns:p14="http://schemas.microsoft.com/office/powerpoint/2010/main" val="36400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t-EE" dirty="0" err="1"/>
              <a:t>Social</a:t>
            </a:r>
            <a:r>
              <a:rPr lang="et-EE" dirty="0"/>
              <a:t> </a:t>
            </a:r>
            <a:r>
              <a:rPr lang="et-EE" dirty="0" err="1"/>
              <a:t>class</a:t>
            </a:r>
            <a:r>
              <a:rPr lang="et-EE" dirty="0"/>
              <a:t> </a:t>
            </a:r>
            <a:r>
              <a:rPr lang="en-GB" dirty="0"/>
              <a:t>and social network</a:t>
            </a:r>
          </a:p>
        </p:txBody>
      </p:sp>
      <p:sp>
        <p:nvSpPr>
          <p:cNvPr id="3" name="Content Placeholder 2"/>
          <p:cNvSpPr>
            <a:spLocks noGrp="1"/>
          </p:cNvSpPr>
          <p:nvPr>
            <p:ph idx="1"/>
          </p:nvPr>
        </p:nvSpPr>
        <p:spPr/>
        <p:txBody>
          <a:bodyPr>
            <a:normAutofit fontScale="85000" lnSpcReduction="20000"/>
          </a:bodyPr>
          <a:lstStyle/>
          <a:p>
            <a:pPr lvl="0"/>
            <a:r>
              <a:rPr lang="en-GB" dirty="0"/>
              <a:t>Social class is but one factor in language variation and change. It is not the single cause! </a:t>
            </a:r>
          </a:p>
          <a:p>
            <a:pPr lvl="0"/>
            <a:r>
              <a:rPr lang="et-EE" b="1" dirty="0"/>
              <a:t>So</a:t>
            </a:r>
            <a:r>
              <a:rPr lang="en-GB" b="1" dirty="0"/>
              <a:t>c</a:t>
            </a:r>
            <a:r>
              <a:rPr lang="et-EE" b="1" dirty="0" err="1"/>
              <a:t>ia</a:t>
            </a:r>
            <a:r>
              <a:rPr lang="en-GB" b="1" dirty="0"/>
              <a:t>l class</a:t>
            </a:r>
            <a:r>
              <a:rPr lang="et-EE" b="1" dirty="0"/>
              <a:t> </a:t>
            </a:r>
            <a:r>
              <a:rPr lang="en-GB" dirty="0"/>
              <a:t>is difficult to define and meaning can differ in different societies. </a:t>
            </a:r>
          </a:p>
          <a:p>
            <a:pPr lvl="0"/>
            <a:r>
              <a:rPr lang="en-GB" dirty="0"/>
              <a:t>It is a complex variable (please do not think of it in a vulgar-Marxist way!). Income + profession + education + … . </a:t>
            </a:r>
          </a:p>
          <a:p>
            <a:pPr lvl="0"/>
            <a:r>
              <a:rPr lang="et-EE" b="1" dirty="0"/>
              <a:t>James &amp; </a:t>
            </a:r>
            <a:r>
              <a:rPr lang="et-EE" b="1" dirty="0" err="1"/>
              <a:t>Lesley</a:t>
            </a:r>
            <a:r>
              <a:rPr lang="et-EE" b="1" dirty="0"/>
              <a:t> </a:t>
            </a:r>
            <a:r>
              <a:rPr lang="et-EE" b="1" dirty="0" err="1"/>
              <a:t>Milroy</a:t>
            </a:r>
            <a:r>
              <a:rPr lang="et-EE" b="1" dirty="0"/>
              <a:t> </a:t>
            </a:r>
            <a:r>
              <a:rPr lang="en-GB" dirty="0"/>
              <a:t>in the 1</a:t>
            </a:r>
            <a:r>
              <a:rPr lang="et-EE" dirty="0"/>
              <a:t>980</a:t>
            </a:r>
            <a:r>
              <a:rPr lang="en-GB" dirty="0"/>
              <a:t>s</a:t>
            </a:r>
            <a:r>
              <a:rPr lang="et-EE" dirty="0"/>
              <a:t>: </a:t>
            </a:r>
            <a:r>
              <a:rPr lang="et-EE" b="1" dirty="0"/>
              <a:t>so</a:t>
            </a:r>
            <a:r>
              <a:rPr lang="en-GB" b="1" dirty="0" err="1"/>
              <a:t>cial</a:t>
            </a:r>
            <a:r>
              <a:rPr lang="en-GB" b="1" dirty="0"/>
              <a:t> network</a:t>
            </a:r>
            <a:r>
              <a:rPr lang="et-EE" b="1" dirty="0"/>
              <a:t> </a:t>
            </a:r>
            <a:r>
              <a:rPr lang="et-EE" dirty="0"/>
              <a:t>(</a:t>
            </a:r>
            <a:r>
              <a:rPr lang="en-GB" dirty="0"/>
              <a:t>people with whom one communicates on a regular basis, not only social class). Imagine you are a highly educated person but you work with blue collar workers. You may have to adapt your speech in order to be taken seriously (i.e., not some posh boss who does not have a clue about real life).</a:t>
            </a:r>
          </a:p>
          <a:p>
            <a:pPr lvl="0"/>
            <a:r>
              <a:rPr lang="en-GB" dirty="0"/>
              <a:t>Social network is also complex: it depends on frequency of communication and density. If your neighbours work in the same place with you, this is a dense social network. You may communicate with your friends and co-workers more frequently than with your relatives etc. </a:t>
            </a:r>
          </a:p>
        </p:txBody>
      </p:sp>
    </p:spTree>
    <p:extLst>
      <p:ext uri="{BB962C8B-B14F-4D97-AF65-F5344CB8AC3E}">
        <p14:creationId xmlns:p14="http://schemas.microsoft.com/office/powerpoint/2010/main" val="138318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Three waves of variationist research </a:t>
            </a:r>
            <a:br>
              <a:rPr lang="en-GB" dirty="0"/>
            </a:br>
            <a:r>
              <a:rPr lang="en-GB" dirty="0"/>
              <a:t>(Penelope Eckert https://web.stanford.edu/~eckert/thirdwave.html)</a:t>
            </a:r>
          </a:p>
        </p:txBody>
      </p:sp>
      <p:sp>
        <p:nvSpPr>
          <p:cNvPr id="3" name="Content Placeholder 2"/>
          <p:cNvSpPr>
            <a:spLocks noGrp="1"/>
          </p:cNvSpPr>
          <p:nvPr>
            <p:ph idx="1"/>
          </p:nvPr>
        </p:nvSpPr>
        <p:spPr/>
        <p:txBody>
          <a:bodyPr/>
          <a:lstStyle/>
          <a:p>
            <a:pPr lvl="0"/>
            <a:r>
              <a:rPr lang="et-EE" dirty="0"/>
              <a:t>In </a:t>
            </a:r>
            <a:r>
              <a:rPr lang="et-EE" dirty="0" err="1"/>
              <a:t>the</a:t>
            </a:r>
            <a:r>
              <a:rPr lang="et-EE" dirty="0"/>
              <a:t> 1960</a:t>
            </a:r>
            <a:r>
              <a:rPr lang="en-GB" dirty="0"/>
              <a:t>s – conversational analysis, ethnographic methods applied to naturalistic communication </a:t>
            </a:r>
          </a:p>
          <a:p>
            <a:pPr lvl="0"/>
            <a:r>
              <a:rPr lang="en-GB" dirty="0"/>
              <a:t>1</a:t>
            </a:r>
            <a:r>
              <a:rPr lang="en-GB" baseline="30000" dirty="0"/>
              <a:t>st</a:t>
            </a:r>
            <a:r>
              <a:rPr lang="en-GB" dirty="0"/>
              <a:t> wave: William </a:t>
            </a:r>
            <a:r>
              <a:rPr lang="en-GB" dirty="0" err="1"/>
              <a:t>Labov</a:t>
            </a:r>
            <a:r>
              <a:rPr lang="en-GB" dirty="0"/>
              <a:t> introduced quantitative methods to study the relation between variation and </a:t>
            </a:r>
            <a:r>
              <a:rPr lang="en-GB" dirty="0" err="1"/>
              <a:t>ethnodemographic</a:t>
            </a:r>
            <a:r>
              <a:rPr lang="en-GB" dirty="0"/>
              <a:t> characteristics (class, gender, ethnicity, age).</a:t>
            </a:r>
          </a:p>
          <a:p>
            <a:pPr lvl="0"/>
            <a:r>
              <a:rPr lang="en-GB" dirty="0"/>
              <a:t>2</a:t>
            </a:r>
            <a:r>
              <a:rPr lang="en-GB" baseline="30000" dirty="0"/>
              <a:t>nd</a:t>
            </a:r>
            <a:r>
              <a:rPr lang="en-GB" dirty="0"/>
              <a:t> wave: correlations between variations and participant-designed local categories, i.e., local meaning to variation (place, social networks, local norms etc)</a:t>
            </a:r>
          </a:p>
          <a:p>
            <a:pPr lvl="0"/>
            <a:r>
              <a:rPr lang="en-GB" dirty="0"/>
              <a:t>3</a:t>
            </a:r>
            <a:r>
              <a:rPr lang="en-GB" baseline="30000" dirty="0"/>
              <a:t>rd</a:t>
            </a:r>
            <a:r>
              <a:rPr lang="en-GB" dirty="0"/>
              <a:t> wave: not sociolinguistic variables but styles that are associated with </a:t>
            </a:r>
            <a:r>
              <a:rPr lang="en-GB" dirty="0" err="1"/>
              <a:t>idenitit</a:t>
            </a:r>
            <a:r>
              <a:rPr lang="et-EE" dirty="0"/>
              <a:t>i</a:t>
            </a:r>
            <a:r>
              <a:rPr lang="en-GB" dirty="0"/>
              <a:t>es</a:t>
            </a:r>
          </a:p>
        </p:txBody>
      </p:sp>
    </p:spTree>
    <p:extLst>
      <p:ext uri="{BB962C8B-B14F-4D97-AF65-F5344CB8AC3E}">
        <p14:creationId xmlns:p14="http://schemas.microsoft.com/office/powerpoint/2010/main" val="421981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What is the role of classical dialectology?</a:t>
            </a:r>
          </a:p>
        </p:txBody>
      </p:sp>
      <p:sp>
        <p:nvSpPr>
          <p:cNvPr id="3" name="Content Placeholder 2"/>
          <p:cNvSpPr>
            <a:spLocks noGrp="1"/>
          </p:cNvSpPr>
          <p:nvPr>
            <p:ph idx="1"/>
          </p:nvPr>
        </p:nvSpPr>
        <p:spPr/>
        <p:txBody>
          <a:bodyPr>
            <a:normAutofit fontScale="92500" lnSpcReduction="10000"/>
          </a:bodyPr>
          <a:lstStyle/>
          <a:p>
            <a:pPr lvl="0"/>
            <a:r>
              <a:rPr lang="en-GB" dirty="0"/>
              <a:t>Dialectology tried to deal with </a:t>
            </a:r>
            <a:r>
              <a:rPr lang="en-GB" b="1" dirty="0"/>
              <a:t>regional (synchronic) variation </a:t>
            </a:r>
            <a:r>
              <a:rPr lang="en-GB" dirty="0"/>
              <a:t>when the mainstream ignored synchronic variation</a:t>
            </a:r>
          </a:p>
          <a:p>
            <a:pPr lvl="0"/>
            <a:r>
              <a:rPr lang="en-GB" dirty="0"/>
              <a:t>Dialectology and structuralism spoke different meta-languages (understanding what language is).</a:t>
            </a:r>
            <a:endParaRPr lang="et-EE" dirty="0"/>
          </a:p>
          <a:p>
            <a:pPr lvl="0"/>
            <a:r>
              <a:rPr lang="en-GB" dirty="0"/>
              <a:t>Dialectology tried to describe differences. An old story form the Bible: </a:t>
            </a:r>
            <a:r>
              <a:rPr lang="en-GB" i="1" dirty="0" err="1"/>
              <a:t>shibbolet</a:t>
            </a:r>
            <a:r>
              <a:rPr lang="en-GB" dirty="0"/>
              <a:t> (Judges 12, 4-6): pronouncing </a:t>
            </a:r>
            <a:r>
              <a:rPr lang="en-GB" i="1" dirty="0"/>
              <a:t>s </a:t>
            </a:r>
            <a:r>
              <a:rPr lang="en-GB" dirty="0"/>
              <a:t>or </a:t>
            </a:r>
            <a:r>
              <a:rPr lang="en-GB" i="1" dirty="0" err="1"/>
              <a:t>sh</a:t>
            </a:r>
            <a:r>
              <a:rPr lang="en-GB" dirty="0"/>
              <a:t> determines who is from where (in that case, friends vs. enemies)</a:t>
            </a:r>
            <a:endParaRPr lang="et-EE" dirty="0"/>
          </a:p>
          <a:p>
            <a:pPr lvl="0"/>
            <a:r>
              <a:rPr lang="en-GB" dirty="0"/>
              <a:t>Tried to explain differences with </a:t>
            </a:r>
            <a:r>
              <a:rPr lang="en-GB" b="1" dirty="0"/>
              <a:t>distance </a:t>
            </a:r>
            <a:r>
              <a:rPr lang="en-GB" dirty="0"/>
              <a:t>(all innovations do not spread with the same speed). Close dialects may constitute chains (transition areas) that do not depend from political borders (continuum between Low-German and Dutch dialects)</a:t>
            </a:r>
          </a:p>
        </p:txBody>
      </p:sp>
    </p:spTree>
    <p:extLst>
      <p:ext uri="{BB962C8B-B14F-4D97-AF65-F5344CB8AC3E}">
        <p14:creationId xmlns:p14="http://schemas.microsoft.com/office/powerpoint/2010/main" val="272201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Language and dialect</a:t>
            </a:r>
          </a:p>
        </p:txBody>
      </p:sp>
      <p:sp>
        <p:nvSpPr>
          <p:cNvPr id="3" name="Content Placeholder 2"/>
          <p:cNvSpPr>
            <a:spLocks noGrp="1"/>
          </p:cNvSpPr>
          <p:nvPr>
            <p:ph idx="1"/>
          </p:nvPr>
        </p:nvSpPr>
        <p:spPr/>
        <p:txBody>
          <a:bodyPr>
            <a:normAutofit/>
          </a:bodyPr>
          <a:lstStyle/>
          <a:p>
            <a:r>
              <a:rPr lang="et-EE" dirty="0" err="1"/>
              <a:t>André</a:t>
            </a:r>
            <a:r>
              <a:rPr lang="et-EE" dirty="0"/>
              <a:t> </a:t>
            </a:r>
            <a:r>
              <a:rPr lang="et-EE" dirty="0" err="1"/>
              <a:t>Martinet</a:t>
            </a:r>
            <a:r>
              <a:rPr lang="et-EE" dirty="0"/>
              <a:t> </a:t>
            </a:r>
            <a:r>
              <a:rPr lang="en-GB" dirty="0"/>
              <a:t>wrote in his preface to </a:t>
            </a:r>
            <a:r>
              <a:rPr lang="et-EE" dirty="0" err="1"/>
              <a:t>Uriel</a:t>
            </a:r>
            <a:r>
              <a:rPr lang="et-EE" dirty="0"/>
              <a:t> </a:t>
            </a:r>
            <a:r>
              <a:rPr lang="et-EE" dirty="0" err="1"/>
              <a:t>Weinreich</a:t>
            </a:r>
            <a:r>
              <a:rPr lang="en-GB" dirty="0"/>
              <a:t>’s book “Languages in Contact” </a:t>
            </a:r>
            <a:r>
              <a:rPr lang="et-EE" dirty="0"/>
              <a:t>(1953) </a:t>
            </a:r>
            <a:r>
              <a:rPr lang="en-GB" dirty="0"/>
              <a:t>that under the label of </a:t>
            </a:r>
            <a:r>
              <a:rPr lang="et-EE" i="1" dirty="0" err="1"/>
              <a:t>language</a:t>
            </a:r>
            <a:r>
              <a:rPr lang="en-GB" dirty="0"/>
              <a:t> there exists a cluster of different entities and under certain circumstances some of them could be classified as a different “language” </a:t>
            </a:r>
          </a:p>
          <a:p>
            <a:r>
              <a:rPr lang="en-GB" dirty="0"/>
              <a:t>A phrase ascribed to </a:t>
            </a:r>
            <a:r>
              <a:rPr lang="et-EE" dirty="0"/>
              <a:t>Max </a:t>
            </a:r>
            <a:r>
              <a:rPr lang="et-EE" dirty="0" err="1"/>
              <a:t>Weinreich</a:t>
            </a:r>
            <a:r>
              <a:rPr lang="en-GB" dirty="0"/>
              <a:t>: </a:t>
            </a:r>
            <a:r>
              <a:rPr lang="et-EE" dirty="0"/>
              <a:t>“A </a:t>
            </a:r>
            <a:r>
              <a:rPr lang="et-EE" dirty="0" err="1"/>
              <a:t>language</a:t>
            </a:r>
            <a:r>
              <a:rPr lang="et-EE" dirty="0"/>
              <a:t> </a:t>
            </a:r>
            <a:r>
              <a:rPr lang="et-EE" dirty="0" err="1"/>
              <a:t>is</a:t>
            </a:r>
            <a:r>
              <a:rPr lang="et-EE" dirty="0"/>
              <a:t> a </a:t>
            </a:r>
            <a:r>
              <a:rPr lang="et-EE" dirty="0" err="1"/>
              <a:t>dialect</a:t>
            </a:r>
            <a:r>
              <a:rPr lang="et-EE" dirty="0"/>
              <a:t> </a:t>
            </a:r>
            <a:r>
              <a:rPr lang="et-EE" dirty="0" err="1"/>
              <a:t>with</a:t>
            </a:r>
            <a:r>
              <a:rPr lang="et-EE" dirty="0"/>
              <a:t> </a:t>
            </a:r>
            <a:r>
              <a:rPr lang="et-EE" dirty="0" err="1"/>
              <a:t>an</a:t>
            </a:r>
            <a:r>
              <a:rPr lang="et-EE" dirty="0"/>
              <a:t> </a:t>
            </a:r>
            <a:r>
              <a:rPr lang="et-EE" dirty="0" err="1"/>
              <a:t>army</a:t>
            </a:r>
            <a:r>
              <a:rPr lang="et-EE" dirty="0"/>
              <a:t> and a </a:t>
            </a:r>
            <a:r>
              <a:rPr lang="et-EE" dirty="0" err="1"/>
              <a:t>navy</a:t>
            </a:r>
            <a:r>
              <a:rPr lang="et-EE" dirty="0"/>
              <a:t>”. </a:t>
            </a:r>
          </a:p>
          <a:p>
            <a:r>
              <a:rPr lang="en-GB" dirty="0"/>
              <a:t>It is a question of tradition, prestige, language planning, societal agreement </a:t>
            </a:r>
            <a:r>
              <a:rPr lang="en-GB" dirty="0" err="1"/>
              <a:t>etc</a:t>
            </a:r>
            <a:r>
              <a:rPr lang="en-GB" dirty="0"/>
              <a:t> but </a:t>
            </a:r>
            <a:r>
              <a:rPr lang="en-GB" b="1" dirty="0"/>
              <a:t>not of linguistic features</a:t>
            </a:r>
            <a:endParaRPr lang="et-EE" b="1" dirty="0"/>
          </a:p>
          <a:p>
            <a:r>
              <a:rPr lang="en-GB" b="1" dirty="0"/>
              <a:t>There are no linguistic criteria for distinction between “language” and “dialect”</a:t>
            </a:r>
          </a:p>
        </p:txBody>
      </p:sp>
    </p:spTree>
    <p:extLst>
      <p:ext uri="{BB962C8B-B14F-4D97-AF65-F5344CB8AC3E}">
        <p14:creationId xmlns:p14="http://schemas.microsoft.com/office/powerpoint/2010/main" val="355089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t-EE" dirty="0"/>
              <a:t>SO</a:t>
            </a:r>
            <a:r>
              <a:rPr lang="en-GB" dirty="0"/>
              <a:t>CIOLINGUISTICS</a:t>
            </a:r>
          </a:p>
        </p:txBody>
      </p:sp>
      <p:sp>
        <p:nvSpPr>
          <p:cNvPr id="3" name="Content Placeholder 2"/>
          <p:cNvSpPr>
            <a:spLocks noGrp="1"/>
          </p:cNvSpPr>
          <p:nvPr>
            <p:ph idx="1"/>
          </p:nvPr>
        </p:nvSpPr>
        <p:spPr/>
        <p:txBody>
          <a:bodyPr>
            <a:normAutofit/>
          </a:bodyPr>
          <a:lstStyle/>
          <a:p>
            <a:pPr lvl="0"/>
            <a:r>
              <a:rPr lang="en-GB" dirty="0"/>
              <a:t>Explores links between language and society, societal structures, etc. </a:t>
            </a:r>
          </a:p>
          <a:p>
            <a:pPr lvl="0"/>
            <a:r>
              <a:rPr lang="en-GB" dirty="0"/>
              <a:t>Language attitudes, languages and identities, language use characteristic of certain groups (socio-economic classes, subcultures, ethnicities, regions etc.)</a:t>
            </a:r>
          </a:p>
          <a:p>
            <a:pPr lvl="0"/>
            <a:r>
              <a:rPr lang="en-GB" dirty="0"/>
              <a:t>Totalitarian regimes completely control language, change connotations and meanings, decide what should be used or not (recall George Orwell’s 1984 and Newspeak); the current language use in Russia </a:t>
            </a:r>
          </a:p>
        </p:txBody>
      </p:sp>
    </p:spTree>
    <p:extLst>
      <p:ext uri="{BB962C8B-B14F-4D97-AF65-F5344CB8AC3E}">
        <p14:creationId xmlns:p14="http://schemas.microsoft.com/office/powerpoint/2010/main" val="109347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Examples</a:t>
            </a:r>
          </a:p>
        </p:txBody>
      </p:sp>
      <p:sp>
        <p:nvSpPr>
          <p:cNvPr id="3" name="Content Placeholder 2"/>
          <p:cNvSpPr>
            <a:spLocks noGrp="1"/>
          </p:cNvSpPr>
          <p:nvPr>
            <p:ph idx="1"/>
          </p:nvPr>
        </p:nvSpPr>
        <p:spPr/>
        <p:txBody>
          <a:bodyPr>
            <a:normAutofit fontScale="92500"/>
          </a:bodyPr>
          <a:lstStyle/>
          <a:p>
            <a:r>
              <a:rPr lang="en-GB" dirty="0"/>
              <a:t>Norwegian and Swedish are different “languages” but they are very similar</a:t>
            </a:r>
          </a:p>
          <a:p>
            <a:r>
              <a:rPr lang="en-GB" dirty="0"/>
              <a:t>Standard German (New High German) and Yiddish are different languages but in fact very close (disregard spelling system!)</a:t>
            </a:r>
            <a:endParaRPr lang="et-EE" dirty="0"/>
          </a:p>
          <a:p>
            <a:r>
              <a:rPr lang="en-GB" dirty="0"/>
              <a:t>Varieties of Low German and Dutch are sometimes hardly distinguishable  </a:t>
            </a:r>
          </a:p>
          <a:p>
            <a:r>
              <a:rPr lang="en-GB" dirty="0"/>
              <a:t>Some German dialects are quite distant from each other but are considered as dialects of German </a:t>
            </a:r>
          </a:p>
          <a:p>
            <a:r>
              <a:rPr lang="en-GB" dirty="0"/>
              <a:t>Mutual intelligibility is a bad criterion because understanding is learnable. A lot depends on personal experience, exposure to particular language </a:t>
            </a:r>
            <a:r>
              <a:rPr lang="en-GB" dirty="0" err="1"/>
              <a:t>etc</a:t>
            </a:r>
            <a:endParaRPr lang="en-GB" dirty="0"/>
          </a:p>
        </p:txBody>
      </p:sp>
    </p:spTree>
    <p:extLst>
      <p:ext uri="{BB962C8B-B14F-4D97-AF65-F5344CB8AC3E}">
        <p14:creationId xmlns:p14="http://schemas.microsoft.com/office/powerpoint/2010/main" val="23165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n-GB" dirty="0"/>
              <a:t>“Army and navy” is a synonym for </a:t>
            </a:r>
            <a:r>
              <a:rPr lang="en-GB" b="1" dirty="0"/>
              <a:t>status and standardization </a:t>
            </a:r>
          </a:p>
          <a:p>
            <a:pPr lvl="0"/>
            <a:r>
              <a:rPr lang="en-GB" dirty="0"/>
              <a:t>Discussions held in Estonia whether </a:t>
            </a:r>
            <a:r>
              <a:rPr lang="en-GB" dirty="0" err="1"/>
              <a:t>Võru</a:t>
            </a:r>
            <a:r>
              <a:rPr lang="en-GB" dirty="0"/>
              <a:t> (in South Estonia) is a language or a dialect is pointless. </a:t>
            </a:r>
            <a:r>
              <a:rPr lang="en-GB" dirty="0" err="1"/>
              <a:t>Võru</a:t>
            </a:r>
            <a:r>
              <a:rPr lang="en-GB" dirty="0"/>
              <a:t> has a standard (that is, codified agreement about what is considered as the norm), it is a compromise between various regional varieties. In that sense </a:t>
            </a:r>
            <a:r>
              <a:rPr lang="en-GB" dirty="0" err="1"/>
              <a:t>Võru</a:t>
            </a:r>
            <a:r>
              <a:rPr lang="en-GB" dirty="0"/>
              <a:t> has “army and navy” </a:t>
            </a:r>
          </a:p>
          <a:p>
            <a:pPr lvl="0"/>
            <a:r>
              <a:rPr lang="en-GB" dirty="0" err="1"/>
              <a:t>Võru</a:t>
            </a:r>
            <a:r>
              <a:rPr lang="en-GB" dirty="0"/>
              <a:t> separatism is hardly imaginable. Standardization per se does not lead to separatism </a:t>
            </a:r>
          </a:p>
          <a:p>
            <a:pPr lvl="0"/>
            <a:r>
              <a:rPr lang="en-GB" dirty="0"/>
              <a:t>If we are not talking about standard language as such, there is a neutral term </a:t>
            </a:r>
            <a:r>
              <a:rPr lang="en-GB" i="1" dirty="0"/>
              <a:t>variety</a:t>
            </a:r>
            <a:r>
              <a:rPr lang="en-GB" dirty="0"/>
              <a:t> or </a:t>
            </a:r>
            <a:r>
              <a:rPr lang="en-GB" i="1" dirty="0" err="1"/>
              <a:t>lect</a:t>
            </a:r>
            <a:r>
              <a:rPr lang="en-GB" i="1" dirty="0"/>
              <a:t> </a:t>
            </a:r>
          </a:p>
          <a:p>
            <a:pPr marL="0" lvl="0" indent="0">
              <a:buNone/>
            </a:pPr>
            <a:endParaRPr lang="en-GB" i="1" dirty="0"/>
          </a:p>
        </p:txBody>
      </p:sp>
    </p:spTree>
    <p:extLst>
      <p:ext uri="{BB962C8B-B14F-4D97-AF65-F5344CB8AC3E}">
        <p14:creationId xmlns:p14="http://schemas.microsoft.com/office/powerpoint/2010/main" val="134230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Borders between varieties</a:t>
            </a:r>
          </a:p>
        </p:txBody>
      </p:sp>
      <p:sp>
        <p:nvSpPr>
          <p:cNvPr id="3" name="Content Placeholder 2"/>
          <p:cNvSpPr>
            <a:spLocks noGrp="1"/>
          </p:cNvSpPr>
          <p:nvPr>
            <p:ph idx="1"/>
          </p:nvPr>
        </p:nvSpPr>
        <p:spPr/>
        <p:txBody>
          <a:bodyPr>
            <a:normAutofit/>
          </a:bodyPr>
          <a:lstStyle/>
          <a:p>
            <a:pPr lvl="0"/>
            <a:r>
              <a:rPr lang="en-GB" dirty="0"/>
              <a:t>We think about clear borders between varieties. However, this is not always the case </a:t>
            </a:r>
          </a:p>
          <a:p>
            <a:pPr lvl="0"/>
            <a:r>
              <a:rPr lang="en-GB" dirty="0"/>
              <a:t>To what language does the word</a:t>
            </a:r>
            <a:r>
              <a:rPr lang="et-EE" dirty="0"/>
              <a:t> </a:t>
            </a:r>
            <a:r>
              <a:rPr lang="et-EE" i="1" dirty="0"/>
              <a:t>in</a:t>
            </a:r>
            <a:r>
              <a:rPr lang="en-GB" i="1" dirty="0"/>
              <a:t> </a:t>
            </a:r>
            <a:r>
              <a:rPr lang="en-GB" dirty="0"/>
              <a:t>belong</a:t>
            </a:r>
            <a:r>
              <a:rPr lang="et-EE" dirty="0"/>
              <a:t>?</a:t>
            </a:r>
          </a:p>
          <a:p>
            <a:pPr lvl="0"/>
            <a:r>
              <a:rPr lang="en-GB" dirty="0"/>
              <a:t>What about in-between varieties (labelled by laypeople as “bad, uneducated”) like Tallinn Finnish (Estonians try to speak Finnish as they can)? </a:t>
            </a:r>
          </a:p>
          <a:p>
            <a:pPr lvl="0"/>
            <a:r>
              <a:rPr lang="en-GB" dirty="0"/>
              <a:t>Such in-between varieties appear during contacts of closely related languages prior to codification or despite codification</a:t>
            </a:r>
          </a:p>
        </p:txBody>
      </p:sp>
    </p:spTree>
    <p:extLst>
      <p:ext uri="{BB962C8B-B14F-4D97-AF65-F5344CB8AC3E}">
        <p14:creationId xmlns:p14="http://schemas.microsoft.com/office/powerpoint/2010/main" val="748358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pPr lvl="0"/>
            <a:r>
              <a:rPr lang="en-GB" dirty="0"/>
              <a:t>Weather Jamaican Creole or AAVE (</a:t>
            </a:r>
            <a:r>
              <a:rPr lang="et-EE" i="1" dirty="0" err="1"/>
              <a:t>African-American</a:t>
            </a:r>
            <a:r>
              <a:rPr lang="et-EE" i="1" dirty="0"/>
              <a:t> </a:t>
            </a:r>
            <a:r>
              <a:rPr lang="et-EE" i="1" dirty="0" err="1"/>
              <a:t>Vernacular</a:t>
            </a:r>
            <a:r>
              <a:rPr lang="et-EE" i="1" dirty="0"/>
              <a:t> </a:t>
            </a:r>
            <a:r>
              <a:rPr lang="et-EE" i="1" dirty="0" err="1"/>
              <a:t>English</a:t>
            </a:r>
            <a:r>
              <a:rPr lang="et-EE" dirty="0"/>
              <a:t>) </a:t>
            </a:r>
            <a:r>
              <a:rPr lang="en-GB" dirty="0"/>
              <a:t>is a separate language, is a question of culture, identity and politics</a:t>
            </a:r>
            <a:r>
              <a:rPr lang="et-EE" dirty="0"/>
              <a:t>). </a:t>
            </a:r>
            <a:r>
              <a:rPr lang="en-GB" dirty="0"/>
              <a:t>It is perceived as different by the speakers; whether they wish to institutionalize it, is another question. A similar situation appears in the discussion of closely related varieties </a:t>
            </a:r>
          </a:p>
          <a:p>
            <a:pPr lvl="0"/>
            <a:r>
              <a:rPr lang="en-GB" dirty="0"/>
              <a:t>This is why an item is not always ascribable to a particular language. “Estonian”, “Turkish”, “Slovak” etc. are abstract labels that are needed sometimes but should not be misunderstood. </a:t>
            </a:r>
          </a:p>
          <a:p>
            <a:r>
              <a:rPr lang="en-GB" dirty="0"/>
              <a:t>This is not to say that some features, structures, words etc. do not “belong together” and everything is just a construction (as some linguists believe). However, the borders between varieties may be fuzzy</a:t>
            </a:r>
            <a:endParaRPr lang="en-GB" b="1" dirty="0"/>
          </a:p>
          <a:p>
            <a:pPr lvl="0"/>
            <a:endParaRPr lang="en-GB" dirty="0"/>
          </a:p>
        </p:txBody>
      </p:sp>
    </p:spTree>
    <p:extLst>
      <p:ext uri="{BB962C8B-B14F-4D97-AF65-F5344CB8AC3E}">
        <p14:creationId xmlns:p14="http://schemas.microsoft.com/office/powerpoint/2010/main" val="224533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t-EE" dirty="0"/>
              <a:t>Robert Le Page</a:t>
            </a:r>
            <a:r>
              <a:rPr lang="en-GB" dirty="0"/>
              <a:t> has an article titled </a:t>
            </a:r>
            <a:r>
              <a:rPr lang="et-EE" dirty="0"/>
              <a:t>“</a:t>
            </a:r>
            <a:r>
              <a:rPr lang="et-EE" dirty="0" err="1"/>
              <a:t>You</a:t>
            </a:r>
            <a:r>
              <a:rPr lang="et-EE" dirty="0"/>
              <a:t> </a:t>
            </a:r>
            <a:r>
              <a:rPr lang="et-EE" dirty="0" err="1"/>
              <a:t>can</a:t>
            </a:r>
            <a:r>
              <a:rPr lang="et-EE" dirty="0"/>
              <a:t> </a:t>
            </a:r>
            <a:r>
              <a:rPr lang="et-EE" dirty="0" err="1"/>
              <a:t>never</a:t>
            </a:r>
            <a:r>
              <a:rPr lang="et-EE" dirty="0"/>
              <a:t> </a:t>
            </a:r>
            <a:r>
              <a:rPr lang="et-EE" dirty="0" err="1"/>
              <a:t>say</a:t>
            </a:r>
            <a:r>
              <a:rPr lang="et-EE" dirty="0"/>
              <a:t> </a:t>
            </a:r>
            <a:r>
              <a:rPr lang="et-EE" dirty="0" err="1"/>
              <a:t>where</a:t>
            </a:r>
            <a:r>
              <a:rPr lang="et-EE" dirty="0"/>
              <a:t> a </a:t>
            </a:r>
            <a:r>
              <a:rPr lang="et-EE" dirty="0" err="1"/>
              <a:t>word</a:t>
            </a:r>
            <a:r>
              <a:rPr lang="et-EE" dirty="0"/>
              <a:t> </a:t>
            </a:r>
            <a:r>
              <a:rPr lang="et-EE" dirty="0" err="1"/>
              <a:t>comes</a:t>
            </a:r>
            <a:r>
              <a:rPr lang="et-EE" dirty="0"/>
              <a:t> </a:t>
            </a:r>
            <a:r>
              <a:rPr lang="et-EE" dirty="0" err="1"/>
              <a:t>from</a:t>
            </a:r>
            <a:r>
              <a:rPr lang="et-EE" dirty="0"/>
              <a:t>”. </a:t>
            </a:r>
            <a:r>
              <a:rPr lang="en-GB" dirty="0"/>
              <a:t>Research on creole communities that are multilingual and do not think about “pureness”.</a:t>
            </a:r>
            <a:endParaRPr lang="et-EE" dirty="0"/>
          </a:p>
          <a:p>
            <a:pPr lvl="0"/>
            <a:r>
              <a:rPr lang="et-EE" dirty="0"/>
              <a:t>Robert Le Page </a:t>
            </a:r>
            <a:r>
              <a:rPr lang="en-GB" dirty="0"/>
              <a:t>and</a:t>
            </a:r>
            <a:r>
              <a:rPr lang="et-EE" dirty="0"/>
              <a:t> </a:t>
            </a:r>
            <a:r>
              <a:rPr lang="et-EE" dirty="0" err="1"/>
              <a:t>Andrée</a:t>
            </a:r>
            <a:r>
              <a:rPr lang="et-EE" dirty="0"/>
              <a:t> </a:t>
            </a:r>
            <a:r>
              <a:rPr lang="et-EE" dirty="0" err="1"/>
              <a:t>Tabouret-Keller</a:t>
            </a:r>
            <a:r>
              <a:rPr lang="et-EE" dirty="0"/>
              <a:t> (1986),“</a:t>
            </a:r>
            <a:r>
              <a:rPr lang="et-EE" dirty="0" err="1"/>
              <a:t>The</a:t>
            </a:r>
            <a:r>
              <a:rPr lang="et-EE" dirty="0"/>
              <a:t> </a:t>
            </a:r>
            <a:r>
              <a:rPr lang="et-EE" dirty="0" err="1"/>
              <a:t>acts</a:t>
            </a:r>
            <a:r>
              <a:rPr lang="et-EE" dirty="0"/>
              <a:t> of </a:t>
            </a:r>
            <a:r>
              <a:rPr lang="et-EE" dirty="0" err="1"/>
              <a:t>identity</a:t>
            </a:r>
            <a:r>
              <a:rPr lang="et-EE" dirty="0"/>
              <a:t>”. </a:t>
            </a:r>
            <a:r>
              <a:rPr lang="en-GB" dirty="0"/>
              <a:t>Every speech event is about construction of identity.</a:t>
            </a:r>
            <a:r>
              <a:rPr lang="et-EE" dirty="0"/>
              <a:t> </a:t>
            </a:r>
            <a:endParaRPr lang="en-GB" dirty="0"/>
          </a:p>
          <a:p>
            <a:pPr lvl="0"/>
            <a:r>
              <a:rPr lang="en-GB" dirty="0"/>
              <a:t>Similar phenomena appear even when varieties are not related but the speakers have a long history of multilingualism. Their perception is different from that of separate monolingual speakers.</a:t>
            </a:r>
          </a:p>
        </p:txBody>
      </p:sp>
    </p:spTree>
    <p:extLst>
      <p:ext uri="{BB962C8B-B14F-4D97-AF65-F5344CB8AC3E}">
        <p14:creationId xmlns:p14="http://schemas.microsoft.com/office/powerpoint/2010/main" val="385771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n-GB" dirty="0"/>
              <a:t>Le Page and </a:t>
            </a:r>
            <a:r>
              <a:rPr lang="en-GB" dirty="0" err="1"/>
              <a:t>Tabouret</a:t>
            </a:r>
            <a:r>
              <a:rPr lang="en-GB" dirty="0"/>
              <a:t>-Keller distinguish focused and diffused communities </a:t>
            </a:r>
          </a:p>
          <a:p>
            <a:pPr lvl="0"/>
            <a:r>
              <a:rPr lang="en-GB" dirty="0"/>
              <a:t>The more </a:t>
            </a:r>
            <a:r>
              <a:rPr lang="en-GB" b="1" dirty="0"/>
              <a:t>f</a:t>
            </a:r>
            <a:r>
              <a:rPr lang="et-EE" b="1" dirty="0"/>
              <a:t>o</a:t>
            </a:r>
            <a:r>
              <a:rPr lang="en-GB" b="1" dirty="0" err="1"/>
              <a:t>cused</a:t>
            </a:r>
            <a:r>
              <a:rPr lang="en-GB" b="1" dirty="0"/>
              <a:t> </a:t>
            </a:r>
            <a:r>
              <a:rPr lang="en-GB" dirty="0"/>
              <a:t>a community is, the stronger is perception about “good” language. Standard is very strictly defined </a:t>
            </a:r>
          </a:p>
          <a:p>
            <a:pPr lvl="0"/>
            <a:r>
              <a:rPr lang="en-GB" b="1" dirty="0"/>
              <a:t>Diffused</a:t>
            </a:r>
            <a:r>
              <a:rPr lang="en-GB" dirty="0"/>
              <a:t> communities do not have such understanding but this does not mean that there is no standard </a:t>
            </a:r>
          </a:p>
          <a:p>
            <a:pPr lvl="0"/>
            <a:r>
              <a:rPr lang="en-GB" dirty="0"/>
              <a:t>A community can change over time, become more or less focused or diffused</a:t>
            </a:r>
          </a:p>
          <a:p>
            <a:pPr marL="0" lvl="0" indent="0">
              <a:buNone/>
            </a:pPr>
            <a:r>
              <a:rPr lang="et-EE"/>
              <a:t> </a:t>
            </a:r>
            <a:endParaRPr lang="en-GB" dirty="0"/>
          </a:p>
        </p:txBody>
      </p:sp>
    </p:spTree>
    <p:extLst>
      <p:ext uri="{BB962C8B-B14F-4D97-AF65-F5344CB8AC3E}">
        <p14:creationId xmlns:p14="http://schemas.microsoft.com/office/powerpoint/2010/main" val="254623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n-GB" dirty="0"/>
              <a:t>Among disciplines with compound names (psycholinguistics, neurolinguistics, forensic linguistics and so on) sociolinguistics is exceptionally broad </a:t>
            </a:r>
          </a:p>
          <a:p>
            <a:pPr lvl="0"/>
            <a:r>
              <a:rPr lang="en-GB" dirty="0"/>
              <a:t>There is </a:t>
            </a:r>
            <a:r>
              <a:rPr lang="en-GB" b="1" dirty="0"/>
              <a:t>no one single research paradigm</a:t>
            </a:r>
            <a:r>
              <a:rPr lang="en-GB" dirty="0"/>
              <a:t> for </a:t>
            </a:r>
            <a:r>
              <a:rPr lang="en-GB" dirty="0" err="1"/>
              <a:t>sociolingustics</a:t>
            </a:r>
            <a:endParaRPr lang="et-EE" dirty="0"/>
          </a:p>
          <a:p>
            <a:pPr lvl="0"/>
            <a:r>
              <a:rPr lang="en-GB" dirty="0"/>
              <a:t>Many models, approaches, angles. Various sub-disciplines have only </a:t>
            </a:r>
            <a:r>
              <a:rPr lang="en-GB" b="1" dirty="0"/>
              <a:t>loose connections </a:t>
            </a:r>
            <a:r>
              <a:rPr lang="en-GB" dirty="0"/>
              <a:t>with each other</a:t>
            </a:r>
          </a:p>
          <a:p>
            <a:pPr lvl="0"/>
            <a:r>
              <a:rPr lang="en-GB" dirty="0"/>
              <a:t>There is one unifying platform, however: understanding that </a:t>
            </a:r>
            <a:r>
              <a:rPr lang="en-GB" b="1" dirty="0"/>
              <a:t>languages cannot be understood and investigated separately from their speakers and societal/situational context</a:t>
            </a:r>
          </a:p>
        </p:txBody>
      </p:sp>
    </p:spTree>
    <p:extLst>
      <p:ext uri="{BB962C8B-B14F-4D97-AF65-F5344CB8AC3E}">
        <p14:creationId xmlns:p14="http://schemas.microsoft.com/office/powerpoint/2010/main" val="39493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Is this platform new?</a:t>
            </a:r>
          </a:p>
        </p:txBody>
      </p:sp>
      <p:sp>
        <p:nvSpPr>
          <p:cNvPr id="3" name="Content Placeholder 2"/>
          <p:cNvSpPr>
            <a:spLocks noGrp="1"/>
          </p:cNvSpPr>
          <p:nvPr>
            <p:ph idx="1"/>
          </p:nvPr>
        </p:nvSpPr>
        <p:spPr/>
        <p:txBody>
          <a:bodyPr>
            <a:normAutofit/>
          </a:bodyPr>
          <a:lstStyle/>
          <a:p>
            <a:pPr lvl="0"/>
            <a:r>
              <a:rPr lang="en-GB" dirty="0"/>
              <a:t>Mainstream linguistics has viewed language as an autonomous closed system </a:t>
            </a:r>
          </a:p>
          <a:p>
            <a:pPr lvl="0"/>
            <a:r>
              <a:rPr lang="en-GB" dirty="0"/>
              <a:t>Traditional descriptive linguistics, structuralism starting from de Saussure, generative linguistics by Noam Chomsky, formal approaches to languages</a:t>
            </a:r>
          </a:p>
          <a:p>
            <a:pPr lvl="0"/>
            <a:r>
              <a:rPr lang="en-GB" dirty="0"/>
              <a:t>According to Chomsky (and many laypeople share this), there is an ideal native speaker-hearer in a homogenous community</a:t>
            </a:r>
            <a:endParaRPr lang="en-GB" b="1" dirty="0"/>
          </a:p>
        </p:txBody>
      </p:sp>
    </p:spTree>
    <p:extLst>
      <p:ext uri="{BB962C8B-B14F-4D97-AF65-F5344CB8AC3E}">
        <p14:creationId xmlns:p14="http://schemas.microsoft.com/office/powerpoint/2010/main" val="341891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According to </a:t>
            </a:r>
            <a:r>
              <a:rPr lang="et-EE" dirty="0" err="1"/>
              <a:t>Chomsky</a:t>
            </a:r>
            <a:r>
              <a:rPr lang="en-GB" dirty="0"/>
              <a:t>, language is a mental phenomenon, there are inbuilt deep structures and language environment is irrelevant </a:t>
            </a:r>
            <a:r>
              <a:rPr lang="et-EE" dirty="0"/>
              <a:t> </a:t>
            </a:r>
            <a:endParaRPr lang="en-GB" dirty="0"/>
          </a:p>
          <a:p>
            <a:r>
              <a:rPr lang="en-GB" dirty="0"/>
              <a:t>Universal Grammar (UG): an innate mechanism whose function is language acquisition. It is like a black box. Claim that there is a separate mechanism for language acquisition that is separate from other cognitive mechanisms.</a:t>
            </a:r>
          </a:p>
          <a:p>
            <a:r>
              <a:rPr lang="en-GB" dirty="0" err="1"/>
              <a:t>Neurolinguistically</a:t>
            </a:r>
            <a:r>
              <a:rPr lang="en-GB" dirty="0"/>
              <a:t> the case is not proven (no evidence of such a mechanism). Language learning is akin to other types of learning</a:t>
            </a:r>
          </a:p>
          <a:p>
            <a:r>
              <a:rPr lang="en-GB" b="1" dirty="0"/>
              <a:t>Variation and change are </a:t>
            </a:r>
            <a:r>
              <a:rPr lang="et-EE" b="1" dirty="0"/>
              <a:t>in</a:t>
            </a:r>
            <a:r>
              <a:rPr lang="en-GB" b="1" dirty="0"/>
              <a:t>-</a:t>
            </a:r>
            <a:r>
              <a:rPr lang="et-EE" b="1" dirty="0" err="1"/>
              <a:t>built</a:t>
            </a:r>
            <a:r>
              <a:rPr lang="en-GB" b="1" dirty="0"/>
              <a:t> features of language</a:t>
            </a:r>
            <a:r>
              <a:rPr lang="en-GB" dirty="0"/>
              <a:t>; reasons of change are of cognitive and social nature but formal linguistics ignores these as irrelevant</a:t>
            </a:r>
          </a:p>
        </p:txBody>
      </p:sp>
    </p:spTree>
    <p:extLst>
      <p:ext uri="{BB962C8B-B14F-4D97-AF65-F5344CB8AC3E}">
        <p14:creationId xmlns:p14="http://schemas.microsoft.com/office/powerpoint/2010/main" val="102790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The birth of sociolinguistics in the </a:t>
            </a:r>
            <a:r>
              <a:rPr lang="et-EE" dirty="0"/>
              <a:t>1960</a:t>
            </a:r>
            <a:r>
              <a:rPr lang="en-GB" dirty="0"/>
              <a:t>s</a:t>
            </a:r>
          </a:p>
        </p:txBody>
      </p:sp>
      <p:sp>
        <p:nvSpPr>
          <p:cNvPr id="3" name="Content Placeholder 2"/>
          <p:cNvSpPr>
            <a:spLocks noGrp="1"/>
          </p:cNvSpPr>
          <p:nvPr>
            <p:ph idx="1"/>
          </p:nvPr>
        </p:nvSpPr>
        <p:spPr/>
        <p:txBody>
          <a:bodyPr>
            <a:normAutofit/>
          </a:bodyPr>
          <a:lstStyle/>
          <a:p>
            <a:r>
              <a:rPr lang="en-GB" dirty="0"/>
              <a:t>Emerged partly as a </a:t>
            </a:r>
            <a:r>
              <a:rPr lang="en-GB" b="1" dirty="0"/>
              <a:t>counter-reaction to classical structuralism and formal (incl. generative) approaches</a:t>
            </a:r>
          </a:p>
          <a:p>
            <a:r>
              <a:rPr lang="en-GB" dirty="0"/>
              <a:t>The controversy is a matter of world-view (what is language?), as it happens in humanities</a:t>
            </a:r>
            <a:endParaRPr lang="et-EE" dirty="0"/>
          </a:p>
          <a:p>
            <a:pPr lvl="0"/>
            <a:r>
              <a:rPr lang="en-GB" dirty="0"/>
              <a:t>Some preparatory stages already in the 1950s, for instance, research on multilingualism and language contacts</a:t>
            </a:r>
            <a:endParaRPr lang="et-EE" dirty="0"/>
          </a:p>
          <a:p>
            <a:pPr lvl="0"/>
            <a:r>
              <a:rPr lang="en-GB" dirty="0"/>
              <a:t>Oppositions between formal linguistics and usage-based linguistics continues nowadays (also in narrower disciplines like child language research, language acquisition, contact linguistics and others)</a:t>
            </a:r>
            <a:endParaRPr lang="en-GB" b="1" dirty="0"/>
          </a:p>
          <a:p>
            <a:endParaRPr lang="en-GB" dirty="0"/>
          </a:p>
        </p:txBody>
      </p:sp>
    </p:spTree>
    <p:extLst>
      <p:ext uri="{BB962C8B-B14F-4D97-AF65-F5344CB8AC3E}">
        <p14:creationId xmlns:p14="http://schemas.microsoft.com/office/powerpoint/2010/main" val="377111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t-EE" dirty="0"/>
              <a:t>S</a:t>
            </a:r>
            <a:r>
              <a:rPr lang="en-GB" dirty="0" err="1"/>
              <a:t>ociolinguistics</a:t>
            </a:r>
            <a:r>
              <a:rPr lang="en-GB" dirty="0"/>
              <a:t> investigates and maps language variation and change in societal context </a:t>
            </a:r>
          </a:p>
          <a:p>
            <a:r>
              <a:rPr lang="en-GB" dirty="0"/>
              <a:t>Structuralism: abstract ideas about language (labels like “English”, “Estonian”, “Turkish”)</a:t>
            </a:r>
            <a:endParaRPr lang="et-EE" dirty="0"/>
          </a:p>
          <a:p>
            <a:pPr lvl="0"/>
            <a:r>
              <a:rPr lang="en-GB" dirty="0"/>
              <a:t>Sociolinguistics deals with </a:t>
            </a:r>
            <a:r>
              <a:rPr lang="en-GB" b="1" dirty="0"/>
              <a:t>real (naturalistic) language use </a:t>
            </a:r>
            <a:r>
              <a:rPr lang="en-GB" dirty="0"/>
              <a:t>and not abstract ideas about language</a:t>
            </a:r>
          </a:p>
          <a:p>
            <a:pPr lvl="0"/>
            <a:r>
              <a:rPr lang="en-GB" dirty="0"/>
              <a:t>Naturalistic language use in various and changing environments</a:t>
            </a:r>
          </a:p>
          <a:p>
            <a:pPr lvl="0"/>
            <a:r>
              <a:rPr lang="en-GB" dirty="0"/>
              <a:t>Experiments are not excluded but not common (unlike in language acquisition research, psycholinguistics)</a:t>
            </a:r>
          </a:p>
          <a:p>
            <a:pPr marL="0" indent="0">
              <a:buNone/>
            </a:pPr>
            <a:endParaRPr lang="en-GB" dirty="0"/>
          </a:p>
        </p:txBody>
      </p:sp>
    </p:spTree>
    <p:extLst>
      <p:ext uri="{BB962C8B-B14F-4D97-AF65-F5344CB8AC3E}">
        <p14:creationId xmlns:p14="http://schemas.microsoft.com/office/powerpoint/2010/main" val="1956354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lvl="0"/>
            <a:r>
              <a:rPr lang="et-EE" dirty="0"/>
              <a:t>M</a:t>
            </a:r>
            <a:r>
              <a:rPr lang="en-GB" dirty="0" err="1"/>
              <a:t>icro</a:t>
            </a:r>
            <a:r>
              <a:rPr lang="en-GB" dirty="0"/>
              <a:t>- and macro-sociolinguistics: different focus, different approaches</a:t>
            </a:r>
          </a:p>
          <a:p>
            <a:pPr lvl="0"/>
            <a:r>
              <a:rPr lang="en-GB" b="1" dirty="0"/>
              <a:t>Macro</a:t>
            </a:r>
            <a:r>
              <a:rPr lang="en-GB" dirty="0"/>
              <a:t>: deals with a variety in its entirety; large groups of users, operates with big numbers, is often quantitative (similar to sociology) </a:t>
            </a:r>
          </a:p>
          <a:p>
            <a:pPr lvl="0"/>
            <a:r>
              <a:rPr lang="en-GB" b="1" dirty="0"/>
              <a:t>Micro: </a:t>
            </a:r>
            <a:r>
              <a:rPr lang="en-GB" dirty="0"/>
              <a:t>deals with a particular phenomenon, small groups, research on individual language varieties (idiolects). Can be both quantitative and qualitative</a:t>
            </a:r>
          </a:p>
        </p:txBody>
      </p:sp>
    </p:spTree>
    <p:extLst>
      <p:ext uri="{BB962C8B-B14F-4D97-AF65-F5344CB8AC3E}">
        <p14:creationId xmlns:p14="http://schemas.microsoft.com/office/powerpoint/2010/main" val="8169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b="1" dirty="0"/>
              <a:t>Border between sociolinguistics and sociology of language is not clear</a:t>
            </a:r>
          </a:p>
          <a:p>
            <a:r>
              <a:rPr lang="en-GB" dirty="0"/>
              <a:t>Sometimes it is said that sociolinguistics deals with societal impact on language and sociology of language investigate language impact on society </a:t>
            </a:r>
          </a:p>
          <a:p>
            <a:r>
              <a:rPr lang="en-GB" dirty="0"/>
              <a:t>But mostly the terms are used interchangeably as synonyms. “Sociolinguistics” as a cover term is more frequent</a:t>
            </a:r>
          </a:p>
          <a:p>
            <a:r>
              <a:rPr lang="en-GB" dirty="0"/>
              <a:t>Sociolinguistics Symposium is the main conference (not called Sociology of Language Symposium!), you can find it on the net and look at the programme to realize the range of topics</a:t>
            </a:r>
          </a:p>
        </p:txBody>
      </p:sp>
    </p:spTree>
    <p:extLst>
      <p:ext uri="{BB962C8B-B14F-4D97-AF65-F5344CB8AC3E}">
        <p14:creationId xmlns:p14="http://schemas.microsoft.com/office/powerpoint/2010/main" val="2380686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2257</Words>
  <Application>Microsoft Office PowerPoint</Application>
  <PresentationFormat>Laiekraan</PresentationFormat>
  <Paragraphs>110</Paragraphs>
  <Slides>25</Slides>
  <Notes>0</Notes>
  <HiddenSlides>0</HiddenSlides>
  <MMClips>0</MMClips>
  <ScaleCrop>false</ScaleCrop>
  <HeadingPairs>
    <vt:vector size="6" baseType="variant">
      <vt:variant>
        <vt:lpstr>Kasutatud fondid</vt:lpstr>
      </vt:variant>
      <vt:variant>
        <vt:i4>3</vt:i4>
      </vt:variant>
      <vt:variant>
        <vt:lpstr>Kujundus</vt:lpstr>
      </vt:variant>
      <vt:variant>
        <vt:i4>1</vt:i4>
      </vt:variant>
      <vt:variant>
        <vt:lpstr>Slaidipealkirjad</vt:lpstr>
      </vt:variant>
      <vt:variant>
        <vt:i4>25</vt:i4>
      </vt:variant>
    </vt:vector>
  </HeadingPairs>
  <TitlesOfParts>
    <vt:vector size="29" baseType="lpstr">
      <vt:lpstr>Arial</vt:lpstr>
      <vt:lpstr>Calibri</vt:lpstr>
      <vt:lpstr>Calibri Light</vt:lpstr>
      <vt:lpstr>Office Theme</vt:lpstr>
      <vt:lpstr> Introduction. Sociolinguistics, sociology of language. Speech ethnography. Dialect and language. Language borders</vt:lpstr>
      <vt:lpstr>SOCIOLINGUISTICS</vt:lpstr>
      <vt:lpstr>PowerPointi esitlus</vt:lpstr>
      <vt:lpstr>Is this platform new?</vt:lpstr>
      <vt:lpstr>PowerPointi esitlus</vt:lpstr>
      <vt:lpstr>The birth of sociolinguistics in the 1960s</vt:lpstr>
      <vt:lpstr>PowerPointi esitlus</vt:lpstr>
      <vt:lpstr>PowerPointi esitlus</vt:lpstr>
      <vt:lpstr>PowerPointi esitlus</vt:lpstr>
      <vt:lpstr>Language ethnography</vt:lpstr>
      <vt:lpstr>LANGUAGE CHANGE. DIALECTOLOGY.  DIALECT AND LANGAGE. BORDERS </vt:lpstr>
      <vt:lpstr>PowerPointi esitlus</vt:lpstr>
      <vt:lpstr>PowerPointi esitlus</vt:lpstr>
      <vt:lpstr>Variation</vt:lpstr>
      <vt:lpstr>PowerPointi esitlus</vt:lpstr>
      <vt:lpstr>Social class and social network</vt:lpstr>
      <vt:lpstr>Three waves of variationist research  (Penelope Eckert https://web.stanford.edu/~eckert/thirdwave.html)</vt:lpstr>
      <vt:lpstr>What is the role of classical dialectology?</vt:lpstr>
      <vt:lpstr>Language and dialect</vt:lpstr>
      <vt:lpstr>Examples</vt:lpstr>
      <vt:lpstr>PowerPointi esitlus</vt:lpstr>
      <vt:lpstr>Borders between varieties</vt:lpstr>
      <vt:lpstr>PowerPointi esitlus</vt:lpstr>
      <vt:lpstr>PowerPointi esitlus</vt:lpstr>
      <vt:lpstr>PowerPointi esitlus</vt:lpstr>
    </vt:vector>
  </TitlesOfParts>
  <Company>TLU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Sotsiolingvistika, keelesotsioloogia, keelepoliitika. Kõneetnograafia. Murre ja keel. Keele piirid</dc:title>
  <dc:creator>Anna</dc:creator>
  <cp:lastModifiedBy>Anna Verschik</cp:lastModifiedBy>
  <cp:revision>46</cp:revision>
  <dcterms:created xsi:type="dcterms:W3CDTF">2018-09-13T05:22:15Z</dcterms:created>
  <dcterms:modified xsi:type="dcterms:W3CDTF">2025-08-30T04:07:19Z</dcterms:modified>
</cp:coreProperties>
</file>