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9" r:id="rId4"/>
    <p:sldId id="280" r:id="rId5"/>
    <p:sldId id="259" r:id="rId6"/>
    <p:sldId id="260" r:id="rId7"/>
    <p:sldId id="261" r:id="rId8"/>
    <p:sldId id="262" r:id="rId9"/>
    <p:sldId id="263" r:id="rId10"/>
    <p:sldId id="265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81" r:id="rId20"/>
    <p:sldId id="275" r:id="rId21"/>
    <p:sldId id="277" r:id="rId22"/>
    <p:sldId id="278" r:id="rId23"/>
    <p:sldId id="264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9" autoAdjust="0"/>
    <p:restoredTop sz="94660"/>
  </p:normalViewPr>
  <p:slideViewPr>
    <p:cSldViewPr snapToGrid="0">
      <p:cViewPr varScale="1">
        <p:scale>
          <a:sx n="76" d="100"/>
          <a:sy n="76" d="100"/>
        </p:scale>
        <p:origin x="296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B8A78-17AF-4F5F-97A3-068A707D10CA}" type="datetimeFigureOut">
              <a:rPr lang="en-GB" smtClean="0"/>
              <a:t>05/09/2025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75C81-0E65-42D4-8432-8BCA7BDB0B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2791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B8A78-17AF-4F5F-97A3-068A707D10CA}" type="datetimeFigureOut">
              <a:rPr lang="en-GB" smtClean="0"/>
              <a:t>05/09/2025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75C81-0E65-42D4-8432-8BCA7BDB0B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66498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B8A78-17AF-4F5F-97A3-068A707D10CA}" type="datetimeFigureOut">
              <a:rPr lang="en-GB" smtClean="0"/>
              <a:t>05/09/2025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75C81-0E65-42D4-8432-8BCA7BDB0B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084658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B8A78-17AF-4F5F-97A3-068A707D10CA}" type="datetimeFigureOut">
              <a:rPr lang="en-GB" smtClean="0"/>
              <a:t>05/09/2025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75C81-0E65-42D4-8432-8BCA7BDB0B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2478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B8A78-17AF-4F5F-97A3-068A707D10CA}" type="datetimeFigureOut">
              <a:rPr lang="en-GB" smtClean="0"/>
              <a:t>05/09/2025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75C81-0E65-42D4-8432-8BCA7BDB0B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91853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B8A78-17AF-4F5F-97A3-068A707D10CA}" type="datetimeFigureOut">
              <a:rPr lang="en-GB" smtClean="0"/>
              <a:t>05/09/2025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75C81-0E65-42D4-8432-8BCA7BDB0B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53986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B8A78-17AF-4F5F-97A3-068A707D10CA}" type="datetimeFigureOut">
              <a:rPr lang="en-GB" smtClean="0"/>
              <a:t>05/09/2025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75C81-0E65-42D4-8432-8BCA7BDB0B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513931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B8A78-17AF-4F5F-97A3-068A707D10CA}" type="datetimeFigureOut">
              <a:rPr lang="en-GB" smtClean="0"/>
              <a:t>05/09/2025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75C81-0E65-42D4-8432-8BCA7BDB0B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45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B8A78-17AF-4F5F-97A3-068A707D10CA}" type="datetimeFigureOut">
              <a:rPr lang="en-GB" smtClean="0"/>
              <a:t>05/09/2025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75C81-0E65-42D4-8432-8BCA7BDB0B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261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B8A78-17AF-4F5F-97A3-068A707D10CA}" type="datetimeFigureOut">
              <a:rPr lang="en-GB" smtClean="0"/>
              <a:t>05/09/2025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75C81-0E65-42D4-8432-8BCA7BDB0B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62480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B8A78-17AF-4F5F-97A3-068A707D10CA}" type="datetimeFigureOut">
              <a:rPr lang="en-GB" smtClean="0"/>
              <a:t>05/09/2025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175C81-0E65-42D4-8432-8BCA7BDB0B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81411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CB8A78-17AF-4F5F-97A3-068A707D10CA}" type="datetimeFigureOut">
              <a:rPr lang="en-GB" smtClean="0"/>
              <a:t>05/09/2025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175C81-0E65-42D4-8432-8BCA7BDB0B39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39959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GB" sz="4800" b="1" dirty="0"/>
              <a:t>Language variation: sociolect, register, social class. Slang. </a:t>
            </a:r>
            <a:br>
              <a:rPr lang="en-GB" sz="4800" b="1" dirty="0"/>
            </a:br>
            <a:r>
              <a:rPr lang="en-GB" sz="4800" b="1" dirty="0"/>
              <a:t>Internet communication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Lecture 2</a:t>
            </a:r>
          </a:p>
          <a:p>
            <a:r>
              <a:rPr lang="en-GB" dirty="0" err="1"/>
              <a:t>Prof.</a:t>
            </a:r>
            <a:r>
              <a:rPr lang="en-GB" dirty="0"/>
              <a:t> Anna </a:t>
            </a:r>
            <a:r>
              <a:rPr lang="en-GB" dirty="0" err="1"/>
              <a:t>Verschik</a:t>
            </a:r>
            <a:endParaRPr lang="et-EE" dirty="0"/>
          </a:p>
          <a:p>
            <a:r>
              <a:rPr lang="en-GB" dirty="0"/>
              <a:t>12</a:t>
            </a:r>
            <a:r>
              <a:rPr lang="et-EE" dirty="0"/>
              <a:t>.09.202</a:t>
            </a:r>
            <a:r>
              <a:rPr lang="en-GB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5367447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GB" dirty="0"/>
              <a:t>Different degrees of formality/politeness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GB" dirty="0"/>
              <a:t>Some systems are very simple and some are complex</a:t>
            </a:r>
          </a:p>
          <a:p>
            <a:pPr lvl="0"/>
            <a:r>
              <a:rPr lang="en-GB" dirty="0"/>
              <a:t>It is important how the speaker’s choice is perceived (right or wrong). Even relatively simple conventions (French </a:t>
            </a:r>
            <a:r>
              <a:rPr lang="en-GB" i="1" dirty="0" err="1"/>
              <a:t>tu</a:t>
            </a:r>
            <a:r>
              <a:rPr lang="en-GB" i="1" dirty="0"/>
              <a:t> – </a:t>
            </a:r>
            <a:r>
              <a:rPr lang="en-GB" i="1" dirty="0" err="1"/>
              <a:t>vous</a:t>
            </a:r>
            <a:r>
              <a:rPr lang="en-GB" dirty="0"/>
              <a:t>, Estonian </a:t>
            </a:r>
            <a:r>
              <a:rPr lang="en-GB" i="1" dirty="0" err="1"/>
              <a:t>sina</a:t>
            </a:r>
            <a:r>
              <a:rPr lang="en-GB" i="1" dirty="0"/>
              <a:t> </a:t>
            </a:r>
            <a:r>
              <a:rPr lang="en-GB" dirty="0"/>
              <a:t>‘you, singular’ </a:t>
            </a:r>
            <a:r>
              <a:rPr lang="en-GB" i="1" dirty="0"/>
              <a:t>– </a:t>
            </a:r>
            <a:r>
              <a:rPr lang="en-GB" i="1" dirty="0" err="1"/>
              <a:t>teie</a:t>
            </a:r>
            <a:r>
              <a:rPr lang="en-GB" i="1" dirty="0"/>
              <a:t> </a:t>
            </a:r>
            <a:r>
              <a:rPr lang="en-GB" dirty="0"/>
              <a:t>‘you’ polite/plural) may prove to be difficult </a:t>
            </a:r>
          </a:p>
          <a:p>
            <a:pPr lvl="0"/>
            <a:r>
              <a:rPr lang="en-GB" dirty="0"/>
              <a:t>In Estonia rules of </a:t>
            </a:r>
            <a:r>
              <a:rPr lang="en-GB" i="1" dirty="0" err="1"/>
              <a:t>sina-teie</a:t>
            </a:r>
            <a:r>
              <a:rPr lang="en-GB" i="1" dirty="0"/>
              <a:t> </a:t>
            </a:r>
            <a:r>
              <a:rPr lang="en-GB" dirty="0"/>
              <a:t>are changing; more usage of </a:t>
            </a:r>
            <a:r>
              <a:rPr lang="en-GB" i="1" dirty="0" err="1"/>
              <a:t>sina</a:t>
            </a:r>
            <a:r>
              <a:rPr lang="en-GB" dirty="0"/>
              <a:t>; it is OK to use informal </a:t>
            </a:r>
            <a:r>
              <a:rPr lang="en-GB" i="1" dirty="0" err="1"/>
              <a:t>sina</a:t>
            </a:r>
            <a:r>
              <a:rPr lang="en-GB" dirty="0"/>
              <a:t> among colleagues even with a superior </a:t>
            </a:r>
          </a:p>
          <a:p>
            <a:pPr lvl="0"/>
            <a:r>
              <a:rPr lang="en-GB" dirty="0"/>
              <a:t>In Russia no singular 2</a:t>
            </a:r>
            <a:r>
              <a:rPr lang="en-GB" baseline="30000" dirty="0"/>
              <a:t>nd</a:t>
            </a:r>
            <a:r>
              <a:rPr lang="en-GB" dirty="0"/>
              <a:t> person pronoun is possible with unfamiliar and older persons. In Russian of Estonia the convention is changing and getting closer to that of Estonia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047398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Choice of varieties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GB" dirty="0"/>
              <a:t>Everyone has a whole repertoire of varieties at his/her disposal</a:t>
            </a:r>
          </a:p>
          <a:p>
            <a:pPr lvl="0"/>
            <a:r>
              <a:rPr lang="en-GB" dirty="0"/>
              <a:t>In some situations choice is quite restricted and in some not at all </a:t>
            </a:r>
            <a:endParaRPr lang="et-EE" dirty="0"/>
          </a:p>
          <a:p>
            <a:pPr lvl="0"/>
            <a:r>
              <a:rPr lang="en-GB" dirty="0"/>
              <a:t>In multilingual communication the range of resources is wider </a:t>
            </a:r>
          </a:p>
          <a:p>
            <a:pPr lvl="0"/>
            <a:r>
              <a:rPr lang="en-GB" dirty="0"/>
              <a:t>Even if there is main language of communication, insertion of other language elements is possible (reference to the same context, common knowledge </a:t>
            </a:r>
            <a:r>
              <a:rPr lang="en-GB" dirty="0" err="1"/>
              <a:t>etc</a:t>
            </a:r>
            <a:r>
              <a:rPr lang="en-GB" dirty="0"/>
              <a:t>) </a:t>
            </a:r>
          </a:p>
          <a:p>
            <a:pPr lvl="0"/>
            <a:r>
              <a:rPr lang="en-GB" dirty="0"/>
              <a:t>PhD student writes an e-mail to me</a:t>
            </a:r>
            <a:r>
              <a:rPr lang="et-EE" dirty="0"/>
              <a:t> (2013): „</a:t>
            </a:r>
            <a:r>
              <a:rPr lang="et-EE" i="1" dirty="0" err="1"/>
              <a:t>Hi</a:t>
            </a:r>
            <a:r>
              <a:rPr lang="et-EE" i="1" dirty="0"/>
              <a:t> Anna, </a:t>
            </a:r>
            <a:r>
              <a:rPr lang="et-EE" i="1" dirty="0" err="1"/>
              <a:t>when</a:t>
            </a:r>
            <a:r>
              <a:rPr lang="et-EE" i="1" dirty="0"/>
              <a:t> </a:t>
            </a:r>
            <a:r>
              <a:rPr lang="et-EE" i="1" dirty="0" err="1"/>
              <a:t>would</a:t>
            </a:r>
            <a:r>
              <a:rPr lang="et-EE" i="1" dirty="0"/>
              <a:t> </a:t>
            </a:r>
            <a:r>
              <a:rPr lang="et-EE" i="1" dirty="0" err="1"/>
              <a:t>be</a:t>
            </a:r>
            <a:r>
              <a:rPr lang="et-EE" i="1" dirty="0"/>
              <a:t> a </a:t>
            </a:r>
            <a:r>
              <a:rPr lang="et-EE" i="1" dirty="0" err="1"/>
              <a:t>good</a:t>
            </a:r>
            <a:r>
              <a:rPr lang="et-EE" i="1" dirty="0"/>
              <a:t> </a:t>
            </a:r>
            <a:r>
              <a:rPr lang="et-EE" i="1" dirty="0" err="1"/>
              <a:t>day</a:t>
            </a:r>
            <a:r>
              <a:rPr lang="et-EE" i="1" dirty="0"/>
              <a:t> </a:t>
            </a:r>
            <a:r>
              <a:rPr lang="et-EE" i="1" dirty="0" err="1"/>
              <a:t>to</a:t>
            </a:r>
            <a:r>
              <a:rPr lang="et-EE" i="1" dirty="0"/>
              <a:t> </a:t>
            </a:r>
            <a:r>
              <a:rPr lang="et-EE" i="1" dirty="0" err="1"/>
              <a:t>collect</a:t>
            </a:r>
            <a:r>
              <a:rPr lang="et-EE" i="1" dirty="0"/>
              <a:t> </a:t>
            </a:r>
            <a:r>
              <a:rPr lang="et-EE" i="1" dirty="0" err="1"/>
              <a:t>my</a:t>
            </a:r>
            <a:r>
              <a:rPr lang="et-EE" i="1" dirty="0"/>
              <a:t> </a:t>
            </a:r>
            <a:r>
              <a:rPr lang="et-EE" i="1" u="sng" dirty="0"/>
              <a:t>juhendaja arvamus</a:t>
            </a:r>
            <a:r>
              <a:rPr lang="et-EE" i="1" dirty="0"/>
              <a:t> and </a:t>
            </a:r>
            <a:r>
              <a:rPr lang="et-EE" i="1" dirty="0" err="1"/>
              <a:t>get</a:t>
            </a:r>
            <a:r>
              <a:rPr lang="et-EE" i="1" dirty="0"/>
              <a:t> </a:t>
            </a:r>
            <a:r>
              <a:rPr lang="et-EE" i="1" dirty="0" err="1"/>
              <a:t>your</a:t>
            </a:r>
            <a:r>
              <a:rPr lang="et-EE" i="1" dirty="0"/>
              <a:t> </a:t>
            </a:r>
            <a:r>
              <a:rPr lang="et-EE" i="1" dirty="0" err="1"/>
              <a:t>signature</a:t>
            </a:r>
            <a:r>
              <a:rPr lang="et-EE" i="1" dirty="0"/>
              <a:t> </a:t>
            </a:r>
            <a:r>
              <a:rPr lang="et-EE" i="1" dirty="0" err="1"/>
              <a:t>to</a:t>
            </a:r>
            <a:r>
              <a:rPr lang="et-EE" i="1" dirty="0"/>
              <a:t> </a:t>
            </a:r>
            <a:r>
              <a:rPr lang="et-EE" i="1" dirty="0" err="1"/>
              <a:t>the</a:t>
            </a:r>
            <a:r>
              <a:rPr lang="et-EE" i="1" dirty="0"/>
              <a:t> </a:t>
            </a:r>
            <a:r>
              <a:rPr lang="et-EE" i="1" u="sng" dirty="0"/>
              <a:t>aruanne</a:t>
            </a:r>
            <a:r>
              <a:rPr lang="et-EE" i="1" dirty="0"/>
              <a:t>? </a:t>
            </a:r>
            <a:r>
              <a:rPr lang="et-EE" i="1" dirty="0" err="1"/>
              <a:t>Also</a:t>
            </a:r>
            <a:r>
              <a:rPr lang="et-EE" i="1" dirty="0"/>
              <a:t> </a:t>
            </a:r>
            <a:r>
              <a:rPr lang="et-EE" i="1" dirty="0" err="1"/>
              <a:t>what</a:t>
            </a:r>
            <a:r>
              <a:rPr lang="et-EE" i="1" dirty="0"/>
              <a:t> room </a:t>
            </a:r>
            <a:r>
              <a:rPr lang="et-EE" i="1" dirty="0" err="1"/>
              <a:t>should</a:t>
            </a:r>
            <a:r>
              <a:rPr lang="et-EE" i="1" dirty="0"/>
              <a:t> I </a:t>
            </a:r>
            <a:r>
              <a:rPr lang="et-EE" i="1" dirty="0" err="1"/>
              <a:t>go</a:t>
            </a:r>
            <a:r>
              <a:rPr lang="et-EE" i="1" dirty="0"/>
              <a:t> </a:t>
            </a:r>
            <a:r>
              <a:rPr lang="et-EE" i="1" dirty="0" err="1"/>
              <a:t>to</a:t>
            </a:r>
            <a:r>
              <a:rPr lang="et-EE" i="1" dirty="0"/>
              <a:t> </a:t>
            </a:r>
            <a:r>
              <a:rPr lang="et-EE" i="1" dirty="0" err="1"/>
              <a:t>get</a:t>
            </a:r>
            <a:r>
              <a:rPr lang="et-EE" i="1" dirty="0"/>
              <a:t> </a:t>
            </a:r>
            <a:r>
              <a:rPr lang="et-EE" i="1" dirty="0" err="1"/>
              <a:t>the</a:t>
            </a:r>
            <a:r>
              <a:rPr lang="et-EE" i="1" dirty="0"/>
              <a:t> </a:t>
            </a:r>
            <a:r>
              <a:rPr lang="et-EE" i="1" u="sng" dirty="0"/>
              <a:t>kinnitatud väljavõte läbitud ainetest</a:t>
            </a:r>
            <a:r>
              <a:rPr lang="et-EE" dirty="0"/>
              <a:t>?“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817285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Situational variation</a:t>
            </a:r>
            <a:r>
              <a:rPr lang="et-EE" dirty="0"/>
              <a:t>. Register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Language use may be conditioned by </a:t>
            </a:r>
            <a:r>
              <a:rPr lang="et-EE" dirty="0"/>
              <a:t> 1) </a:t>
            </a:r>
            <a:r>
              <a:rPr lang="en-GB" dirty="0"/>
              <a:t>user’s background</a:t>
            </a:r>
            <a:r>
              <a:rPr lang="et-EE" dirty="0"/>
              <a:t> („</a:t>
            </a:r>
            <a:r>
              <a:rPr lang="en-GB" dirty="0"/>
              <a:t>who I am</a:t>
            </a:r>
            <a:r>
              <a:rPr lang="et-EE" dirty="0"/>
              <a:t>“) </a:t>
            </a:r>
            <a:r>
              <a:rPr lang="en-GB" dirty="0"/>
              <a:t>and</a:t>
            </a:r>
            <a:r>
              <a:rPr lang="et-EE" dirty="0"/>
              <a:t> 2) </a:t>
            </a:r>
            <a:r>
              <a:rPr lang="et-EE" dirty="0" err="1"/>
              <a:t>situat</a:t>
            </a:r>
            <a:r>
              <a:rPr lang="en-GB" dirty="0"/>
              <a:t>ion</a:t>
            </a:r>
            <a:r>
              <a:rPr lang="et-EE" dirty="0"/>
              <a:t> („</a:t>
            </a:r>
            <a:r>
              <a:rPr lang="en-GB" dirty="0"/>
              <a:t>what I am doing now”</a:t>
            </a:r>
            <a:r>
              <a:rPr lang="et-EE" dirty="0"/>
              <a:t>)</a:t>
            </a:r>
          </a:p>
          <a:p>
            <a:r>
              <a:rPr lang="et-EE" dirty="0"/>
              <a:t>„</a:t>
            </a:r>
            <a:r>
              <a:rPr lang="en-GB" dirty="0"/>
              <a:t>Who I am</a:t>
            </a:r>
            <a:r>
              <a:rPr lang="et-EE" dirty="0"/>
              <a:t>“ – </a:t>
            </a:r>
            <a:r>
              <a:rPr lang="en-GB" dirty="0"/>
              <a:t>for instance: Estonian, urban dweller, with vocational training, grown up in Southern Estonia and with access to South Estonian varieties (regional and social </a:t>
            </a:r>
            <a:r>
              <a:rPr lang="en-GB" b="1" dirty="0"/>
              <a:t>dialects, idiolects</a:t>
            </a:r>
            <a:r>
              <a:rPr lang="en-GB" dirty="0"/>
              <a:t>)</a:t>
            </a:r>
            <a:endParaRPr lang="et-EE" dirty="0"/>
          </a:p>
          <a:p>
            <a:r>
              <a:rPr lang="et-EE" dirty="0"/>
              <a:t>„</a:t>
            </a:r>
            <a:r>
              <a:rPr lang="en-GB" dirty="0"/>
              <a:t>What I am doing now</a:t>
            </a:r>
            <a:r>
              <a:rPr lang="et-EE" dirty="0"/>
              <a:t>“ – </a:t>
            </a:r>
            <a:r>
              <a:rPr lang="en-GB" dirty="0"/>
              <a:t>for instance: talking with a colleague about work but in an informal setting; presenting an academic paper, filling in a form (very little freedom and variation)</a:t>
            </a:r>
            <a:r>
              <a:rPr lang="et-EE" dirty="0"/>
              <a:t> (</a:t>
            </a:r>
            <a:r>
              <a:rPr lang="et-EE" b="1" dirty="0"/>
              <a:t>register</a:t>
            </a:r>
            <a:r>
              <a:rPr lang="en-GB" b="1" dirty="0"/>
              <a:t>s</a:t>
            </a:r>
            <a:r>
              <a:rPr lang="et-EE" dirty="0"/>
              <a:t>)</a:t>
            </a:r>
          </a:p>
          <a:p>
            <a:r>
              <a:rPr lang="et-EE" dirty="0"/>
              <a:t>(1) </a:t>
            </a:r>
            <a:r>
              <a:rPr lang="en-GB" dirty="0"/>
              <a:t>user-based varieties</a:t>
            </a:r>
            <a:r>
              <a:rPr lang="et-EE" dirty="0"/>
              <a:t> (</a:t>
            </a:r>
            <a:r>
              <a:rPr lang="en-GB" dirty="0"/>
              <a:t>regional and social dialects </a:t>
            </a:r>
            <a:r>
              <a:rPr lang="en-GB" dirty="0" err="1"/>
              <a:t>etc</a:t>
            </a:r>
            <a:r>
              <a:rPr lang="en-GB" dirty="0"/>
              <a:t>)</a:t>
            </a:r>
            <a:endParaRPr lang="et-EE" dirty="0"/>
          </a:p>
          <a:p>
            <a:r>
              <a:rPr lang="et-EE" dirty="0"/>
              <a:t>(2) </a:t>
            </a:r>
            <a:r>
              <a:rPr lang="en-GB" dirty="0"/>
              <a:t>situation-based varieties </a:t>
            </a:r>
            <a:r>
              <a:rPr lang="et-EE" dirty="0"/>
              <a:t>(</a:t>
            </a:r>
            <a:r>
              <a:rPr lang="et-EE" dirty="0" err="1"/>
              <a:t>regist</a:t>
            </a:r>
            <a:r>
              <a:rPr lang="en-GB" dirty="0" err="1"/>
              <a:t>ers</a:t>
            </a:r>
            <a:r>
              <a:rPr lang="et-EE" dirty="0"/>
              <a:t>) – </a:t>
            </a:r>
            <a:r>
              <a:rPr lang="en-GB" dirty="0"/>
              <a:t>sometimes labelled as genres, styles (different authors use different terms but register is used mostly)</a:t>
            </a:r>
            <a:r>
              <a:rPr lang="et-EE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493896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Examples of registers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Written</a:t>
            </a:r>
            <a:endParaRPr lang="et-EE" dirty="0"/>
          </a:p>
          <a:p>
            <a:r>
              <a:rPr lang="en-GB" dirty="0"/>
              <a:t>Oral </a:t>
            </a:r>
            <a:r>
              <a:rPr lang="et-EE" dirty="0"/>
              <a:t>(</a:t>
            </a:r>
            <a:r>
              <a:rPr lang="en-GB" dirty="0"/>
              <a:t>may also be quite formal, for instance, festive speech</a:t>
            </a:r>
            <a:r>
              <a:rPr lang="et-EE" dirty="0"/>
              <a:t>)</a:t>
            </a:r>
          </a:p>
          <a:p>
            <a:r>
              <a:rPr lang="en-GB" dirty="0"/>
              <a:t>Everyday communication</a:t>
            </a:r>
            <a:endParaRPr lang="et-EE" dirty="0"/>
          </a:p>
          <a:p>
            <a:r>
              <a:rPr lang="en-GB" dirty="0"/>
              <a:t>Official</a:t>
            </a:r>
            <a:r>
              <a:rPr lang="et-EE" dirty="0"/>
              <a:t> (</a:t>
            </a:r>
            <a:r>
              <a:rPr lang="en-GB" dirty="0"/>
              <a:t>not always written, may be oral</a:t>
            </a:r>
            <a:r>
              <a:rPr lang="et-EE" dirty="0"/>
              <a:t>)</a:t>
            </a:r>
          </a:p>
          <a:p>
            <a:r>
              <a:rPr lang="en-GB" dirty="0"/>
              <a:t>Edited (articles, prepared speeches)</a:t>
            </a:r>
            <a:endParaRPr lang="et-EE" dirty="0"/>
          </a:p>
          <a:p>
            <a:r>
              <a:rPr lang="en-GB" dirty="0"/>
              <a:t>Not edited (spontaneous)</a:t>
            </a:r>
          </a:p>
        </p:txBody>
      </p:sp>
    </p:spTree>
    <p:extLst>
      <p:ext uri="{BB962C8B-B14F-4D97-AF65-F5344CB8AC3E}">
        <p14:creationId xmlns:p14="http://schemas.microsoft.com/office/powerpoint/2010/main" val="6495468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Sociolect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User-based variety, sometimes called social dialect</a:t>
            </a:r>
          </a:p>
          <a:p>
            <a:r>
              <a:rPr lang="en-GB" dirty="0"/>
              <a:t>In some societies social background determines language use; in some societies division between urban and rural language use (i.e., typical regional dialects opposed to standard/urban speech) </a:t>
            </a:r>
          </a:p>
          <a:p>
            <a:r>
              <a:rPr lang="en-GB" dirty="0"/>
              <a:t>Urban dialects (in Germany large urban centres have their own varieties, i.e. </a:t>
            </a:r>
            <a:r>
              <a:rPr lang="en-GB" dirty="0" err="1"/>
              <a:t>Kölsch</a:t>
            </a:r>
            <a:r>
              <a:rPr lang="en-GB" dirty="0"/>
              <a:t> – urban dialect of Cologne etc.)</a:t>
            </a:r>
          </a:p>
          <a:p>
            <a:r>
              <a:rPr lang="en-GB" dirty="0"/>
              <a:t>UK, USA – social stratification is important, sociolects are developed</a:t>
            </a:r>
          </a:p>
          <a:p>
            <a:r>
              <a:rPr lang="en-GB" dirty="0"/>
              <a:t>In Estonia – no clear sociolects. Urban dialects? Not very clear, no research</a:t>
            </a:r>
            <a:endParaRPr lang="et-EE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714141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Why there are no sociolects in Estonia?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Of course, different social groups use different varieties but the differences are not very pronounced</a:t>
            </a:r>
            <a:endParaRPr lang="et-EE" dirty="0"/>
          </a:p>
          <a:p>
            <a:r>
              <a:rPr lang="en-GB" dirty="0"/>
              <a:t>Especially comparing to the Anglo-American world</a:t>
            </a:r>
            <a:endParaRPr lang="et-EE" dirty="0"/>
          </a:p>
          <a:p>
            <a:r>
              <a:rPr lang="en-GB" dirty="0"/>
              <a:t>Before WWII - the main dichotomy between rural dialects and urban speech (of course, there was a social component to it but less clear)</a:t>
            </a:r>
          </a:p>
          <a:p>
            <a:r>
              <a:rPr lang="en-GB" dirty="0"/>
              <a:t>Language policy in the independent Estonia was egalitarian (standard language should be available to everybody, speakers of minority languages and dialect speakers alike) </a:t>
            </a:r>
          </a:p>
          <a:p>
            <a:r>
              <a:rPr lang="en-GB" dirty="0"/>
              <a:t>Relatively young standard language, people with late modernisation (as in many East European nations). </a:t>
            </a:r>
          </a:p>
          <a:p>
            <a:r>
              <a:rPr lang="en-GB" dirty="0"/>
              <a:t>No aristocracy of Estonian origin who would set a standard (cf. French aristocracy forming the basis of Standard French, the language of Paris in 17</a:t>
            </a:r>
            <a:r>
              <a:rPr lang="en-GB" baseline="30000" dirty="0"/>
              <a:t>th</a:t>
            </a:r>
            <a:r>
              <a:rPr lang="en-GB" dirty="0"/>
              <a:t> c). </a:t>
            </a:r>
          </a:p>
        </p:txBody>
      </p:sp>
    </p:spTree>
    <p:extLst>
      <p:ext uri="{BB962C8B-B14F-4D97-AF65-F5344CB8AC3E}">
        <p14:creationId xmlns:p14="http://schemas.microsoft.com/office/powerpoint/2010/main" val="23858562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Regional dialects today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dirty="0"/>
              <a:t>Have Estonian dialects disappeared (due to media, internet, compulsory education, books, urbanization, negative attitudes)?</a:t>
            </a:r>
          </a:p>
          <a:p>
            <a:r>
              <a:rPr lang="en-GB" dirty="0"/>
              <a:t>Strong regional identity </a:t>
            </a:r>
            <a:r>
              <a:rPr lang="et-EE" dirty="0"/>
              <a:t>(Võrumaa, Setumaa, </a:t>
            </a:r>
            <a:r>
              <a:rPr lang="en-GB" dirty="0"/>
              <a:t>islands</a:t>
            </a:r>
            <a:r>
              <a:rPr lang="et-EE" dirty="0"/>
              <a:t>) &gt; </a:t>
            </a:r>
            <a:r>
              <a:rPr lang="en-GB" dirty="0"/>
              <a:t>facilitate maintenance</a:t>
            </a:r>
            <a:r>
              <a:rPr lang="et-EE" dirty="0"/>
              <a:t>?</a:t>
            </a:r>
          </a:p>
          <a:p>
            <a:r>
              <a:rPr lang="en-GB" dirty="0"/>
              <a:t>Dialects do not exist in their previous form (change as any varieties) but they have not disappeared altogether </a:t>
            </a:r>
          </a:p>
          <a:p>
            <a:r>
              <a:rPr lang="en-GB" dirty="0"/>
              <a:t>Regional accents (not accent in foreigner speech) – some features of dialectal origin that appear in common Estonian (something like: common Estonian with Tartu regional accent)</a:t>
            </a:r>
          </a:p>
          <a:p>
            <a:r>
              <a:rPr lang="en-GB" dirty="0"/>
              <a:t>Paradoxically, some speakers use regional features when they communicate with neighbours </a:t>
            </a:r>
            <a:r>
              <a:rPr lang="en-GB" dirty="0" err="1"/>
              <a:t>etc</a:t>
            </a:r>
            <a:r>
              <a:rPr lang="en-GB" dirty="0"/>
              <a:t> and speak at home a more neutral variety of common Estonian</a:t>
            </a:r>
          </a:p>
        </p:txBody>
      </p:sp>
    </p:spTree>
    <p:extLst>
      <p:ext uri="{BB962C8B-B14F-4D97-AF65-F5344CB8AC3E}">
        <p14:creationId xmlns:p14="http://schemas.microsoft.com/office/powerpoint/2010/main" val="15662712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Language and gender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GB" dirty="0"/>
              <a:t>Highly politicized topic (not going into this)</a:t>
            </a:r>
          </a:p>
          <a:p>
            <a:pPr lvl="0"/>
            <a:r>
              <a:rPr lang="en-GB" dirty="0"/>
              <a:t>Some differences are biologically conditioned (yes, not everything is social construction!), for instance, voice characteristics</a:t>
            </a:r>
            <a:endParaRPr lang="et-EE" dirty="0"/>
          </a:p>
          <a:p>
            <a:pPr lvl="0"/>
            <a:r>
              <a:rPr lang="en-GB" dirty="0"/>
              <a:t>Differences may be more or less pronounced in different societies (first observations made by ethnographers)</a:t>
            </a:r>
            <a:endParaRPr lang="et-EE" dirty="0"/>
          </a:p>
          <a:p>
            <a:pPr lvl="0"/>
            <a:r>
              <a:rPr lang="en-GB" dirty="0"/>
              <a:t>In some cultures gendered varieties are very different (even different morphology, for instance, some registers in Japanese); no such differences in Estonian</a:t>
            </a:r>
          </a:p>
        </p:txBody>
      </p:sp>
    </p:spTree>
    <p:extLst>
      <p:ext uri="{BB962C8B-B14F-4D97-AF65-F5344CB8AC3E}">
        <p14:creationId xmlns:p14="http://schemas.microsoft.com/office/powerpoint/2010/main" val="41450696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n-GB" dirty="0"/>
              <a:t>Sociocultural stereotypes: British “talking like a lady” </a:t>
            </a:r>
          </a:p>
          <a:p>
            <a:r>
              <a:rPr lang="en-GB" dirty="0"/>
              <a:t>Some research: William </a:t>
            </a:r>
            <a:r>
              <a:rPr lang="en-GB" dirty="0" err="1"/>
              <a:t>Labov</a:t>
            </a:r>
            <a:r>
              <a:rPr lang="et-EE" dirty="0"/>
              <a:t> (1966) – </a:t>
            </a:r>
            <a:r>
              <a:rPr lang="en-GB" b="1" dirty="0"/>
              <a:t>women tend to be hypercorrect and prestige oriented</a:t>
            </a:r>
          </a:p>
          <a:p>
            <a:r>
              <a:rPr lang="en-GB" dirty="0"/>
              <a:t>Peter </a:t>
            </a:r>
            <a:r>
              <a:rPr lang="et-EE" dirty="0" err="1"/>
              <a:t>Trudgill</a:t>
            </a:r>
            <a:r>
              <a:rPr lang="et-EE" dirty="0"/>
              <a:t> (1972) – </a:t>
            </a:r>
            <a:r>
              <a:rPr lang="en-GB" dirty="0"/>
              <a:t>covert prestige: for instance, British working class varieties are not valued by educational system but are valued among the users. </a:t>
            </a:r>
          </a:p>
          <a:p>
            <a:r>
              <a:rPr lang="et-EE" dirty="0"/>
              <a:t>James </a:t>
            </a:r>
            <a:r>
              <a:rPr lang="en-GB" dirty="0"/>
              <a:t>and</a:t>
            </a:r>
            <a:r>
              <a:rPr lang="et-EE" dirty="0"/>
              <a:t> </a:t>
            </a:r>
            <a:r>
              <a:rPr lang="et-EE" dirty="0" err="1"/>
              <a:t>Lesley</a:t>
            </a:r>
            <a:r>
              <a:rPr lang="et-EE" dirty="0"/>
              <a:t> </a:t>
            </a:r>
            <a:r>
              <a:rPr lang="et-EE" dirty="0" err="1"/>
              <a:t>Milroy</a:t>
            </a:r>
            <a:r>
              <a:rPr lang="et-EE" dirty="0"/>
              <a:t> (</a:t>
            </a:r>
            <a:r>
              <a:rPr lang="en-GB" dirty="0"/>
              <a:t>social network, critique of </a:t>
            </a:r>
            <a:r>
              <a:rPr lang="en-GB" dirty="0" err="1"/>
              <a:t>Labov</a:t>
            </a:r>
            <a:r>
              <a:rPr lang="en-GB" dirty="0"/>
              <a:t>)</a:t>
            </a:r>
            <a:r>
              <a:rPr lang="et-EE" dirty="0"/>
              <a:t>: </a:t>
            </a:r>
            <a:r>
              <a:rPr lang="en-GB" dirty="0"/>
              <a:t>even within the same social group there are many differences, not necessarily men vs. women but younger vs. older speakers. </a:t>
            </a:r>
            <a:r>
              <a:rPr lang="en-GB" b="1" dirty="0"/>
              <a:t>Men tend to be solidarity oriented, group pressure is stronger</a:t>
            </a:r>
            <a:endParaRPr lang="en-GB" dirty="0"/>
          </a:p>
          <a:p>
            <a:r>
              <a:rPr lang="en-GB" dirty="0"/>
              <a:t>Many textbooks of sociolinguistic repeat the idea (women – prestige oriented, men – solidarity oriented) </a:t>
            </a:r>
            <a:r>
              <a:rPr lang="en-GB" b="1" dirty="0"/>
              <a:t>but this is not true about every society</a:t>
            </a:r>
            <a:r>
              <a:rPr lang="en-GB" dirty="0"/>
              <a:t>.</a:t>
            </a:r>
            <a:endParaRPr lang="et-EE" dirty="0"/>
          </a:p>
          <a:p>
            <a:pPr lvl="0"/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189868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ealkiri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Sisu kohatäid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t-EE" dirty="0" err="1"/>
              <a:t>Dalia</a:t>
            </a:r>
            <a:r>
              <a:rPr lang="et-EE" dirty="0"/>
              <a:t> </a:t>
            </a:r>
            <a:r>
              <a:rPr lang="lt-LT" dirty="0"/>
              <a:t>Pinkevičienė</a:t>
            </a:r>
            <a:r>
              <a:rPr lang="et-EE" dirty="0"/>
              <a:t> (2022) </a:t>
            </a:r>
            <a:r>
              <a:rPr lang="et-EE" dirty="0" err="1"/>
              <a:t>Mixed</a:t>
            </a:r>
            <a:r>
              <a:rPr lang="et-EE" dirty="0"/>
              <a:t> </a:t>
            </a:r>
            <a:r>
              <a:rPr lang="et-EE" dirty="0" err="1"/>
              <a:t>speech</a:t>
            </a:r>
            <a:r>
              <a:rPr lang="et-EE" dirty="0"/>
              <a:t> </a:t>
            </a:r>
            <a:r>
              <a:rPr lang="et-EE" dirty="0" err="1"/>
              <a:t>styles</a:t>
            </a:r>
            <a:r>
              <a:rPr lang="et-EE" dirty="0"/>
              <a:t> in </a:t>
            </a:r>
            <a:r>
              <a:rPr lang="et-EE" dirty="0" err="1"/>
              <a:t>two</a:t>
            </a:r>
            <a:r>
              <a:rPr lang="et-EE" dirty="0"/>
              <a:t> </a:t>
            </a:r>
            <a:r>
              <a:rPr lang="et-EE" dirty="0" err="1"/>
              <a:t>single-gendered</a:t>
            </a:r>
            <a:r>
              <a:rPr lang="et-EE" dirty="0"/>
              <a:t> </a:t>
            </a:r>
            <a:r>
              <a:rPr lang="et-EE" dirty="0" err="1"/>
              <a:t>occupational</a:t>
            </a:r>
            <a:r>
              <a:rPr lang="et-EE" dirty="0"/>
              <a:t> </a:t>
            </a:r>
            <a:r>
              <a:rPr lang="et-EE" dirty="0" err="1"/>
              <a:t>groups</a:t>
            </a:r>
            <a:r>
              <a:rPr lang="et-EE" dirty="0"/>
              <a:t>: </a:t>
            </a:r>
            <a:r>
              <a:rPr lang="et-EE" dirty="0" err="1"/>
              <a:t>identities</a:t>
            </a:r>
            <a:r>
              <a:rPr lang="et-EE" dirty="0"/>
              <a:t> in </a:t>
            </a:r>
            <a:r>
              <a:rPr lang="et-EE" dirty="0" err="1"/>
              <a:t>interaction</a:t>
            </a:r>
            <a:r>
              <a:rPr lang="et-EE" dirty="0"/>
              <a:t>. </a:t>
            </a:r>
            <a:r>
              <a:rPr lang="et-EE" i="1" dirty="0" err="1"/>
              <a:t>Taikomoji</a:t>
            </a:r>
            <a:r>
              <a:rPr lang="et-EE" i="1" dirty="0"/>
              <a:t> </a:t>
            </a:r>
            <a:r>
              <a:rPr lang="et-EE" i="1" dirty="0" err="1"/>
              <a:t>Kalbotyra</a:t>
            </a:r>
            <a:r>
              <a:rPr lang="et-EE" i="1" dirty="0"/>
              <a:t> </a:t>
            </a:r>
            <a:r>
              <a:rPr lang="et-EE" dirty="0"/>
              <a:t>17, 38-61</a:t>
            </a:r>
          </a:p>
          <a:p>
            <a:r>
              <a:rPr lang="et-EE" dirty="0"/>
              <a:t>IT-</a:t>
            </a:r>
            <a:r>
              <a:rPr lang="et-EE" dirty="0" err="1"/>
              <a:t>company</a:t>
            </a:r>
            <a:r>
              <a:rPr lang="et-EE" dirty="0"/>
              <a:t> (male), </a:t>
            </a:r>
            <a:r>
              <a:rPr lang="et-EE" dirty="0" err="1"/>
              <a:t>cosmetics</a:t>
            </a:r>
            <a:r>
              <a:rPr lang="et-EE" dirty="0"/>
              <a:t> </a:t>
            </a:r>
            <a:r>
              <a:rPr lang="et-EE" dirty="0" err="1"/>
              <a:t>firm</a:t>
            </a:r>
            <a:r>
              <a:rPr lang="et-EE" dirty="0"/>
              <a:t> (</a:t>
            </a:r>
            <a:r>
              <a:rPr lang="et-EE" dirty="0" err="1"/>
              <a:t>female</a:t>
            </a:r>
            <a:r>
              <a:rPr lang="et-EE" dirty="0"/>
              <a:t>)</a:t>
            </a:r>
          </a:p>
          <a:p>
            <a:r>
              <a:rPr lang="et-EE" dirty="0" err="1"/>
              <a:t>Men</a:t>
            </a:r>
            <a:r>
              <a:rPr lang="et-EE" dirty="0"/>
              <a:t> </a:t>
            </a:r>
            <a:r>
              <a:rPr lang="et-EE" dirty="0" err="1"/>
              <a:t>use</a:t>
            </a:r>
            <a:r>
              <a:rPr lang="et-EE" dirty="0"/>
              <a:t> </a:t>
            </a:r>
            <a:r>
              <a:rPr lang="et-EE" dirty="0" err="1"/>
              <a:t>English</a:t>
            </a:r>
            <a:r>
              <a:rPr lang="et-EE" dirty="0"/>
              <a:t> and </a:t>
            </a:r>
            <a:r>
              <a:rPr lang="et-EE" dirty="0" err="1"/>
              <a:t>Russian</a:t>
            </a:r>
            <a:r>
              <a:rPr lang="et-EE" dirty="0"/>
              <a:t>. </a:t>
            </a:r>
            <a:r>
              <a:rPr lang="et-EE" dirty="0" err="1"/>
              <a:t>English</a:t>
            </a:r>
            <a:r>
              <a:rPr lang="et-EE" dirty="0"/>
              <a:t>: </a:t>
            </a:r>
            <a:r>
              <a:rPr lang="et-EE" dirty="0" err="1"/>
              <a:t>specific</a:t>
            </a:r>
            <a:r>
              <a:rPr lang="et-EE" dirty="0"/>
              <a:t> </a:t>
            </a:r>
            <a:r>
              <a:rPr lang="et-EE" dirty="0" err="1"/>
              <a:t>items</a:t>
            </a:r>
            <a:r>
              <a:rPr lang="et-EE" dirty="0"/>
              <a:t>, </a:t>
            </a:r>
            <a:r>
              <a:rPr lang="et-EE" dirty="0" err="1"/>
              <a:t>terms</a:t>
            </a:r>
            <a:r>
              <a:rPr lang="et-EE" dirty="0"/>
              <a:t>; </a:t>
            </a:r>
            <a:r>
              <a:rPr lang="et-EE" dirty="0" err="1"/>
              <a:t>obsenities</a:t>
            </a:r>
            <a:r>
              <a:rPr lang="et-EE" dirty="0"/>
              <a:t>. </a:t>
            </a:r>
            <a:r>
              <a:rPr lang="et-EE" dirty="0" err="1"/>
              <a:t>Russian</a:t>
            </a:r>
            <a:r>
              <a:rPr lang="et-EE" dirty="0"/>
              <a:t>: </a:t>
            </a:r>
            <a:r>
              <a:rPr lang="et-EE" dirty="0" err="1"/>
              <a:t>obsenities</a:t>
            </a:r>
            <a:r>
              <a:rPr lang="et-EE" dirty="0"/>
              <a:t>. </a:t>
            </a:r>
          </a:p>
          <a:p>
            <a:r>
              <a:rPr lang="et-EE" dirty="0" err="1"/>
              <a:t>Women</a:t>
            </a:r>
            <a:r>
              <a:rPr lang="et-EE" dirty="0"/>
              <a:t>: </a:t>
            </a:r>
            <a:r>
              <a:rPr lang="et-EE" dirty="0" err="1"/>
              <a:t>do</a:t>
            </a:r>
            <a:r>
              <a:rPr lang="et-EE" dirty="0"/>
              <a:t> </a:t>
            </a:r>
            <a:r>
              <a:rPr lang="et-EE" dirty="0" err="1"/>
              <a:t>not</a:t>
            </a:r>
            <a:r>
              <a:rPr lang="et-EE" dirty="0"/>
              <a:t> </a:t>
            </a:r>
            <a:r>
              <a:rPr lang="et-EE" dirty="0" err="1"/>
              <a:t>curse</a:t>
            </a:r>
            <a:r>
              <a:rPr lang="et-EE" dirty="0"/>
              <a:t> &gt; no </a:t>
            </a:r>
            <a:r>
              <a:rPr lang="et-EE" dirty="0" err="1"/>
              <a:t>Russian</a:t>
            </a:r>
            <a:r>
              <a:rPr lang="et-EE" dirty="0"/>
              <a:t>! </a:t>
            </a:r>
            <a:r>
              <a:rPr lang="et-EE" dirty="0" err="1"/>
              <a:t>English</a:t>
            </a:r>
            <a:r>
              <a:rPr lang="et-EE" dirty="0"/>
              <a:t>: </a:t>
            </a:r>
            <a:r>
              <a:rPr lang="et-EE" dirty="0" err="1"/>
              <a:t>specific</a:t>
            </a:r>
            <a:r>
              <a:rPr lang="et-EE" dirty="0"/>
              <a:t> </a:t>
            </a:r>
            <a:r>
              <a:rPr lang="et-EE" dirty="0" err="1"/>
              <a:t>items</a:t>
            </a:r>
            <a:r>
              <a:rPr lang="et-EE" dirty="0"/>
              <a:t>, </a:t>
            </a:r>
            <a:r>
              <a:rPr lang="et-EE" dirty="0" err="1"/>
              <a:t>terms</a:t>
            </a:r>
            <a:r>
              <a:rPr lang="et-EE" dirty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836261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b="1" dirty="0"/>
              <a:t>Linguistic variety </a:t>
            </a:r>
            <a:r>
              <a:rPr lang="en-GB" dirty="0"/>
              <a:t>or </a:t>
            </a:r>
            <a:r>
              <a:rPr lang="en-GB" b="1" dirty="0" err="1"/>
              <a:t>lect</a:t>
            </a:r>
            <a:r>
              <a:rPr lang="en-GB" dirty="0"/>
              <a:t>: the term used when language status, prestige, codification etc. is irrelevant for the discussion</a:t>
            </a:r>
          </a:p>
          <a:p>
            <a:pPr lvl="0"/>
            <a:r>
              <a:rPr lang="en-GB" b="1" dirty="0"/>
              <a:t>Language is not a discrete entity with clear borders</a:t>
            </a:r>
            <a:r>
              <a:rPr lang="et-EE" dirty="0"/>
              <a:t>, </a:t>
            </a:r>
            <a:r>
              <a:rPr lang="en-GB" dirty="0"/>
              <a:t>varieties may have many things in common (our idiolects may be similar but not identical; think about transitional dialects etc.</a:t>
            </a:r>
            <a:r>
              <a:rPr lang="et-EE" dirty="0"/>
              <a:t>)</a:t>
            </a:r>
          </a:p>
          <a:p>
            <a:pPr lvl="0"/>
            <a:r>
              <a:rPr lang="en-GB" dirty="0"/>
              <a:t>My metaphor: Language is not like a tile, it is more like jelly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3147249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Prestige and covert prestige, stigmatization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lvl="0"/>
            <a:r>
              <a:rPr lang="en-GB" dirty="0"/>
              <a:t>Covert prestige (see previous slide) – not openly fostered/promoted by educators, language planners, elite </a:t>
            </a:r>
            <a:r>
              <a:rPr lang="en-GB" dirty="0" err="1"/>
              <a:t>etc</a:t>
            </a:r>
            <a:r>
              <a:rPr lang="et-EE" dirty="0"/>
              <a:t>.</a:t>
            </a:r>
            <a:endParaRPr lang="en-GB" dirty="0"/>
          </a:p>
          <a:p>
            <a:pPr lvl="0"/>
            <a:r>
              <a:rPr lang="en-GB" dirty="0"/>
              <a:t>It exists naturally because for many their way of speech is a part of their identity</a:t>
            </a:r>
          </a:p>
          <a:p>
            <a:pPr lvl="0"/>
            <a:r>
              <a:rPr lang="en-GB" dirty="0"/>
              <a:t>Prestige is not the same as status! Language status: official, regional, top-down; prestige – what a group of speakers values, bottom-up</a:t>
            </a:r>
          </a:p>
          <a:p>
            <a:pPr lvl="0"/>
            <a:r>
              <a:rPr lang="en-GB" dirty="0"/>
              <a:t>There may be conflicting prestige hierarchies within the same society </a:t>
            </a:r>
          </a:p>
          <a:p>
            <a:pPr lvl="0"/>
            <a:r>
              <a:rPr lang="en-GB" b="1" dirty="0"/>
              <a:t>Stigmatization </a:t>
            </a:r>
            <a:r>
              <a:rPr lang="en-GB" dirty="0"/>
              <a:t>– creation of negative stereotypes (“only uneducated people use this word/form” </a:t>
            </a:r>
            <a:r>
              <a:rPr lang="en-GB" dirty="0" err="1"/>
              <a:t>etc</a:t>
            </a:r>
            <a:r>
              <a:rPr lang="en-GB" dirty="0"/>
              <a:t>). But even stigmatized words, forms and entire varieties do not disappear because of covert prestige</a:t>
            </a:r>
          </a:p>
        </p:txBody>
      </p:sp>
    </p:spTree>
    <p:extLst>
      <p:ext uri="{BB962C8B-B14F-4D97-AF65-F5344CB8AC3E}">
        <p14:creationId xmlns:p14="http://schemas.microsoft.com/office/powerpoint/2010/main" val="39104468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Slang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lvl="0"/>
            <a:r>
              <a:rPr lang="en-GB" dirty="0"/>
              <a:t>Often perceived as “bad language” </a:t>
            </a:r>
          </a:p>
          <a:p>
            <a:pPr lvl="0"/>
            <a:r>
              <a:rPr lang="en-GB" dirty="0"/>
              <a:t>Is it sub-standard? Marginal variety (i.e., used by criminals)? Group variety? Terms like jargon, argot are used interchangeably but it is the same</a:t>
            </a:r>
          </a:p>
          <a:p>
            <a:pPr lvl="0"/>
            <a:r>
              <a:rPr lang="en-GB" dirty="0"/>
              <a:t>Not necessarily marginal</a:t>
            </a:r>
          </a:p>
          <a:p>
            <a:pPr lvl="0"/>
            <a:r>
              <a:rPr lang="en-GB" dirty="0"/>
              <a:t>Many varieties are non-standard (dialects</a:t>
            </a:r>
            <a:r>
              <a:rPr lang="et-EE" dirty="0"/>
              <a:t>, </a:t>
            </a:r>
            <a:r>
              <a:rPr lang="et-EE" dirty="0" err="1"/>
              <a:t>group</a:t>
            </a:r>
            <a:r>
              <a:rPr lang="et-EE" dirty="0"/>
              <a:t> </a:t>
            </a:r>
            <a:r>
              <a:rPr lang="et-EE" dirty="0" err="1"/>
              <a:t>varieties</a:t>
            </a:r>
            <a:r>
              <a:rPr lang="en-GB" dirty="0"/>
              <a:t>). “Sub-standard” has a negative connotation (</a:t>
            </a:r>
            <a:r>
              <a:rPr lang="et-EE" dirty="0"/>
              <a:t>„</a:t>
            </a:r>
            <a:r>
              <a:rPr lang="en-GB" dirty="0"/>
              <a:t>something that </a:t>
            </a:r>
            <a:r>
              <a:rPr lang="et-EE" dirty="0" err="1"/>
              <a:t>is</a:t>
            </a:r>
            <a:r>
              <a:rPr lang="et-EE" dirty="0"/>
              <a:t> </a:t>
            </a:r>
            <a:r>
              <a:rPr lang="et-EE" dirty="0" err="1"/>
              <a:t>not</a:t>
            </a:r>
            <a:r>
              <a:rPr lang="et-EE" dirty="0"/>
              <a:t> </a:t>
            </a:r>
            <a:r>
              <a:rPr lang="et-EE" dirty="0" err="1"/>
              <a:t>the</a:t>
            </a:r>
            <a:r>
              <a:rPr lang="et-EE" dirty="0"/>
              <a:t> </a:t>
            </a:r>
            <a:r>
              <a:rPr lang="en-GB" dirty="0" err="1"/>
              <a:t>standar</a:t>
            </a:r>
            <a:r>
              <a:rPr lang="et-EE" dirty="0"/>
              <a:t>d</a:t>
            </a:r>
            <a:r>
              <a:rPr lang="en-GB" dirty="0"/>
              <a:t> is of low quality</a:t>
            </a:r>
            <a:r>
              <a:rPr lang="et-EE" dirty="0"/>
              <a:t>“</a:t>
            </a:r>
            <a:r>
              <a:rPr lang="en-GB" dirty="0"/>
              <a:t>) </a:t>
            </a:r>
          </a:p>
          <a:p>
            <a:pPr lvl="0"/>
            <a:r>
              <a:rPr lang="en-GB" dirty="0"/>
              <a:t>Is the difference only in lexicon or not only? Not very clear </a:t>
            </a:r>
          </a:p>
          <a:p>
            <a:pPr lvl="0"/>
            <a:r>
              <a:rPr lang="en-GB" dirty="0"/>
              <a:t>Better to consider slang as an in-group variety or register. IT slang, doctors’ slang, student slang, road workers slang </a:t>
            </a:r>
            <a:r>
              <a:rPr lang="en-GB" dirty="0" err="1"/>
              <a:t>etc</a:t>
            </a:r>
            <a:r>
              <a:rPr lang="en-GB" dirty="0"/>
              <a:t> </a:t>
            </a:r>
          </a:p>
          <a:p>
            <a:pPr lvl="0"/>
            <a:r>
              <a:rPr lang="en-GB" dirty="0"/>
              <a:t>Nobody’s only variety, probably, plays a role of register (when one communicates in-group only)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015183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CMC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Is there an internet language?</a:t>
            </a:r>
            <a:endParaRPr lang="et-EE" dirty="0"/>
          </a:p>
          <a:p>
            <a:r>
              <a:rPr lang="en-GB" dirty="0"/>
              <a:t>CMC occurs in different environments and follow different type of logic &gt; no one type of internet language!</a:t>
            </a:r>
            <a:r>
              <a:rPr lang="et-EE" dirty="0"/>
              <a:t> </a:t>
            </a:r>
          </a:p>
          <a:p>
            <a:r>
              <a:rPr lang="en-GB" dirty="0"/>
              <a:t>Public/requires login; mono- or </a:t>
            </a:r>
            <a:r>
              <a:rPr lang="en-GB" dirty="0" err="1"/>
              <a:t>polylogue</a:t>
            </a:r>
            <a:r>
              <a:rPr lang="en-GB" dirty="0"/>
              <a:t>; mono- or multimodal (script only or script with video); moderated or not</a:t>
            </a:r>
            <a:endParaRPr lang="et-EE" dirty="0"/>
          </a:p>
          <a:p>
            <a:r>
              <a:rPr lang="en-GB" dirty="0"/>
              <a:t>Degrees of formalities can differ in CMC as well</a:t>
            </a:r>
          </a:p>
          <a:p>
            <a:r>
              <a:rPr lang="en-GB" dirty="0"/>
              <a:t>Compare company blog vs. private blog</a:t>
            </a:r>
          </a:p>
          <a:p>
            <a:r>
              <a:rPr lang="en-GB" dirty="0"/>
              <a:t>Or official Facebook page of a public person with private Facebook page</a:t>
            </a:r>
          </a:p>
        </p:txBody>
      </p:sp>
    </p:spTree>
    <p:extLst>
      <p:ext uri="{BB962C8B-B14F-4D97-AF65-F5344CB8AC3E}">
        <p14:creationId xmlns:p14="http://schemas.microsoft.com/office/powerpoint/2010/main" val="204856700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/>
              <a:t>Official e-mail does not differ from a non-electronic conventional letter </a:t>
            </a:r>
          </a:p>
          <a:p>
            <a:r>
              <a:rPr lang="en-GB" dirty="0"/>
              <a:t>Chat-room, forum talk is a relatively new way of communication. Includes features of oral and written language (abbreviations: OMG, LOL, Estonian </a:t>
            </a:r>
            <a:r>
              <a:rPr lang="en-GB" i="1" dirty="0" err="1"/>
              <a:t>vbla</a:t>
            </a:r>
            <a:r>
              <a:rPr lang="en-GB" dirty="0"/>
              <a:t> = </a:t>
            </a:r>
            <a:r>
              <a:rPr lang="en-GB" i="1" dirty="0" err="1"/>
              <a:t>võib</a:t>
            </a:r>
            <a:r>
              <a:rPr lang="en-GB" i="1" dirty="0"/>
              <a:t>-olla</a:t>
            </a:r>
            <a:r>
              <a:rPr lang="en-GB" dirty="0"/>
              <a:t> ‘may be’, </a:t>
            </a:r>
            <a:r>
              <a:rPr lang="en-GB" i="1" dirty="0" err="1"/>
              <a:t>tglt</a:t>
            </a:r>
            <a:r>
              <a:rPr lang="en-GB" dirty="0"/>
              <a:t> = </a:t>
            </a:r>
            <a:r>
              <a:rPr lang="en-GB" i="1" dirty="0" err="1"/>
              <a:t>tegelikult</a:t>
            </a:r>
            <a:r>
              <a:rPr lang="en-GB" dirty="0"/>
              <a:t> ‘really’, cities </a:t>
            </a:r>
            <a:r>
              <a:rPr lang="en-GB" i="1" dirty="0" err="1"/>
              <a:t>Tln</a:t>
            </a:r>
            <a:r>
              <a:rPr lang="en-GB" dirty="0"/>
              <a:t>, </a:t>
            </a:r>
            <a:r>
              <a:rPr lang="en-GB" i="1" dirty="0" err="1"/>
              <a:t>Trt</a:t>
            </a:r>
            <a:r>
              <a:rPr lang="en-GB" dirty="0"/>
              <a:t>)</a:t>
            </a:r>
            <a:r>
              <a:rPr lang="et-EE" dirty="0"/>
              <a:t> </a:t>
            </a:r>
            <a:endParaRPr lang="en-GB" dirty="0"/>
          </a:p>
          <a:p>
            <a:r>
              <a:rPr lang="en-GB" dirty="0"/>
              <a:t>It would be unproductive to say that CMC is bad and primitive; CMC offers another medium that changes the nature of communication</a:t>
            </a:r>
          </a:p>
          <a:p>
            <a:pPr lvl="0"/>
            <a:r>
              <a:rPr lang="en-GB" dirty="0"/>
              <a:t>CMC is affected by the following parameters: real time communication or not; limited vs. unlimited space; genre (forum, group, vlog, blog </a:t>
            </a:r>
            <a:r>
              <a:rPr lang="en-GB" dirty="0" err="1"/>
              <a:t>etc</a:t>
            </a:r>
            <a:r>
              <a:rPr lang="en-GB" dirty="0"/>
              <a:t>); monologue vs. </a:t>
            </a:r>
            <a:r>
              <a:rPr lang="en-GB" dirty="0" err="1"/>
              <a:t>polylogue</a:t>
            </a:r>
            <a:r>
              <a:rPr lang="en-GB" dirty="0"/>
              <a:t> </a:t>
            </a:r>
          </a:p>
          <a:p>
            <a:pPr lvl="0"/>
            <a:r>
              <a:rPr lang="en-GB" dirty="0"/>
              <a:t>Some genres have more common features with written language (blogs: not real time communication, unlimited space, </a:t>
            </a:r>
            <a:r>
              <a:rPr lang="en-GB" dirty="0" err="1"/>
              <a:t>monological</a:t>
            </a:r>
            <a:r>
              <a:rPr lang="en-GB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397259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5928" y="1690688"/>
            <a:ext cx="5209982" cy="4351338"/>
          </a:xfr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1344" y="1939636"/>
            <a:ext cx="4729019" cy="4156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852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Variety is not identical to itself </a:t>
            </a:r>
            <a:br>
              <a:rPr lang="en-GB" dirty="0"/>
            </a:br>
            <a:r>
              <a:rPr lang="en-GB" dirty="0"/>
              <a:t>in time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42933068"/>
              </p:ext>
            </p:extLst>
          </p:nvPr>
        </p:nvGraphicFramePr>
        <p:xfrm>
          <a:off x="838200" y="1930400"/>
          <a:ext cx="10515600" cy="4166274"/>
        </p:xfrm>
        <a:graphic>
          <a:graphicData uri="http://schemas.openxmlformats.org/drawingml/2006/table">
            <a:tbl>
              <a:tblPr/>
              <a:tblGrid>
                <a:gridCol w="5257800">
                  <a:extLst>
                    <a:ext uri="{9D8B030D-6E8A-4147-A177-3AD203B41FA5}">
                      <a16:colId xmlns:a16="http://schemas.microsoft.com/office/drawing/2014/main" val="2880930663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4143060307"/>
                    </a:ext>
                  </a:extLst>
                </a:gridCol>
              </a:tblGrid>
              <a:tr h="954904">
                <a:tc>
                  <a:txBody>
                    <a:bodyPr/>
                    <a:lstStyle/>
                    <a:p>
                      <a:r>
                        <a:rPr lang="en-GB" sz="2800" dirty="0" err="1"/>
                        <a:t>Geoffry</a:t>
                      </a:r>
                      <a:r>
                        <a:rPr lang="en-GB" sz="2800" baseline="0" dirty="0"/>
                        <a:t> </a:t>
                      </a:r>
                      <a:r>
                        <a:rPr lang="en-GB" sz="2800" baseline="0" dirty="0" err="1"/>
                        <a:t>Chauser</a:t>
                      </a:r>
                      <a:r>
                        <a:rPr lang="en-GB" sz="2800" baseline="0" dirty="0"/>
                        <a:t> (1343-1400), </a:t>
                      </a:r>
                    </a:p>
                    <a:p>
                      <a:r>
                        <a:rPr lang="en-GB" sz="2800" baseline="0" dirty="0"/>
                        <a:t>The Canterbury Tales</a:t>
                      </a:r>
                      <a:endParaRPr lang="en-GB" sz="2800" dirty="0"/>
                    </a:p>
                    <a:p>
                      <a:endParaRPr lang="en-GB" dirty="0"/>
                    </a:p>
                    <a:p>
                      <a:r>
                        <a:rPr lang="en-GB" sz="2000" dirty="0"/>
                        <a:t>Middle English</a:t>
                      </a:r>
                    </a:p>
                    <a:p>
                      <a:endParaRPr lang="en-GB" dirty="0"/>
                    </a:p>
                    <a:p>
                      <a:r>
                        <a:rPr lang="en-GB" dirty="0" err="1"/>
                        <a:t>Whan</a:t>
                      </a:r>
                      <a:r>
                        <a:rPr lang="en-GB" dirty="0"/>
                        <a:t> that </a:t>
                      </a:r>
                      <a:r>
                        <a:rPr lang="en-GB" dirty="0" err="1"/>
                        <a:t>Aprill</a:t>
                      </a:r>
                      <a:r>
                        <a:rPr lang="en-GB" dirty="0"/>
                        <a:t>, with his </a:t>
                      </a:r>
                      <a:r>
                        <a:rPr lang="en-GB" dirty="0" err="1"/>
                        <a:t>shoures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soote</a:t>
                      </a:r>
                      <a:r>
                        <a:rPr lang="en-GB" dirty="0"/>
                        <a:t>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  <a:p>
                      <a:endParaRPr lang="en-GB" dirty="0"/>
                    </a:p>
                    <a:p>
                      <a:endParaRPr lang="en-GB" dirty="0"/>
                    </a:p>
                    <a:p>
                      <a:endParaRPr lang="en-GB" dirty="0"/>
                    </a:p>
                    <a:p>
                      <a:r>
                        <a:rPr lang="en-GB" sz="2000" dirty="0"/>
                        <a:t>Modern</a:t>
                      </a:r>
                      <a:r>
                        <a:rPr lang="en-GB" sz="2000" baseline="0" dirty="0"/>
                        <a:t> English</a:t>
                      </a:r>
                      <a:endParaRPr lang="en-GB" sz="2000" dirty="0"/>
                    </a:p>
                    <a:p>
                      <a:endParaRPr lang="en-GB" dirty="0"/>
                    </a:p>
                    <a:p>
                      <a:r>
                        <a:rPr lang="en-GB" dirty="0"/>
                        <a:t>When [that] April with his showers sweet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25660868"/>
                  </a:ext>
                </a:extLst>
              </a:tr>
              <a:tr h="697878">
                <a:tc>
                  <a:txBody>
                    <a:bodyPr/>
                    <a:lstStyle/>
                    <a:p>
                      <a:r>
                        <a:rPr lang="en-GB" dirty="0"/>
                        <a:t>The </a:t>
                      </a:r>
                      <a:r>
                        <a:rPr lang="en-GB" dirty="0" err="1"/>
                        <a:t>droȝte</a:t>
                      </a:r>
                      <a:r>
                        <a:rPr lang="en-GB" dirty="0"/>
                        <a:t> of March hath </a:t>
                      </a:r>
                      <a:r>
                        <a:rPr lang="en-GB" dirty="0" err="1"/>
                        <a:t>perced</a:t>
                      </a:r>
                      <a:r>
                        <a:rPr lang="en-GB" dirty="0"/>
                        <a:t> to the </a:t>
                      </a:r>
                      <a:r>
                        <a:rPr lang="en-GB" dirty="0" err="1"/>
                        <a:t>roote</a:t>
                      </a:r>
                      <a:r>
                        <a:rPr lang="en-GB" dirty="0"/>
                        <a:t>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The drought of March has pierced to the root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81670149"/>
                  </a:ext>
                </a:extLst>
              </a:tr>
              <a:tr h="697878">
                <a:tc>
                  <a:txBody>
                    <a:bodyPr/>
                    <a:lstStyle/>
                    <a:p>
                      <a:r>
                        <a:rPr lang="en-GB" dirty="0"/>
                        <a:t>And bathed every </a:t>
                      </a:r>
                      <a:r>
                        <a:rPr lang="en-GB" dirty="0" err="1"/>
                        <a:t>veyne</a:t>
                      </a:r>
                      <a:r>
                        <a:rPr lang="en-GB" dirty="0"/>
                        <a:t> in </a:t>
                      </a:r>
                      <a:r>
                        <a:rPr lang="en-GB" dirty="0" err="1"/>
                        <a:t>swich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licour</a:t>
                      </a:r>
                      <a:r>
                        <a:rPr lang="en-GB" dirty="0"/>
                        <a:t>,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And bathed every vein in such liquor,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1511351"/>
                  </a:ext>
                </a:extLst>
              </a:tr>
              <a:tr h="697878">
                <a:tc>
                  <a:txBody>
                    <a:bodyPr/>
                    <a:lstStyle/>
                    <a:p>
                      <a:r>
                        <a:rPr lang="en-GB" dirty="0"/>
                        <a:t>Of which </a:t>
                      </a:r>
                      <a:r>
                        <a:rPr lang="en-GB" dirty="0" err="1"/>
                        <a:t>vertu</a:t>
                      </a:r>
                      <a:r>
                        <a:rPr lang="en-GB" dirty="0"/>
                        <a:t> </a:t>
                      </a:r>
                      <a:r>
                        <a:rPr lang="en-GB" dirty="0" err="1"/>
                        <a:t>engendred</a:t>
                      </a:r>
                      <a:r>
                        <a:rPr lang="en-GB" dirty="0"/>
                        <a:t> is the flour;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Of which virtue engendered is the flower; 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01835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44253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… and in space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Think of British, USA, Canadian, Australian English</a:t>
            </a:r>
          </a:p>
          <a:p>
            <a:r>
              <a:rPr lang="en-GB" dirty="0"/>
              <a:t>Think of Singapore, Indian, Irish English</a:t>
            </a:r>
          </a:p>
          <a:p>
            <a:r>
              <a:rPr lang="en-GB" dirty="0"/>
              <a:t>Think of local dialects (Yorkshire, Oxfordshire)</a:t>
            </a:r>
          </a:p>
          <a:p>
            <a:r>
              <a:rPr lang="en-GB" dirty="0"/>
              <a:t>Think of English as lingua franca (common language either when nobody speaks each other’s language and uses a third one or it is a native language for one speaker but not all)</a:t>
            </a:r>
          </a:p>
        </p:txBody>
      </p:sp>
    </p:spTree>
    <p:extLst>
      <p:ext uri="{BB962C8B-B14F-4D97-AF65-F5344CB8AC3E}">
        <p14:creationId xmlns:p14="http://schemas.microsoft.com/office/powerpoint/2010/main" val="38029547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Language is always changing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GB" dirty="0"/>
              <a:t>What is right? Is there good language?</a:t>
            </a:r>
            <a:endParaRPr lang="et-EE" dirty="0"/>
          </a:p>
          <a:p>
            <a:pPr lvl="0"/>
            <a:r>
              <a:rPr lang="en-GB" dirty="0"/>
              <a:t>How to define what a mistake is? Consider these examples</a:t>
            </a:r>
          </a:p>
          <a:p>
            <a:pPr marL="514350" lvl="0" indent="-514350">
              <a:buAutoNum type="arabicParenBoth"/>
            </a:pPr>
            <a:r>
              <a:rPr lang="en-GB" i="1" dirty="0"/>
              <a:t>I </a:t>
            </a:r>
            <a:r>
              <a:rPr lang="en-GB" i="1" dirty="0" err="1"/>
              <a:t>ain’t</a:t>
            </a:r>
            <a:r>
              <a:rPr lang="en-GB" i="1" dirty="0"/>
              <a:t> got no money</a:t>
            </a:r>
          </a:p>
          <a:p>
            <a:pPr marL="514350" lvl="0" indent="-514350">
              <a:buAutoNum type="arabicParenBoth"/>
            </a:pPr>
            <a:r>
              <a:rPr lang="en-GB" i="1" dirty="0"/>
              <a:t>He right</a:t>
            </a:r>
          </a:p>
          <a:p>
            <a:pPr marL="514350" lvl="0" indent="-514350">
              <a:buAutoNum type="arabicParenBoth"/>
            </a:pPr>
            <a:r>
              <a:rPr lang="en-GB" i="1" dirty="0"/>
              <a:t>She is go home</a:t>
            </a:r>
            <a:endParaRPr lang="et-EE" i="1" dirty="0"/>
          </a:p>
          <a:p>
            <a:pPr lvl="0"/>
            <a:r>
              <a:rPr lang="en-GB" dirty="0"/>
              <a:t>“Right” version is a convention. Society agrees what counts as a norm (spelling, grammar, pronunciation). Norm can be changed if it does not correspond anymore to the actual usage and speaker’s perception</a:t>
            </a:r>
          </a:p>
          <a:p>
            <a:pPr lvl="0"/>
            <a:r>
              <a:rPr lang="en-GB" dirty="0"/>
              <a:t>Standards are not objectively good or right, although some people cannot live with this idea</a:t>
            </a:r>
            <a:endParaRPr lang="et-EE" dirty="0"/>
          </a:p>
        </p:txBody>
      </p:sp>
    </p:spTree>
    <p:extLst>
      <p:ext uri="{BB962C8B-B14F-4D97-AF65-F5344CB8AC3E}">
        <p14:creationId xmlns:p14="http://schemas.microsoft.com/office/powerpoint/2010/main" val="1160949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GB" dirty="0"/>
              <a:t>There are no objective reasons why Northern Estonian variety became the basis of Modern Standard Estonian.</a:t>
            </a:r>
          </a:p>
          <a:p>
            <a:pPr lvl="0"/>
            <a:r>
              <a:rPr lang="en-GB" dirty="0"/>
              <a:t>Any variety can be developed into standard variety and codified</a:t>
            </a:r>
          </a:p>
          <a:p>
            <a:pPr lvl="0"/>
            <a:r>
              <a:rPr lang="en-GB" dirty="0"/>
              <a:t>Reasons are extra-linguistics (more people understood NE than SE, SE became gradually limited to religious texts etc</a:t>
            </a:r>
            <a:r>
              <a:rPr lang="et-EE" dirty="0"/>
              <a:t>.</a:t>
            </a:r>
            <a:r>
              <a:rPr lang="en-GB" dirty="0"/>
              <a:t>)</a:t>
            </a:r>
          </a:p>
          <a:p>
            <a:pPr lvl="0"/>
            <a:r>
              <a:rPr lang="en-GB" dirty="0"/>
              <a:t>Regional and historical change will always exist </a:t>
            </a:r>
          </a:p>
          <a:p>
            <a:pPr lvl="0"/>
            <a:r>
              <a:rPr lang="en-GB" dirty="0"/>
              <a:t>Individual variation</a:t>
            </a:r>
          </a:p>
          <a:p>
            <a:pPr lvl="0"/>
            <a:r>
              <a:rPr lang="en-GB" dirty="0"/>
              <a:t>Situational variation (depends on domain, topic etc.)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386731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Polycentric standards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/>
            <a:r>
              <a:rPr lang="en-GB" dirty="0"/>
              <a:t>English is a fine example thereof </a:t>
            </a:r>
          </a:p>
          <a:p>
            <a:pPr lvl="0"/>
            <a:r>
              <a:rPr lang="en-GB" dirty="0"/>
              <a:t>What variety of English is better? Is Singapore English “erroneous” compared to British Standard English? </a:t>
            </a:r>
          </a:p>
          <a:p>
            <a:pPr lvl="0"/>
            <a:r>
              <a:rPr lang="en-GB" dirty="0"/>
              <a:t>Some people may think this is the case because there was language shift (from another language to English) and learner’s varieties emerged (i.e. “bad” English of learners)</a:t>
            </a:r>
          </a:p>
          <a:p>
            <a:pPr lvl="0"/>
            <a:r>
              <a:rPr lang="en-GB" dirty="0"/>
              <a:t>But it is about aesthetics and taste and not about objective characteristics</a:t>
            </a:r>
            <a:endParaRPr lang="et-EE" dirty="0"/>
          </a:p>
          <a:p>
            <a:pPr lvl="0"/>
            <a:r>
              <a:rPr lang="en-GB" dirty="0"/>
              <a:t>Laypeople think that older varieties are more “right” but it is not so</a:t>
            </a:r>
            <a:endParaRPr lang="et-EE" dirty="0"/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8555258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Written vs. oral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34861"/>
            <a:ext cx="10515600" cy="4351338"/>
          </a:xfrm>
        </p:spPr>
        <p:txBody>
          <a:bodyPr>
            <a:normAutofit/>
          </a:bodyPr>
          <a:lstStyle/>
          <a:p>
            <a:pPr lvl="0"/>
            <a:r>
              <a:rPr lang="en-GB" dirty="0"/>
              <a:t>Is written </a:t>
            </a:r>
            <a:r>
              <a:rPr lang="et-EE" dirty="0"/>
              <a:t>= </a:t>
            </a:r>
            <a:r>
              <a:rPr lang="en-GB" dirty="0"/>
              <a:t>formal and oral</a:t>
            </a:r>
            <a:r>
              <a:rPr lang="et-EE" dirty="0"/>
              <a:t> = </a:t>
            </a:r>
            <a:r>
              <a:rPr lang="en-GB" dirty="0"/>
              <a:t>informal</a:t>
            </a:r>
            <a:r>
              <a:rPr lang="et-EE" dirty="0"/>
              <a:t>? </a:t>
            </a:r>
          </a:p>
          <a:p>
            <a:pPr lvl="0"/>
            <a:r>
              <a:rPr lang="en-GB" dirty="0"/>
              <a:t>Divisions differ across language communities </a:t>
            </a:r>
          </a:p>
          <a:p>
            <a:pPr lvl="0"/>
            <a:r>
              <a:rPr lang="en-GB" dirty="0"/>
              <a:t>Proximity or distance between written and oral language differs</a:t>
            </a:r>
          </a:p>
          <a:p>
            <a:pPr lvl="0"/>
            <a:r>
              <a:rPr lang="en-GB" dirty="0"/>
              <a:t>In some cultures the distance is upheld on purpose</a:t>
            </a:r>
            <a:endParaRPr lang="et-EE" dirty="0"/>
          </a:p>
          <a:p>
            <a:pPr lvl="0"/>
            <a:r>
              <a:rPr lang="en-GB" b="1" dirty="0"/>
              <a:t>Computer-mediated communication (CMC) </a:t>
            </a:r>
            <a:r>
              <a:rPr lang="en-GB" dirty="0"/>
              <a:t>breaks up written vs. oral dichotomy, it affects our understanding of formality in some genres (see below)</a:t>
            </a:r>
          </a:p>
        </p:txBody>
      </p:sp>
    </p:spTree>
    <p:extLst>
      <p:ext uri="{BB962C8B-B14F-4D97-AF65-F5344CB8AC3E}">
        <p14:creationId xmlns:p14="http://schemas.microsoft.com/office/powerpoint/2010/main" val="933349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225</TotalTime>
  <Words>2048</Words>
  <Application>Microsoft Office PowerPoint</Application>
  <PresentationFormat>Laiekraan</PresentationFormat>
  <Paragraphs>141</Paragraphs>
  <Slides>23</Slides>
  <Notes>0</Notes>
  <HiddenSlides>0</HiddenSlides>
  <MMClips>0</MMClips>
  <ScaleCrop>false</ScaleCrop>
  <HeadingPairs>
    <vt:vector size="6" baseType="variant">
      <vt:variant>
        <vt:lpstr>Kasutatud fondid</vt:lpstr>
      </vt:variant>
      <vt:variant>
        <vt:i4>3</vt:i4>
      </vt:variant>
      <vt:variant>
        <vt:lpstr>Kujundus</vt:lpstr>
      </vt:variant>
      <vt:variant>
        <vt:i4>1</vt:i4>
      </vt:variant>
      <vt:variant>
        <vt:lpstr>Slaidipealkirjad</vt:lpstr>
      </vt:variant>
      <vt:variant>
        <vt:i4>23</vt:i4>
      </vt:variant>
    </vt:vector>
  </HeadingPairs>
  <TitlesOfParts>
    <vt:vector size="27" baseType="lpstr">
      <vt:lpstr>Arial</vt:lpstr>
      <vt:lpstr>Calibri</vt:lpstr>
      <vt:lpstr>Calibri Light</vt:lpstr>
      <vt:lpstr>Office Theme</vt:lpstr>
      <vt:lpstr>Language variation: sociolect, register, social class. Slang.  Internet communication</vt:lpstr>
      <vt:lpstr>PowerPointi esitlus</vt:lpstr>
      <vt:lpstr>PowerPointi esitlus</vt:lpstr>
      <vt:lpstr>Variety is not identical to itself  in time</vt:lpstr>
      <vt:lpstr>… and in space</vt:lpstr>
      <vt:lpstr>Language is always changing</vt:lpstr>
      <vt:lpstr>PowerPointi esitlus</vt:lpstr>
      <vt:lpstr>Polycentric standards</vt:lpstr>
      <vt:lpstr>Written vs. oral language</vt:lpstr>
      <vt:lpstr>Different degrees of formality/politeness</vt:lpstr>
      <vt:lpstr>Choice of varieties</vt:lpstr>
      <vt:lpstr>Situational variation. Register</vt:lpstr>
      <vt:lpstr>Examples of registers</vt:lpstr>
      <vt:lpstr>Sociolect</vt:lpstr>
      <vt:lpstr>Why there are no sociolects in Estonia?</vt:lpstr>
      <vt:lpstr>Regional dialects today</vt:lpstr>
      <vt:lpstr>Language and gender</vt:lpstr>
      <vt:lpstr>PowerPointi esitlus</vt:lpstr>
      <vt:lpstr>PowerPointi esitlus</vt:lpstr>
      <vt:lpstr>Prestige and covert prestige, stigmatization</vt:lpstr>
      <vt:lpstr>Slang</vt:lpstr>
      <vt:lpstr>CMC</vt:lpstr>
      <vt:lpstr>PowerPointi esitlus</vt:lpstr>
    </vt:vector>
  </TitlesOfParts>
  <Company>TLU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Sotsiolekt, register, sotsiaalne klass, sugu, subkultuur jms. Interneti keelekasutus.</dc:title>
  <dc:creator>Anna</dc:creator>
  <cp:lastModifiedBy>Anna Verschik</cp:lastModifiedBy>
  <cp:revision>34</cp:revision>
  <dcterms:created xsi:type="dcterms:W3CDTF">2018-09-20T04:06:26Z</dcterms:created>
  <dcterms:modified xsi:type="dcterms:W3CDTF">2025-09-05T09:43:18Z</dcterms:modified>
</cp:coreProperties>
</file>