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3"/>
  </p:notesMasterIdLst>
  <p:handoutMasterIdLst>
    <p:handoutMasterId r:id="rId64"/>
  </p:handoutMasterIdLst>
  <p:sldIdLst>
    <p:sldId id="463" r:id="rId2"/>
    <p:sldId id="370" r:id="rId3"/>
    <p:sldId id="413" r:id="rId4"/>
    <p:sldId id="412" r:id="rId5"/>
    <p:sldId id="411" r:id="rId6"/>
    <p:sldId id="414" r:id="rId7"/>
    <p:sldId id="415" r:id="rId8"/>
    <p:sldId id="420" r:id="rId9"/>
    <p:sldId id="416" r:id="rId10"/>
    <p:sldId id="417" r:id="rId11"/>
    <p:sldId id="418" r:id="rId12"/>
    <p:sldId id="419" r:id="rId13"/>
    <p:sldId id="421" r:id="rId14"/>
    <p:sldId id="422" r:id="rId15"/>
    <p:sldId id="423" r:id="rId16"/>
    <p:sldId id="424" r:id="rId17"/>
    <p:sldId id="425" r:id="rId18"/>
    <p:sldId id="426" r:id="rId19"/>
    <p:sldId id="409" r:id="rId20"/>
    <p:sldId id="375" r:id="rId21"/>
    <p:sldId id="372" r:id="rId22"/>
    <p:sldId id="371" r:id="rId23"/>
    <p:sldId id="379" r:id="rId24"/>
    <p:sldId id="377" r:id="rId25"/>
    <p:sldId id="427" r:id="rId26"/>
    <p:sldId id="428" r:id="rId27"/>
    <p:sldId id="429" r:id="rId28"/>
    <p:sldId id="430" r:id="rId29"/>
    <p:sldId id="431" r:id="rId30"/>
    <p:sldId id="462" r:id="rId31"/>
    <p:sldId id="440" r:id="rId32"/>
    <p:sldId id="381" r:id="rId33"/>
    <p:sldId id="441" r:id="rId34"/>
    <p:sldId id="432" r:id="rId35"/>
    <p:sldId id="433" r:id="rId36"/>
    <p:sldId id="435" r:id="rId37"/>
    <p:sldId id="436" r:id="rId38"/>
    <p:sldId id="437" r:id="rId39"/>
    <p:sldId id="438" r:id="rId40"/>
    <p:sldId id="444" r:id="rId41"/>
    <p:sldId id="445" r:id="rId42"/>
    <p:sldId id="439" r:id="rId43"/>
    <p:sldId id="390" r:id="rId44"/>
    <p:sldId id="442" r:id="rId45"/>
    <p:sldId id="443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6" r:id="rId55"/>
    <p:sldId id="454" r:id="rId56"/>
    <p:sldId id="455" r:id="rId57"/>
    <p:sldId id="457" r:id="rId58"/>
    <p:sldId id="458" r:id="rId59"/>
    <p:sldId id="459" r:id="rId60"/>
    <p:sldId id="460" r:id="rId61"/>
    <p:sldId id="461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8F5"/>
    <a:srgbClr val="572FFF"/>
    <a:srgbClr val="F54545"/>
    <a:srgbClr val="2D8D62"/>
    <a:srgbClr val="3C3838"/>
    <a:srgbClr val="624B12"/>
    <a:srgbClr val="0DFFF3"/>
    <a:srgbClr val="3F3535"/>
    <a:srgbClr val="3B3838"/>
    <a:srgbClr val="39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4" autoAdjust="0"/>
    <p:restoredTop sz="94793" autoAdjust="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4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5715-E1BA-446C-952F-5B5F25242C2E}" type="datetimeFigureOut">
              <a:rPr lang="ru-RU" smtClean="0"/>
              <a:t>05.09.2018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263C-2D4B-4D9E-A4F6-94B4FD4A5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34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F1E16-5CA5-4AFA-A1EA-ADE60F5940DF}" type="datetimeFigureOut">
              <a:rPr lang="ru-RU" smtClean="0"/>
              <a:t>05.09.2018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84A81-0781-4AAC-9B21-FCE7FE2B6E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78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79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15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85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42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3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70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03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28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4682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87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95049" y="1992086"/>
            <a:ext cx="10430844" cy="3954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sr-Latn-RS" dirty="0" smtClean="0"/>
              <a:t>Head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76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52239" y="1692136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2"/>
          </p:nvPr>
        </p:nvSpPr>
        <p:spPr>
          <a:xfrm>
            <a:off x="6608102" y="2752988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3"/>
          </p:nvPr>
        </p:nvSpPr>
        <p:spPr>
          <a:xfrm>
            <a:off x="8896376" y="2752988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4"/>
          </p:nvPr>
        </p:nvSpPr>
        <p:spPr>
          <a:xfrm>
            <a:off x="7752239" y="3813840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1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www.Comtrade.com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897063" y="2101850"/>
            <a:ext cx="8420100" cy="1979613"/>
          </a:xfrm>
          <a:prstGeom prst="round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12" name="Picture 2" descr="C:\Users\dblagojevic\Desktop\COMTRADE_logo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5" y="271895"/>
            <a:ext cx="1429193" cy="2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889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www.Comtrade.com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746999" y="2524125"/>
            <a:ext cx="2832101" cy="433387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1"/>
          </p:nvPr>
        </p:nvSpPr>
        <p:spPr>
          <a:xfrm>
            <a:off x="8175625" y="1719263"/>
            <a:ext cx="2006600" cy="36036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9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4800348" y="5133975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9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16518" y="233766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6576396" y="2337660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1816517" y="4221052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Рисунок 7"/>
          <p:cNvSpPr>
            <a:spLocks noGrp="1"/>
          </p:cNvSpPr>
          <p:nvPr>
            <p:ph type="pic" sz="quarter" idx="13"/>
          </p:nvPr>
        </p:nvSpPr>
        <p:spPr>
          <a:xfrm>
            <a:off x="6576396" y="422105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www.Comtrade.com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2965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16518" y="233766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2"/>
          </p:nvPr>
        </p:nvSpPr>
        <p:spPr>
          <a:xfrm>
            <a:off x="6576396" y="2337660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3"/>
          </p:nvPr>
        </p:nvSpPr>
        <p:spPr>
          <a:xfrm>
            <a:off x="1816517" y="4221052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7"/>
          <p:cNvSpPr>
            <a:spLocks noGrp="1"/>
          </p:cNvSpPr>
          <p:nvPr>
            <p:ph type="pic" sz="quarter" idx="14"/>
          </p:nvPr>
        </p:nvSpPr>
        <p:spPr>
          <a:xfrm>
            <a:off x="6576396" y="422105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9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big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19431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86587" y="6381599"/>
            <a:ext cx="3497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1473" y="2473779"/>
            <a:ext cx="11164919" cy="32180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36599" y="595313"/>
            <a:ext cx="10595429" cy="792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657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565780"/>
            <a:ext cx="12192000" cy="1937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8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937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937982"/>
            <a:ext cx="12192000" cy="25657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3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5807242" y="0"/>
            <a:ext cx="6384757" cy="415490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71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94684" y="0"/>
            <a:ext cx="6597316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50492" y="6450786"/>
            <a:ext cx="3497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5038" y="935038"/>
            <a:ext cx="4157662" cy="4752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7029450" y="1485900"/>
            <a:ext cx="5410200" cy="40195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0" y="1707483"/>
            <a:ext cx="4610100" cy="515051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40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3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 rot="16200000">
            <a:off x="6057900" y="6230883"/>
            <a:ext cx="76201" cy="553100"/>
            <a:chOff x="1323833" y="2867026"/>
            <a:chExt cx="76201" cy="553100"/>
          </a:xfrm>
        </p:grpSpPr>
        <p:sp>
          <p:nvSpPr>
            <p:cNvPr id="7" name="Овал 6"/>
            <p:cNvSpPr/>
            <p:nvPr userDrawn="1"/>
          </p:nvSpPr>
          <p:spPr>
            <a:xfrm>
              <a:off x="1323834" y="286702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 userDrawn="1"/>
          </p:nvSpPr>
          <p:spPr>
            <a:xfrm>
              <a:off x="1323833" y="3025993"/>
              <a:ext cx="76200" cy="7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/>
            <p:cNvSpPr/>
            <p:nvPr userDrawn="1"/>
          </p:nvSpPr>
          <p:spPr>
            <a:xfrm>
              <a:off x="1323833" y="3184960"/>
              <a:ext cx="76200" cy="7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1323833" y="3343926"/>
              <a:ext cx="76200" cy="7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Рисунок 17"/>
          <p:cNvSpPr>
            <a:spLocks noGrp="1"/>
          </p:cNvSpPr>
          <p:nvPr>
            <p:ph type="pic" sz="quarter" idx="10"/>
          </p:nvPr>
        </p:nvSpPr>
        <p:spPr>
          <a:xfrm>
            <a:off x="5145840" y="2063750"/>
            <a:ext cx="1900321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002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2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892719" y="2582946"/>
            <a:ext cx="1620086" cy="16200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5301833" y="2582946"/>
            <a:ext cx="1620086" cy="16200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8710947" y="2582946"/>
            <a:ext cx="1620086" cy="16200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DFFF3"/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www.code.edu.rs</a:t>
            </a:r>
            <a:endParaRPr lang="en-US" sz="1400" dirty="0" smtClean="0">
              <a:solidFill>
                <a:srgbClr val="0DFFF3"/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892719" y="2618957"/>
            <a:ext cx="1620086" cy="162008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1"/>
          </p:nvPr>
        </p:nvSpPr>
        <p:spPr>
          <a:xfrm>
            <a:off x="5301833" y="2618957"/>
            <a:ext cx="1620086" cy="162008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2"/>
          </p:nvPr>
        </p:nvSpPr>
        <p:spPr>
          <a:xfrm>
            <a:off x="8710947" y="2618957"/>
            <a:ext cx="1620086" cy="162008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9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2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572FFF"/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3"/>
          <p:cNvSpPr>
            <a:spLocks noGrp="1"/>
          </p:cNvSpPr>
          <p:nvPr>
            <p:ph type="pic" sz="quarter" idx="10"/>
          </p:nvPr>
        </p:nvSpPr>
        <p:spPr>
          <a:xfrm>
            <a:off x="1961188" y="1766888"/>
            <a:ext cx="2020705" cy="3632434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871548" y="3178333"/>
            <a:ext cx="76201" cy="553100"/>
            <a:chOff x="1323833" y="2867026"/>
            <a:chExt cx="76201" cy="553100"/>
          </a:xfrm>
        </p:grpSpPr>
        <p:sp>
          <p:nvSpPr>
            <p:cNvPr id="15" name="Овал 14"/>
            <p:cNvSpPr/>
            <p:nvPr userDrawn="1"/>
          </p:nvSpPr>
          <p:spPr>
            <a:xfrm>
              <a:off x="1323834" y="2867026"/>
              <a:ext cx="76200" cy="76200"/>
            </a:xfrm>
            <a:prstGeom prst="ellipse">
              <a:avLst/>
            </a:prstGeom>
            <a:solidFill>
              <a:srgbClr val="0D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1323833" y="30259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/>
            <p:cNvSpPr/>
            <p:nvPr userDrawn="1"/>
          </p:nvSpPr>
          <p:spPr>
            <a:xfrm>
              <a:off x="1323833" y="318496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Овал 17"/>
            <p:cNvSpPr/>
            <p:nvPr userDrawn="1"/>
          </p:nvSpPr>
          <p:spPr>
            <a:xfrm>
              <a:off x="1323833" y="3343926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C:\Users\dblagojevic\Desktop\work\razno\logotipi\COMTRADE_logo_ppt-negativ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52142"/>
            <a:ext cx="1405288" cy="2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79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9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0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489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73789"/>
            <a:ext cx="30099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009900" y="4519946"/>
            <a:ext cx="30861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096000" y="2173789"/>
            <a:ext cx="30099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6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05900" y="4519946"/>
            <a:ext cx="30861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77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23850" y="1131798"/>
            <a:ext cx="5067300" cy="4360361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2"/>
          </p:nvPr>
        </p:nvSpPr>
        <p:spPr>
          <a:xfrm>
            <a:off x="5695950" y="1131799"/>
            <a:ext cx="2800350" cy="1617161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01100" y="1131799"/>
            <a:ext cx="3028950" cy="2302962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4"/>
          </p:nvPr>
        </p:nvSpPr>
        <p:spPr>
          <a:xfrm>
            <a:off x="5695950" y="3017749"/>
            <a:ext cx="2800350" cy="247441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5"/>
          </p:nvPr>
        </p:nvSpPr>
        <p:spPr>
          <a:xfrm>
            <a:off x="8801100" y="3720510"/>
            <a:ext cx="3028950" cy="177165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1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342900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0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363738" y="1122282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8903612" y="2802693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363737" y="4483103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3"/>
          </p:nvPr>
        </p:nvSpPr>
        <p:spPr>
          <a:xfrm>
            <a:off x="5823862" y="2802692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11383756" y="3138971"/>
            <a:ext cx="164677" cy="758974"/>
            <a:chOff x="10877550" y="3003825"/>
            <a:chExt cx="164677" cy="758974"/>
          </a:xfrm>
        </p:grpSpPr>
        <p:sp>
          <p:nvSpPr>
            <p:cNvPr id="2" name="Овал 1"/>
            <p:cNvSpPr/>
            <p:nvPr userDrawn="1"/>
          </p:nvSpPr>
          <p:spPr>
            <a:xfrm>
              <a:off x="10877550" y="3003825"/>
              <a:ext cx="164677" cy="16467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10928499" y="3304130"/>
              <a:ext cx="80420" cy="8042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Овал 18"/>
            <p:cNvSpPr/>
            <p:nvPr userDrawn="1"/>
          </p:nvSpPr>
          <p:spPr>
            <a:xfrm>
              <a:off x="10928499" y="3493003"/>
              <a:ext cx="80420" cy="8042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Овал 19"/>
            <p:cNvSpPr/>
            <p:nvPr userDrawn="1"/>
          </p:nvSpPr>
          <p:spPr>
            <a:xfrm>
              <a:off x="10928499" y="3682379"/>
              <a:ext cx="80420" cy="8042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Рисунок 17"/>
          <p:cNvSpPr>
            <a:spLocks noGrp="1"/>
          </p:cNvSpPr>
          <p:nvPr>
            <p:ph type="pic" sz="quarter" idx="11"/>
          </p:nvPr>
        </p:nvSpPr>
        <p:spPr>
          <a:xfrm rot="5400000">
            <a:off x="3408129" y="1904906"/>
            <a:ext cx="1154114" cy="3338699"/>
          </a:xfrm>
          <a:custGeom>
            <a:avLst/>
            <a:gdLst>
              <a:gd name="connsiteX0" fmla="*/ 0 w 1154114"/>
              <a:gd name="connsiteY0" fmla="*/ 3176488 h 3368844"/>
              <a:gd name="connsiteX1" fmla="*/ 0 w 1154114"/>
              <a:gd name="connsiteY1" fmla="*/ 338994 h 3368844"/>
              <a:gd name="connsiteX2" fmla="*/ 192356 w 1154114"/>
              <a:gd name="connsiteY2" fmla="*/ 146638 h 3368844"/>
              <a:gd name="connsiteX3" fmla="*/ 350614 w 1154114"/>
              <a:gd name="connsiteY3" fmla="*/ 146638 h 3368844"/>
              <a:gd name="connsiteX4" fmla="*/ 415926 w 1154114"/>
              <a:gd name="connsiteY4" fmla="*/ 0 h 3368844"/>
              <a:gd name="connsiteX5" fmla="*/ 481239 w 1154114"/>
              <a:gd name="connsiteY5" fmla="*/ 146638 h 3368844"/>
              <a:gd name="connsiteX6" fmla="*/ 961758 w 1154114"/>
              <a:gd name="connsiteY6" fmla="*/ 146638 h 3368844"/>
              <a:gd name="connsiteX7" fmla="*/ 1154114 w 1154114"/>
              <a:gd name="connsiteY7" fmla="*/ 338994 h 3368844"/>
              <a:gd name="connsiteX8" fmla="*/ 1154113 w 1154114"/>
              <a:gd name="connsiteY8" fmla="*/ 3176488 h 3368844"/>
              <a:gd name="connsiteX9" fmla="*/ 961757 w 1154114"/>
              <a:gd name="connsiteY9" fmla="*/ 3368844 h 3368844"/>
              <a:gd name="connsiteX10" fmla="*/ 192356 w 1154114"/>
              <a:gd name="connsiteY10" fmla="*/ 3368844 h 3368844"/>
              <a:gd name="connsiteX11" fmla="*/ 0 w 1154114"/>
              <a:gd name="connsiteY11" fmla="*/ 3176488 h 3368844"/>
              <a:gd name="connsiteX0" fmla="*/ 0 w 1154114"/>
              <a:gd name="connsiteY0" fmla="*/ 3146343 h 3338699"/>
              <a:gd name="connsiteX1" fmla="*/ 0 w 1154114"/>
              <a:gd name="connsiteY1" fmla="*/ 308849 h 3338699"/>
              <a:gd name="connsiteX2" fmla="*/ 192356 w 1154114"/>
              <a:gd name="connsiteY2" fmla="*/ 116493 h 3338699"/>
              <a:gd name="connsiteX3" fmla="*/ 350614 w 1154114"/>
              <a:gd name="connsiteY3" fmla="*/ 116493 h 3338699"/>
              <a:gd name="connsiteX4" fmla="*/ 415926 w 1154114"/>
              <a:gd name="connsiteY4" fmla="*/ 0 h 3338699"/>
              <a:gd name="connsiteX5" fmla="*/ 481239 w 1154114"/>
              <a:gd name="connsiteY5" fmla="*/ 116493 h 3338699"/>
              <a:gd name="connsiteX6" fmla="*/ 961758 w 1154114"/>
              <a:gd name="connsiteY6" fmla="*/ 116493 h 3338699"/>
              <a:gd name="connsiteX7" fmla="*/ 1154114 w 1154114"/>
              <a:gd name="connsiteY7" fmla="*/ 308849 h 3338699"/>
              <a:gd name="connsiteX8" fmla="*/ 1154113 w 1154114"/>
              <a:gd name="connsiteY8" fmla="*/ 3146343 h 3338699"/>
              <a:gd name="connsiteX9" fmla="*/ 961757 w 1154114"/>
              <a:gd name="connsiteY9" fmla="*/ 3338699 h 3338699"/>
              <a:gd name="connsiteX10" fmla="*/ 192356 w 1154114"/>
              <a:gd name="connsiteY10" fmla="*/ 3338699 h 3338699"/>
              <a:gd name="connsiteX11" fmla="*/ 0 w 1154114"/>
              <a:gd name="connsiteY11" fmla="*/ 3146343 h 333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114" h="3338699">
                <a:moveTo>
                  <a:pt x="0" y="3146343"/>
                </a:moveTo>
                <a:lnTo>
                  <a:pt x="0" y="308849"/>
                </a:lnTo>
                <a:cubicBezTo>
                  <a:pt x="0" y="202614"/>
                  <a:pt x="86121" y="116493"/>
                  <a:pt x="192356" y="116493"/>
                </a:cubicBezTo>
                <a:lnTo>
                  <a:pt x="350614" y="116493"/>
                </a:lnTo>
                <a:lnTo>
                  <a:pt x="415926" y="0"/>
                </a:lnTo>
                <a:lnTo>
                  <a:pt x="481239" y="116493"/>
                </a:lnTo>
                <a:lnTo>
                  <a:pt x="961758" y="116493"/>
                </a:lnTo>
                <a:cubicBezTo>
                  <a:pt x="1067993" y="116493"/>
                  <a:pt x="1154114" y="202614"/>
                  <a:pt x="1154114" y="308849"/>
                </a:cubicBezTo>
                <a:cubicBezTo>
                  <a:pt x="1154114" y="1254680"/>
                  <a:pt x="1154113" y="2200512"/>
                  <a:pt x="1154113" y="3146343"/>
                </a:cubicBezTo>
                <a:cubicBezTo>
                  <a:pt x="1154113" y="3252578"/>
                  <a:pt x="1067992" y="3338699"/>
                  <a:pt x="961757" y="3338699"/>
                </a:cubicBezTo>
                <a:lnTo>
                  <a:pt x="192356" y="3338699"/>
                </a:lnTo>
                <a:cubicBezTo>
                  <a:pt x="86121" y="3338699"/>
                  <a:pt x="0" y="3252578"/>
                  <a:pt x="0" y="31463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pic>
        <p:nvPicPr>
          <p:cNvPr id="12" name="Picture 2" descr="C:\Users\dblagojevic\Desktop\work\razno\logotipi\COMTRADE_logo_ppt-negativ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52142"/>
            <a:ext cx="1405288" cy="2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6937375" y="0"/>
            <a:ext cx="5254625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27660" y="6450786"/>
            <a:ext cx="3497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6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52633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5174776" y="0"/>
            <a:ext cx="7017224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900353" y="983088"/>
            <a:ext cx="1351926" cy="135067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4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6059607"/>
            <a:ext cx="12192000" cy="79839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3717593"/>
            <a:ext cx="4449763" cy="23468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9"/>
          <p:cNvSpPr>
            <a:spLocks noGrp="1"/>
          </p:cNvSpPr>
          <p:nvPr>
            <p:ph type="pic" sz="quarter" idx="11"/>
          </p:nvPr>
        </p:nvSpPr>
        <p:spPr>
          <a:xfrm>
            <a:off x="7742237" y="3717593"/>
            <a:ext cx="4449763" cy="23468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2"/>
          </p:nvPr>
        </p:nvSpPr>
        <p:spPr>
          <a:xfrm>
            <a:off x="4449764" y="3717593"/>
            <a:ext cx="3292474" cy="2346876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www.code.edu.rs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525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8734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110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780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5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670" r:id="rId13"/>
    <p:sldLayoutId id="2147483671" r:id="rId14"/>
    <p:sldLayoutId id="2147483676" r:id="rId15"/>
    <p:sldLayoutId id="2147483669" r:id="rId16"/>
    <p:sldLayoutId id="2147483662" r:id="rId17"/>
    <p:sldLayoutId id="2147483661" r:id="rId18"/>
    <p:sldLayoutId id="2147483650" r:id="rId19"/>
    <p:sldLayoutId id="2147483651" r:id="rId20"/>
    <p:sldLayoutId id="2147483700" r:id="rId21"/>
    <p:sldLayoutId id="2147483689" r:id="rId22"/>
    <p:sldLayoutId id="2147483690" r:id="rId23"/>
    <p:sldLayoutId id="2147483686" r:id="rId24"/>
    <p:sldLayoutId id="2147483653" r:id="rId25"/>
    <p:sldLayoutId id="2147483693" r:id="rId26"/>
    <p:sldLayoutId id="2147483692" r:id="rId27"/>
    <p:sldLayoutId id="2147483685" r:id="rId28"/>
    <p:sldLayoutId id="2147483694" r:id="rId29"/>
    <p:sldLayoutId id="2147483672" r:id="rId30"/>
    <p:sldLayoutId id="2147483673" r:id="rId31"/>
    <p:sldLayoutId id="2147483668" r:id="rId32"/>
    <p:sldLayoutId id="2147483683" r:id="rId33"/>
    <p:sldLayoutId id="2147483697" r:id="rId34"/>
    <p:sldLayoutId id="2147483678" r:id="rId35"/>
    <p:sldLayoutId id="2147483663" r:id="rId36"/>
    <p:sldLayoutId id="2147483677" r:id="rId37"/>
    <p:sldLayoutId id="2147483682" r:id="rId38"/>
    <p:sldLayoutId id="2147483681" r:id="rId39"/>
    <p:sldLayoutId id="2147483679" r:id="rId40"/>
    <p:sldLayoutId id="2147483680" r:id="rId41"/>
    <p:sldLayoutId id="2147483684" r:id="rId42"/>
    <p:sldLayoutId id="2147483674" r:id="rId43"/>
    <p:sldLayoutId id="2147483664" r:id="rId44"/>
    <p:sldLayoutId id="2147483660" r:id="rId45"/>
    <p:sldLayoutId id="2147483687" r:id="rId46"/>
    <p:sldLayoutId id="2147483656" r:id="rId47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fontawesome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9631" y="2035373"/>
            <a:ext cx="1043084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CSS</a:t>
            </a:r>
            <a:endParaRPr lang="sr-Latn-CS" sz="6000" dirty="0"/>
          </a:p>
        </p:txBody>
      </p:sp>
    </p:spTree>
    <p:extLst>
      <p:ext uri="{BB962C8B-B14F-4D97-AF65-F5344CB8AC3E}">
        <p14:creationId xmlns:p14="http://schemas.microsoft.com/office/powerpoint/2010/main" val="36597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Univerzalni</a:t>
            </a:r>
            <a:r>
              <a:rPr lang="en-US" dirty="0" smtClean="0"/>
              <a:t> </a:t>
            </a:r>
            <a:r>
              <a:rPr lang="en-US" dirty="0" err="1" smtClean="0"/>
              <a:t>selektor</a:t>
            </a:r>
            <a:endParaRPr lang="en-US" dirty="0" smtClean="0"/>
          </a:p>
          <a:p>
            <a:endParaRPr lang="en-U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 * 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20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font-family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Arial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 smtClean="0"/>
          </a:p>
          <a:p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sr-Latn-RS" dirty="0" smtClean="0"/>
              <a:t>o</a:t>
            </a:r>
            <a:r>
              <a:rPr lang="en-US" dirty="0" err="1" smtClean="0"/>
              <a:t>zna</a:t>
            </a:r>
            <a:r>
              <a:rPr lang="sr-Latn-RS" dirty="0" smtClean="0"/>
              <a:t>čava sve tagove u dokumentu</a:t>
            </a:r>
          </a:p>
          <a:p>
            <a:r>
              <a:rPr lang="sr-Latn-RS" dirty="0"/>
              <a:t>u</a:t>
            </a:r>
            <a:r>
              <a:rPr lang="sr-Latn-RS" dirty="0" smtClean="0"/>
              <a:t> ovom primeru, pravilo da je font teksta Arial se primenjuje na sve HTML tagove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0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Selektor</a:t>
            </a:r>
            <a:r>
              <a:rPr lang="en-US" dirty="0" smtClean="0"/>
              <a:t> HTML tag</a:t>
            </a:r>
            <a:r>
              <a:rPr lang="sr-Latn-RS" dirty="0" smtClean="0"/>
              <a:t>ova</a:t>
            </a:r>
            <a:endParaRPr lang="en-US" dirty="0" smtClean="0"/>
          </a:p>
          <a:p>
            <a:endParaRPr lang="en-U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 h2</a:t>
            </a:r>
            <a:r>
              <a:rPr lang="sr-Latn-R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, h3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20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font-style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bold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 smtClean="0"/>
          </a:p>
          <a:p>
            <a:r>
              <a:rPr lang="en-US" dirty="0" err="1"/>
              <a:t>u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navedemo</a:t>
            </a:r>
            <a:r>
              <a:rPr lang="en-US" dirty="0" smtClean="0"/>
              <a:t> </a:t>
            </a:r>
            <a:r>
              <a:rPr lang="en-US" dirty="0" err="1" smtClean="0"/>
              <a:t>naziv</a:t>
            </a:r>
            <a:r>
              <a:rPr lang="sr-Latn-RS" dirty="0"/>
              <a:t> </a:t>
            </a:r>
            <a:r>
              <a:rPr lang="en-US" dirty="0" smtClean="0"/>
              <a:t>HTML tag</a:t>
            </a:r>
            <a:r>
              <a:rPr lang="sr-Latn-RS" dirty="0" smtClean="0"/>
              <a:t>ova</a:t>
            </a:r>
            <a:r>
              <a:rPr lang="en-US" dirty="0" smtClean="0"/>
              <a:t> </a:t>
            </a:r>
            <a:r>
              <a:rPr lang="sr-Latn-RS" dirty="0"/>
              <a:t>(ili više naziva odvojeni zarezom) </a:t>
            </a:r>
            <a:r>
              <a:rPr lang="sr-Latn-RS" dirty="0" smtClean="0"/>
              <a:t>označili smo sve tagove sa tim nazivima u dokumentu</a:t>
            </a:r>
          </a:p>
          <a:p>
            <a:r>
              <a:rPr lang="sr-Latn-RS" dirty="0"/>
              <a:t>u</a:t>
            </a:r>
            <a:r>
              <a:rPr lang="sr-Latn-RS" dirty="0" smtClean="0"/>
              <a:t> ovom primeru, pravilo da je tekst podebljan će se primeniti na sve naslove </a:t>
            </a:r>
            <a:r>
              <a:rPr lang="sr-Latn-RS" i="1" dirty="0" smtClean="0"/>
              <a:t>h2 i h3</a:t>
            </a:r>
            <a:r>
              <a:rPr lang="sr-Latn-RS" dirty="0" smtClean="0"/>
              <a:t> u dokumentu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58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Direktan potomak</a:t>
            </a:r>
            <a:r>
              <a:rPr lang="en-US" dirty="0" smtClean="0"/>
              <a:t> </a:t>
            </a:r>
            <a:r>
              <a:rPr lang="en-US" dirty="0" err="1" smtClean="0"/>
              <a:t>selektor</a:t>
            </a:r>
            <a:endParaRPr lang="en-US" dirty="0" smtClean="0"/>
          </a:p>
          <a:p>
            <a:endParaRPr lang="en-U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 p&gt;a 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20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font-style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italic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 smtClean="0"/>
          </a:p>
          <a:p>
            <a:r>
              <a:rPr lang="en-US" dirty="0" err="1"/>
              <a:t>u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navedemo</a:t>
            </a:r>
            <a:r>
              <a:rPr lang="en-US" dirty="0" smtClean="0"/>
              <a:t> </a:t>
            </a:r>
            <a:r>
              <a:rPr lang="en-US" i="1" dirty="0" smtClean="0"/>
              <a:t>selektor1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i="1" dirty="0" smtClean="0"/>
              <a:t>selektor2</a:t>
            </a:r>
            <a:r>
              <a:rPr lang="en-US" dirty="0" smtClean="0"/>
              <a:t>, time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čili sve </a:t>
            </a:r>
            <a:r>
              <a:rPr lang="sr-Latn-RS" i="1" dirty="0" smtClean="0"/>
              <a:t>selektor2 </a:t>
            </a:r>
            <a:r>
              <a:rPr lang="sr-Latn-RS" dirty="0" smtClean="0"/>
              <a:t>koji su direktni potomci </a:t>
            </a:r>
            <a:r>
              <a:rPr lang="sr-Latn-RS" i="1" dirty="0" smtClean="0"/>
              <a:t>selektor1</a:t>
            </a:r>
          </a:p>
          <a:p>
            <a:r>
              <a:rPr lang="sr-Latn-RS" dirty="0"/>
              <a:t>u</a:t>
            </a:r>
            <a:r>
              <a:rPr lang="sr-Latn-RS" dirty="0" smtClean="0"/>
              <a:t> ovom primeru, pravilo da je tekst iskošen će se primeniti na sve tagove </a:t>
            </a:r>
            <a:r>
              <a:rPr lang="sr-Latn-RS" i="1" dirty="0" smtClean="0"/>
              <a:t>a </a:t>
            </a:r>
            <a:r>
              <a:rPr lang="sr-Latn-RS" dirty="0" smtClean="0"/>
              <a:t>koji su direktni potomci taga </a:t>
            </a:r>
            <a:r>
              <a:rPr lang="sr-Latn-RS" i="1" dirty="0" smtClean="0"/>
              <a:t>p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7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Potomak selektor</a:t>
            </a:r>
            <a:endParaRPr lang="en-US" dirty="0" smtClean="0"/>
          </a:p>
          <a:p>
            <a:endParaRPr lang="en-U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 </a:t>
            </a:r>
            <a:r>
              <a:rPr lang="sr-Latn-R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p a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20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text-transform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uppercase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 smtClean="0"/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navedemo</a:t>
            </a:r>
            <a:r>
              <a:rPr lang="en-US" dirty="0"/>
              <a:t> </a:t>
            </a:r>
            <a:r>
              <a:rPr lang="en-US" i="1" dirty="0"/>
              <a:t>selektor1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/>
              <a:t>selektor2</a:t>
            </a:r>
            <a:r>
              <a:rPr lang="en-US" dirty="0"/>
              <a:t>, time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čili sve </a:t>
            </a:r>
            <a:r>
              <a:rPr lang="sr-Latn-RS" i="1" dirty="0"/>
              <a:t>selektor2 </a:t>
            </a:r>
            <a:r>
              <a:rPr lang="sr-Latn-RS" dirty="0"/>
              <a:t>koji su </a:t>
            </a:r>
            <a:r>
              <a:rPr lang="sr-Latn-RS" dirty="0" smtClean="0"/>
              <a:t>potomci </a:t>
            </a:r>
            <a:r>
              <a:rPr lang="sr-Latn-RS" i="1" dirty="0"/>
              <a:t>selektor1</a:t>
            </a:r>
          </a:p>
          <a:p>
            <a:r>
              <a:rPr lang="sr-Latn-RS" dirty="0"/>
              <a:t>u ovom primeru, pravilo da je </a:t>
            </a:r>
            <a:r>
              <a:rPr lang="sr-Latn-RS" dirty="0" smtClean="0"/>
              <a:t>su sva slova u tekstu velika će </a:t>
            </a:r>
            <a:r>
              <a:rPr lang="sr-Latn-RS" dirty="0"/>
              <a:t>se primeniti na sve tagove </a:t>
            </a:r>
            <a:r>
              <a:rPr lang="sr-Latn-RS" i="1" dirty="0"/>
              <a:t>a </a:t>
            </a:r>
            <a:r>
              <a:rPr lang="sr-Latn-RS" dirty="0"/>
              <a:t>koji su </a:t>
            </a:r>
            <a:r>
              <a:rPr lang="sr-Latn-RS" dirty="0" smtClean="0"/>
              <a:t>potomci </a:t>
            </a:r>
            <a:r>
              <a:rPr lang="sr-Latn-RS" dirty="0"/>
              <a:t>taga </a:t>
            </a:r>
            <a:r>
              <a:rPr lang="sr-Latn-RS" i="1" dirty="0"/>
              <a:t>p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73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sr-Latn-RS" sz="1600" dirty="0" smtClean="0"/>
              <a:t>ID selektor</a:t>
            </a:r>
          </a:p>
          <a:p>
            <a:pPr>
              <a:spcBef>
                <a:spcPts val="300"/>
              </a:spcBef>
            </a:pPr>
            <a:r>
              <a:rPr lang="sr-Latn-RS" sz="1600" dirty="0"/>
              <a:t>Svaki HTML tag može imati atribut 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endParaRPr lang="en-US" sz="16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dirty="0" err="1" smtClean="0"/>
              <a:t>Vrednost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atributa</a:t>
            </a:r>
            <a:r>
              <a:rPr lang="en-US" sz="1600" dirty="0" smtClean="0"/>
              <a:t> 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smtClean="0"/>
              <a:t> </a:t>
            </a:r>
            <a:r>
              <a:rPr lang="en-US" sz="1600" dirty="0" err="1" smtClean="0"/>
              <a:t>treba</a:t>
            </a:r>
            <a:r>
              <a:rPr lang="en-US" sz="1600" dirty="0" smtClean="0"/>
              <a:t> da </a:t>
            </a:r>
            <a:r>
              <a:rPr lang="en-US" sz="1600" dirty="0" err="1" smtClean="0"/>
              <a:t>bude</a:t>
            </a:r>
            <a:r>
              <a:rPr lang="en-US" sz="1600" dirty="0" smtClean="0"/>
              <a:t> </a:t>
            </a:r>
            <a:r>
              <a:rPr lang="en-US" sz="1600" dirty="0" err="1" smtClean="0"/>
              <a:t>jedinstvena</a:t>
            </a:r>
            <a:r>
              <a:rPr lang="en-US" sz="1600" dirty="0" smtClean="0"/>
              <a:t>, </a:t>
            </a:r>
            <a:r>
              <a:rPr lang="en-US" sz="1600" dirty="0" err="1" smtClean="0"/>
              <a:t>odnosno</a:t>
            </a:r>
            <a:r>
              <a:rPr lang="en-US" sz="1600" dirty="0" smtClean="0"/>
              <a:t> </a:t>
            </a:r>
            <a:r>
              <a:rPr lang="sr-Latn-RS" sz="1600" dirty="0" smtClean="0"/>
              <a:t>ne smeju postojati dva taga koji imaju istu vrednost atributa </a:t>
            </a:r>
            <a:r>
              <a:rPr lang="sr-Latn-R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endParaRPr lang="en-US" sz="1600" dirty="0" smtClean="0"/>
          </a:p>
          <a:p>
            <a:pPr marL="109728" lvl="1" indent="0">
              <a:spcBef>
                <a:spcPts val="300"/>
              </a:spcBef>
              <a:buSzPct val="68000"/>
              <a:buNone/>
            </a:pPr>
            <a:endParaRPr lang="en-US" sz="16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0" indent="-146304"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&lt;p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boja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”&gt; </a:t>
            </a:r>
            <a:r>
              <a:rPr lang="en-US" sz="16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Moja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omiljena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boja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6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plava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. &lt;/p&gt;</a:t>
            </a:r>
            <a:endParaRPr lang="sr-Latn-RS" sz="16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sr-Latn-RS" sz="16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endParaRPr lang="en-US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sr-Latn-RS" sz="1600" dirty="0" smtClean="0"/>
              <a:t>Možemo označiti HTML tag na osnovu vrednosti atributa</a:t>
            </a:r>
            <a:r>
              <a:rPr lang="en-US" sz="1600" dirty="0" smtClean="0"/>
              <a:t> </a:t>
            </a:r>
            <a:r>
              <a:rPr lang="en-US" sz="1600" dirty="0" err="1" smtClean="0"/>
              <a:t>tako</a:t>
            </a:r>
            <a:r>
              <a:rPr lang="en-US" sz="1600" dirty="0" smtClean="0"/>
              <a:t> </a:t>
            </a:r>
            <a:r>
              <a:rPr lang="sr-Latn-RS" sz="1600" dirty="0" smtClean="0"/>
              <a:t>što navedemo karakter </a:t>
            </a:r>
          </a:p>
          <a:p>
            <a:pPr marL="109728" indent="0">
              <a:spcBef>
                <a:spcPts val="300"/>
              </a:spcBef>
              <a:buNone/>
            </a:pPr>
            <a:r>
              <a:rPr lang="sr-Latn-RS" sz="1600" b="1" dirty="0"/>
              <a:t> </a:t>
            </a:r>
            <a:r>
              <a:rPr lang="sr-Latn-RS" sz="1600" b="1" dirty="0" smtClean="0"/>
              <a:t>  # </a:t>
            </a:r>
            <a:r>
              <a:rPr lang="sr-Latn-RS" sz="1600" dirty="0" smtClean="0"/>
              <a:t>i </a:t>
            </a:r>
            <a:r>
              <a:rPr lang="sr-Latn-RS" sz="1600" i="1" dirty="0" smtClean="0"/>
              <a:t>vrednost</a:t>
            </a:r>
            <a:r>
              <a:rPr lang="sr-Latn-RS" sz="1600" b="1" dirty="0" smtClean="0"/>
              <a:t> </a:t>
            </a:r>
            <a:r>
              <a:rPr lang="sr-Latn-RS" sz="1600" dirty="0" smtClean="0"/>
              <a:t>atributa 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pPr marL="109728" indent="0">
              <a:spcBef>
                <a:spcPts val="300"/>
              </a:spcBef>
              <a:buNone/>
            </a:pPr>
            <a:endParaRPr lang="sr-Latn-RS" sz="16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sr-Latn-R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#boja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16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sr-Latn-RS" sz="16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sz="16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16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en-US" sz="1600" dirty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</a:p>
          <a:p>
            <a:pPr marL="109728" indent="0">
              <a:spcBef>
                <a:spcPts val="300"/>
              </a:spcBef>
              <a:buNone/>
            </a:pPr>
            <a:endParaRPr lang="sr-Latn-RS" sz="1600" i="1" dirty="0"/>
          </a:p>
          <a:p>
            <a:pPr>
              <a:spcBef>
                <a:spcPts val="300"/>
              </a:spcBef>
            </a:pPr>
            <a:r>
              <a:rPr lang="sr-Latn-RS" sz="1600" dirty="0"/>
              <a:t>u ovom primeru, pravilo da je </a:t>
            </a:r>
            <a:r>
              <a:rPr lang="sr-Latn-RS" sz="1600" dirty="0" smtClean="0"/>
              <a:t>su slova</a:t>
            </a:r>
            <a:r>
              <a:rPr lang="en-US" sz="1600" dirty="0"/>
              <a:t> </a:t>
            </a:r>
            <a:r>
              <a:rPr lang="en-US" sz="1600" dirty="0" err="1" smtClean="0"/>
              <a:t>obojena</a:t>
            </a:r>
            <a:r>
              <a:rPr lang="en-US" sz="1600" dirty="0" smtClean="0"/>
              <a:t> </a:t>
            </a:r>
            <a:r>
              <a:rPr lang="en-US" sz="1600" dirty="0" err="1" smtClean="0"/>
              <a:t>plavom</a:t>
            </a:r>
            <a:r>
              <a:rPr lang="en-US" sz="1600" dirty="0" smtClean="0"/>
              <a:t> </a:t>
            </a:r>
            <a:r>
              <a:rPr lang="en-US" sz="1600" dirty="0" err="1" smtClean="0"/>
              <a:t>bojom</a:t>
            </a:r>
            <a:r>
              <a:rPr lang="en-US" sz="1600" dirty="0" smtClean="0"/>
              <a:t> </a:t>
            </a:r>
            <a:r>
              <a:rPr lang="sr-Latn-RS" sz="1600" dirty="0" smtClean="0"/>
              <a:t>će se primeniti na tag koji ima atribut </a:t>
            </a:r>
            <a:r>
              <a:rPr lang="sr-Latn-RS" sz="16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id</a:t>
            </a:r>
            <a:r>
              <a:rPr lang="sr-Latn-RS" sz="1600" dirty="0" smtClean="0"/>
              <a:t> koji je jednak </a:t>
            </a:r>
            <a:r>
              <a:rPr lang="sr-Latn-RS" sz="1600" i="1" dirty="0" smtClean="0">
                <a:latin typeface="Consolas" panose="020B0609020204030204" pitchFamily="49" charset="0"/>
              </a:rPr>
              <a:t>boja</a:t>
            </a:r>
            <a:endParaRPr lang="sr-Latn-RS" sz="1600" i="1" dirty="0"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66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sr-Latn-RS" sz="1500" dirty="0" smtClean="0"/>
              <a:t>Class selektor</a:t>
            </a:r>
          </a:p>
          <a:p>
            <a:pPr>
              <a:spcBef>
                <a:spcPts val="300"/>
              </a:spcBef>
            </a:pPr>
            <a:r>
              <a:rPr lang="sr-Latn-RS" sz="1500" dirty="0"/>
              <a:t>Svaki HTML tag može imati atribut </a:t>
            </a:r>
            <a:r>
              <a:rPr lang="sr-Latn-R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500" dirty="0" err="1" smtClean="0"/>
              <a:t>Vrednost</a:t>
            </a:r>
            <a:r>
              <a:rPr lang="en-US" sz="1500" dirty="0" smtClean="0"/>
              <a:t> </a:t>
            </a:r>
            <a:r>
              <a:rPr lang="en-US" sz="1500" dirty="0" err="1" smtClean="0"/>
              <a:t>atributa</a:t>
            </a:r>
            <a:r>
              <a:rPr lang="en-US" sz="1500" dirty="0" smtClean="0"/>
              <a:t> </a:t>
            </a:r>
            <a:r>
              <a:rPr lang="sr-Latn-R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/>
              <a:t> </a:t>
            </a:r>
            <a:r>
              <a:rPr lang="sr-Latn-RS" sz="1500" dirty="0" smtClean="0"/>
              <a:t>ne mora biti </a:t>
            </a:r>
            <a:r>
              <a:rPr lang="en-US" sz="1500" dirty="0" err="1" smtClean="0"/>
              <a:t>jedinstvena</a:t>
            </a:r>
            <a:r>
              <a:rPr lang="sr-Latn-RS" sz="1500" dirty="0" smtClean="0"/>
              <a:t>, vise tagova mogu imati istu vrednost atributa</a:t>
            </a:r>
            <a:r>
              <a:rPr lang="sr-Latn-RS" sz="1500" dirty="0">
                <a:solidFill>
                  <a:srgbClr val="FF0000"/>
                </a:solidFill>
                <a:latin typeface="Consolas" panose="020B0609020204030204" pitchFamily="49" charset="0"/>
              </a:rPr>
              <a:t> class </a:t>
            </a:r>
            <a:endParaRPr lang="sr-Latn-R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Atribut </a:t>
            </a:r>
            <a:r>
              <a:rPr lang="sr-Latn-RS" sz="1500" dirty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sr-Latn-RS" sz="1500" dirty="0" smtClean="0">
                <a:latin typeface="+mj-lt"/>
              </a:rPr>
              <a:t>može imati više vrednosti odvojene razmakom</a:t>
            </a:r>
            <a:endParaRPr lang="en-US" sz="1500" dirty="0" smtClean="0">
              <a:latin typeface="+mj-lt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endParaRPr lang="en-U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0" indent="-146304">
              <a:spcBef>
                <a:spcPts val="300"/>
              </a:spcBef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&lt;p </a:t>
            </a:r>
            <a:r>
              <a:rPr lang="sr-Latn-R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sr-Latn-R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podebljano iskoseno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”&gt; 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Ovaj tekst je podebljan i iskošen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. &lt;/p&gt;</a:t>
            </a:r>
            <a:endParaRPr lang="sr-Latn-R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sr-Latn-RS" sz="1500" dirty="0" smtClean="0"/>
              <a:t>Možemo označiti HTML tagove na osnovu vrednosti atributa </a:t>
            </a:r>
            <a:r>
              <a:rPr lang="sr-Latn-R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err="1"/>
              <a:t>tako</a:t>
            </a:r>
            <a:r>
              <a:rPr lang="en-US" sz="1500" dirty="0"/>
              <a:t> </a:t>
            </a:r>
            <a:r>
              <a:rPr lang="sr-Latn-RS" sz="1500" dirty="0"/>
              <a:t>što navedemo karakter </a:t>
            </a:r>
          </a:p>
          <a:p>
            <a:pPr marL="109728" indent="0">
              <a:spcBef>
                <a:spcPts val="300"/>
              </a:spcBef>
              <a:buNone/>
            </a:pPr>
            <a:r>
              <a:rPr lang="sr-Latn-RS" sz="1500" b="1" dirty="0"/>
              <a:t>   </a:t>
            </a:r>
            <a:r>
              <a:rPr lang="sr-Latn-RS" sz="1500" b="1" dirty="0" smtClean="0"/>
              <a:t>. </a:t>
            </a:r>
            <a:r>
              <a:rPr lang="sr-Latn-RS" sz="1500" dirty="0"/>
              <a:t>i </a:t>
            </a:r>
            <a:r>
              <a:rPr lang="sr-Latn-RS" sz="1500" i="1" dirty="0"/>
              <a:t>vrednost</a:t>
            </a:r>
            <a:r>
              <a:rPr lang="sr-Latn-RS" sz="1500" b="1" dirty="0"/>
              <a:t> </a:t>
            </a:r>
            <a:r>
              <a:rPr lang="sr-Latn-RS" sz="1500" dirty="0"/>
              <a:t>atributa </a:t>
            </a:r>
            <a:r>
              <a:rPr lang="sr-Latn-R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en-US" sz="1500" dirty="0"/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 </a:t>
            </a:r>
            <a:endParaRPr lang="sr-Latn-R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 .podebljano  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sz="15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font-weight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bold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</a:p>
          <a:p>
            <a:pPr marL="109728" indent="0">
              <a:spcBef>
                <a:spcPts val="300"/>
              </a:spcBef>
              <a:buNone/>
            </a:pPr>
            <a:endParaRPr lang="sr-Latn-RS" sz="1500" i="1" dirty="0"/>
          </a:p>
          <a:p>
            <a:pPr>
              <a:spcBef>
                <a:spcPts val="300"/>
              </a:spcBef>
            </a:pPr>
            <a:r>
              <a:rPr lang="sr-Latn-RS" sz="1500" dirty="0"/>
              <a:t>u ovom primeru, pravilo da je </a:t>
            </a:r>
            <a:r>
              <a:rPr lang="sr-Latn-RS" sz="1500" dirty="0" smtClean="0"/>
              <a:t>tekst podebljan će se primeniti na sve tagove koji imaju atribut </a:t>
            </a:r>
            <a:r>
              <a:rPr lang="sr-Latn-RS" sz="15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class </a:t>
            </a:r>
            <a:r>
              <a:rPr lang="sr-Latn-RS" sz="1500" dirty="0" smtClean="0"/>
              <a:t>koji je jednak </a:t>
            </a:r>
            <a:r>
              <a:rPr lang="sr-Latn-RS" sz="1500" i="1" dirty="0" smtClean="0">
                <a:latin typeface="Consolas" panose="020B0609020204030204" pitchFamily="49" charset="0"/>
              </a:rPr>
              <a:t>podebljano</a:t>
            </a:r>
            <a:endParaRPr lang="sr-Latn-RS" sz="1500" i="1" dirty="0"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3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sr-Latn-RS" sz="1600" dirty="0" smtClean="0">
                <a:latin typeface="+mj-lt"/>
              </a:rPr>
              <a:t>Obratimo pažnju na to da isti tag možemo označiti koristeći različite selektore</a:t>
            </a:r>
          </a:p>
          <a:p>
            <a:pPr>
              <a:spcBef>
                <a:spcPts val="300"/>
              </a:spcBef>
            </a:pPr>
            <a:r>
              <a:rPr lang="sr-Latn-RS" sz="1600" dirty="0" smtClean="0">
                <a:latin typeface="+mj-lt"/>
              </a:rPr>
              <a:t>Šta se dešava ukoliko </a:t>
            </a:r>
            <a:r>
              <a:rPr lang="en-US" sz="1600" dirty="0" err="1" smtClean="0">
                <a:latin typeface="+mj-lt"/>
              </a:rPr>
              <a:t>poku</a:t>
            </a:r>
            <a:r>
              <a:rPr lang="sr-Latn-RS" sz="1600" dirty="0" smtClean="0">
                <a:latin typeface="+mj-lt"/>
              </a:rPr>
              <a:t>šamo da primenimo dva različita stila na isti tag</a:t>
            </a:r>
          </a:p>
          <a:p>
            <a:pPr>
              <a:spcBef>
                <a:spcPts val="300"/>
              </a:spcBef>
            </a:pPr>
            <a:r>
              <a:rPr lang="sr-Latn-RS" sz="1600" dirty="0" smtClean="0">
                <a:latin typeface="+mj-lt"/>
              </a:rPr>
              <a:t>Npr.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p id=‘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’&gt;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Srpski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&lt;/p&gt;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				p 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endParaRPr lang="sr-Latn-R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		  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	</a:t>
            </a:r>
            <a:r>
              <a:rPr lang="sr-Latn-R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orange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}</a:t>
            </a:r>
            <a:endParaRPr lang="sr-Latn-R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spcBef>
                <a:spcPts val="300"/>
              </a:spcBef>
              <a:buNone/>
            </a:pPr>
            <a:endParaRPr lang="sr-Latn-RS" sz="1600" dirty="0" smtClean="0">
              <a:latin typeface="+mj-lt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sr-Latn-RS" sz="1600" i="1" dirty="0" smtClean="0">
                <a:latin typeface="+mj-lt"/>
              </a:rPr>
              <a:t>    Koje boje će biti tekst pasusa?</a:t>
            </a:r>
          </a:p>
          <a:p>
            <a:pPr>
              <a:spcBef>
                <a:spcPts val="300"/>
              </a:spcBef>
            </a:pPr>
            <a:endParaRPr lang="sr-Latn-RS" sz="1600" dirty="0" smtClean="0">
              <a:latin typeface="+mj-lt"/>
            </a:endParaRPr>
          </a:p>
          <a:p>
            <a:pPr>
              <a:spcBef>
                <a:spcPts val="300"/>
              </a:spcBef>
            </a:pPr>
            <a:r>
              <a:rPr lang="sr-Latn-RS" sz="1600" dirty="0" smtClean="0">
                <a:latin typeface="+mj-lt"/>
              </a:rPr>
              <a:t>Postoje pravila slaganja CSS stilova, odnosno prednosti nekih selektora u odnosu na druge</a:t>
            </a:r>
            <a:endParaRPr lang="en-US" sz="1600" dirty="0" smtClean="0">
              <a:latin typeface="+mj-lt"/>
            </a:endParaRPr>
          </a:p>
          <a:p>
            <a:pPr>
              <a:spcBef>
                <a:spcPts val="300"/>
              </a:spcBef>
            </a:pPr>
            <a:r>
              <a:rPr lang="en-US" sz="1600" dirty="0" smtClean="0"/>
              <a:t>Na </a:t>
            </a:r>
            <a:r>
              <a:rPr lang="en-US" sz="1600" dirty="0" err="1" smtClean="0"/>
              <a:t>ovoj</a:t>
            </a:r>
            <a:r>
              <a:rPr lang="en-US" sz="1600" dirty="0" smtClean="0"/>
              <a:t> </a:t>
            </a:r>
            <a:r>
              <a:rPr lang="en-US" sz="1600" dirty="0" err="1" smtClean="0"/>
              <a:t>stranici</a:t>
            </a:r>
            <a:r>
              <a:rPr lang="en-US" sz="1600" dirty="0" smtClean="0"/>
              <a:t> </a:t>
            </a:r>
            <a:r>
              <a:rPr lang="en-US" sz="1600" dirty="0" err="1" smtClean="0"/>
              <a:t>mo</a:t>
            </a:r>
            <a:r>
              <a:rPr lang="sr-Latn-RS" sz="1600" dirty="0" smtClean="0"/>
              <a:t>žete proveriti koji selektor ima veću prednost </a:t>
            </a: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://specificity.keegan.st/</a:t>
            </a:r>
            <a:endParaRPr lang="sr-Latn-RS" sz="1600" dirty="0">
              <a:latin typeface="+mj-lt"/>
            </a:endParaRPr>
          </a:p>
          <a:p>
            <a:pPr>
              <a:spcBef>
                <a:spcPts val="300"/>
              </a:spcBef>
            </a:pPr>
            <a:endParaRPr lang="sr-Latn-RS" sz="1600" dirty="0" smtClean="0">
              <a:latin typeface="+mj-lt"/>
            </a:endParaRPr>
          </a:p>
          <a:p>
            <a:pPr>
              <a:spcBef>
                <a:spcPts val="300"/>
              </a:spcBef>
            </a:pPr>
            <a:endParaRPr lang="sr-Latn-RS" sz="1600" dirty="0">
              <a:latin typeface="+mj-lt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sz="1400" dirty="0">
              <a:latin typeface="+mj-lt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sz="1400" dirty="0">
              <a:solidFill>
                <a:srgbClr val="624B1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Slaganje</a:t>
            </a:r>
            <a:r>
              <a:rPr lang="en-US" dirty="0" smtClean="0"/>
              <a:t> CSS </a:t>
            </a:r>
            <a:r>
              <a:rPr lang="en-US" dirty="0" err="1" smtClean="0"/>
              <a:t>stilova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55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Ukoliko su dva selektora identična, primeniće se stil iz poslednjeg navedenog</a:t>
            </a:r>
          </a:p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Ukoliko je jedan selektor specifičniji od drugog, primeniće se njegov stil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		</a:t>
            </a:r>
            <a:r>
              <a:rPr lang="sr-Latn-R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p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endParaRPr lang="sr-Latn-R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sz="1500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1500" dirty="0">
                <a:solidFill>
                  <a:srgbClr val="2A08F5"/>
                </a:solidFill>
                <a:latin typeface="Consolas" panose="020B0609020204030204" pitchFamily="49" charset="0"/>
              </a:rPr>
              <a:t>black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 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	  </a:t>
            </a:r>
            <a:r>
              <a:rPr lang="sr-Latn-RS" sz="1500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1500" dirty="0">
                <a:solidFill>
                  <a:srgbClr val="2A08F5"/>
                </a:solidFill>
                <a:latin typeface="Consolas" panose="020B0609020204030204" pitchFamily="49" charset="0"/>
              </a:rPr>
              <a:t>orange </a:t>
            </a:r>
            <a:r>
              <a:rPr lang="sr-Latn-RS" sz="1500" dirty="0">
                <a:solidFill>
                  <a:srgbClr val="3C3838"/>
                </a:solidFill>
                <a:latin typeface="Consolas" panose="020B0609020204030204" pitchFamily="49" charset="0"/>
              </a:rPr>
              <a:t>!</a:t>
            </a:r>
            <a:r>
              <a:rPr lang="sr-Latn-R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important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			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  <a:endParaRPr lang="sr-Latn-RS" sz="1500" dirty="0" smtClean="0">
              <a:latin typeface="+mj-lt"/>
            </a:endParaRPr>
          </a:p>
          <a:p>
            <a:pPr marL="393192" lvl="1" indent="0">
              <a:spcBef>
                <a:spcPts val="300"/>
              </a:spcBef>
              <a:buNone/>
            </a:pPr>
            <a:endParaRPr lang="sr-Latn-RS" sz="1500" dirty="0" smtClean="0">
              <a:latin typeface="+mj-lt"/>
            </a:endParaRPr>
          </a:p>
          <a:p>
            <a:pPr marL="393192" lvl="1" indent="0">
              <a:spcBef>
                <a:spcPts val="300"/>
              </a:spcBef>
              <a:buNone/>
            </a:pPr>
            <a:r>
              <a:rPr lang="sr-Latn-RS" sz="1500" dirty="0" smtClean="0">
                <a:latin typeface="+mj-lt"/>
              </a:rPr>
              <a:t>selektor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>
                <a:latin typeface="+mj-lt"/>
              </a:rPr>
              <a:t>je specifičniji od 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p</a:t>
            </a:r>
            <a:r>
              <a:rPr lang="sr-Latn-RS" sz="1500" dirty="0" smtClean="0">
                <a:latin typeface="+mj-lt"/>
              </a:rPr>
              <a:t> jer obeležava tačno jedan tag koji ima vrednost atributa</a:t>
            </a:r>
            <a:r>
              <a:rPr lang="sr-Latn-RS" sz="1500" dirty="0"/>
              <a:t> </a:t>
            </a:r>
            <a:r>
              <a:rPr lang="sr-Latn-RS" sz="15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sr-Latn-RS" sz="1500" dirty="0" smtClean="0">
                <a:latin typeface="+mj-lt"/>
              </a:rPr>
              <a:t> tako da će tekst biti obojen u crno</a:t>
            </a:r>
            <a:endParaRPr lang="sr-Latn-R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300"/>
              </a:spcBef>
            </a:pPr>
            <a:endParaRPr lang="sr-Latn-R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Ukoliko nakon CSS pravila navedemo oznaku 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!important </a:t>
            </a:r>
            <a:r>
              <a:rPr lang="en-US" sz="1500" dirty="0" smtClean="0">
                <a:latin typeface="+mj-lt"/>
              </a:rPr>
              <a:t>t</a:t>
            </a:r>
            <a:r>
              <a:rPr lang="sr-Latn-RS" sz="1500" dirty="0" smtClean="0">
                <a:latin typeface="+mj-lt"/>
              </a:rPr>
              <a:t>o pravilo će imati prednost u odnosu  na ostale</a:t>
            </a:r>
            <a:r>
              <a:rPr lang="en-US" sz="1500" dirty="0" smtClean="0">
                <a:latin typeface="+mj-lt"/>
              </a:rPr>
              <a:t>, </a:t>
            </a:r>
            <a:r>
              <a:rPr lang="en-US" sz="1500" dirty="0" err="1" smtClean="0">
                <a:latin typeface="+mj-lt"/>
              </a:rPr>
              <a:t>npr</a:t>
            </a:r>
            <a:r>
              <a:rPr lang="en-US" sz="1500" dirty="0" smtClean="0">
                <a:latin typeface="+mj-lt"/>
              </a:rPr>
              <a:t>.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en-U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		</a:t>
            </a:r>
            <a:r>
              <a:rPr lang="sr-Latn-R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p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endParaRPr lang="sr-Latn-R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sr-Latn-RS" sz="1500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1500" dirty="0">
                <a:solidFill>
                  <a:srgbClr val="2A08F5"/>
                </a:solidFill>
                <a:latin typeface="Consolas" panose="020B0609020204030204" pitchFamily="49" charset="0"/>
              </a:rPr>
              <a:t>black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 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	  </a:t>
            </a:r>
            <a:r>
              <a:rPr lang="sr-Latn-RS" sz="1500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1500" dirty="0">
                <a:solidFill>
                  <a:srgbClr val="2A08F5"/>
                </a:solidFill>
                <a:latin typeface="Consolas" panose="020B0609020204030204" pitchFamily="49" charset="0"/>
              </a:rPr>
              <a:t>orange </a:t>
            </a:r>
            <a:r>
              <a:rPr lang="sr-Latn-RS" sz="1500" dirty="0">
                <a:solidFill>
                  <a:srgbClr val="3C3838"/>
                </a:solidFill>
                <a:latin typeface="Consolas" panose="020B0609020204030204" pitchFamily="49" charset="0"/>
              </a:rPr>
              <a:t>!</a:t>
            </a:r>
            <a:r>
              <a:rPr lang="sr-Latn-R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important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			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endParaRPr lang="sr-Latn-RS" sz="1500" dirty="0" smtClean="0">
              <a:latin typeface="+mj-lt"/>
            </a:endParaRPr>
          </a:p>
          <a:p>
            <a:pPr marL="109728" indent="0">
              <a:spcBef>
                <a:spcPts val="300"/>
              </a:spcBef>
              <a:buNone/>
            </a:pPr>
            <a:r>
              <a:rPr lang="sr-Latn-RS" sz="1500" dirty="0">
                <a:latin typeface="+mj-lt"/>
              </a:rPr>
              <a:t> </a:t>
            </a:r>
            <a:r>
              <a:rPr lang="sr-Latn-RS" sz="1500" dirty="0" smtClean="0">
                <a:latin typeface="+mj-lt"/>
              </a:rPr>
              <a:t>   			t</a:t>
            </a:r>
            <a:r>
              <a:rPr lang="en-US" sz="1500" dirty="0" err="1" smtClean="0">
                <a:latin typeface="+mj-lt"/>
              </a:rPr>
              <a:t>ekst</a:t>
            </a:r>
            <a:r>
              <a:rPr lang="en-US" sz="1500" dirty="0" smtClean="0">
                <a:latin typeface="+mj-lt"/>
              </a:rPr>
              <a:t> </a:t>
            </a:r>
            <a:r>
              <a:rPr lang="sr-Latn-RS" sz="1500" dirty="0" smtClean="0">
                <a:latin typeface="+mj-lt"/>
              </a:rPr>
              <a:t>će se obojiti u narandžasto</a:t>
            </a:r>
            <a:endParaRPr lang="sr-Latn-RS" sz="1500" dirty="0">
              <a:latin typeface="+mj-lt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sz="1500" dirty="0" smtClean="0"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Slaganje</a:t>
            </a:r>
            <a:r>
              <a:rPr lang="en-US" dirty="0" smtClean="0"/>
              <a:t> CSS </a:t>
            </a:r>
            <a:r>
              <a:rPr lang="en-US" dirty="0" err="1" smtClean="0"/>
              <a:t>stilova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07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&lt;p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=‘</a:t>
            </a:r>
            <a:r>
              <a:rPr lang="en-US" sz="15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jezici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’&gt;  Na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sledede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ćim stranicama možete pronaći više informacija:</a:t>
            </a:r>
            <a:endParaRPr lang="en-U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&lt;a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=‘</a:t>
            </a:r>
            <a:r>
              <a:rPr lang="en-U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eng.html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’&gt;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Engleski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&lt;/a&gt;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&lt;a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=‘</a:t>
            </a:r>
            <a:r>
              <a:rPr lang="en-U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fra.html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’&gt;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Francuski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&lt;/a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endParaRPr lang="en-U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&lt;a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=‘</a:t>
            </a:r>
            <a:r>
              <a:rPr lang="en-US" sz="1500" dirty="0">
                <a:solidFill>
                  <a:srgbClr val="2A08F5"/>
                </a:solidFill>
                <a:latin typeface="Consolas" panose="020B0609020204030204" pitchFamily="49" charset="0"/>
              </a:rPr>
              <a:t>nem.html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’&gt;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Nema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čk</a:t>
            </a:r>
            <a:r>
              <a:rPr lang="sr-Latn-RS" sz="15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jezik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&lt;/a&gt;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&lt;/p&gt;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en-U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jezici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{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font-family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Arial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	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endParaRPr lang="sr-Latn-R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Ukoliko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smtClean="0">
                <a:latin typeface="+mj-lt"/>
              </a:rPr>
              <a:t>ne </a:t>
            </a:r>
            <a:r>
              <a:rPr lang="en-US" sz="1500" dirty="0" err="1" smtClean="0">
                <a:latin typeface="+mj-lt"/>
              </a:rPr>
              <a:t>navedemo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 err="1" smtClean="0">
                <a:latin typeface="+mj-lt"/>
              </a:rPr>
              <a:t>stil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 err="1" smtClean="0">
                <a:latin typeface="+mj-lt"/>
              </a:rPr>
              <a:t>za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 err="1" smtClean="0">
                <a:latin typeface="+mj-lt"/>
              </a:rPr>
              <a:t>neki</a:t>
            </a:r>
            <a:r>
              <a:rPr lang="en-US" sz="1500" dirty="0" smtClean="0">
                <a:latin typeface="+mj-lt"/>
              </a:rPr>
              <a:t> tag, on </a:t>
            </a:r>
            <a:r>
              <a:rPr lang="sr-Latn-RS" sz="1500" dirty="0" smtClean="0">
                <a:latin typeface="+mj-lt"/>
              </a:rPr>
              <a:t>će naslediti stilove svojih roditelja</a:t>
            </a:r>
          </a:p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U ovom primeru, tekst tagova </a:t>
            </a:r>
            <a:r>
              <a:rPr lang="sr-Latn-RS" sz="15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sr-Latn-RS" sz="1500" dirty="0" smtClean="0">
                <a:latin typeface="+mj-lt"/>
              </a:rPr>
              <a:t> će biti ispisan fontom Arial</a:t>
            </a:r>
          </a:p>
          <a:p>
            <a:pPr>
              <a:spcBef>
                <a:spcPts val="300"/>
              </a:spcBef>
            </a:pPr>
            <a:r>
              <a:rPr lang="sr-Latn-RS" sz="1500" dirty="0" smtClean="0">
                <a:latin typeface="+mj-lt"/>
              </a:rPr>
              <a:t>Ukoliko želimo da naglasimo da neki tag treba da nasledi određeno pravilo od roditelja, vrednost tog pravila treba da postavimo </a:t>
            </a:r>
            <a:r>
              <a:rPr lang="sr-Latn-RS" sz="1500" dirty="0"/>
              <a:t>na </a:t>
            </a:r>
            <a:r>
              <a:rPr lang="sr-Latn-RS" sz="1500" dirty="0">
                <a:solidFill>
                  <a:srgbClr val="2A08F5"/>
                </a:solidFill>
                <a:latin typeface="Consolas" panose="020B0609020204030204" pitchFamily="49" charset="0"/>
              </a:rPr>
              <a:t>inherit</a:t>
            </a:r>
            <a:endParaRPr lang="en-US" sz="1500" dirty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{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F54545"/>
                </a:solidFill>
                <a:latin typeface="Consolas" panose="020B0609020204030204" pitchFamily="49" charset="0"/>
              </a:rPr>
              <a:t>font-family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sr-Latn-R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inherit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47472" lvl="2" indent="0">
              <a:spcBef>
                <a:spcPts val="300"/>
              </a:spcBef>
              <a:buSzPct val="68000"/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	</a:t>
            </a:r>
          </a:p>
          <a:p>
            <a:pPr>
              <a:spcBef>
                <a:spcPts val="300"/>
              </a:spcBef>
            </a:pPr>
            <a:endParaRPr lang="sr-Latn-RS" sz="1500" dirty="0" smtClean="0">
              <a:latin typeface="+mj-lt"/>
            </a:endParaRPr>
          </a:p>
          <a:p>
            <a:pPr>
              <a:spcBef>
                <a:spcPts val="300"/>
              </a:spcBef>
            </a:pPr>
            <a:endParaRPr lang="sr-Latn-RS" sz="1500" dirty="0"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r>
              <a:rPr lang="en-US" dirty="0" smtClean="0"/>
              <a:t> CSS </a:t>
            </a:r>
            <a:r>
              <a:rPr lang="en-US" dirty="0" err="1" smtClean="0"/>
              <a:t>stilova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17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pl-PL" dirty="0"/>
              <a:t>Postoje nekoliko </a:t>
            </a:r>
            <a:r>
              <a:rPr lang="pl-PL" dirty="0" smtClean="0"/>
              <a:t>načina zadavanja boja, mi ćemo ovde opisati 5:</a:t>
            </a:r>
            <a:endParaRPr lang="en-US" dirty="0"/>
          </a:p>
          <a:p>
            <a:pPr lvl="1"/>
            <a:r>
              <a:rPr lang="sr-Latn-RS" sz="2000" dirty="0"/>
              <a:t>i</a:t>
            </a:r>
            <a:r>
              <a:rPr lang="sr-Latn-RS" sz="2000" dirty="0" smtClean="0"/>
              <a:t>me boje </a:t>
            </a:r>
          </a:p>
          <a:p>
            <a:pPr lvl="1"/>
            <a:r>
              <a:rPr lang="en-US" sz="2000" dirty="0" smtClean="0"/>
              <a:t>RGB</a:t>
            </a:r>
            <a:r>
              <a:rPr lang="sr-Latn-RS" sz="2000" dirty="0" smtClean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HEX</a:t>
            </a:r>
          </a:p>
          <a:p>
            <a:pPr lvl="1"/>
            <a:r>
              <a:rPr lang="en-US" sz="2000" dirty="0" err="1" smtClean="0"/>
              <a:t>RGBA</a:t>
            </a:r>
            <a:endParaRPr lang="en-US" sz="2000" dirty="0" smtClean="0"/>
          </a:p>
          <a:p>
            <a:pPr lvl="1"/>
            <a:r>
              <a:rPr lang="en-US" sz="2000" dirty="0" err="1" smtClean="0"/>
              <a:t>HSLA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boje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440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pt-BR" dirty="0" smtClean="0">
                <a:solidFill>
                  <a:srgbClr val="000000"/>
                </a:solidFill>
                <a:latin typeface="+mj-lt"/>
              </a:rPr>
              <a:t>Je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 je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zik koji nam slu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ži da opisemo stil Web stranice (koju smo prethodno obeležili i struktuirali koristeći HTML)</a:t>
            </a:r>
          </a:p>
          <a:p>
            <a:endParaRPr lang="sr-Latn-RS" dirty="0" smtClean="0">
              <a:solidFill>
                <a:srgbClr val="000000"/>
              </a:solidFill>
              <a:latin typeface="+mj-lt"/>
            </a:endParaRPr>
          </a:p>
          <a:p>
            <a:r>
              <a:rPr lang="sr-Latn-RS" dirty="0" smtClean="0">
                <a:solidFill>
                  <a:srgbClr val="000000"/>
                </a:solidFill>
                <a:latin typeface="+mj-lt"/>
              </a:rPr>
              <a:t>Stil može biti recimo boja slova, boja pozadine, font slova, veličina slova, pozicija na stranici i dr.</a:t>
            </a:r>
            <a:endParaRPr lang="pt-BR" dirty="0" smtClean="0">
              <a:solidFill>
                <a:srgbClr val="000000"/>
              </a:solidFill>
              <a:latin typeface="+mj-lt"/>
            </a:endParaRPr>
          </a:p>
          <a:p>
            <a:endParaRPr lang="sr-Latn-RS" dirty="0" smtClean="0"/>
          </a:p>
          <a:p>
            <a:r>
              <a:rPr lang="sr-Latn-RS" dirty="0" smtClean="0"/>
              <a:t>Svakom HTML elementu (tagu) možemo dodeliti </a:t>
            </a:r>
            <a:r>
              <a:rPr lang="sr-Latn-RS" dirty="0"/>
              <a:t>neki </a:t>
            </a:r>
            <a:r>
              <a:rPr lang="sr-Latn-RS" dirty="0" smtClean="0"/>
              <a:t>stil</a:t>
            </a:r>
          </a:p>
          <a:p>
            <a:r>
              <a:rPr lang="sr-Latn-RS" dirty="0" smtClean="0"/>
              <a:t>Stilovi se zadaju određenim pravilima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pPr lvl="2"/>
            <a:endParaRPr lang="sr-Latn-RS" dirty="0"/>
          </a:p>
          <a:p>
            <a:pPr lvl="1"/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CSS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143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sr-Latn-RS" dirty="0" smtClean="0"/>
              <a:t>zadaju</a:t>
            </a:r>
            <a:r>
              <a:rPr lang="en-US" dirty="0" smtClean="0"/>
              <a:t> </a:t>
            </a:r>
            <a:r>
              <a:rPr lang="en-US" dirty="0" err="1"/>
              <a:t>imenima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engleskom</a:t>
            </a:r>
            <a:endParaRPr lang="sr-Latn-RS" dirty="0" smtClean="0"/>
          </a:p>
          <a:p>
            <a:r>
              <a:rPr lang="sr-Latn-RS" dirty="0" smtClean="0"/>
              <a:t>L</a:t>
            </a:r>
            <a:r>
              <a:rPr lang="en-US" dirty="0" err="1" smtClean="0"/>
              <a:t>ista</a:t>
            </a:r>
            <a:r>
              <a:rPr lang="en-US" dirty="0" smtClean="0"/>
              <a:t> </a:t>
            </a:r>
            <a:r>
              <a:rPr lang="sr-Latn-RS" dirty="0" smtClean="0"/>
              <a:t>boja </a:t>
            </a:r>
            <a:r>
              <a:rPr lang="en-US" dirty="0" smtClean="0"/>
              <a:t>je </a:t>
            </a:r>
            <a:r>
              <a:rPr lang="en-US" dirty="0" err="1"/>
              <a:t>prilično</a:t>
            </a:r>
            <a:r>
              <a:rPr lang="en-US" dirty="0"/>
              <a:t> </a:t>
            </a:r>
            <a:r>
              <a:rPr lang="en-US" dirty="0" err="1" smtClean="0"/>
              <a:t>velika</a:t>
            </a:r>
            <a:r>
              <a:rPr lang="sr-Latn-RS" dirty="0" smtClean="0"/>
              <a:t> i </a:t>
            </a:r>
            <a:r>
              <a:rPr lang="en-US" dirty="0" err="1" smtClean="0"/>
              <a:t>korisn</a:t>
            </a:r>
            <a:r>
              <a:rPr lang="sr-Latn-RS" dirty="0" smtClean="0"/>
              <a:t>a </a:t>
            </a:r>
            <a:r>
              <a:rPr lang="en-US" dirty="0" smtClean="0"/>
              <a:t>je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/>
              <a:t>čim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znamo</a:t>
            </a:r>
            <a:r>
              <a:rPr lang="en-US" dirty="0"/>
              <a:t> o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boji</a:t>
            </a:r>
            <a:r>
              <a:rPr lang="en-US" dirty="0"/>
              <a:t> se </a:t>
            </a:r>
            <a:r>
              <a:rPr lang="en-US" dirty="0" err="1" smtClean="0"/>
              <a:t>radi</a:t>
            </a:r>
            <a:endParaRPr lang="sr-Latn-RS" dirty="0" smtClean="0"/>
          </a:p>
          <a:p>
            <a:r>
              <a:rPr lang="sr-Latn-RS" dirty="0" smtClean="0"/>
              <a:t>P</a:t>
            </a:r>
            <a:r>
              <a:rPr lang="en-US" dirty="0" err="1" smtClean="0"/>
              <a:t>roblem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imenovanim</a:t>
            </a:r>
            <a:r>
              <a:rPr lang="en-US" dirty="0"/>
              <a:t> </a:t>
            </a:r>
            <a:r>
              <a:rPr lang="en-US" dirty="0" err="1"/>
              <a:t>bojama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sr-Latn-RS" dirty="0" smtClean="0"/>
              <a:t>ne možemo promeniti nijansu boje, već za to moramo koristit neki drugi način zadavanja boja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zelena</a:t>
            </a:r>
            <a:r>
              <a:rPr lang="sr-Latn-R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r-Latn-R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sr-Latn-RS" dirty="0" smtClean="0">
              <a:solidFill>
                <a:srgbClr val="0451A5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plava</a:t>
            </a:r>
            <a:r>
              <a:rPr lang="sr-Latn-R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r-Latn-R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blue</a:t>
            </a:r>
            <a:r>
              <a:rPr lang="en-U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sr-Latn-RS" dirty="0" smtClean="0">
              <a:solidFill>
                <a:srgbClr val="0451A5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crvena</a:t>
            </a:r>
            <a:r>
              <a:rPr lang="sr-Latn-R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sr-Latn-R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red</a:t>
            </a:r>
            <a:r>
              <a:rPr lang="en-U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sr-Latn-RS" dirty="0" smtClean="0">
              <a:solidFill>
                <a:srgbClr val="0451A5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zuta</a:t>
            </a:r>
            <a:r>
              <a:rPr lang="sr-Latn-R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sr-Latn-R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yellow</a:t>
            </a:r>
            <a:r>
              <a:rPr lang="en-U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sr-Latn-RS" dirty="0" smtClean="0">
              <a:solidFill>
                <a:srgbClr val="0451A5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boje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sr-Latn-RS" dirty="0" smtClean="0"/>
              <a:t>ime boje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0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Boju</a:t>
            </a:r>
            <a:r>
              <a:rPr lang="en-US" sz="1800" dirty="0" smtClean="0"/>
              <a:t> </a:t>
            </a:r>
            <a:r>
              <a:rPr lang="sr-Latn-RS" sz="1800" dirty="0" smtClean="0"/>
              <a:t>navodimo kao kombinaciju crvene, zelene i plave (Red Green Blue)</a:t>
            </a:r>
          </a:p>
          <a:p>
            <a:r>
              <a:rPr lang="sr-Latn-RS" sz="1800" dirty="0" smtClean="0"/>
              <a:t>Navodimo jačine ovih boja koje mogu biti u opsegu od 0-255 u sledećem formatu:</a:t>
            </a:r>
          </a:p>
          <a:p>
            <a:endParaRPr lang="sr-Latn-RS" sz="1800" dirty="0"/>
          </a:p>
          <a:p>
            <a:pPr marL="393192" lvl="1" indent="0">
              <a:buNone/>
            </a:pPr>
            <a:r>
              <a:rPr lang="sr-Latn-RS" dirty="0" smtClean="0"/>
              <a:t>rgb(</a:t>
            </a:r>
            <a:r>
              <a:rPr lang="sr-Latn-RS" i="1" dirty="0" smtClean="0">
                <a:solidFill>
                  <a:srgbClr val="FF0000"/>
                </a:solidFill>
              </a:rPr>
              <a:t>jacina_crvene</a:t>
            </a:r>
            <a:r>
              <a:rPr lang="sr-Latn-RS" dirty="0" smtClean="0"/>
              <a:t>, </a:t>
            </a:r>
            <a:r>
              <a:rPr lang="sr-Latn-RS" i="1" dirty="0" smtClean="0">
                <a:solidFill>
                  <a:srgbClr val="00B050"/>
                </a:solidFill>
              </a:rPr>
              <a:t>jacina_zelene</a:t>
            </a:r>
            <a:r>
              <a:rPr lang="sr-Latn-RS" dirty="0" smtClean="0"/>
              <a:t>, </a:t>
            </a:r>
            <a:r>
              <a:rPr lang="sr-Latn-RS" i="1" dirty="0" smtClean="0">
                <a:solidFill>
                  <a:srgbClr val="572FFF"/>
                </a:solidFill>
              </a:rPr>
              <a:t>jacina_plave</a:t>
            </a:r>
            <a:r>
              <a:rPr lang="sr-Latn-RS" dirty="0" smtClean="0"/>
              <a:t>)</a:t>
            </a:r>
          </a:p>
          <a:p>
            <a:endParaRPr lang="sr-Latn-RS" sz="1800" dirty="0" smtClean="0"/>
          </a:p>
          <a:p>
            <a:r>
              <a:rPr lang="sr-Latn-RS" sz="1800" dirty="0" smtClean="0"/>
              <a:t>Npr. rgb(</a:t>
            </a:r>
            <a:r>
              <a:rPr lang="sr-Latn-RS" sz="1800" dirty="0" smtClean="0">
                <a:solidFill>
                  <a:srgbClr val="FF0000"/>
                </a:solidFill>
              </a:rPr>
              <a:t>255</a:t>
            </a:r>
            <a:r>
              <a:rPr lang="sr-Latn-RS" sz="1800" dirty="0" smtClean="0"/>
              <a:t>, </a:t>
            </a:r>
            <a:r>
              <a:rPr lang="sr-Latn-RS" sz="1800" dirty="0" smtClean="0">
                <a:solidFill>
                  <a:srgbClr val="00B050"/>
                </a:solidFill>
              </a:rPr>
              <a:t>165</a:t>
            </a:r>
            <a:r>
              <a:rPr lang="sr-Latn-RS" sz="1800" dirty="0" smtClean="0"/>
              <a:t>, </a:t>
            </a:r>
            <a:r>
              <a:rPr lang="sr-Latn-RS" sz="1800" dirty="0" smtClean="0">
                <a:solidFill>
                  <a:srgbClr val="2A08F5"/>
                </a:solidFill>
              </a:rPr>
              <a:t>0</a:t>
            </a:r>
            <a:r>
              <a:rPr lang="sr-Latn-RS" sz="1800" dirty="0" smtClean="0"/>
              <a:t>) je </a:t>
            </a:r>
            <a:r>
              <a:rPr lang="sr-Latn-RS" sz="1800" dirty="0" smtClean="0">
                <a:solidFill>
                  <a:schemeClr val="accent3"/>
                </a:solidFill>
              </a:rPr>
              <a:t>narandžasta</a:t>
            </a:r>
          </a:p>
          <a:p>
            <a:r>
              <a:rPr lang="en-US" sz="1800" dirty="0" err="1"/>
              <a:t>rgb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255</a:t>
            </a:r>
            <a:r>
              <a:rPr lang="en-US" sz="1800" dirty="0" smtClean="0"/>
              <a:t>,</a:t>
            </a:r>
            <a:r>
              <a:rPr lang="sr-Latn-RS" sz="1800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255</a:t>
            </a:r>
            <a:r>
              <a:rPr lang="en-US" sz="1800" dirty="0" smtClean="0"/>
              <a:t>,</a:t>
            </a:r>
            <a:r>
              <a:rPr lang="sr-Latn-RS" sz="1800" dirty="0" smtClean="0"/>
              <a:t> </a:t>
            </a:r>
            <a:r>
              <a:rPr lang="en-US" sz="1800" dirty="0" smtClean="0">
                <a:solidFill>
                  <a:srgbClr val="2A08F5"/>
                </a:solidFill>
              </a:rPr>
              <a:t>255</a:t>
            </a:r>
            <a:r>
              <a:rPr lang="en-US" sz="1800" dirty="0"/>
              <a:t>) je </a:t>
            </a:r>
            <a:r>
              <a:rPr lang="en-US" sz="1800" dirty="0" err="1" smtClean="0"/>
              <a:t>bela</a:t>
            </a:r>
            <a:r>
              <a:rPr lang="sr-Latn-RS" sz="1800" dirty="0" smtClean="0"/>
              <a:t> a</a:t>
            </a:r>
            <a:r>
              <a:rPr lang="en-US" sz="1800" dirty="0" smtClean="0"/>
              <a:t> </a:t>
            </a:r>
            <a:r>
              <a:rPr lang="en-US" sz="1800" dirty="0" err="1"/>
              <a:t>rgb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54545"/>
                </a:solidFill>
              </a:rPr>
              <a:t>0</a:t>
            </a:r>
            <a:r>
              <a:rPr lang="en-US" sz="1800" dirty="0" smtClean="0"/>
              <a:t>,</a:t>
            </a:r>
            <a:r>
              <a:rPr lang="sr-Latn-RS" sz="1800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0</a:t>
            </a:r>
            <a:r>
              <a:rPr lang="en-US" sz="1800" dirty="0" smtClean="0"/>
              <a:t>,</a:t>
            </a:r>
            <a:r>
              <a:rPr lang="sr-Latn-RS" sz="1800" dirty="0" smtClean="0"/>
              <a:t> </a:t>
            </a:r>
            <a:r>
              <a:rPr lang="en-US" sz="1800" dirty="0" smtClean="0">
                <a:solidFill>
                  <a:srgbClr val="2A08F5"/>
                </a:solidFill>
              </a:rPr>
              <a:t>0</a:t>
            </a:r>
            <a:r>
              <a:rPr lang="en-US" sz="1800" dirty="0"/>
              <a:t>) je </a:t>
            </a:r>
            <a:r>
              <a:rPr lang="en-US" sz="1800" dirty="0" err="1" smtClean="0"/>
              <a:t>crna</a:t>
            </a:r>
            <a:endParaRPr lang="sr-Latn-RS" sz="1800" dirty="0" smtClean="0"/>
          </a:p>
          <a:p>
            <a:r>
              <a:rPr lang="sr-Latn-RS" sz="1800" dirty="0" smtClean="0"/>
              <a:t>Dodatno, kao četvrtu stavku možemo navesti jačinu providnosti boje</a:t>
            </a:r>
          </a:p>
          <a:p>
            <a:r>
              <a:rPr lang="sr-Latn-RS" sz="1800" dirty="0" smtClean="0"/>
              <a:t>Onda se boja zadaje ovako</a:t>
            </a:r>
          </a:p>
          <a:p>
            <a:endParaRPr lang="sr-Latn-RS" sz="1800" dirty="0"/>
          </a:p>
          <a:p>
            <a:pPr marL="393192" lvl="1" indent="0">
              <a:buNone/>
            </a:pPr>
            <a:r>
              <a:rPr lang="sr-Latn-RS" dirty="0" smtClean="0"/>
              <a:t>rgba(</a:t>
            </a:r>
            <a:r>
              <a:rPr lang="sr-Latn-RS" i="1" dirty="0" smtClean="0">
                <a:solidFill>
                  <a:srgbClr val="FF0000"/>
                </a:solidFill>
              </a:rPr>
              <a:t>jacina_crvene</a:t>
            </a:r>
            <a:r>
              <a:rPr lang="sr-Latn-RS" dirty="0"/>
              <a:t>, </a:t>
            </a:r>
            <a:r>
              <a:rPr lang="sr-Latn-RS" i="1" dirty="0">
                <a:solidFill>
                  <a:srgbClr val="00B050"/>
                </a:solidFill>
              </a:rPr>
              <a:t>jacina_zelene</a:t>
            </a:r>
            <a:r>
              <a:rPr lang="sr-Latn-RS" dirty="0"/>
              <a:t>, </a:t>
            </a:r>
            <a:r>
              <a:rPr lang="sr-Latn-RS" i="1" dirty="0" smtClean="0">
                <a:solidFill>
                  <a:srgbClr val="572FFF"/>
                </a:solidFill>
              </a:rPr>
              <a:t>jacina_plave, </a:t>
            </a:r>
            <a:r>
              <a:rPr lang="sr-Latn-RS" i="1" dirty="0" smtClean="0"/>
              <a:t>jacina_providnosti</a:t>
            </a:r>
            <a:r>
              <a:rPr lang="sr-Latn-RS" dirty="0" smtClean="0"/>
              <a:t>)</a:t>
            </a:r>
            <a:endParaRPr lang="sr-Latn-RS" dirty="0"/>
          </a:p>
          <a:p>
            <a:pPr marL="109728" indent="0">
              <a:buNone/>
            </a:pPr>
            <a:endParaRPr lang="sr-Latn-RS" sz="1800" dirty="0" smtClean="0"/>
          </a:p>
          <a:p>
            <a:r>
              <a:rPr lang="sr-Latn-RS" sz="1800" dirty="0" smtClean="0"/>
              <a:t>Jačina providnosti može biti u opsegu 0-1, 0 je potpuno providna, 1 nije providna</a:t>
            </a:r>
            <a:endParaRPr lang="en-US" sz="18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boje</a:t>
            </a:r>
            <a:r>
              <a:rPr lang="en-US" dirty="0" smtClean="0"/>
              <a:t> – RGB I RGBA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59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10000"/>
          </a:bodyPr>
          <a:lstStyle/>
          <a:p>
            <a:r>
              <a:rPr lang="sr-Latn-RS" sz="1800" dirty="0" smtClean="0"/>
              <a:t>Navođenje boje HEX notacijom je slično RGB</a:t>
            </a:r>
          </a:p>
          <a:p>
            <a:r>
              <a:rPr lang="sr-Latn-RS" sz="1800" dirty="0" smtClean="0"/>
              <a:t>Sintaksa je ovakva: </a:t>
            </a:r>
            <a:r>
              <a:rPr lang="sr-Latn-RS" sz="1800" dirty="0" smtClean="0">
                <a:latin typeface="Consolas" panose="020B0609020204030204" pitchFamily="49" charset="0"/>
              </a:rPr>
              <a:t>#</a:t>
            </a:r>
            <a:r>
              <a:rPr lang="sr-Latn-R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r-Latn-R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00</a:t>
            </a:r>
            <a:r>
              <a:rPr lang="sr-Latn-RS" sz="18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00</a:t>
            </a:r>
          </a:p>
          <a:p>
            <a:r>
              <a:rPr lang="sr-Latn-RS" sz="1800" dirty="0" smtClean="0"/>
              <a:t>Odnosno prva dva broja označavaju nijansu </a:t>
            </a:r>
            <a:r>
              <a:rPr lang="sr-Latn-RS" sz="1800" dirty="0" smtClean="0">
                <a:solidFill>
                  <a:srgbClr val="FF0000"/>
                </a:solidFill>
              </a:rPr>
              <a:t>crvene</a:t>
            </a:r>
            <a:r>
              <a:rPr lang="sr-Latn-RS" sz="1800" dirty="0" smtClean="0"/>
              <a:t>, druga dva nijansu </a:t>
            </a:r>
            <a:r>
              <a:rPr lang="sr-Latn-RS" sz="1800" dirty="0" smtClean="0">
                <a:solidFill>
                  <a:srgbClr val="00B050"/>
                </a:solidFill>
              </a:rPr>
              <a:t>zelene</a:t>
            </a:r>
            <a:r>
              <a:rPr lang="sr-Latn-RS" sz="1800" dirty="0" smtClean="0"/>
              <a:t> i treća dva nijansu </a:t>
            </a:r>
            <a:r>
              <a:rPr lang="sr-Latn-RS" sz="1800" dirty="0" smtClean="0">
                <a:solidFill>
                  <a:srgbClr val="2A08F5"/>
                </a:solidFill>
              </a:rPr>
              <a:t>plave</a:t>
            </a:r>
          </a:p>
          <a:p>
            <a:r>
              <a:rPr lang="sr-Latn-RS" sz="1800" dirty="0" smtClean="0"/>
              <a:t>Ovi brojevi se pišu u heksadecimalnom sistemu tj. brojevnom sistemu sa osnovom 16 (mi svakodnevno koristimo dekadni odnosno sistem sa osnovom 10)</a:t>
            </a:r>
          </a:p>
          <a:p>
            <a:pPr marL="109728" indent="0">
              <a:buNone/>
            </a:pPr>
            <a:r>
              <a:rPr lang="sr-Latn-R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#ff0000</a:t>
            </a:r>
            <a:r>
              <a:rPr lang="sr-Latn-R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>
                <a:solidFill>
                  <a:schemeClr val="accent6"/>
                </a:solidFill>
                <a:latin typeface="+mj-lt"/>
              </a:rPr>
              <a:t>crvena boja</a:t>
            </a:r>
          </a:p>
          <a:p>
            <a:endParaRPr lang="en-US" sz="1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r-Latn-RS" sz="1800" dirty="0" smtClean="0"/>
              <a:t>Navođenje boje HSL i </a:t>
            </a:r>
            <a:r>
              <a:rPr lang="sr-Latn-RS" sz="1800" dirty="0"/>
              <a:t>HSLA (</a:t>
            </a:r>
            <a:r>
              <a:rPr lang="vi-VN" sz="1800" dirty="0"/>
              <a:t>Hue</a:t>
            </a:r>
            <a:r>
              <a:rPr lang="sr-Latn-RS" sz="1800" dirty="0"/>
              <a:t> </a:t>
            </a:r>
            <a:r>
              <a:rPr lang="vi-VN" sz="1800" dirty="0"/>
              <a:t>Saturation</a:t>
            </a:r>
            <a:r>
              <a:rPr lang="sr-Latn-RS" sz="1800" dirty="0"/>
              <a:t> </a:t>
            </a:r>
            <a:r>
              <a:rPr lang="vi-VN" sz="1800" dirty="0"/>
              <a:t>Lightness</a:t>
            </a:r>
            <a:r>
              <a:rPr lang="vi-VN" sz="1800" dirty="0" smtClean="0"/>
              <a:t>)</a:t>
            </a:r>
            <a:r>
              <a:rPr lang="sr-Latn-RS" sz="1800" dirty="0" smtClean="0"/>
              <a:t> notacijom je sličnog formata kao RGB</a:t>
            </a:r>
          </a:p>
          <a:p>
            <a:r>
              <a:rPr lang="sr-Latn-RS" sz="1800" dirty="0" smtClean="0"/>
              <a:t>Boju navodimo kao kombinaciju nijanse, zasićenja (od 0-100%) i svetlosti</a:t>
            </a:r>
            <a:r>
              <a:rPr lang="sr-Latn-RS" sz="1800" dirty="0"/>
              <a:t> (od 0-100</a:t>
            </a:r>
            <a:r>
              <a:rPr lang="sr-Latn-RS" sz="1800" dirty="0" smtClean="0"/>
              <a:t>%) i opciono providnosti (0-1)</a:t>
            </a: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</a:rPr>
              <a:t>	</a:t>
            </a:r>
          </a:p>
          <a:p>
            <a:pPr marL="393192" lvl="1" indent="0">
              <a:buNone/>
            </a:pPr>
            <a:r>
              <a:rPr lang="sr-Latn-RS" dirty="0">
                <a:solidFill>
                  <a:schemeClr val="accent6"/>
                </a:solidFill>
              </a:rPr>
              <a:t>	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hsl(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nijansa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zasićenje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svetlost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sr-Latn-R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>
                <a:latin typeface="Consolas" panose="020B0609020204030204" pitchFamily="49" charset="0"/>
              </a:rPr>
              <a:t>	</a:t>
            </a:r>
            <a:endParaRPr lang="sr-Latn-RS" dirty="0" smtClean="0"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hsl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(120</a:t>
            </a:r>
            <a:r>
              <a:rPr lang="en-US" dirty="0">
                <a:solidFill>
                  <a:srgbClr val="00B050"/>
                </a:solidFill>
                <a:latin typeface="Consolas"/>
              </a:rPr>
              <a:t>, 100%, 25</a:t>
            </a:r>
            <a:r>
              <a:rPr lang="en-US" dirty="0" smtClean="0">
                <a:solidFill>
                  <a:srgbClr val="00B050"/>
                </a:solidFill>
                <a:latin typeface="Consolas"/>
              </a:rPr>
              <a:t>%)</a:t>
            </a:r>
            <a:r>
              <a:rPr lang="sr-Latn-RS" dirty="0" smtClean="0">
                <a:solidFill>
                  <a:srgbClr val="00B050"/>
                </a:solidFill>
                <a:latin typeface="Consolas"/>
              </a:rPr>
              <a:t>   </a:t>
            </a:r>
            <a:r>
              <a:rPr lang="sr-Latn-RS" dirty="0" smtClean="0">
                <a:solidFill>
                  <a:schemeClr val="accent6"/>
                </a:solidFill>
                <a:latin typeface="+mj-lt"/>
              </a:rPr>
              <a:t>zelena boja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boje</a:t>
            </a:r>
            <a:r>
              <a:rPr lang="en-US" dirty="0" smtClean="0"/>
              <a:t> – HEX</a:t>
            </a:r>
            <a:r>
              <a:rPr lang="sr-Latn-RS" dirty="0" smtClean="0"/>
              <a:t>, HSL i HSLA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9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razni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čini stilozovanja teksta, neke od njih ćemo navesti ovde: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olor</a:t>
            </a:r>
            <a:r>
              <a:rPr lang="sr-Latn-R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latin typeface="+mj-lt"/>
              </a:rPr>
              <a:t>– boja </a:t>
            </a:r>
            <a:r>
              <a:rPr lang="en-US" dirty="0" err="1" smtClean="0">
                <a:latin typeface="+mj-lt"/>
              </a:rPr>
              <a:t>slova</a:t>
            </a:r>
            <a:endParaRPr lang="sr-Latn-RS" dirty="0" smtClean="0">
              <a:latin typeface="+mj-lt"/>
            </a:endParaRP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etter-spacing</a:t>
            </a:r>
            <a:r>
              <a:rPr lang="sr-Latn-R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razmak između slova</a:t>
            </a:r>
            <a:endParaRPr lang="sr-Latn-RS" dirty="0"/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sr-Latn-R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horizontalno poravnanje teksta, može biti: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center, left, right, justified</a:t>
            </a:r>
            <a:endParaRPr lang="sr-Latn-RS" dirty="0"/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word-spacing</a:t>
            </a:r>
            <a:r>
              <a:rPr lang="sr-Latn-RS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razmak između reči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text-decoration </a:t>
            </a:r>
            <a:r>
              <a:rPr lang="sr-Latn-RS" dirty="0"/>
              <a:t>– dekoracija </a:t>
            </a:r>
            <a:r>
              <a:rPr lang="en-US" dirty="0" err="1" smtClean="0"/>
              <a:t>slova</a:t>
            </a:r>
            <a:r>
              <a:rPr lang="sr-Latn-RS" dirty="0" smtClean="0"/>
              <a:t>, </a:t>
            </a:r>
            <a:r>
              <a:rPr lang="sr-Latn-RS" dirty="0"/>
              <a:t>može biti: </a:t>
            </a:r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overline, line-through,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underline</a:t>
            </a:r>
            <a:endParaRPr lang="sr-Latn-RS" dirty="0">
              <a:solidFill>
                <a:srgbClr val="2A08F5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line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 </a:t>
            </a:r>
            <a:r>
              <a:rPr lang="sr-Latn-RS" dirty="0" smtClean="0"/>
              <a:t>– </a:t>
            </a:r>
            <a:r>
              <a:rPr lang="en-US" dirty="0" err="1" smtClean="0"/>
              <a:t>visina</a:t>
            </a:r>
            <a:r>
              <a:rPr lang="en-US" dirty="0" smtClean="0"/>
              <a:t> </a:t>
            </a:r>
            <a:r>
              <a:rPr lang="en-US" dirty="0" err="1" smtClean="0"/>
              <a:t>prostora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slova</a:t>
            </a:r>
            <a:endParaRPr lang="sr-Latn-RS" dirty="0"/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font-family </a:t>
            </a:r>
            <a:r>
              <a:rPr lang="sr-Latn-RS" dirty="0" smtClean="0"/>
              <a:t>– font teksta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ont-size</a:t>
            </a:r>
            <a:r>
              <a:rPr lang="sr-Latn-R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veličina slova</a:t>
            </a:r>
            <a:endParaRPr lang="sr-Latn-RS" dirty="0"/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font-style</a:t>
            </a:r>
            <a:r>
              <a:rPr lang="sr-Latn-R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stil fonta, </a:t>
            </a:r>
            <a:r>
              <a:rPr lang="sr-Latn-RS" dirty="0"/>
              <a:t>može biti: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italic, oblique, normal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weight</a:t>
            </a:r>
            <a:r>
              <a:rPr lang="sr-Latn-RS" dirty="0" smtClean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en-US" dirty="0" err="1" smtClean="0"/>
              <a:t>debljina</a:t>
            </a:r>
            <a:r>
              <a:rPr lang="en-US" dirty="0" smtClean="0"/>
              <a:t> </a:t>
            </a:r>
            <a:r>
              <a:rPr lang="sr-Latn-RS" dirty="0" smtClean="0"/>
              <a:t>slova</a:t>
            </a:r>
            <a:r>
              <a:rPr lang="en-US" dirty="0" smtClean="0"/>
              <a:t>, </a:t>
            </a:r>
            <a:r>
              <a:rPr lang="sr-Latn-RS" dirty="0" smtClean="0"/>
              <a:t>može </a:t>
            </a:r>
            <a:r>
              <a:rPr lang="sr-Latn-RS" dirty="0"/>
              <a:t>biti: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norma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l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bold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lighter, …</a:t>
            </a:r>
            <a:endParaRPr lang="sr-Latn-RS" dirty="0">
              <a:solidFill>
                <a:srgbClr val="0451A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41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rmAutofit fontScale="92500" lnSpcReduction="20000"/>
          </a:bodyPr>
          <a:lstStyle/>
          <a:p>
            <a:r>
              <a:rPr lang="sr-Latn-RS" sz="1700" dirty="0" smtClean="0"/>
              <a:t>Koristimo ih kada želimo da zadamo neku veličinu (npr. </a:t>
            </a:r>
            <a:r>
              <a:rPr lang="sr-Latn-RS" sz="1700" dirty="0"/>
              <a:t>v</a:t>
            </a:r>
            <a:r>
              <a:rPr lang="sr-Latn-RS" sz="1700" dirty="0" smtClean="0"/>
              <a:t>eličinu slova </a:t>
            </a:r>
            <a:r>
              <a:rPr lang="sr-Latn-R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sr-Latn-RS" sz="1700" dirty="0" smtClean="0"/>
              <a:t>, razmak između slova </a:t>
            </a:r>
            <a:r>
              <a:rPr lang="sr-Latn-R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letter-spacing</a:t>
            </a:r>
            <a:r>
              <a:rPr lang="sr-Latn-RS" sz="1700" dirty="0" smtClean="0"/>
              <a:t> i dr.) </a:t>
            </a:r>
          </a:p>
          <a:p>
            <a:endParaRPr lang="sr-Latn-RS" sz="1700" dirty="0" smtClean="0"/>
          </a:p>
          <a:p>
            <a:pPr lvl="1"/>
            <a:r>
              <a:rPr lang="en-US" sz="17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px</a:t>
            </a:r>
            <a:r>
              <a:rPr lang="en-US" sz="1700" dirty="0" smtClean="0"/>
              <a:t> </a:t>
            </a:r>
            <a:r>
              <a:rPr lang="en-US" sz="1700" dirty="0"/>
              <a:t>- </a:t>
            </a:r>
            <a:r>
              <a:rPr lang="en-US" sz="1700" dirty="0" err="1" smtClean="0"/>
              <a:t>piksel</a:t>
            </a:r>
            <a:r>
              <a:rPr lang="en-US" sz="1700" dirty="0" smtClean="0"/>
              <a:t> (</a:t>
            </a:r>
            <a:r>
              <a:rPr lang="en-US" sz="1700" dirty="0" err="1" smtClean="0"/>
              <a:t>označava</a:t>
            </a:r>
            <a:r>
              <a:rPr lang="en-US" sz="1700" dirty="0" smtClean="0"/>
              <a:t> </a:t>
            </a:r>
            <a:r>
              <a:rPr lang="en-US" sz="1700" dirty="0" err="1"/>
              <a:t>tačku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 smtClean="0"/>
              <a:t>monitoru</a:t>
            </a:r>
            <a:r>
              <a:rPr lang="en-US" sz="1700" dirty="0" smtClean="0"/>
              <a:t>)</a:t>
            </a:r>
            <a:endParaRPr lang="en-US" sz="1700" dirty="0"/>
          </a:p>
          <a:p>
            <a:pPr lvl="1"/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%</a:t>
            </a:r>
            <a:r>
              <a:rPr lang="en-US" sz="1700" dirty="0"/>
              <a:t> - </a:t>
            </a:r>
            <a:r>
              <a:rPr lang="en-US" sz="1700" dirty="0" err="1"/>
              <a:t>jedan</a:t>
            </a:r>
            <a:r>
              <a:rPr lang="en-US" sz="1700" dirty="0"/>
              <a:t> </a:t>
            </a:r>
            <a:r>
              <a:rPr lang="en-US" sz="1700" dirty="0" err="1"/>
              <a:t>procenat</a:t>
            </a:r>
            <a:r>
              <a:rPr lang="en-US" sz="1700" dirty="0"/>
              <a:t> </a:t>
            </a:r>
            <a:r>
              <a:rPr lang="en-US" sz="1700" dirty="0" err="1"/>
              <a:t>maksimalne</a:t>
            </a:r>
            <a:r>
              <a:rPr lang="en-US" sz="1700" dirty="0"/>
              <a:t> </a:t>
            </a:r>
            <a:r>
              <a:rPr lang="en-US" sz="1700" dirty="0" err="1"/>
              <a:t>širine</a:t>
            </a:r>
            <a:r>
              <a:rPr lang="en-US" sz="1700" dirty="0"/>
              <a:t> </a:t>
            </a:r>
            <a:r>
              <a:rPr lang="en-US" sz="1700" dirty="0" err="1" smtClean="0"/>
              <a:t>elementa</a:t>
            </a:r>
            <a:endParaRPr lang="en-US" sz="1700" dirty="0"/>
          </a:p>
          <a:p>
            <a:pPr lvl="1"/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v</a:t>
            </a:r>
            <a:r>
              <a:rPr lang="en-US" sz="17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w</a:t>
            </a:r>
            <a:r>
              <a:rPr lang="en-US" sz="1700" dirty="0" smtClean="0"/>
              <a:t> – </a:t>
            </a:r>
            <a:r>
              <a:rPr lang="it-IT" sz="1700" dirty="0" smtClean="0"/>
              <a:t>procenat (%) </a:t>
            </a:r>
            <a:r>
              <a:rPr lang="it-IT" sz="1700" dirty="0"/>
              <a:t>širine </a:t>
            </a:r>
            <a:r>
              <a:rPr lang="it-IT" sz="1700" dirty="0" smtClean="0"/>
              <a:t>HTML </a:t>
            </a:r>
            <a:r>
              <a:rPr lang="it-IT" sz="1700" dirty="0"/>
              <a:t>dokumenta (ne mora biti širina ekrana</a:t>
            </a:r>
            <a:r>
              <a:rPr lang="it-IT" sz="1700" dirty="0" smtClean="0"/>
              <a:t>) </a:t>
            </a:r>
            <a:endParaRPr lang="it-IT" sz="1700" dirty="0"/>
          </a:p>
          <a:p>
            <a:pPr lvl="1"/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v</a:t>
            </a:r>
            <a:r>
              <a:rPr lang="en-US" sz="17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h</a:t>
            </a:r>
            <a:r>
              <a:rPr lang="en-US" sz="1700" dirty="0" smtClean="0"/>
              <a:t> </a:t>
            </a:r>
            <a:r>
              <a:rPr lang="en-US" sz="1700" dirty="0"/>
              <a:t>- </a:t>
            </a:r>
            <a:r>
              <a:rPr lang="it-IT" sz="1700" dirty="0"/>
              <a:t>procenat (%) </a:t>
            </a:r>
            <a:r>
              <a:rPr lang="en-US" sz="1700" dirty="0" err="1" smtClean="0"/>
              <a:t>visine</a:t>
            </a:r>
            <a:r>
              <a:rPr lang="en-US" sz="1700" dirty="0" smtClean="0"/>
              <a:t> </a:t>
            </a:r>
            <a:r>
              <a:rPr lang="en-US" sz="1700" dirty="0"/>
              <a:t>html </a:t>
            </a:r>
            <a:r>
              <a:rPr lang="en-US" sz="1700" dirty="0" err="1" smtClean="0"/>
              <a:t>dokumenta</a:t>
            </a:r>
            <a:endParaRPr lang="en-US" sz="1700" dirty="0"/>
          </a:p>
          <a:p>
            <a:pPr lvl="1"/>
            <a:r>
              <a:rPr lang="sr-Latn-R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v</a:t>
            </a:r>
            <a:r>
              <a:rPr lang="en-US" sz="17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mi</a:t>
            </a:r>
            <a:r>
              <a:rPr lang="sr-Latn-RS" sz="17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n </a:t>
            </a:r>
            <a:r>
              <a:rPr lang="en-US" sz="1700" dirty="0" smtClean="0"/>
              <a:t>- </a:t>
            </a:r>
            <a:r>
              <a:rPr lang="it-IT" sz="1700" dirty="0"/>
              <a:t>procenat (%)</a:t>
            </a:r>
            <a:r>
              <a:rPr lang="en-US" sz="1700" dirty="0" smtClean="0"/>
              <a:t> </a:t>
            </a:r>
            <a:r>
              <a:rPr lang="en-US" sz="1700" dirty="0" err="1"/>
              <a:t>manje</a:t>
            </a:r>
            <a:r>
              <a:rPr lang="en-US" sz="1700" dirty="0"/>
              <a:t> </a:t>
            </a:r>
            <a:r>
              <a:rPr lang="en-US" sz="1700" dirty="0" err="1"/>
              <a:t>dimenzija</a:t>
            </a:r>
            <a:r>
              <a:rPr lang="en-US" sz="1700" dirty="0"/>
              <a:t> html </a:t>
            </a:r>
            <a:r>
              <a:rPr lang="en-US" sz="1700" dirty="0" err="1" smtClean="0"/>
              <a:t>dokummenta</a:t>
            </a:r>
            <a:endParaRPr lang="en-US" sz="1700" dirty="0"/>
          </a:p>
          <a:p>
            <a:pPr lvl="1"/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v</a:t>
            </a:r>
            <a:r>
              <a:rPr lang="en-US" sz="17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 smtClean="0"/>
              <a:t> </a:t>
            </a:r>
            <a:r>
              <a:rPr lang="en-US" sz="1700" dirty="0"/>
              <a:t>- </a:t>
            </a:r>
            <a:r>
              <a:rPr lang="it-IT" sz="1700" dirty="0"/>
              <a:t>procenat (%)</a:t>
            </a:r>
            <a:r>
              <a:rPr lang="en-US" sz="1700" dirty="0" smtClean="0"/>
              <a:t> </a:t>
            </a:r>
            <a:r>
              <a:rPr lang="en-US" sz="1700" dirty="0" err="1"/>
              <a:t>veće</a:t>
            </a:r>
            <a:r>
              <a:rPr lang="en-US" sz="1700" dirty="0"/>
              <a:t> </a:t>
            </a:r>
            <a:r>
              <a:rPr lang="en-US" sz="1700" dirty="0" err="1"/>
              <a:t>dimenizija</a:t>
            </a:r>
            <a:r>
              <a:rPr lang="en-US" sz="1700" dirty="0"/>
              <a:t> html </a:t>
            </a:r>
            <a:r>
              <a:rPr lang="en-US" sz="1700" dirty="0" err="1"/>
              <a:t>dokumenta</a:t>
            </a:r>
            <a:endParaRPr lang="en-US" sz="1700" dirty="0"/>
          </a:p>
          <a:p>
            <a:pPr lvl="1"/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em</a:t>
            </a:r>
            <a:r>
              <a:rPr lang="en-US" sz="1700" dirty="0"/>
              <a:t> - </a:t>
            </a:r>
            <a:r>
              <a:rPr lang="nn-NO" sz="1700" dirty="0"/>
              <a:t>širina slova "m" u trenutnom fontu</a:t>
            </a:r>
          </a:p>
          <a:p>
            <a:endParaRPr lang="sr-Latn-RS" sz="1700" dirty="0" smtClean="0"/>
          </a:p>
          <a:p>
            <a:r>
              <a:rPr lang="en-US" sz="1700" dirty="0" err="1" smtClean="0"/>
              <a:t>Postoje</a:t>
            </a:r>
            <a:r>
              <a:rPr lang="en-US" sz="1700" dirty="0" smtClean="0"/>
              <a:t> I </a:t>
            </a:r>
            <a:r>
              <a:rPr lang="sr-Latn-RS" sz="1700" dirty="0" smtClean="0"/>
              <a:t>druge jedinice koje verovatno nećete koristiti ali treba ih prepoznati (</a:t>
            </a:r>
            <a:r>
              <a:rPr lang="sr-Latn-RS" sz="17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pt, cm, mm, in, ex, ...</a:t>
            </a:r>
            <a:r>
              <a:rPr lang="sr-Latn-RS" sz="1700" dirty="0" smtClean="0"/>
              <a:t>)</a:t>
            </a:r>
          </a:p>
          <a:p>
            <a:endParaRPr lang="sr-Latn-RS" sz="1700" dirty="0"/>
          </a:p>
          <a:p>
            <a:pPr marL="365760" lvl="1" indent="0">
              <a:buNone/>
            </a:pPr>
            <a:r>
              <a:rPr lang="en-US" sz="17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velika_slova</a:t>
            </a:r>
            <a:r>
              <a:rPr lang="sr-Latn-RS" sz="17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sr-Latn-CS" sz="1700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sr-Latn-CS" sz="17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sz="1700" dirty="0">
                <a:latin typeface="Consolas" panose="020B0609020204030204" pitchFamily="49" charset="0"/>
              </a:rPr>
              <a:t>    </a:t>
            </a:r>
            <a:r>
              <a:rPr lang="sr-Latn-C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sr-Latn-CS" sz="1700" dirty="0" smtClean="0">
                <a:latin typeface="Consolas" panose="020B0609020204030204" pitchFamily="49" charset="0"/>
              </a:rPr>
              <a:t>:</a:t>
            </a:r>
            <a:r>
              <a:rPr lang="sr-Latn-CS" sz="1700" dirty="0">
                <a:latin typeface="Consolas" panose="020B0609020204030204" pitchFamily="49" charset="0"/>
              </a:rPr>
              <a:t> </a:t>
            </a:r>
            <a:r>
              <a:rPr lang="sr-Latn-CS" sz="1700" i="1" dirty="0">
                <a:solidFill>
                  <a:srgbClr val="2A08F5"/>
                </a:solidFill>
                <a:latin typeface="Consolas" panose="020B0609020204030204" pitchFamily="49" charset="0"/>
              </a:rPr>
              <a:t> </a:t>
            </a:r>
            <a:r>
              <a:rPr lang="en-US" sz="17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20px</a:t>
            </a:r>
            <a:r>
              <a:rPr lang="sr-Latn-CS" sz="1700" dirty="0" smtClean="0">
                <a:latin typeface="Consolas" panose="020B0609020204030204" pitchFamily="49" charset="0"/>
              </a:rPr>
              <a:t>;</a:t>
            </a:r>
            <a:endParaRPr lang="en-US" sz="1700" dirty="0"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17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sr-Latn-RS" sz="17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Merne</a:t>
            </a:r>
            <a:r>
              <a:rPr lang="en-US" dirty="0" smtClean="0"/>
              <a:t> </a:t>
            </a:r>
            <a:r>
              <a:rPr lang="en-US" dirty="0" err="1" smtClean="0"/>
              <a:t>jedinice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5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sr-Latn-RS" sz="1300" dirty="0" smtClean="0"/>
              <a:t>Browseri podržavaju određenu listu fontova</a:t>
            </a:r>
          </a:p>
          <a:p>
            <a:r>
              <a:rPr lang="en-US" sz="1300" dirty="0" smtClean="0"/>
              <a:t>Pomo</a:t>
            </a:r>
            <a:r>
              <a:rPr lang="sr-Latn-RS" sz="1300" dirty="0" smtClean="0"/>
              <a:t>ću </a:t>
            </a:r>
            <a:r>
              <a:rPr lang="sr-Latn-RS" sz="1300" dirty="0">
                <a:solidFill>
                  <a:srgbClr val="FF0000"/>
                </a:solidFill>
                <a:latin typeface="Consolas" panose="020B0609020204030204" pitchFamily="49" charset="0"/>
              </a:rPr>
              <a:t>font-family </a:t>
            </a:r>
            <a:r>
              <a:rPr lang="sr-Latn-RS" sz="1300" dirty="0" smtClean="0"/>
              <a:t>možemo navesti font koji želimo ili više njih razdvojene zarezom (ukoliko browser ne podržava prvi, primeniće se sledeći i tako redom)</a:t>
            </a:r>
          </a:p>
          <a:p>
            <a:pPr marL="109728" indent="0">
              <a:buNone/>
            </a:pPr>
            <a:endParaRPr lang="sr-Latn-RS" sz="13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300" dirty="0" smtClean="0">
                <a:latin typeface="Consolas" panose="020B0609020204030204" pitchFamily="49" charset="0"/>
              </a:rPr>
              <a:t>: </a:t>
            </a:r>
            <a:r>
              <a:rPr lang="en-U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"Times New Roman", Georgia, Serif</a:t>
            </a:r>
            <a:r>
              <a:rPr lang="en-US" sz="1300" dirty="0" smtClean="0">
                <a:latin typeface="Consolas" panose="020B0609020204030204" pitchFamily="49" charset="0"/>
              </a:rPr>
              <a:t>;</a:t>
            </a:r>
            <a:endParaRPr lang="sr-Latn-RS" sz="1300" dirty="0" smtClean="0">
              <a:latin typeface="Consolas" panose="020B0609020204030204" pitchFamily="49" charset="0"/>
            </a:endParaRPr>
          </a:p>
          <a:p>
            <a:endParaRPr lang="sr-Latn-RS" sz="1300" dirty="0" smtClean="0"/>
          </a:p>
          <a:p>
            <a:r>
              <a:rPr lang="sr-Latn-RS" sz="1300" dirty="0" smtClean="0"/>
              <a:t>Međutim možemo koristiti i neke druge fontove, koje browser inicijalno ne podržava</a:t>
            </a:r>
          </a:p>
          <a:p>
            <a:r>
              <a:rPr lang="sr-Latn-RS" sz="1300" dirty="0" smtClean="0"/>
              <a:t>Za zadavanje novog font koristimo sledeće CSS pravilo</a:t>
            </a:r>
          </a:p>
          <a:p>
            <a:pPr marL="365760" lvl="1" indent="0">
              <a:buNone/>
            </a:pPr>
            <a:endParaRPr lang="en-U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sr-Latn-C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@</a:t>
            </a:r>
            <a: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  <a:t>font-face {</a:t>
            </a:r>
            <a:b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sz="1300" dirty="0">
                <a:latin typeface="Consolas" panose="020B0609020204030204" pitchFamily="49" charset="0"/>
              </a:rPr>
              <a:t>   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sr-Latn-CS" sz="1300" dirty="0">
                <a:latin typeface="Consolas" panose="020B0609020204030204" pitchFamily="49" charset="0"/>
              </a:rPr>
              <a:t>: 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ime_novog_fonta</a:t>
            </a:r>
            <a:r>
              <a:rPr lang="sr-Latn-CS" sz="1300" dirty="0" smtClean="0">
                <a:latin typeface="Consolas" panose="020B0609020204030204" pitchFamily="49" charset="0"/>
              </a:rPr>
              <a:t>;</a:t>
            </a:r>
            <a:r>
              <a:rPr lang="sr-Latn-CS" sz="1300" dirty="0">
                <a:latin typeface="Consolas" panose="020B0609020204030204" pitchFamily="49" charset="0"/>
              </a:rPr>
              <a:t/>
            </a:r>
            <a:br>
              <a:rPr lang="sr-Latn-CS" sz="1300" dirty="0">
                <a:latin typeface="Consolas" panose="020B0609020204030204" pitchFamily="49" charset="0"/>
              </a:rPr>
            </a:br>
            <a:r>
              <a:rPr lang="sr-Latn-CS" sz="1300" dirty="0">
                <a:latin typeface="Consolas" panose="020B0609020204030204" pitchFamily="49" charset="0"/>
              </a:rPr>
              <a:t>   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sr-Latn-CS" sz="1300" dirty="0">
                <a:latin typeface="Consolas" panose="020B0609020204030204" pitchFamily="49" charset="0"/>
              </a:rPr>
              <a:t>: </a:t>
            </a:r>
            <a:r>
              <a:rPr lang="sr-Latn-C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url(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putanja_do_fonta</a:t>
            </a:r>
            <a:r>
              <a:rPr lang="sr-Latn-C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)</a:t>
            </a:r>
            <a:r>
              <a:rPr lang="sr-Latn-CS" sz="1300" dirty="0" smtClean="0">
                <a:latin typeface="Consolas" panose="020B0609020204030204" pitchFamily="49" charset="0"/>
              </a:rPr>
              <a:t>;</a:t>
            </a:r>
            <a:r>
              <a:rPr lang="sr-Latn-CS" sz="1300" dirty="0">
                <a:latin typeface="Consolas" panose="020B0609020204030204" pitchFamily="49" charset="0"/>
              </a:rPr>
              <a:t/>
            </a:r>
            <a:br>
              <a:rPr lang="sr-Latn-CS" sz="1300" dirty="0">
                <a:latin typeface="Consolas" panose="020B0609020204030204" pitchFamily="49" charset="0"/>
              </a:rPr>
            </a:br>
            <a:r>
              <a:rPr lang="en-U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sr-Latn-R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en-U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5478" indent="-285750"/>
            <a:r>
              <a:rPr lang="en-US" sz="1300" dirty="0" smtClean="0">
                <a:latin typeface="+mj-lt"/>
              </a:rPr>
              <a:t>Na </a:t>
            </a:r>
            <a:r>
              <a:rPr lang="en-US" sz="1300" dirty="0" err="1" smtClean="0">
                <a:latin typeface="+mj-lt"/>
              </a:rPr>
              <a:t>ovaj</a:t>
            </a:r>
            <a:r>
              <a:rPr lang="en-US" sz="1300" dirty="0" smtClean="0">
                <a:latin typeface="+mj-lt"/>
              </a:rPr>
              <a:t> </a:t>
            </a:r>
            <a:r>
              <a:rPr lang="en-US" sz="1300" dirty="0" err="1" smtClean="0">
                <a:latin typeface="+mj-lt"/>
              </a:rPr>
              <a:t>na</a:t>
            </a:r>
            <a:r>
              <a:rPr lang="sr-Latn-RS" sz="1300" dirty="0" smtClean="0">
                <a:latin typeface="+mj-lt"/>
              </a:rPr>
              <a:t>čin smo uključili font koji se nalazi u datoteci 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putanja_do_fonta </a:t>
            </a:r>
            <a:r>
              <a:rPr lang="sr-Latn-RS" sz="1300" dirty="0" smtClean="0">
                <a:latin typeface="+mj-lt"/>
              </a:rPr>
              <a:t>i nazvali smo ga 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ime_novog_fonta</a:t>
            </a:r>
          </a:p>
          <a:p>
            <a:pPr marL="395478" indent="-285750"/>
            <a:r>
              <a:rPr lang="sr-Latn-RS" sz="1300" dirty="0" smtClean="0">
                <a:latin typeface="+mj-lt"/>
              </a:rPr>
              <a:t>Ukoliko želimo da zadamo nekom tagu naš nov font to radimo na sledeći način:</a:t>
            </a:r>
          </a:p>
          <a:p>
            <a:pPr marL="395478" indent="-285750"/>
            <a:endParaRPr lang="sr-Latn-CS" sz="1300" dirty="0" smtClean="0">
              <a:latin typeface="+mj-lt"/>
            </a:endParaRPr>
          </a:p>
          <a:p>
            <a:pPr marL="365760" lvl="1" indent="0">
              <a:buNone/>
            </a:pP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sr-Latn-R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sz="1300" dirty="0">
                <a:latin typeface="Consolas" panose="020B0609020204030204" pitchFamily="49" charset="0"/>
              </a:rPr>
              <a:t>   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sr-Latn-CS" sz="1300" dirty="0">
                <a:latin typeface="Consolas" panose="020B0609020204030204" pitchFamily="49" charset="0"/>
              </a:rPr>
              <a:t>: </a:t>
            </a:r>
            <a:r>
              <a:rPr lang="sr-Latn-CS" sz="1300" i="1" dirty="0">
                <a:solidFill>
                  <a:srgbClr val="2A08F5"/>
                </a:solidFill>
                <a:latin typeface="Consolas" panose="020B0609020204030204" pitchFamily="49" charset="0"/>
              </a:rPr>
              <a:t> ime_novog_fonta</a:t>
            </a:r>
            <a:r>
              <a:rPr lang="sr-Latn-CS" sz="1300" dirty="0" smtClean="0">
                <a:latin typeface="Consolas" panose="020B0609020204030204" pitchFamily="49" charset="0"/>
              </a:rPr>
              <a:t>;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sr-Latn-RS" sz="13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13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1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sr-Latn-RS" sz="1300" dirty="0" smtClean="0"/>
              <a:t>Browseri podržavaju određenu listu fontova</a:t>
            </a:r>
          </a:p>
          <a:p>
            <a:r>
              <a:rPr lang="en-US" sz="1300" dirty="0" smtClean="0"/>
              <a:t>Pomo</a:t>
            </a:r>
            <a:r>
              <a:rPr lang="sr-Latn-RS" sz="1300" dirty="0" smtClean="0"/>
              <a:t>ću </a:t>
            </a:r>
            <a:r>
              <a:rPr lang="sr-Latn-RS" sz="1300" dirty="0">
                <a:solidFill>
                  <a:srgbClr val="FF0000"/>
                </a:solidFill>
                <a:latin typeface="Consolas" panose="020B0609020204030204" pitchFamily="49" charset="0"/>
              </a:rPr>
              <a:t>font-family </a:t>
            </a:r>
            <a:r>
              <a:rPr lang="sr-Latn-RS" sz="1300" dirty="0" smtClean="0"/>
              <a:t>možemo navesti font koji želimo ili više njih razdvojene zarezom (ukoliko browser ne podržava prvi, primeniće se sledeći i tako redom)</a:t>
            </a:r>
          </a:p>
          <a:p>
            <a:pPr marL="109728" indent="0">
              <a:buNone/>
            </a:pPr>
            <a:endParaRPr lang="sr-Latn-RS" sz="13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300" dirty="0" smtClean="0">
                <a:latin typeface="Consolas" panose="020B0609020204030204" pitchFamily="49" charset="0"/>
              </a:rPr>
              <a:t>: </a:t>
            </a:r>
            <a:r>
              <a:rPr lang="en-U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"Times New Roman", Georgia, Serif</a:t>
            </a:r>
            <a:r>
              <a:rPr lang="en-US" sz="1300" dirty="0" smtClean="0">
                <a:latin typeface="Consolas" panose="020B0609020204030204" pitchFamily="49" charset="0"/>
              </a:rPr>
              <a:t>;</a:t>
            </a:r>
            <a:endParaRPr lang="sr-Latn-RS" sz="1300" dirty="0" smtClean="0">
              <a:latin typeface="Consolas" panose="020B0609020204030204" pitchFamily="49" charset="0"/>
            </a:endParaRPr>
          </a:p>
          <a:p>
            <a:endParaRPr lang="sr-Latn-RS" sz="1300" dirty="0" smtClean="0"/>
          </a:p>
          <a:p>
            <a:r>
              <a:rPr lang="sr-Latn-RS" sz="1300" dirty="0" smtClean="0"/>
              <a:t>Međutim možemo koristiti i neke druge fontove, koje browser inicijalno ne podržava</a:t>
            </a:r>
          </a:p>
          <a:p>
            <a:r>
              <a:rPr lang="sr-Latn-RS" sz="1300" dirty="0" smtClean="0"/>
              <a:t>Za zadavanje novog font koristimo sledeće CSS pravilo</a:t>
            </a:r>
          </a:p>
          <a:p>
            <a:pPr marL="365760" lvl="1" indent="0">
              <a:buNone/>
            </a:pPr>
            <a:endParaRPr lang="en-U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sr-Latn-C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@</a:t>
            </a:r>
            <a: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  <a:t>font-face {</a:t>
            </a:r>
            <a:b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sz="1300" dirty="0">
                <a:latin typeface="Consolas" panose="020B0609020204030204" pitchFamily="49" charset="0"/>
              </a:rPr>
              <a:t>   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sr-Latn-CS" sz="1300" dirty="0">
                <a:latin typeface="Consolas" panose="020B0609020204030204" pitchFamily="49" charset="0"/>
              </a:rPr>
              <a:t>: 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ime_novog_fonta</a:t>
            </a:r>
            <a:r>
              <a:rPr lang="sr-Latn-CS" sz="1300" dirty="0" smtClean="0">
                <a:latin typeface="Consolas" panose="020B0609020204030204" pitchFamily="49" charset="0"/>
              </a:rPr>
              <a:t>;</a:t>
            </a:r>
            <a:r>
              <a:rPr lang="sr-Latn-CS" sz="1300" dirty="0">
                <a:latin typeface="Consolas" panose="020B0609020204030204" pitchFamily="49" charset="0"/>
              </a:rPr>
              <a:t/>
            </a:r>
            <a:br>
              <a:rPr lang="sr-Latn-CS" sz="1300" dirty="0">
                <a:latin typeface="Consolas" panose="020B0609020204030204" pitchFamily="49" charset="0"/>
              </a:rPr>
            </a:br>
            <a:r>
              <a:rPr lang="sr-Latn-CS" sz="1300" dirty="0">
                <a:latin typeface="Consolas" panose="020B0609020204030204" pitchFamily="49" charset="0"/>
              </a:rPr>
              <a:t>   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sr-Latn-CS" sz="1300" dirty="0">
                <a:latin typeface="Consolas" panose="020B0609020204030204" pitchFamily="49" charset="0"/>
              </a:rPr>
              <a:t>: </a:t>
            </a:r>
            <a:r>
              <a:rPr lang="sr-Latn-C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url(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putanja_do_fonta</a:t>
            </a:r>
            <a:r>
              <a:rPr lang="sr-Latn-C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)</a:t>
            </a:r>
            <a:r>
              <a:rPr lang="sr-Latn-CS" sz="1300" dirty="0" smtClean="0">
                <a:latin typeface="Consolas" panose="020B0609020204030204" pitchFamily="49" charset="0"/>
              </a:rPr>
              <a:t>;</a:t>
            </a:r>
            <a:r>
              <a:rPr lang="sr-Latn-CS" sz="1300" dirty="0">
                <a:latin typeface="Consolas" panose="020B0609020204030204" pitchFamily="49" charset="0"/>
              </a:rPr>
              <a:t/>
            </a:r>
            <a:br>
              <a:rPr lang="sr-Latn-CS" sz="1300" dirty="0">
                <a:latin typeface="Consolas" panose="020B0609020204030204" pitchFamily="49" charset="0"/>
              </a:rPr>
            </a:br>
            <a:r>
              <a:rPr lang="en-U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sr-Latn-R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en-U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5478" indent="-285750"/>
            <a:r>
              <a:rPr lang="en-US" sz="1300" dirty="0" smtClean="0">
                <a:latin typeface="+mj-lt"/>
              </a:rPr>
              <a:t>Na </a:t>
            </a:r>
            <a:r>
              <a:rPr lang="en-US" sz="1300" dirty="0" err="1" smtClean="0">
                <a:latin typeface="+mj-lt"/>
              </a:rPr>
              <a:t>ovaj</a:t>
            </a:r>
            <a:r>
              <a:rPr lang="en-US" sz="1300" dirty="0" smtClean="0">
                <a:latin typeface="+mj-lt"/>
              </a:rPr>
              <a:t> </a:t>
            </a:r>
            <a:r>
              <a:rPr lang="en-US" sz="1300" dirty="0" err="1" smtClean="0">
                <a:latin typeface="+mj-lt"/>
              </a:rPr>
              <a:t>na</a:t>
            </a:r>
            <a:r>
              <a:rPr lang="sr-Latn-RS" sz="1300" dirty="0" smtClean="0">
                <a:latin typeface="+mj-lt"/>
              </a:rPr>
              <a:t>čin smo uključili font koji se nalazi u datoteci 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putanja_do_fonta </a:t>
            </a:r>
            <a:r>
              <a:rPr lang="sr-Latn-RS" sz="1300" dirty="0" smtClean="0">
                <a:latin typeface="+mj-lt"/>
              </a:rPr>
              <a:t>i nazvali smo ga </a:t>
            </a:r>
            <a:r>
              <a:rPr lang="sr-Latn-CS" sz="1300" i="1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ime_novog_fonta</a:t>
            </a:r>
          </a:p>
          <a:p>
            <a:pPr marL="395478" indent="-285750"/>
            <a:r>
              <a:rPr lang="sr-Latn-RS" sz="1300" dirty="0" smtClean="0">
                <a:latin typeface="+mj-lt"/>
              </a:rPr>
              <a:t>Ukoliko želimo da zadamo nekom tagu naš nov font to radimo na sledeći način:</a:t>
            </a:r>
          </a:p>
          <a:p>
            <a:pPr marL="395478" indent="-285750"/>
            <a:endParaRPr lang="sr-Latn-CS" sz="1300" dirty="0" smtClean="0">
              <a:latin typeface="+mj-lt"/>
            </a:endParaRPr>
          </a:p>
          <a:p>
            <a:pPr marL="365760" lvl="1" indent="0">
              <a:buNone/>
            </a:pP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sr-Latn-R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sr-Latn-CS" sz="13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sz="1300" dirty="0">
                <a:latin typeface="Consolas" panose="020B0609020204030204" pitchFamily="49" charset="0"/>
              </a:rPr>
              <a:t>   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sr-Latn-CS" sz="1300" dirty="0">
                <a:latin typeface="Consolas" panose="020B0609020204030204" pitchFamily="49" charset="0"/>
              </a:rPr>
              <a:t>: </a:t>
            </a:r>
            <a:r>
              <a:rPr lang="sr-Latn-CS" sz="1300" i="1" dirty="0">
                <a:solidFill>
                  <a:srgbClr val="2A08F5"/>
                </a:solidFill>
                <a:latin typeface="Consolas" panose="020B0609020204030204" pitchFamily="49" charset="0"/>
              </a:rPr>
              <a:t> ime_novog_fonta</a:t>
            </a:r>
            <a:r>
              <a:rPr lang="sr-Latn-CS" sz="1300" dirty="0" smtClean="0">
                <a:latin typeface="Consolas" panose="020B0609020204030204" pitchFamily="49" charset="0"/>
              </a:rPr>
              <a:t>;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13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sr-Latn-RS" sz="13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13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13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19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Ponekad</a:t>
            </a:r>
            <a:r>
              <a:rPr lang="en-US" dirty="0" smtClean="0">
                <a:latin typeface="+mj-lt"/>
              </a:rPr>
              <a:t> </a:t>
            </a:r>
            <a:r>
              <a:rPr lang="sr-Latn-RS" dirty="0" smtClean="0">
                <a:latin typeface="+mj-lt"/>
              </a:rPr>
              <a:t>želimo da primenimo neki stil samo na prvo slovo ili prvu liniju teksta</a:t>
            </a:r>
          </a:p>
          <a:p>
            <a:r>
              <a:rPr lang="sr-Latn-RS" dirty="0" smtClean="0">
                <a:latin typeface="+mj-lt"/>
              </a:rPr>
              <a:t>Kako bismo to postigli, možemo da koristimo posebne oznake pored CSS selektora</a:t>
            </a:r>
          </a:p>
          <a:p>
            <a:endParaRPr lang="sr-Latn-RS" dirty="0">
              <a:latin typeface="+mj-lt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selektor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first-letter</a:t>
            </a: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selektor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first-line</a:t>
            </a:r>
            <a:endParaRPr lang="en-US" b="1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p.uvod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first-line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{ 	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&gt;li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first-letter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20px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	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blue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					}</a:t>
            </a:r>
            <a:endParaRPr lang="sr-Latn-R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endParaRPr lang="sr-Latn-RS" dirty="0" smtClean="0">
              <a:solidFill>
                <a:schemeClr val="accent6"/>
              </a:solidFill>
              <a:latin typeface="+mj-lt"/>
            </a:endParaRPr>
          </a:p>
          <a:p>
            <a:pPr marL="365760" lvl="1" indent="0">
              <a:buNone/>
            </a:pPr>
            <a:endParaRPr lang="sr-Latn-R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selektori</a:t>
            </a:r>
            <a:r>
              <a:rPr lang="en-US" dirty="0" smtClean="0"/>
              <a:t> –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slovo</a:t>
            </a:r>
            <a:r>
              <a:rPr lang="en-US" dirty="0" smtClean="0"/>
              <a:t>, </a:t>
            </a:r>
            <a:r>
              <a:rPr lang="en-US" dirty="0" err="1" smtClean="0"/>
              <a:t>linija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8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Mo</a:t>
            </a:r>
            <a:r>
              <a:rPr lang="sr-Latn-RS" dirty="0" smtClean="0">
                <a:latin typeface="+mj-lt"/>
              </a:rPr>
              <a:t>žemo obeležiti linkove koje su korisnici nekad posetili ili ne i menjati im stil</a:t>
            </a:r>
          </a:p>
          <a:p>
            <a:r>
              <a:rPr lang="sr-Latn-RS" dirty="0" smtClean="0">
                <a:latin typeface="+mj-lt"/>
              </a:rPr>
              <a:t>Oznake pored CSS selektora (koji obeležava link)</a:t>
            </a:r>
          </a:p>
          <a:p>
            <a:endParaRPr lang="sr-Latn-RS" dirty="0">
              <a:latin typeface="+mj-lt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visited	</a:t>
            </a:r>
            <a:r>
              <a:rPr lang="sr-Latn-RS" b="1" dirty="0" smtClean="0">
                <a:latin typeface="+mj-lt"/>
              </a:rPr>
              <a:t>- </a:t>
            </a:r>
            <a:r>
              <a:rPr lang="sr-Latn-RS" dirty="0" smtClean="0">
                <a:latin typeface="+mj-lt"/>
              </a:rPr>
              <a:t>ukoliko je link bio posećen</a:t>
            </a: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link</a:t>
            </a:r>
            <a:r>
              <a:rPr lang="sr-Latn-RS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 smtClean="0"/>
              <a:t>- </a:t>
            </a:r>
            <a:r>
              <a:rPr lang="sr-Latn-RS" dirty="0"/>
              <a:t>ukoliko </a:t>
            </a:r>
            <a:r>
              <a:rPr lang="sr-Latn-RS" dirty="0" smtClean="0"/>
              <a:t>link nije bio </a:t>
            </a:r>
            <a:r>
              <a:rPr lang="sr-Latn-RS" dirty="0"/>
              <a:t>posećen</a:t>
            </a:r>
            <a:endParaRPr lang="en-US" b="1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Možemo obeležiti bilo koje tagove na osnovu korisničkih akcija i menjati im stil</a:t>
            </a:r>
            <a:r>
              <a:rPr lang="sr-Latn-RS" sz="2000" dirty="0" smtClean="0">
                <a:solidFill>
                  <a:schemeClr val="accent6"/>
                </a:solidFill>
                <a:latin typeface="+mj-lt"/>
              </a:rPr>
              <a:t>	</a:t>
            </a:r>
            <a:endParaRPr lang="sr-Latn-RS" dirty="0"/>
          </a:p>
          <a:p>
            <a:pPr marL="393192" lvl="1" indent="0">
              <a:buNone/>
            </a:pP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selektor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hover</a:t>
            </a:r>
            <a:r>
              <a:rPr lang="sr-Latn-RS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 smtClean="0"/>
              <a:t>- </a:t>
            </a:r>
            <a:r>
              <a:rPr lang="sr-Latn-RS" dirty="0" smtClean="0"/>
              <a:t>korisnik je prešao kursorom preko sadržaja taga </a:t>
            </a:r>
            <a:endParaRPr lang="sr-Latn-RS" dirty="0"/>
          </a:p>
          <a:p>
            <a:pPr marL="393192" lvl="1" indent="0">
              <a:buNone/>
            </a:pP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selektor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active</a:t>
            </a:r>
            <a:r>
              <a:rPr lang="sr-Latn-RS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r-Latn-RS" b="1" dirty="0" smtClean="0"/>
              <a:t>- </a:t>
            </a:r>
            <a:r>
              <a:rPr lang="sr-Latn-RS" dirty="0" smtClean="0"/>
              <a:t>korisnik je aktivirao tag (npr. </a:t>
            </a:r>
            <a:r>
              <a:rPr lang="sr-Latn-RS" dirty="0"/>
              <a:t>k</a:t>
            </a:r>
            <a:r>
              <a:rPr lang="sr-Latn-RS" dirty="0" smtClean="0"/>
              <a:t>liknuo na dugme)</a:t>
            </a:r>
            <a:r>
              <a:rPr lang="sr-Latn-RS" dirty="0"/>
              <a:t> </a:t>
            </a:r>
          </a:p>
          <a:p>
            <a:pPr marL="393192" lvl="1" indent="0">
              <a:buNone/>
            </a:pP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selektor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focus</a:t>
            </a:r>
            <a:r>
              <a:rPr lang="sr-Latn-RS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/>
              <a:t>- </a:t>
            </a:r>
            <a:r>
              <a:rPr lang="sr-Latn-RS" dirty="0" smtClean="0"/>
              <a:t>tag je u fokusu (npr. </a:t>
            </a:r>
            <a:r>
              <a:rPr lang="sr-Latn-RS" dirty="0"/>
              <a:t>k</a:t>
            </a:r>
            <a:r>
              <a:rPr lang="sr-Latn-RS" dirty="0" smtClean="0"/>
              <a:t>ursor se nalazi u tekstualnom 					   polju, pripremljen za kucanje)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selektori</a:t>
            </a:r>
            <a:r>
              <a:rPr lang="en-US" dirty="0" smtClean="0"/>
              <a:t> – </a:t>
            </a:r>
            <a:r>
              <a:rPr lang="en-US" dirty="0" err="1" smtClean="0"/>
              <a:t>linkovi</a:t>
            </a:r>
            <a:r>
              <a:rPr lang="en-US" dirty="0" smtClean="0"/>
              <a:t>, </a:t>
            </a:r>
            <a:r>
              <a:rPr lang="en-US" dirty="0" err="1" smtClean="0"/>
              <a:t>akcije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44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Mo</a:t>
            </a:r>
            <a:r>
              <a:rPr lang="sr-Latn-RS" dirty="0" smtClean="0">
                <a:latin typeface="+mj-lt"/>
              </a:rPr>
              <a:t>žemo obeležiti tagove na osnovu njihovih atributa</a:t>
            </a:r>
          </a:p>
          <a:p>
            <a:endParaRPr lang="sr-Latn-RS" dirty="0" smtClean="0">
              <a:latin typeface="+mj-lt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selector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sr-Latn-RS" b="1" dirty="0" smtClean="0">
                <a:latin typeface="+mj-lt"/>
              </a:rPr>
              <a:t>- </a:t>
            </a:r>
            <a:r>
              <a:rPr lang="sr-Latn-RS" dirty="0" smtClean="0">
                <a:latin typeface="+mj-lt"/>
              </a:rPr>
              <a:t>ukoliko </a:t>
            </a:r>
            <a:r>
              <a:rPr lang="en-US" dirty="0" smtClean="0">
                <a:latin typeface="+mj-lt"/>
              </a:rPr>
              <a:t>tag </a:t>
            </a:r>
            <a:r>
              <a:rPr lang="en-US" dirty="0" err="1" smtClean="0">
                <a:latin typeface="+mj-lt"/>
              </a:rPr>
              <a:t>ima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atribut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zadatim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imenom</a:t>
            </a:r>
            <a:endParaRPr lang="sr-Latn-RS" dirty="0" smtClean="0">
              <a:latin typeface="+mj-lt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>
                <a:solidFill>
                  <a:schemeClr val="accent6"/>
                </a:solidFill>
                <a:latin typeface="Consolas" panose="020B0609020204030204" pitchFamily="49" charset="0"/>
              </a:rPr>
              <a:t>selector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vrednost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sr-Latn-RS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/>
              <a:t>- </a:t>
            </a:r>
            <a:r>
              <a:rPr lang="sr-Latn-RS" dirty="0"/>
              <a:t>ukoliko </a:t>
            </a:r>
            <a:r>
              <a:rPr lang="en-US" dirty="0" smtClean="0"/>
              <a:t>tag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zadatim</a:t>
            </a:r>
            <a:r>
              <a:rPr lang="en-US" dirty="0" smtClean="0"/>
              <a:t> </a:t>
            </a:r>
            <a:r>
              <a:rPr lang="en-US" dirty="0" err="1" smtClean="0"/>
              <a:t>imenom</a:t>
            </a:r>
            <a:r>
              <a:rPr lang="en-US" dirty="0" smtClean="0"/>
              <a:t> I 						</a:t>
            </a:r>
            <a:r>
              <a:rPr lang="en-US" dirty="0" err="1" smtClean="0"/>
              <a:t>njegova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je </a:t>
            </a:r>
            <a:r>
              <a:rPr lang="en-US" dirty="0" err="1" smtClean="0"/>
              <a:t>jednaka</a:t>
            </a:r>
            <a:r>
              <a:rPr lang="en-US" dirty="0" smtClean="0"/>
              <a:t> </a:t>
            </a:r>
            <a:r>
              <a:rPr lang="en-US" dirty="0" err="1" smtClean="0"/>
              <a:t>zadatoj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endParaRPr lang="sr-Latn-RS" dirty="0"/>
          </a:p>
          <a:p>
            <a:pPr marL="393192" lvl="1" indent="0">
              <a:buNone/>
            </a:pP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li[</a:t>
            </a:r>
            <a:r>
              <a:rPr lang="en-US" dirty="0" smtClean="0">
                <a:solidFill>
                  <a:srgbClr val="2D8D62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] {				input[</a:t>
            </a:r>
            <a:r>
              <a:rPr lang="en-US" dirty="0" smtClean="0">
                <a:solidFill>
                  <a:srgbClr val="2D8D62"/>
                </a:solidFill>
                <a:latin typeface="Consolas" panose="020B0609020204030204" pitchFamily="49" charset="0"/>
              </a:rPr>
              <a:t>type=‘text’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] 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face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Serif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	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italic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					{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selektori</a:t>
            </a:r>
            <a:r>
              <a:rPr lang="en-US" dirty="0" smtClean="0"/>
              <a:t> – </a:t>
            </a:r>
            <a:r>
              <a:rPr lang="sr-Latn-RS" dirty="0" smtClean="0"/>
              <a:t>atributi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5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sr-Latn-RS" dirty="0" smtClean="0"/>
              <a:t>Forma pravila</a:t>
            </a:r>
            <a:r>
              <a:rPr lang="sr-Latn-RS" dirty="0"/>
              <a:t>:</a:t>
            </a:r>
          </a:p>
          <a:p>
            <a:pPr marL="109728" indent="0">
              <a:buNone/>
            </a:pPr>
            <a:endParaRPr lang="sr-Latn-RS" dirty="0" smtClean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</a:rPr>
              <a:t>	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B050"/>
                </a:solidFill>
              </a:rPr>
              <a:t>selektor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  <a:endParaRPr lang="sr-Latn-RS" dirty="0" smtClean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</a:rPr>
              <a:t>	</a:t>
            </a:r>
            <a:r>
              <a:rPr lang="sr-Latn-RS" dirty="0" smtClean="0">
                <a:solidFill>
                  <a:srgbClr val="000000"/>
                </a:solidFill>
              </a:rPr>
              <a:t>	</a:t>
            </a:r>
            <a:r>
              <a:rPr lang="sr-Latn-RS" dirty="0" smtClean="0">
                <a:solidFill>
                  <a:srgbClr val="FF0000"/>
                </a:solidFill>
              </a:rPr>
              <a:t>osobina </a:t>
            </a:r>
            <a:r>
              <a:rPr lang="en-US" dirty="0" smtClean="0"/>
              <a:t>:</a:t>
            </a:r>
            <a:r>
              <a:rPr lang="sr-Latn-R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2A08F5"/>
                </a:solidFill>
              </a:rPr>
              <a:t>vrednost</a:t>
            </a:r>
            <a:r>
              <a:rPr lang="sr-Latn-RS" dirty="0" smtClean="0">
                <a:solidFill>
                  <a:srgbClr val="2A08F5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sr-Latn-RS" dirty="0" smtClean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osobina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en-US" dirty="0"/>
              <a:t>:</a:t>
            </a:r>
            <a:r>
              <a:rPr lang="sr-Latn-R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2A08F5"/>
                </a:solidFill>
              </a:rPr>
              <a:t>vrednost</a:t>
            </a:r>
            <a:r>
              <a:rPr lang="sr-Latn-RS" dirty="0" smtClean="0">
                <a:solidFill>
                  <a:srgbClr val="2A08F5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</a:rPr>
              <a:t>		</a:t>
            </a:r>
            <a:r>
              <a:rPr lang="sr-Latn-RS" dirty="0" smtClean="0">
                <a:solidFill>
                  <a:srgbClr val="000000"/>
                </a:solidFill>
              </a:rPr>
              <a:t>...</a:t>
            </a:r>
          </a:p>
          <a:p>
            <a:pPr marL="109728" indent="0">
              <a:buNone/>
            </a:pPr>
            <a:r>
              <a:rPr lang="sr-Latn-R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endParaRPr lang="sr-Latn-RS" dirty="0" smtClean="0"/>
          </a:p>
          <a:p>
            <a:r>
              <a:rPr lang="sr-Latn-RS" dirty="0" smtClean="0">
                <a:solidFill>
                  <a:srgbClr val="00B050"/>
                </a:solidFill>
              </a:rPr>
              <a:t>Selektor </a:t>
            </a:r>
            <a:r>
              <a:rPr lang="sr-Latn-RS" dirty="0" smtClean="0"/>
              <a:t>– HTML tag(ovi), tj. element(i) na koje želimo </a:t>
            </a:r>
            <a:r>
              <a:rPr lang="en-US" dirty="0" smtClean="0"/>
              <a:t>da </a:t>
            </a:r>
            <a:r>
              <a:rPr lang="en-US" dirty="0" err="1" smtClean="0"/>
              <a:t>primenimo</a:t>
            </a:r>
            <a:r>
              <a:rPr lang="sr-Latn-RS" dirty="0" smtClean="0"/>
              <a:t> stil</a:t>
            </a:r>
          </a:p>
          <a:p>
            <a:r>
              <a:rPr lang="en-US" dirty="0" err="1">
                <a:solidFill>
                  <a:srgbClr val="FF0000"/>
                </a:solidFill>
              </a:rPr>
              <a:t>osobina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sr-Latn-RS" dirty="0" smtClean="0"/>
              <a:t>– stil koji želimo da izmenimo</a:t>
            </a:r>
            <a:r>
              <a:rPr lang="sr-Latn-RS" dirty="0" smtClean="0">
                <a:solidFill>
                  <a:srgbClr val="00B050"/>
                </a:solidFill>
              </a:rPr>
              <a:t>		</a:t>
            </a:r>
            <a:endParaRPr lang="sr-Latn-RS" dirty="0"/>
          </a:p>
          <a:p>
            <a:r>
              <a:rPr lang="sr-Latn-RS" dirty="0" err="1">
                <a:solidFill>
                  <a:srgbClr val="2A08F5"/>
                </a:solidFill>
              </a:rPr>
              <a:t>v</a:t>
            </a:r>
            <a:r>
              <a:rPr lang="en-US" dirty="0" err="1" smtClean="0">
                <a:solidFill>
                  <a:srgbClr val="2A08F5"/>
                </a:solidFill>
              </a:rPr>
              <a:t>rednost</a:t>
            </a:r>
            <a:r>
              <a:rPr lang="sr-Latn-RS" dirty="0" smtClean="0">
                <a:solidFill>
                  <a:srgbClr val="2A08F5"/>
                </a:solidFill>
              </a:rPr>
              <a:t> </a:t>
            </a:r>
            <a:r>
              <a:rPr lang="sr-Latn-RS" dirty="0" smtClean="0"/>
              <a:t>– vrednost stil</a:t>
            </a:r>
            <a:r>
              <a:rPr lang="sr-Latn-RS" dirty="0" smtClean="0">
                <a:solidFill>
                  <a:srgbClr val="2A08F5"/>
                </a:solidFill>
              </a:rPr>
              <a:t> 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CSS</a:t>
            </a:r>
            <a:r>
              <a:rPr lang="sr-Latn-RS" dirty="0" smtClean="0">
                <a:effectLst/>
              </a:rPr>
              <a:t> pravila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6911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Mo</a:t>
            </a:r>
            <a:r>
              <a:rPr lang="sr-Latn-RS" dirty="0" smtClean="0">
                <a:latin typeface="+mj-lt"/>
              </a:rPr>
              <a:t>žemo obeležiti tagove na osno</a:t>
            </a:r>
            <a:r>
              <a:rPr lang="en-US" dirty="0" smtClean="0">
                <a:latin typeface="+mj-lt"/>
              </a:rPr>
              <a:t>vu </a:t>
            </a:r>
            <a:r>
              <a:rPr lang="en-US" dirty="0" err="1" smtClean="0">
                <a:latin typeface="+mj-lt"/>
              </a:rPr>
              <a:t>njihovog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redosleda</a:t>
            </a:r>
            <a:endParaRPr lang="sr-Latn-RS" dirty="0" smtClean="0">
              <a:latin typeface="+mj-lt"/>
            </a:endParaRPr>
          </a:p>
          <a:p>
            <a:endParaRPr lang="sr-Latn-RS" dirty="0" smtClean="0">
              <a:latin typeface="+mj-lt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selector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:first-child</a:t>
            </a:r>
            <a:r>
              <a:rPr lang="sr-Latn-R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 smtClean="0">
                <a:latin typeface="+mj-lt"/>
              </a:rPr>
              <a:t>- </a:t>
            </a:r>
            <a:r>
              <a:rPr lang="en-US" dirty="0" err="1" smtClean="0">
                <a:latin typeface="+mj-lt"/>
              </a:rPr>
              <a:t>prvi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potomak</a:t>
            </a:r>
            <a:endParaRPr lang="sr-Latn-RS" dirty="0" smtClean="0">
              <a:latin typeface="+mj-lt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i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selector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:nth-child(n)</a:t>
            </a:r>
            <a:r>
              <a:rPr lang="sr-Latn-RS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b="1" dirty="0" smtClean="0"/>
              <a:t>-</a:t>
            </a:r>
            <a:r>
              <a:rPr lang="en-US" b="1" dirty="0"/>
              <a:t> </a:t>
            </a:r>
            <a:r>
              <a:rPr lang="en-US" dirty="0" err="1" smtClean="0"/>
              <a:t>potomak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,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				   </a:t>
            </a:r>
            <a:r>
              <a:rPr lang="en-US" dirty="0" err="1" smtClean="0"/>
              <a:t>broj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2D8D62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/>
              <a:t> - </a:t>
            </a:r>
            <a:r>
              <a:rPr lang="en-US" dirty="0" err="1" smtClean="0"/>
              <a:t>treci</a:t>
            </a:r>
            <a:r>
              <a:rPr lang="en-US" dirty="0" smtClean="0"/>
              <a:t> </a:t>
            </a:r>
            <a:r>
              <a:rPr lang="en-US" dirty="0" err="1" smtClean="0"/>
              <a:t>potomak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)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2D8D6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D8D62"/>
                </a:solidFill>
                <a:latin typeface="Consolas" panose="020B0609020204030204" pitchFamily="49" charset="0"/>
              </a:rPr>
              <a:t>				  odd </a:t>
            </a:r>
            <a:r>
              <a:rPr lang="en-US" dirty="0" smtClean="0"/>
              <a:t>(</a:t>
            </a:r>
            <a:r>
              <a:rPr lang="en-US" dirty="0" err="1" smtClean="0"/>
              <a:t>neparni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) 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>
                <a:solidFill>
                  <a:srgbClr val="2D8D62"/>
                </a:solidFill>
                <a:latin typeface="Consolas" panose="020B0609020204030204" pitchFamily="49" charset="0"/>
              </a:rPr>
              <a:t>					  even</a:t>
            </a:r>
            <a:r>
              <a:rPr lang="en-US" dirty="0" smtClean="0"/>
              <a:t> (</a:t>
            </a:r>
            <a:r>
              <a:rPr lang="en-US" dirty="0" err="1" smtClean="0"/>
              <a:t>parni</a:t>
            </a:r>
            <a:r>
              <a:rPr lang="en-US" dirty="0" smtClean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redu</a:t>
            </a:r>
            <a:r>
              <a:rPr lang="en-US" dirty="0"/>
              <a:t>)</a:t>
            </a:r>
            <a:r>
              <a:rPr lang="en-US" dirty="0" smtClean="0">
                <a:solidFill>
                  <a:srgbClr val="2D8D62"/>
                </a:solidFill>
                <a:latin typeface="Consolas" panose="020B0609020204030204" pitchFamily="49" charset="0"/>
              </a:rPr>
              <a:t> </a:t>
            </a:r>
            <a:endParaRPr lang="en-US" dirty="0" smtClean="0"/>
          </a:p>
          <a:p>
            <a:pPr marL="393192" lvl="1" indent="0">
              <a:buNone/>
            </a:pP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li:nth-child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(3) {			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input:first-child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face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Serif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		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italic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					{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sr-Latn-R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selektori</a:t>
            </a:r>
            <a:r>
              <a:rPr lang="en-US" dirty="0" smtClean="0"/>
              <a:t> – </a:t>
            </a:r>
            <a:r>
              <a:rPr lang="en-US" dirty="0" err="1" smtClean="0"/>
              <a:t>redosled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61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5744296" cy="4498132"/>
          </a:xfrm>
        </p:spPr>
        <p:txBody>
          <a:bodyPr>
            <a:normAutofit fontScale="92500" lnSpcReduction="20000"/>
          </a:bodyPr>
          <a:lstStyle/>
          <a:p>
            <a:endParaRPr lang="sr-Latn-R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+mj-lt"/>
              </a:rPr>
              <a:t>Ako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zamislimo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svaki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HTML 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element</a:t>
            </a:r>
            <a:r>
              <a:rPr lang="sr-Latn-RS" dirty="0">
                <a:solidFill>
                  <a:srgbClr val="000000"/>
                </a:solidFill>
                <a:latin typeface="+mj-lt"/>
              </a:rPr>
              <a:t> 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(tag i sadržaj unutar njega)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kao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kutiju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koja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ima neki sadržaj, </a:t>
            </a:r>
            <a:r>
              <a:rPr lang="sr-Latn-RS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ostoje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dva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tipa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HTML 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elemenata:</a:t>
            </a:r>
          </a:p>
          <a:p>
            <a:endParaRPr lang="sr-Latn-RS" dirty="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sr-Latn-RS" sz="2000" b="1" dirty="0" smtClean="0">
                <a:latin typeface="+mj-lt"/>
              </a:rPr>
              <a:t>Block</a:t>
            </a:r>
            <a:r>
              <a:rPr lang="sr-Latn-RS" sz="2000" dirty="0" smtClean="0">
                <a:latin typeface="+mj-lt"/>
              </a:rPr>
              <a:t> – redjaju se jedan ispod drugog</a:t>
            </a:r>
            <a:r>
              <a:rPr lang="sr-Latn-RS" sz="2000" dirty="0">
                <a:latin typeface="+mj-lt"/>
              </a:rPr>
              <a:t> </a:t>
            </a:r>
            <a:r>
              <a:rPr lang="sr-Latn-RS" sz="2000" dirty="0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</a:t>
            </a:r>
            <a:r>
              <a:rPr lang="sr-Latn-RS" sz="2000" dirty="0" smtClean="0">
                <a:latin typeface="+mj-lt"/>
              </a:rPr>
              <a:t>zauzimaju što više širine mogu (širinu roditeljskog elementa, ili ekrana)</a:t>
            </a:r>
          </a:p>
          <a:p>
            <a:pPr lvl="1"/>
            <a:r>
              <a:rPr lang="sr-Latn-RS" sz="2000" b="1" dirty="0" smtClean="0">
                <a:latin typeface="+mj-lt"/>
              </a:rPr>
              <a:t>Inline</a:t>
            </a:r>
            <a:r>
              <a:rPr lang="sr-Latn-RS" sz="2000" dirty="0" smtClean="0">
                <a:latin typeface="+mj-lt"/>
              </a:rPr>
              <a:t>– redjaju se jedan pored drugog i zauzmaju onoliko širine koliko im je potrebno</a:t>
            </a:r>
          </a:p>
          <a:p>
            <a:endParaRPr lang="sr-Latn-RS" dirty="0" smtClean="0">
              <a:solidFill>
                <a:srgbClr val="000000"/>
              </a:solidFill>
              <a:latin typeface="+mj-lt"/>
            </a:endParaRPr>
          </a:p>
          <a:p>
            <a:r>
              <a:rPr lang="sr-Latn-RS" dirty="0" smtClean="0"/>
              <a:t>Unutar </a:t>
            </a:r>
            <a:r>
              <a:rPr lang="sr-Latn-RS" b="1" dirty="0" smtClean="0"/>
              <a:t>block</a:t>
            </a:r>
            <a:r>
              <a:rPr lang="sr-Latn-RS" dirty="0" smtClean="0"/>
              <a:t> elementa možemo stavljati </a:t>
            </a:r>
            <a:r>
              <a:rPr lang="sr-Latn-RS" b="1" dirty="0" smtClean="0"/>
              <a:t>block</a:t>
            </a:r>
            <a:r>
              <a:rPr lang="sr-Latn-RS" dirty="0" smtClean="0"/>
              <a:t> i </a:t>
            </a:r>
            <a:r>
              <a:rPr lang="sr-Latn-RS" b="1" dirty="0" smtClean="0"/>
              <a:t>inline</a:t>
            </a:r>
            <a:r>
              <a:rPr lang="sr-Latn-RS" dirty="0" smtClean="0"/>
              <a:t> elemente, ali unutar </a:t>
            </a:r>
            <a:r>
              <a:rPr lang="sr-Latn-RS" b="1" dirty="0" smtClean="0"/>
              <a:t>inline</a:t>
            </a:r>
            <a:r>
              <a:rPr lang="sr-Latn-RS" dirty="0" smtClean="0"/>
              <a:t> elementa možemo stavljati </a:t>
            </a:r>
            <a:r>
              <a:rPr lang="sr-Latn-RS" u="sng" dirty="0" smtClean="0"/>
              <a:t>samo</a:t>
            </a:r>
            <a:r>
              <a:rPr lang="sr-Latn-RS" dirty="0" smtClean="0"/>
              <a:t> </a:t>
            </a:r>
            <a:r>
              <a:rPr lang="sr-Latn-RS" b="1" dirty="0" smtClean="0"/>
              <a:t>inline</a:t>
            </a:r>
            <a:r>
              <a:rPr lang="sr-Latn-RS" dirty="0" smtClean="0"/>
              <a:t> elemente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I inline HTML </a:t>
            </a:r>
            <a:r>
              <a:rPr lang="en-US" dirty="0" err="1" smtClean="0"/>
              <a:t>tagovi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39" y="915686"/>
            <a:ext cx="5081158" cy="55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r>
              <a:rPr lang="sr-Latn-RS" sz="1800" dirty="0" smtClean="0">
                <a:solidFill>
                  <a:srgbClr val="000000"/>
                </a:solidFill>
                <a:latin typeface="+mj-lt"/>
              </a:rPr>
              <a:t>Neki block tagovi su:</a:t>
            </a:r>
          </a:p>
          <a:p>
            <a:pPr lvl="1"/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address, article, aside, blockquote, canvas, dd, div, dl, dt, fieldset, footer, form, h1-h6, header, hr, li, main, nav, ol, p, pre, section, table, tfoot, ul, video</a:t>
            </a:r>
          </a:p>
          <a:p>
            <a:pPr lvl="1"/>
            <a:endParaRPr lang="sr-Latn-C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r-Latn-RS" sz="1800" dirty="0" smtClean="0"/>
              <a:t>Neki inline tagovi su:</a:t>
            </a:r>
          </a:p>
          <a:p>
            <a:pPr lvl="1"/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a, br, button, cite, code, dfn, em, img, input, label, map, object, q, select, span, strong, textarea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endParaRPr lang="en-US" dirty="0" smtClean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r>
              <a:rPr lang="sr-Latn-RS" sz="1800" dirty="0"/>
              <a:t>Možemo promeniti </a:t>
            </a:r>
            <a:r>
              <a:rPr lang="en-US" sz="1800" dirty="0" err="1"/>
              <a:t>na</a:t>
            </a:r>
            <a:r>
              <a:rPr lang="sr-Latn-RS" sz="1800" dirty="0"/>
              <a:t>čin prikaza pravilom: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isplay: </a:t>
            </a:r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isplay: 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block;</a:t>
            </a:r>
            <a:endParaRPr lang="sr-Latn-RS" dirty="0"/>
          </a:p>
          <a:p>
            <a:pPr lvl="1"/>
            <a:endParaRPr lang="sr-Latn-C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I inline HTML </a:t>
            </a:r>
            <a:r>
              <a:rPr lang="en-US" dirty="0" err="1"/>
              <a:t>tagovi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02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>
                <a:solidFill>
                  <a:srgbClr val="000000"/>
                </a:solidFill>
                <a:latin typeface="+mj-lt"/>
              </a:rPr>
              <a:t>Za menjanje dimenzija tagova koristimo sledeća CSS pravila: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idth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- </a:t>
            </a:r>
            <a:r>
              <a:rPr lang="sr-Latn-RS" dirty="0"/>
              <a:t>širina</a:t>
            </a: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sr-Latn-RS" dirty="0"/>
              <a:t>širina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minimalna</a:t>
            </a:r>
            <a:r>
              <a:rPr lang="en-US" dirty="0"/>
              <a:t> </a:t>
            </a:r>
            <a:r>
              <a:rPr lang="sr-Latn-RS" dirty="0"/>
              <a:t>širina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sr-Latn-RS" dirty="0"/>
              <a:t>visina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max-height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sr-Latn-RS" dirty="0"/>
              <a:t>maksimalna </a:t>
            </a:r>
            <a:r>
              <a:rPr lang="en-US" dirty="0" err="1"/>
              <a:t>visina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sr-Latn-RS" dirty="0"/>
              <a:t>minimalna </a:t>
            </a:r>
            <a:r>
              <a:rPr lang="en-US" dirty="0" err="1"/>
              <a:t>visina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div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2A08F5"/>
                </a:solidFill>
                <a:latin typeface="Consolas"/>
              </a:rPr>
              <a:t>150px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2A08F5"/>
                </a:solidFill>
                <a:latin typeface="Consolas"/>
              </a:rPr>
              <a:t>150px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2A08F5"/>
                </a:solidFill>
                <a:latin typeface="Consolas"/>
              </a:rPr>
              <a:t>100px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min-height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2A08F5"/>
                </a:solidFill>
                <a:latin typeface="Consolas"/>
              </a:rPr>
              <a:t>100px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2A08F5"/>
                </a:solidFill>
                <a:latin typeface="Consolas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max-height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2A08F5"/>
                </a:solidFill>
                <a:latin typeface="Consolas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sr-Latn-RS" sz="1800" dirty="0" smtClean="0">
              <a:solidFill>
                <a:srgbClr val="000000"/>
              </a:solidFill>
              <a:latin typeface="Consolas"/>
            </a:endParaRPr>
          </a:p>
          <a:p>
            <a:endParaRPr lang="sr-Latn-RS" dirty="0" smtClean="0">
              <a:solidFill>
                <a:srgbClr val="000000"/>
              </a:solidFill>
              <a:latin typeface="+mj-lt"/>
            </a:endParaRPr>
          </a:p>
          <a:p>
            <a:pPr lvl="1"/>
            <a:endParaRPr lang="sr-Latn-RS" dirty="0" smtClean="0">
              <a:solidFill>
                <a:srgbClr val="000000"/>
              </a:solidFill>
              <a:latin typeface="+mj-lt"/>
            </a:endParaRPr>
          </a:p>
          <a:p>
            <a:pPr marL="109728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Dimenzije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9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Blok </a:t>
            </a:r>
            <a:r>
              <a:rPr lang="en-US" dirty="0" err="1">
                <a:solidFill>
                  <a:srgbClr val="000000"/>
                </a:solidFill>
              </a:rPr>
              <a:t>elementi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će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pratiti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zadatu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širinu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visinu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čak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u </a:t>
            </a:r>
            <a:r>
              <a:rPr lang="en-US" dirty="0" err="1">
                <a:solidFill>
                  <a:srgbClr val="000000"/>
                </a:solidFill>
              </a:rPr>
              <a:t>slučaju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kada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sadržaj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koji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smo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napisali</a:t>
            </a:r>
            <a:r>
              <a:rPr lang="en-US" dirty="0">
                <a:solidFill>
                  <a:srgbClr val="000000"/>
                </a:solidFill>
              </a:rPr>
              <a:t> ne </a:t>
            </a:r>
            <a:r>
              <a:rPr lang="en-US" dirty="0" err="1">
                <a:solidFill>
                  <a:srgbClr val="000000"/>
                </a:solidFill>
              </a:rPr>
              <a:t>može</a:t>
            </a:r>
            <a:r>
              <a:rPr lang="en-US" dirty="0">
                <a:solidFill>
                  <a:srgbClr val="000000"/>
                </a:solidFill>
              </a:rPr>
              <a:t> da </a:t>
            </a:r>
            <a:r>
              <a:rPr lang="en-US" dirty="0" err="1">
                <a:solidFill>
                  <a:srgbClr val="000000"/>
                </a:solidFill>
              </a:rPr>
              <a:t>stane</a:t>
            </a:r>
            <a:r>
              <a:rPr lang="en-US" dirty="0">
                <a:solidFill>
                  <a:srgbClr val="000000"/>
                </a:solidFill>
              </a:rPr>
              <a:t> u </a:t>
            </a:r>
            <a:r>
              <a:rPr lang="en-US" dirty="0" err="1">
                <a:solidFill>
                  <a:srgbClr val="000000"/>
                </a:solidFill>
              </a:rPr>
              <a:t>zadate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dimenzije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Zbog</a:t>
            </a:r>
            <a:r>
              <a:rPr lang="en-US" dirty="0" smtClean="0">
                <a:solidFill>
                  <a:srgbClr val="000000"/>
                </a:solidFill>
              </a:rPr>
              <a:t> toga </a:t>
            </a:r>
            <a:r>
              <a:rPr lang="en-US" dirty="0" err="1" smtClean="0">
                <a:solidFill>
                  <a:srgbClr val="000000"/>
                </a:solidFill>
              </a:rPr>
              <a:t>postoji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pravilo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overflow </a:t>
            </a:r>
            <a:r>
              <a:rPr lang="sr-Latn-RS" dirty="0" smtClean="0">
                <a:solidFill>
                  <a:srgbClr val="000000"/>
                </a:solidFill>
              </a:rPr>
              <a:t>koje određuje šta se dešava ukoliko sadržaj ne može da stane u tag sa navedenim dimenzijama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Postoje</a:t>
            </a:r>
            <a:r>
              <a:rPr lang="en-US" dirty="0" smtClean="0">
                <a:solidFill>
                  <a:srgbClr val="000000"/>
                </a:solidFill>
              </a:rPr>
              <a:t> I </a:t>
            </a:r>
            <a:r>
              <a:rPr lang="en-US" dirty="0" err="1">
                <a:solidFill>
                  <a:srgbClr val="000000"/>
                </a:solidFill>
              </a:rPr>
              <a:t>pravila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overflow-x,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overflow-y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koja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primenjuju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za x odnosno y osu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sr-Latn-R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-x,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mogu imati vrednosti </a:t>
            </a:r>
          </a:p>
          <a:p>
            <a:pPr lvl="1"/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v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isible </a:t>
            </a:r>
            <a:r>
              <a:rPr lang="sr-Latn-RS" dirty="0" smtClean="0">
                <a:solidFill>
                  <a:srgbClr val="000000"/>
                </a:solidFill>
              </a:rPr>
              <a:t>– sadržaj će se prikazati ceo i izaći iz dimenzija elementa</a:t>
            </a:r>
          </a:p>
          <a:p>
            <a:pPr lvl="1"/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hidden</a:t>
            </a:r>
            <a:r>
              <a:rPr lang="sr-Latn-RS" dirty="0">
                <a:solidFill>
                  <a:srgbClr val="000000"/>
                </a:solidFill>
              </a:rPr>
              <a:t> – sadržaj </a:t>
            </a:r>
            <a:r>
              <a:rPr lang="sr-Latn-RS" dirty="0" smtClean="0">
                <a:solidFill>
                  <a:srgbClr val="000000"/>
                </a:solidFill>
              </a:rPr>
              <a:t>se neće prikazati ceo, već samo onaj deo koji staje u element</a:t>
            </a:r>
            <a:endParaRPr lang="sr-Latn-RS" dirty="0">
              <a:solidFill>
                <a:srgbClr val="000000"/>
              </a:solidFill>
            </a:endParaRPr>
          </a:p>
          <a:p>
            <a:pPr lvl="1"/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scroll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– </a:t>
            </a:r>
            <a:r>
              <a:rPr lang="sr-Latn-RS" dirty="0" smtClean="0">
                <a:solidFill>
                  <a:srgbClr val="000000"/>
                </a:solidFill>
              </a:rPr>
              <a:t>napraviće se scroll barovi</a:t>
            </a:r>
          </a:p>
          <a:p>
            <a:pPr lvl="1"/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auto</a:t>
            </a:r>
            <a:r>
              <a:rPr lang="sr-Latn-RS" dirty="0">
                <a:solidFill>
                  <a:srgbClr val="000000"/>
                </a:solidFill>
              </a:rPr>
              <a:t> – </a:t>
            </a:r>
            <a:r>
              <a:rPr lang="sr-Latn-RS" dirty="0" smtClean="0">
                <a:solidFill>
                  <a:srgbClr val="000000"/>
                </a:solidFill>
              </a:rPr>
              <a:t>desiće se ono što je podrazumevano ponašanje browsera</a:t>
            </a:r>
            <a:endParaRPr lang="sr-Latn-RS" dirty="0">
              <a:solidFill>
                <a:srgbClr val="2A08F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Dimenzije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3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6307715" cy="4288801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Svaki element možemo zamisliti kutiju unutar koje </a:t>
            </a:r>
          </a:p>
          <a:p>
            <a:pPr marL="109728" indent="0">
              <a:buNone/>
            </a:pPr>
            <a:r>
              <a:rPr lang="sr-Latn-RS" sz="1800" dirty="0" smtClean="0"/>
              <a:t>se nalazi sadržaj</a:t>
            </a:r>
          </a:p>
          <a:p>
            <a:r>
              <a:rPr lang="sr-Latn-RS" sz="1800" dirty="0" smtClean="0"/>
              <a:t>Ta kutija se sastoji od 4 celine:</a:t>
            </a:r>
          </a:p>
          <a:p>
            <a:pPr lvl="1"/>
            <a:r>
              <a:rPr lang="sr-Latn-RS" dirty="0" smtClean="0"/>
              <a:t>sadržaj (eng. content)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daljenost od okvira (eng. padding)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kvir (eng. </a:t>
            </a:r>
            <a:r>
              <a:rPr lang="sr-Latn-RS" dirty="0"/>
              <a:t>b</a:t>
            </a:r>
            <a:r>
              <a:rPr lang="sr-Latn-RS" dirty="0" smtClean="0"/>
              <a:t>order)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daljenost od drugih kutija (eng. </a:t>
            </a:r>
            <a:r>
              <a:rPr lang="sr-Latn-RS" dirty="0"/>
              <a:t>m</a:t>
            </a:r>
            <a:r>
              <a:rPr lang="sr-Latn-RS" dirty="0" smtClean="0"/>
              <a:t>argin)</a:t>
            </a:r>
          </a:p>
          <a:p>
            <a:r>
              <a:rPr lang="en-US" sz="1800" dirty="0" smtClean="0"/>
              <a:t>Mo</a:t>
            </a:r>
            <a:r>
              <a:rPr lang="sr-Latn-RS" sz="1800" dirty="0" smtClean="0"/>
              <a:t>žemo zadati veličine svakoj celini</a:t>
            </a:r>
          </a:p>
          <a:p>
            <a:r>
              <a:rPr lang="en-US" sz="1800" dirty="0" err="1"/>
              <a:t>Veli</a:t>
            </a:r>
            <a:r>
              <a:rPr lang="sr-Latn-RS" sz="1800" dirty="0"/>
              <a:t>činu sadržaja </a:t>
            </a:r>
            <a:r>
              <a:rPr lang="sr-Latn-RS" sz="1800" dirty="0" smtClean="0"/>
              <a:t>(content) zadajemo pravilima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sr-Latn-R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idth, max-width, min-width, height,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max-height, min-height</a:t>
            </a:r>
            <a:endParaRPr lang="sr-Latn-RS" sz="1800" dirty="0" smtClean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8" y="715905"/>
            <a:ext cx="5415540" cy="3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9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648806" cy="4288801"/>
          </a:xfrm>
        </p:spPr>
        <p:txBody>
          <a:bodyPr>
            <a:noAutofit/>
          </a:bodyPr>
          <a:lstStyle/>
          <a:p>
            <a:r>
              <a:rPr lang="sr-Latn-RS" sz="1800" dirty="0" smtClean="0"/>
              <a:t>P</a:t>
            </a:r>
            <a:r>
              <a:rPr lang="en-US" sz="1800" dirty="0" err="1" smtClean="0"/>
              <a:t>addin</a:t>
            </a:r>
            <a:r>
              <a:rPr lang="sr-Latn-RS" sz="1800" dirty="0" smtClean="0"/>
              <a:t>g je razmak između okvira (border) </a:t>
            </a:r>
          </a:p>
          <a:p>
            <a:pPr marL="109728" indent="0">
              <a:buNone/>
            </a:pPr>
            <a:r>
              <a:rPr lang="sr-Latn-RS" sz="1800" dirty="0" smtClean="0"/>
              <a:t>i teksta tj. </a:t>
            </a:r>
            <a:r>
              <a:rPr lang="en-US" sz="1800" dirty="0" smtClean="0"/>
              <a:t>s</a:t>
            </a:r>
            <a:r>
              <a:rPr lang="sr-Latn-RS" sz="1800" dirty="0" smtClean="0"/>
              <a:t>adržaja</a:t>
            </a:r>
          </a:p>
          <a:p>
            <a:r>
              <a:rPr lang="sr-Latn-RS" sz="1800" dirty="0" smtClean="0"/>
              <a:t>Zadajemo ga pravilima: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</a:p>
          <a:p>
            <a:r>
              <a:rPr lang="sr-Latn-RS" sz="1800" dirty="0" smtClean="0">
                <a:latin typeface="+mj-lt"/>
              </a:rPr>
              <a:t>Možemo ga zadati i korišćenjem jednog pravila </a:t>
            </a:r>
            <a:r>
              <a:rPr lang="sr-Latn-R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 </a:t>
            </a:r>
            <a:r>
              <a:rPr lang="sr-Latn-RS" sz="1800" dirty="0" smtClean="0"/>
              <a:t>navođenjem</a:t>
            </a:r>
            <a:r>
              <a:rPr lang="en-US" sz="1800" dirty="0" smtClean="0"/>
              <a:t>:</a:t>
            </a:r>
          </a:p>
          <a:p>
            <a:pPr lvl="1"/>
            <a:r>
              <a:rPr lang="sr-Latn-RS" dirty="0" smtClean="0"/>
              <a:t>4 veličine </a:t>
            </a:r>
            <a:r>
              <a:rPr lang="en-US" dirty="0" smtClean="0"/>
              <a:t>u </a:t>
            </a:r>
            <a:r>
              <a:rPr lang="sr-Latn-RS" dirty="0" smtClean="0"/>
              <a:t>redosledu </a:t>
            </a:r>
            <a:r>
              <a:rPr lang="sr-Latn-RS" i="1" dirty="0" smtClean="0"/>
              <a:t>top, right, bottom, left</a:t>
            </a:r>
            <a:endParaRPr lang="en-US" i="1" dirty="0" smtClean="0"/>
          </a:p>
          <a:p>
            <a:pPr marL="630936" lvl="2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10px 5px 15px 10px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/>
              <a:t>top = 10px, right = 5px, bottom = 15px, left = 10px</a:t>
            </a:r>
          </a:p>
          <a:p>
            <a:pPr lvl="1"/>
            <a:r>
              <a:rPr lang="sr-Latn-RS" dirty="0" smtClean="0"/>
              <a:t>2 veličine u redosledu </a:t>
            </a:r>
            <a:r>
              <a:rPr lang="sr-Latn-RS" i="1" dirty="0" smtClean="0"/>
              <a:t>top_bottom, right_left</a:t>
            </a:r>
            <a:r>
              <a:rPr lang="sr-Latn-RS" dirty="0" smtClean="0"/>
              <a:t> </a:t>
            </a:r>
            <a:endParaRPr lang="en-US" dirty="0" smtClean="0"/>
          </a:p>
          <a:p>
            <a:pPr marL="630936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10px 20px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en-US" dirty="0" err="1" smtClean="0"/>
              <a:t>top,bottom</a:t>
            </a:r>
            <a:r>
              <a:rPr lang="en-US" dirty="0" smtClean="0"/>
              <a:t> = 10px, </a:t>
            </a:r>
            <a:r>
              <a:rPr lang="en-US" dirty="0" err="1" smtClean="0"/>
              <a:t>right,left</a:t>
            </a:r>
            <a:r>
              <a:rPr lang="en-US" dirty="0" smtClean="0"/>
              <a:t> = 20px</a:t>
            </a:r>
          </a:p>
          <a:p>
            <a:pPr lvl="1"/>
            <a:r>
              <a:rPr lang="en-US" dirty="0" smtClean="0"/>
              <a:t>1 </a:t>
            </a:r>
            <a:r>
              <a:rPr lang="sr-Latn-RS" dirty="0" smtClean="0"/>
              <a:t>veličinom koja se onda primenjuje na sve 4 strane</a:t>
            </a:r>
            <a:endParaRPr lang="en-US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adding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15px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en-US" dirty="0" err="1" smtClean="0"/>
              <a:t>top,right,bottom,left</a:t>
            </a:r>
            <a:r>
              <a:rPr lang="en-US" dirty="0" smtClean="0"/>
              <a:t> = 15px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 - padding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8" y="715905"/>
            <a:ext cx="5415540" cy="3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0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648806" cy="4288801"/>
          </a:xfrm>
        </p:spPr>
        <p:txBody>
          <a:bodyPr>
            <a:noAutofit/>
          </a:bodyPr>
          <a:lstStyle/>
          <a:p>
            <a:r>
              <a:rPr lang="en-US" sz="1600" dirty="0" smtClean="0"/>
              <a:t>Border je </a:t>
            </a:r>
            <a:r>
              <a:rPr lang="en-US" sz="1600" dirty="0" err="1" smtClean="0"/>
              <a:t>okvir</a:t>
            </a:r>
            <a:r>
              <a:rPr lang="en-US" sz="1600" dirty="0" smtClean="0"/>
              <a:t> </a:t>
            </a:r>
            <a:r>
              <a:rPr lang="en-US" sz="1600" dirty="0" err="1" smtClean="0"/>
              <a:t>oko</a:t>
            </a:r>
            <a:r>
              <a:rPr lang="en-US" sz="1600" dirty="0" smtClean="0"/>
              <a:t> </a:t>
            </a:r>
            <a:r>
              <a:rPr lang="sr-Latn-RS" sz="1600" dirty="0" smtClean="0"/>
              <a:t>content i padding</a:t>
            </a:r>
          </a:p>
          <a:p>
            <a:r>
              <a:rPr lang="sr-Latn-RS" sz="1600" dirty="0" smtClean="0"/>
              <a:t>Možemo zadavati veličinu bordera, stil i boju</a:t>
            </a:r>
          </a:p>
          <a:p>
            <a:r>
              <a:rPr lang="sr-Latn-RS" sz="1600" dirty="0" smtClean="0"/>
              <a:t>Veličina i boja se zadaju kao sto smo videli na </a:t>
            </a:r>
          </a:p>
          <a:p>
            <a:pPr marL="109728" indent="0">
              <a:buNone/>
            </a:pPr>
            <a:r>
              <a:rPr lang="sr-Latn-RS" sz="1600" dirty="0" smtClean="0"/>
              <a:t>drugim primerima</a:t>
            </a:r>
          </a:p>
          <a:p>
            <a:r>
              <a:rPr lang="sr-Latn-RS" sz="1600" dirty="0" smtClean="0"/>
              <a:t>Stil može biti 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solid, dotted, dashed, double</a:t>
            </a:r>
            <a:r>
              <a:rPr lang="sr-Latn-RS" sz="1600" dirty="0" smtClean="0"/>
              <a:t> itd.</a:t>
            </a:r>
          </a:p>
          <a:p>
            <a:r>
              <a:rPr lang="sr-Latn-RS" sz="1600" dirty="0" smtClean="0"/>
              <a:t>Pravila:</a:t>
            </a:r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border-top-width     border-top-style     border-top-color</a:t>
            </a:r>
            <a:endParaRPr lang="sr-Latn-RS" sz="1300" dirty="0"/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border-right-width   border-right-style   border-right-color</a:t>
            </a:r>
            <a:endParaRPr lang="sr-Latn-RS" sz="1300" dirty="0"/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border-bottom-width  border-bottom-style  border-bottom-color</a:t>
            </a:r>
            <a:endParaRPr lang="sr-Latn-RS" sz="1300" dirty="0"/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border-left-width    border-left-style    border-left-color</a:t>
            </a:r>
            <a:endParaRPr lang="sr-Latn-R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sr-Latn-RS" sz="1600" dirty="0" smtClean="0">
                <a:latin typeface="+mj-lt"/>
              </a:rPr>
              <a:t>Takođe možemo koristiti i skraćena pravila</a:t>
            </a:r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border-width </a:t>
            </a:r>
            <a:r>
              <a:rPr lang="sr-Latn-RS" sz="1300" dirty="0" smtClean="0">
                <a:latin typeface="+mj-lt"/>
              </a:rPr>
              <a:t>(top, right, bottom, left)</a:t>
            </a:r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border-style </a:t>
            </a:r>
            <a:r>
              <a:rPr lang="sr-Latn-RS" sz="1300" dirty="0"/>
              <a:t>(top, right, bottom, left)</a:t>
            </a:r>
            <a:endParaRPr lang="sr-Latn-R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border-color </a:t>
            </a:r>
            <a:r>
              <a:rPr lang="sr-Latn-RS" sz="1300" dirty="0"/>
              <a:t>(top, right, bottom, left)</a:t>
            </a:r>
            <a:endParaRPr lang="sr-Latn-R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3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sr-Latn-R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order </a:t>
            </a:r>
            <a:r>
              <a:rPr lang="sr-Latn-RS" sz="1300" dirty="0" smtClean="0"/>
              <a:t>(width, style, color)</a:t>
            </a:r>
            <a:endParaRPr lang="sr-Latn-R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sr-Latn-RS" sz="1600" dirty="0">
              <a:latin typeface="+mj-lt"/>
            </a:endParaRPr>
          </a:p>
          <a:p>
            <a:pPr marL="393192" lvl="1" indent="0">
              <a:buNone/>
            </a:pP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	boder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1px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solid gray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sr-Latn-RS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 - </a:t>
            </a:r>
            <a:r>
              <a:rPr lang="en-US" dirty="0" smtClean="0"/>
              <a:t>border</a:t>
            </a:r>
            <a:r>
              <a:rPr lang="sr-Latn-R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715905"/>
            <a:ext cx="5286232" cy="3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93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648806" cy="4288801"/>
          </a:xfrm>
        </p:spPr>
        <p:txBody>
          <a:bodyPr>
            <a:noAutofit/>
          </a:bodyPr>
          <a:lstStyle/>
          <a:p>
            <a:r>
              <a:rPr lang="sr-Latn-RS" sz="1600" dirty="0" smtClean="0"/>
              <a:t>Margin </a:t>
            </a:r>
            <a:r>
              <a:rPr lang="en-US" sz="1600" dirty="0" smtClean="0"/>
              <a:t>je </a:t>
            </a:r>
            <a:r>
              <a:rPr lang="sr-Latn-RS" sz="1600" dirty="0" smtClean="0"/>
              <a:t>rastojanje od bordera dva susedna elementa</a:t>
            </a:r>
          </a:p>
          <a:p>
            <a:r>
              <a:rPr lang="sr-Latn-RS" sz="1600" dirty="0" smtClean="0"/>
              <a:t>Margine dva susedna elementa se sažimaju (kao na slici)</a:t>
            </a:r>
          </a:p>
          <a:p>
            <a:r>
              <a:rPr lang="sr-Latn-RS" sz="1600" dirty="0" smtClean="0"/>
              <a:t>Veličinu margine zadajemo pravilima:</a:t>
            </a:r>
            <a:endParaRPr lang="sr-Latn-RS" sz="1600" dirty="0"/>
          </a:p>
          <a:p>
            <a:pPr lvl="1"/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endParaRPr lang="sr-Latn-R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-right</a:t>
            </a:r>
            <a:endParaRPr lang="sr-Latn-R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-bottom</a:t>
            </a:r>
            <a:endParaRPr lang="sr-Latn-R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-left</a:t>
            </a:r>
            <a:endParaRPr lang="sr-Latn-R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sr-Latn-RS" sz="1600" dirty="0" smtClean="0">
                <a:latin typeface="+mj-lt"/>
              </a:rPr>
              <a:t>Takođe možemo koristiti i skraćeno pravilo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argin</a:t>
            </a:r>
            <a:endParaRPr lang="en-US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sr-Latn-R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/>
              <a:t>Ukol</a:t>
            </a:r>
            <a:r>
              <a:rPr lang="en-US" sz="1600" dirty="0" err="1" smtClean="0"/>
              <a:t>iko</a:t>
            </a:r>
            <a:r>
              <a:rPr lang="en-US" sz="1600" dirty="0" smtClean="0"/>
              <a:t> </a:t>
            </a:r>
            <a:r>
              <a:rPr lang="sr-Latn-RS" sz="1600" dirty="0" smtClean="0"/>
              <a:t>želimo da centriramo element, treba da postavimo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argin: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r-Latn-RS" sz="1600" dirty="0">
              <a:solidFill>
                <a:srgbClr val="FF0000"/>
              </a:solidFill>
              <a:latin typeface="+mj-lt"/>
            </a:endParaRPr>
          </a:p>
          <a:p>
            <a:r>
              <a:rPr lang="en-US" sz="1600" dirty="0" smtClean="0"/>
              <a:t>Primer:</a:t>
            </a:r>
          </a:p>
          <a:p>
            <a:pPr lvl="1"/>
            <a:r>
              <a:rPr lang="sr-Latn-R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px</a:t>
            </a:r>
            <a:r>
              <a:rPr lang="en-U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px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/>
              <a:t> </a:t>
            </a:r>
            <a:r>
              <a:rPr lang="en-US" sz="1600" dirty="0" err="1" smtClean="0"/>
              <a:t>top,bottom</a:t>
            </a:r>
            <a:r>
              <a:rPr lang="en-US" sz="1600" dirty="0" smtClean="0"/>
              <a:t> = </a:t>
            </a:r>
            <a:r>
              <a:rPr lang="sr-Latn-RS" sz="1600" dirty="0" smtClean="0"/>
              <a:t>5</a:t>
            </a:r>
            <a:r>
              <a:rPr lang="en-US" sz="1600" dirty="0" err="1" smtClean="0"/>
              <a:t>px</a:t>
            </a:r>
            <a:r>
              <a:rPr lang="en-US" sz="1600" dirty="0" smtClean="0"/>
              <a:t>, </a:t>
            </a:r>
            <a:r>
              <a:rPr lang="en-US" sz="1600" dirty="0" err="1" smtClean="0"/>
              <a:t>right,left</a:t>
            </a:r>
            <a:r>
              <a:rPr lang="en-US" sz="1600" dirty="0" smtClean="0"/>
              <a:t> = </a:t>
            </a:r>
            <a:r>
              <a:rPr lang="sr-Latn-RS" sz="1600" dirty="0" smtClean="0"/>
              <a:t>15</a:t>
            </a:r>
            <a:r>
              <a:rPr lang="en-US" sz="1600" dirty="0" err="1" smtClean="0"/>
              <a:t>px</a:t>
            </a:r>
            <a:endParaRPr lang="en-US" sz="1600" dirty="0" smtClean="0"/>
          </a:p>
          <a:p>
            <a:pPr marL="393192" lvl="1" indent="0">
              <a:buNone/>
            </a:pPr>
            <a:endParaRPr lang="en-US" sz="1600" dirty="0"/>
          </a:p>
          <a:p>
            <a:pPr lvl="1"/>
            <a:endParaRPr lang="sr-Latn-RS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 - margin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69" y="1657884"/>
            <a:ext cx="4149086" cy="3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31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648806" cy="4288801"/>
          </a:xfrm>
        </p:spPr>
        <p:txBody>
          <a:bodyPr>
            <a:noAutofit/>
          </a:bodyPr>
          <a:lstStyle/>
          <a:p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div {</a:t>
            </a:r>
            <a:b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    </a:t>
            </a:r>
            <a:r>
              <a:rPr lang="sr-Latn-C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40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0px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b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    </a:t>
            </a:r>
            <a:r>
              <a:rPr lang="sr-Latn-C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2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0px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b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    </a:t>
            </a:r>
            <a:r>
              <a:rPr lang="sr-Latn-C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6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px </a:t>
            </a:r>
            <a:r>
              <a:rPr lang="sr-Latn-CS" dirty="0">
                <a:solidFill>
                  <a:srgbClr val="2A08F5"/>
                </a:solidFill>
                <a:latin typeface="Consolas" panose="020B0609020204030204" pitchFamily="49" charset="0"/>
              </a:rPr>
              <a:t>solid gray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b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    </a:t>
            </a:r>
            <a:r>
              <a:rPr lang="sr-Latn-CS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20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px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 </a:t>
            </a:r>
            <a:b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endParaRPr lang="sr-Latn-R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K</a:t>
            </a:r>
            <a:r>
              <a:rPr lang="sr-Latn-RS" sz="1800" dirty="0" smtClean="0">
                <a:latin typeface="+mj-lt"/>
              </a:rPr>
              <a:t>oliko će ovaj div biti širok, odnosno koliko prostora će zauzeti na ekranu?</a:t>
            </a:r>
          </a:p>
          <a:p>
            <a:endParaRPr lang="sr-Latn-RS" sz="1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sz="15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margin-left + border-left + padding-left + width + padding-right + border-right + margin-right</a:t>
            </a:r>
          </a:p>
          <a:p>
            <a:pPr marL="393192" lvl="1" indent="0">
              <a:buNone/>
            </a:pPr>
            <a:endParaRPr lang="sr-Latn-RS" sz="15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px     +    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px    +    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0px    +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40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0px +     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0px    +     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px    +    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px</a:t>
            </a:r>
          </a:p>
          <a:p>
            <a:pPr marL="393192" lvl="1" indent="0">
              <a:buNone/>
            </a:pPr>
            <a:endParaRPr lang="sr-Latn-R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   = 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492</a:t>
            </a:r>
            <a:r>
              <a:rPr lang="sr-Latn-R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px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 – dimenzije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35" y="1043711"/>
            <a:ext cx="6279036" cy="25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04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red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red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pravilo</a:t>
            </a:r>
            <a:r>
              <a:rPr lang="en-US" dirty="0" smtClean="0"/>
              <a:t> se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b="1" dirty="0" smtClean="0"/>
              <a:t>p </a:t>
            </a:r>
            <a:r>
              <a:rPr lang="en-US" dirty="0" err="1" smtClean="0"/>
              <a:t>tagove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boji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paragrafa</a:t>
            </a:r>
            <a:r>
              <a:rPr lang="en-US" dirty="0" smtClean="0"/>
              <a:t> u </a:t>
            </a:r>
            <a:r>
              <a:rPr lang="en-US" dirty="0" err="1" smtClean="0"/>
              <a:t>crveno</a:t>
            </a:r>
            <a:r>
              <a:rPr lang="en-US" dirty="0" smtClean="0"/>
              <a:t> (</a:t>
            </a:r>
            <a:r>
              <a:rPr lang="en-US" dirty="0">
                <a:solidFill>
                  <a:srgbClr val="F5454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red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effectLst/>
              </a:rPr>
              <a:t>CSS pravila - primer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7118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5328660" cy="4288801"/>
          </a:xfrm>
        </p:spPr>
        <p:txBody>
          <a:bodyPr>
            <a:noAutofit/>
          </a:bodyPr>
          <a:lstStyle/>
          <a:p>
            <a:r>
              <a:rPr lang="sr-Latn-R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box-sizing </a:t>
            </a:r>
            <a:r>
              <a:rPr lang="sr-Latn-RS" sz="1800" dirty="0" smtClean="0"/>
              <a:t>pravilo može imati vrednosti</a:t>
            </a:r>
            <a:r>
              <a:rPr lang="en-US" sz="1800" dirty="0" smtClean="0"/>
              <a:t>:</a:t>
            </a:r>
            <a:endParaRPr lang="en-US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content-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idth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height </a:t>
            </a:r>
            <a:r>
              <a:rPr lang="en-US" dirty="0" smtClean="0"/>
              <a:t>se </a:t>
            </a:r>
            <a:r>
              <a:rPr lang="sr-Latn-RS" dirty="0" smtClean="0"/>
              <a:t>odnose na veličinu sadržaja 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	</a:t>
            </a:r>
            <a:r>
              <a:rPr lang="sr-Latn-RS" dirty="0" smtClean="0"/>
              <a:t>content</a:t>
            </a:r>
          </a:p>
          <a:p>
            <a:pPr lvl="1"/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padding-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box </a:t>
            </a:r>
            <a:r>
              <a:rPr lang="en-US" dirty="0" smtClean="0"/>
              <a:t>– 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idth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height </a:t>
            </a:r>
            <a:r>
              <a:rPr lang="en-US" dirty="0"/>
              <a:t>se </a:t>
            </a:r>
            <a:r>
              <a:rPr lang="sr-Latn-RS" dirty="0" smtClean="0"/>
              <a:t>odnose</a:t>
            </a:r>
            <a:r>
              <a:rPr lang="en-US" dirty="0" smtClean="0"/>
              <a:t> </a:t>
            </a:r>
            <a:r>
              <a:rPr lang="sr-Latn-RS" dirty="0" smtClean="0"/>
              <a:t>na </a:t>
            </a:r>
            <a:r>
              <a:rPr lang="sr-Latn-RS" dirty="0"/>
              <a:t>veličinu sadržaja </a:t>
            </a: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	</a:t>
            </a:r>
            <a:r>
              <a:rPr lang="sr-Latn-RS" dirty="0" smtClean="0"/>
              <a:t>content </a:t>
            </a:r>
            <a:r>
              <a:rPr lang="en-US" dirty="0" smtClean="0"/>
              <a:t>+ padding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 smtClean="0">
                <a:latin typeface="+mj-lt"/>
              </a:rPr>
              <a:t>Napomena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 err="1" smtClean="0">
                <a:latin typeface="+mj-lt"/>
              </a:rPr>
              <a:t>podr</a:t>
            </a:r>
            <a:r>
              <a:rPr lang="sr-Latn-RS" sz="1400" dirty="0" smtClean="0">
                <a:latin typeface="+mj-lt"/>
              </a:rPr>
              <a:t>žan samo u Firefox</a:t>
            </a:r>
            <a:endParaRPr lang="en-US" sz="1400" dirty="0" smtClean="0">
              <a:latin typeface="+mj-lt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border-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box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idth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height </a:t>
            </a:r>
            <a:r>
              <a:rPr lang="en-US" dirty="0"/>
              <a:t>se </a:t>
            </a:r>
            <a:r>
              <a:rPr lang="sr-Latn-RS" dirty="0"/>
              <a:t>odnose </a:t>
            </a:r>
            <a:r>
              <a:rPr lang="sr-Latn-RS" dirty="0" smtClean="0"/>
              <a:t>na </a:t>
            </a:r>
            <a:r>
              <a:rPr lang="sr-Latn-RS" dirty="0"/>
              <a:t>veličinu sadržaja 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sr-Latn-RS" dirty="0" smtClean="0"/>
              <a:t>content</a:t>
            </a:r>
            <a:r>
              <a:rPr lang="en-US" dirty="0" smtClean="0"/>
              <a:t> + padding+ border</a:t>
            </a:r>
            <a:endParaRPr lang="sr-Latn-RS" dirty="0"/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sr-Latn-RS" dirty="0" smtClean="0"/>
          </a:p>
          <a:p>
            <a:endParaRPr lang="sr-Latn-R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 – box-sizing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85" y="471632"/>
            <a:ext cx="6898115" cy="45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13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4" cy="4288801"/>
          </a:xfrm>
        </p:spPr>
        <p:txBody>
          <a:bodyPr>
            <a:noAutofit/>
          </a:bodyPr>
          <a:lstStyle/>
          <a:p>
            <a:pPr lvl="1"/>
            <a:endParaRPr lang="sr-Latn-RS" dirty="0" smtClean="0"/>
          </a:p>
          <a:p>
            <a:endParaRPr lang="sr-Latn-R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Display </a:t>
            </a:r>
            <a:endParaRPr lang="en-US" dirty="0"/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795049" y="1657884"/>
            <a:ext cx="10648806" cy="428880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dirty="0" smtClean="0"/>
              <a:t>Na inline elemente ne utiče menjanje dimenzija (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sr-Latn-RS" dirty="0" smtClean="0"/>
              <a:t> i druga pravila)</a:t>
            </a:r>
            <a:r>
              <a:rPr lang="sr-Latn-RS" dirty="0"/>
              <a:t> </a:t>
            </a:r>
            <a:endParaRPr lang="sr-Latn-RS" dirty="0" smtClean="0"/>
          </a:p>
          <a:p>
            <a:r>
              <a:rPr lang="sr-Latn-RS" dirty="0" smtClean="0"/>
              <a:t>Na </a:t>
            </a:r>
            <a:r>
              <a:rPr lang="sr-Latn-RS" dirty="0"/>
              <a:t>inline </a:t>
            </a:r>
            <a:r>
              <a:rPr lang="sr-Latn-RS" dirty="0" smtClean="0"/>
              <a:t>elemente takođe </a:t>
            </a:r>
            <a:r>
              <a:rPr lang="sr-Latn-RS" dirty="0"/>
              <a:t>ne utiče menjanje </a:t>
            </a:r>
            <a:r>
              <a:rPr lang="sr-Latn-RS" dirty="0" smtClean="0"/>
              <a:t>margina (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sr-Latn-RS" dirty="0" smtClean="0">
                <a:latin typeface="Consolas" panose="020B0609020204030204" pitchFamily="49" charset="0"/>
              </a:rPr>
              <a:t> </a:t>
            </a:r>
            <a:r>
              <a:rPr lang="sr-Latn-RS" dirty="0" smtClean="0"/>
              <a:t>i </a:t>
            </a:r>
            <a:r>
              <a:rPr lang="sr-Latn-RS" dirty="0"/>
              <a:t>druga pravila)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sr-Latn-RS" dirty="0" smtClean="0"/>
              <a:t>Ukoliko želimo da inline elementi poštuju zadate vrednosti dimenzije i margine, možemo im postaviti: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display: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inline-block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/>
              <a:t>Najprostije</a:t>
            </a:r>
            <a:r>
              <a:rPr lang="en-US" dirty="0" smtClean="0"/>
              <a:t> re</a:t>
            </a:r>
            <a:r>
              <a:rPr lang="sr-Latn-RS" dirty="0" smtClean="0"/>
              <a:t>čeno, ovo pravilo govori elementu da ispoštuje dimenzije i marginu, ali i dalje će ređati elemente jedne do drugih</a:t>
            </a:r>
            <a:endParaRPr lang="sr-Latn-RS" dirty="0"/>
          </a:p>
          <a:p>
            <a:pPr lvl="1"/>
            <a:endParaRPr lang="sr-Latn-RS" dirty="0" smtClean="0">
              <a:solidFill>
                <a:srgbClr val="2A08F5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4495078"/>
            <a:ext cx="6972299" cy="20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648806" cy="4288801"/>
          </a:xfrm>
        </p:spPr>
        <p:txBody>
          <a:bodyPr>
            <a:noAutofit/>
          </a:bodyPr>
          <a:lstStyle/>
          <a:p>
            <a:r>
              <a:rPr lang="sr-Latn-RS" sz="1800" dirty="0" smtClean="0"/>
              <a:t>Okvir možemo iskriviti pri ivicama</a:t>
            </a:r>
          </a:p>
          <a:p>
            <a:r>
              <a:rPr lang="en-US" sz="1800" dirty="0" err="1"/>
              <a:t>Koristimo</a:t>
            </a:r>
            <a:r>
              <a:rPr lang="en-US" sz="1800" dirty="0"/>
              <a:t> p</a:t>
            </a:r>
            <a:r>
              <a:rPr lang="sr-Latn-RS" sz="1800" dirty="0"/>
              <a:t>avilo: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velicina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  <a:endParaRPr lang="sr-Latn-RS" dirty="0" smtClean="0"/>
          </a:p>
          <a:p>
            <a:r>
              <a:rPr lang="en-US" sz="1800" dirty="0" smtClean="0"/>
              <a:t>Ili </a:t>
            </a:r>
            <a:r>
              <a:rPr lang="sr-Latn-RS" sz="1800" dirty="0" smtClean="0"/>
              <a:t>specizirati veličinu za svaku stranu posebno:</a:t>
            </a:r>
            <a:endParaRPr lang="sr-Latn-RS" sz="1800" dirty="0"/>
          </a:p>
          <a:p>
            <a:pPr lvl="1"/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10px 5px 10px 15px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  <a:endParaRPr lang="sr-Latn-RS" sz="1800" dirty="0" smtClean="0"/>
          </a:p>
          <a:p>
            <a:endParaRPr lang="sr-Latn-RS" sz="1800" dirty="0"/>
          </a:p>
          <a:p>
            <a:endParaRPr lang="sr-Latn-RS" sz="1800" dirty="0" smtClean="0"/>
          </a:p>
          <a:p>
            <a:r>
              <a:rPr lang="sr-Latn-RS" sz="1800" dirty="0" smtClean="0"/>
              <a:t>Možemo postaviti sliku kao okvi</a:t>
            </a:r>
            <a:r>
              <a:rPr lang="en-US" sz="1800" dirty="0" smtClean="0"/>
              <a:t>r</a:t>
            </a:r>
            <a:endParaRPr lang="sr-Latn-RS" sz="1800" dirty="0" smtClean="0"/>
          </a:p>
          <a:p>
            <a:r>
              <a:rPr lang="en-US" sz="1800" dirty="0" err="1" smtClean="0"/>
              <a:t>Koristimo</a:t>
            </a:r>
            <a:r>
              <a:rPr lang="en-US" sz="1800" dirty="0" smtClean="0"/>
              <a:t> p</a:t>
            </a:r>
            <a:r>
              <a:rPr lang="sr-Latn-RS" sz="1800" dirty="0" smtClean="0"/>
              <a:t>avilo: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border-image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url(slika.png)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 smtClean="0">
                <a:latin typeface="+mj-lt"/>
              </a:rPr>
              <a:t>Tako</a:t>
            </a:r>
            <a:r>
              <a:rPr lang="sr-Latn-RS" sz="1800" dirty="0" smtClean="0">
                <a:latin typeface="+mj-lt"/>
              </a:rPr>
              <a:t>đe možemo zadavati visinu slike, širinu,</a:t>
            </a:r>
          </a:p>
          <a:p>
            <a:pPr marL="109728" indent="0">
              <a:buNone/>
            </a:pPr>
            <a:r>
              <a:rPr lang="sr-Latn-RS" sz="1800" dirty="0" smtClean="0">
                <a:latin typeface="+mj-lt"/>
              </a:rPr>
              <a:t> način ponavljanja, itd. </a:t>
            </a:r>
          </a:p>
          <a:p>
            <a:pPr marL="109728" indent="0">
              <a:buNone/>
            </a:pPr>
            <a:r>
              <a:rPr lang="sr-Latn-RS" sz="1800" dirty="0" smtClean="0">
                <a:latin typeface="+mj-lt"/>
              </a:rPr>
              <a:t>(više o tome se može naći </a:t>
            </a:r>
            <a:r>
              <a:rPr lang="en-US" sz="1800" dirty="0" smtClean="0">
                <a:latin typeface="+mj-lt"/>
              </a:rPr>
              <a:t>u </a:t>
            </a:r>
            <a:r>
              <a:rPr lang="en-US" sz="1800" dirty="0" err="1" smtClean="0">
                <a:latin typeface="+mj-lt"/>
              </a:rPr>
              <a:t>literaturi</a:t>
            </a:r>
            <a:r>
              <a:rPr lang="sr-Latn-RS" sz="1800" dirty="0" smtClean="0">
                <a:latin typeface="+mj-lt"/>
              </a:rPr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BOX model – </a:t>
            </a:r>
            <a:r>
              <a:rPr lang="en-US" dirty="0" smtClean="0"/>
              <a:t>border</a:t>
            </a:r>
            <a:r>
              <a:rPr lang="sr-Latn-RS" dirty="0"/>
              <a:t>-</a:t>
            </a:r>
            <a:r>
              <a:rPr lang="sr-Latn-RS" dirty="0" smtClean="0"/>
              <a:t>image, border-radius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1" t="35185" r="2479" b="696"/>
          <a:stretch/>
        </p:blipFill>
        <p:spPr>
          <a:xfrm>
            <a:off x="7898798" y="1274618"/>
            <a:ext cx="3822148" cy="264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64" y="4062327"/>
            <a:ext cx="4345616" cy="17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60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7083569" cy="4288801"/>
          </a:xfrm>
        </p:spPr>
        <p:txBody>
          <a:bodyPr>
            <a:normAutofit/>
          </a:bodyPr>
          <a:lstStyle/>
          <a:p>
            <a:r>
              <a:rPr lang="pl-PL" sz="1800" dirty="0"/>
              <a:t>Možemo </a:t>
            </a:r>
            <a:r>
              <a:rPr lang="pl-PL" sz="1800" dirty="0" smtClean="0"/>
              <a:t>menjati pozadinu elementa pomoću pravila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 </a:t>
            </a:r>
            <a:r>
              <a:rPr lang="sr-Latn-RS" dirty="0" smtClean="0">
                <a:latin typeface="+mj-lt"/>
              </a:rPr>
              <a:t>– boja </a:t>
            </a:r>
            <a:endParaRPr lang="sr-Latn-RS" dirty="0"/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background-image </a:t>
            </a:r>
            <a:r>
              <a:rPr lang="sr-Latn-RS" dirty="0"/>
              <a:t>– </a:t>
            </a:r>
            <a:r>
              <a:rPr lang="sr-Latn-RS" dirty="0" smtClean="0"/>
              <a:t>slika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background-repeat</a:t>
            </a:r>
            <a:r>
              <a:rPr lang="sr-Latn-RS" dirty="0"/>
              <a:t> – </a:t>
            </a:r>
            <a:r>
              <a:rPr lang="sr-Latn-RS" dirty="0" smtClean="0"/>
              <a:t>način ponavljanja, može biti 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repeat, repeat-x, repeat-y, no-repeat</a:t>
            </a:r>
            <a:endParaRPr lang="sr-Latn-RS" dirty="0" smtClean="0"/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background-position </a:t>
            </a:r>
            <a:r>
              <a:rPr lang="sr-Latn-RS" dirty="0"/>
              <a:t>– </a:t>
            </a:r>
            <a:r>
              <a:rPr lang="sr-Latn-RS" dirty="0" smtClean="0"/>
              <a:t>pozicija, može biti zadata na više načina (pogledati literaturu)</a:t>
            </a:r>
            <a:endParaRPr lang="en-US" dirty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endParaRPr lang="sr-Latn-RS" sz="1800" dirty="0" smtClean="0">
              <a:solidFill>
                <a:srgbClr val="000000"/>
              </a:solidFill>
              <a:latin typeface="+mj-lt"/>
            </a:endParaRPr>
          </a:p>
          <a:p>
            <a:r>
              <a:rPr lang="sr-Latn-RS" sz="1800" dirty="0" smtClean="0">
                <a:solidFill>
                  <a:srgbClr val="000000"/>
                </a:solidFill>
                <a:latin typeface="+mj-lt"/>
              </a:rPr>
              <a:t>Možemo pisati i skraćeno:</a:t>
            </a:r>
          </a:p>
          <a:p>
            <a:endParaRPr lang="sr-Latn-R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600" dirty="0">
                <a:latin typeface="Consolas" panose="020B0609020204030204" pitchFamily="49" charset="0"/>
              </a:rPr>
              <a:t>: </a:t>
            </a:r>
            <a:r>
              <a:rPr lang="en-US" sz="16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(“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ovcica</a:t>
            </a:r>
            <a:r>
              <a:rPr lang="en-U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.gif”) repeat </a:t>
            </a:r>
            <a:r>
              <a:rPr lang="sr-Latn-RS" sz="16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center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Pozadina</a:t>
            </a:r>
            <a:r>
              <a:rPr lang="en-US" dirty="0" smtClean="0"/>
              <a:t> - Background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54" y="1642973"/>
            <a:ext cx="3860800" cy="20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9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Mo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žemo stilizovati nabrajanja, i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ol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 i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ul 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tagove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sr-Latn-C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</a:p>
          <a:p>
            <a:pPr lvl="1"/>
            <a:r>
              <a:rPr lang="sr-Latn-RS" sz="2000" dirty="0" smtClean="0">
                <a:solidFill>
                  <a:srgbClr val="000000"/>
                </a:solidFill>
              </a:rPr>
              <a:t>Za 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ul </a:t>
            </a:r>
            <a:r>
              <a:rPr lang="sr-Latn-RS" sz="2000" dirty="0" smtClean="0">
                <a:solidFill>
                  <a:srgbClr val="000000"/>
                </a:solidFill>
              </a:rPr>
              <a:t>liste vrednosti mogu biti 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circle, disc, square</a:t>
            </a:r>
          </a:p>
          <a:p>
            <a:pPr lvl="1"/>
            <a:r>
              <a:rPr lang="sr-Latn-RS" sz="2000" dirty="0" smtClean="0">
                <a:solidFill>
                  <a:srgbClr val="000000"/>
                </a:solidFill>
              </a:rPr>
              <a:t>Za </a:t>
            </a:r>
            <a:r>
              <a:rPr lang="sr-Latn-R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ol </a:t>
            </a:r>
            <a:r>
              <a:rPr lang="sr-Latn-RS" sz="2000" dirty="0">
                <a:solidFill>
                  <a:srgbClr val="000000"/>
                </a:solidFill>
              </a:rPr>
              <a:t>liste vrednosti mogu biti 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decimal, lower-alpha, upper-alpha </a:t>
            </a:r>
            <a:r>
              <a:rPr lang="sr-Latn-RS" sz="2000" dirty="0" smtClean="0">
                <a:solidFill>
                  <a:srgbClr val="000000"/>
                </a:solidFill>
              </a:rPr>
              <a:t>i dr.</a:t>
            </a:r>
            <a:endParaRPr lang="sr-Latn-RS" sz="2000" dirty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r>
              <a:rPr lang="sr-Latn-C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list-style-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endParaRPr lang="sr-Latn-C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2000" dirty="0" smtClean="0">
                <a:solidFill>
                  <a:srgbClr val="000000"/>
                </a:solidFill>
              </a:rPr>
              <a:t>vrednosti mogu biti 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inside </a:t>
            </a:r>
            <a:r>
              <a:rPr lang="sr-Latn-RS" sz="2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outside</a:t>
            </a:r>
            <a:endParaRPr lang="sr-Latn-RS" sz="2000" dirty="0" smtClean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r>
              <a:rPr lang="sr-Latn-C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list-style-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image</a:t>
            </a:r>
          </a:p>
          <a:p>
            <a:pPr lvl="1"/>
            <a:r>
              <a:rPr lang="sr-Latn-RS" sz="2000" dirty="0" smtClean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o</a:t>
            </a:r>
            <a:r>
              <a:rPr lang="sr-Latn-RS" sz="2000" dirty="0" smtClean="0">
                <a:solidFill>
                  <a:srgbClr val="000000"/>
                </a:solidFill>
              </a:rPr>
              <a:t>žemo postaviti sliku kao simbol nabrajanja kod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ul </a:t>
            </a:r>
            <a:r>
              <a:rPr lang="sr-Latn-RS" sz="2000" dirty="0" smtClean="0">
                <a:solidFill>
                  <a:srgbClr val="000000"/>
                </a:solidFill>
              </a:rPr>
              <a:t>taga </a:t>
            </a:r>
          </a:p>
          <a:p>
            <a:r>
              <a:rPr lang="sr-Latn-R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Skraćeno pišemo:</a:t>
            </a:r>
          </a:p>
          <a:p>
            <a:pPr lvl="1"/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list-style: 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circle inside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9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</a:rPr>
              <a:t>Ukoliko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tabela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ima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prazne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sr-Latn-RS" dirty="0" smtClean="0">
                <a:solidFill>
                  <a:srgbClr val="000000"/>
                </a:solidFill>
                <a:latin typeface="+mj-lt"/>
              </a:rPr>
              <a:t>ćelije njih možemo sakriti koristeći pravilo</a:t>
            </a:r>
            <a:r>
              <a:rPr lang="sr-Latn-RS" dirty="0">
                <a:solidFill>
                  <a:srgbClr val="000000"/>
                </a:solidFill>
                <a:latin typeface="+mj-lt"/>
              </a:rPr>
              <a:t> </a:t>
            </a:r>
            <a:r>
              <a:rPr lang="sr-Latn-C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empty-cells </a:t>
            </a:r>
            <a:r>
              <a:rPr lang="sr-Latn-RS" dirty="0" smtClean="0">
                <a:solidFill>
                  <a:srgbClr val="000000"/>
                </a:solidFill>
              </a:rPr>
              <a:t>koje može imati vrednosti</a:t>
            </a:r>
            <a:r>
              <a:rPr lang="sr-Latn-C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hide </a:t>
            </a:r>
            <a:r>
              <a:rPr lang="sr-Latn-CS" dirty="0" smtClean="0">
                <a:latin typeface="+mj-lt"/>
              </a:rPr>
              <a:t>i</a:t>
            </a:r>
            <a:r>
              <a:rPr lang="sr-Latn-C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show</a:t>
            </a:r>
          </a:p>
          <a:p>
            <a:endParaRPr lang="sr-Latn-C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sr-Latn-RS" dirty="0" smtClean="0">
                <a:solidFill>
                  <a:srgbClr val="000000"/>
                </a:solidFill>
                <a:latin typeface="+mj-lt"/>
              </a:rPr>
              <a:t>Možemo podešavati razmak između ćelija tabele:</a:t>
            </a:r>
          </a:p>
          <a:p>
            <a:pPr lvl="1"/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order-spacing: 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10px 5px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  <a:endParaRPr lang="sr-Latn-RS" sz="2000" dirty="0" smtClean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pPr lvl="1"/>
            <a:endParaRPr lang="sr-Latn-RS" sz="2000" dirty="0" smtClean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r>
              <a:rPr lang="sr-Latn-R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Ukoliko želimo da se borderi dve susedne ćelije spoje, to možemo postići pravilom: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border-collapse: 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collapse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r-Latn-RS" sz="2000" dirty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Ukoliko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naslov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njegovu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poziciju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mozemo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promeniti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pravilom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aption-side</a:t>
            </a:r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top;</a:t>
            </a:r>
            <a:endParaRPr lang="sr-Latn-RS" sz="2000" dirty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Odre</a:t>
            </a:r>
            <a:r>
              <a:rPr lang="sr-Latn-RS" dirty="0" smtClean="0">
                <a:latin typeface="+mj-lt"/>
              </a:rPr>
              <a:t>đuje gde se element nalazi na ekranu, odnosno njegovu poziciju</a:t>
            </a:r>
          </a:p>
          <a:p>
            <a:r>
              <a:rPr lang="sr-Latn-RS" dirty="0" smtClean="0">
                <a:latin typeface="+mj-lt"/>
              </a:rPr>
              <a:t>Element možemo pomerati koristeći pravila:</a:t>
            </a:r>
          </a:p>
          <a:p>
            <a:pPr lvl="1"/>
            <a:r>
              <a:rPr lang="sr-Latn-RS" sz="2000" dirty="0">
                <a:solidFill>
                  <a:srgbClr val="F54545"/>
                </a:solidFill>
                <a:latin typeface="Consolas" panose="020B0609020204030204" pitchFamily="49" charset="0"/>
              </a:rPr>
              <a:t>t</a:t>
            </a:r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op</a:t>
            </a:r>
          </a:p>
          <a:p>
            <a:pPr lvl="1"/>
            <a:r>
              <a:rPr lang="sr-Latn-RS" sz="2000" dirty="0">
                <a:solidFill>
                  <a:srgbClr val="F54545"/>
                </a:solidFill>
                <a:latin typeface="Consolas" panose="020B0609020204030204" pitchFamily="49" charset="0"/>
              </a:rPr>
              <a:t>b</a:t>
            </a:r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ottom</a:t>
            </a:r>
            <a:endParaRPr lang="sr-Latn-RS" sz="2000" dirty="0">
              <a:solidFill>
                <a:srgbClr val="F54545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left</a:t>
            </a:r>
          </a:p>
          <a:p>
            <a:r>
              <a:rPr lang="sr-Latn-RS" dirty="0" smtClean="0"/>
              <a:t>Vrednost može biti veličina zapisana u bilo kom formatu</a:t>
            </a:r>
          </a:p>
          <a:p>
            <a:pPr marL="109728" indent="0">
              <a:buNone/>
            </a:pPr>
            <a:r>
              <a:rPr lang="sr-Latn-RS" dirty="0" smtClean="0"/>
              <a:t>	</a:t>
            </a:r>
            <a:r>
              <a:rPr lang="sr-Latn-R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left</a:t>
            </a:r>
            <a:r>
              <a:rPr lang="sr-Latn-RS" dirty="0" smtClean="0">
                <a:latin typeface="Consolas" panose="020B0609020204030204" pitchFamily="49" charset="0"/>
              </a:rPr>
              <a:t>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20px</a:t>
            </a:r>
            <a:r>
              <a:rPr lang="en-US" dirty="0" smtClean="0"/>
              <a:t>;</a:t>
            </a:r>
            <a:endParaRPr lang="sr-Latn-RS" dirty="0" smtClean="0"/>
          </a:p>
          <a:p>
            <a:r>
              <a:rPr lang="sr-Latn-RS" dirty="0" smtClean="0"/>
              <a:t>Postoj</a:t>
            </a:r>
            <a:r>
              <a:rPr lang="en-US" dirty="0" err="1" smtClean="0"/>
              <a:t>i</a:t>
            </a:r>
            <a:r>
              <a:rPr lang="en-US" dirty="0" smtClean="0"/>
              <a:t> vi</a:t>
            </a:r>
            <a:r>
              <a:rPr lang="sr-Latn-RS" dirty="0" smtClean="0"/>
              <a:t>še tipova pozicioniranja, menjamo ih pravilom </a:t>
            </a:r>
            <a:r>
              <a:rPr lang="sr-Latn-R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position</a:t>
            </a:r>
            <a:endParaRPr lang="sr-Latn-RS" dirty="0"/>
          </a:p>
          <a:p>
            <a:r>
              <a:rPr lang="sr-Latn-RS" dirty="0" smtClean="0"/>
              <a:t>Tip pozicioniranja određuje u odnosu na </a:t>
            </a:r>
            <a:r>
              <a:rPr lang="sr-Latn-RS" u="sng" dirty="0" smtClean="0"/>
              <a:t>šta</a:t>
            </a:r>
            <a:r>
              <a:rPr lang="sr-Latn-RS" dirty="0" smtClean="0"/>
              <a:t> se element pomera </a:t>
            </a:r>
            <a:r>
              <a:rPr lang="sr-Latn-RS" dirty="0"/>
              <a:t>(ekran, roditeljski element, i dr.) </a:t>
            </a:r>
          </a:p>
          <a:p>
            <a:pPr lvl="1"/>
            <a:endParaRPr lang="sr-Latn-RS" sz="2000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35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Ukoliko ne navedemo pravilo </a:t>
            </a:r>
            <a:r>
              <a:rPr lang="sr-Latn-RS" dirty="0">
                <a:solidFill>
                  <a:srgbClr val="F54545"/>
                </a:solidFill>
                <a:latin typeface="Consolas" panose="020B0609020204030204" pitchFamily="49" charset="0"/>
              </a:rPr>
              <a:t>position</a:t>
            </a:r>
            <a:r>
              <a:rPr lang="sr-Latn-RS" dirty="0" smtClean="0">
                <a:latin typeface="+mj-lt"/>
              </a:rPr>
              <a:t> ovo je odrazumevani tip pozicioniranja</a:t>
            </a:r>
          </a:p>
          <a:p>
            <a:r>
              <a:rPr lang="sr-Latn-RS" dirty="0" smtClean="0">
                <a:latin typeface="+mj-lt"/>
              </a:rPr>
              <a:t>Možemo i navesti:</a:t>
            </a:r>
          </a:p>
          <a:p>
            <a:pPr lvl="1"/>
            <a:r>
              <a:rPr lang="sr-Latn-RS" sz="2000" dirty="0" smtClean="0">
                <a:latin typeface="+mj-lt"/>
              </a:rPr>
              <a:t> </a:t>
            </a:r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position: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static </a:t>
            </a:r>
          </a:p>
          <a:p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Na element koji je statički pozicioniran pomeraji </a:t>
            </a:r>
            <a:r>
              <a:rPr lang="sr-Latn-R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top, bottom, right, left </a:t>
            </a:r>
            <a:r>
              <a:rPr lang="sr-Latn-RS" dirty="0" smtClean="0"/>
              <a:t>ne utiču na poziciju elementa</a:t>
            </a:r>
          </a:p>
          <a:p>
            <a:endParaRPr lang="sr-Latn-R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-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05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Element se pozicionira fiksno u odnosu na ekran (površinu koju korisnik vidi)</a:t>
            </a:r>
          </a:p>
          <a:p>
            <a:pPr lvl="1"/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position: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fixed </a:t>
            </a:r>
          </a:p>
          <a:p>
            <a:pPr lvl="1"/>
            <a:endParaRPr lang="sr-Latn-RS" sz="2000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Ovako pozicionirani elementi ne utiču na pozicije susednih elemenata</a:t>
            </a:r>
          </a:p>
          <a:p>
            <a:r>
              <a:rPr lang="sr-Latn-RS" dirty="0" smtClean="0">
                <a:latin typeface="+mj-lt"/>
              </a:rPr>
              <a:t>Ne pomeraju se ukoliko korisnik scroll-uje stranicu gore, dole, levo ili desno već uvek ostaju na istom mestu na ekranu</a:t>
            </a:r>
          </a:p>
          <a:p>
            <a:r>
              <a:rPr lang="sr-Latn-RS" dirty="0" smtClean="0">
                <a:latin typeface="+mj-lt"/>
              </a:rPr>
              <a:t>Ovaj tip pozicioniranja može biti korisan kada želimo da se neki element uvek nalazi na ekranu, čak i kada korisnik pomera stranicu (npr. reklama, forma za login i sl.)</a:t>
            </a:r>
            <a:endParaRPr lang="sr-Latn-RS" dirty="0" smtClean="0"/>
          </a:p>
          <a:p>
            <a:endParaRPr lang="sr-Latn-R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-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Element se pozicionira relativno u odnosu poziciju koju bi mu browser dodelio odnosno u odnosu na mesto gde bi inače stajao</a:t>
            </a:r>
          </a:p>
          <a:p>
            <a:pPr lvl="1"/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position: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relative </a:t>
            </a:r>
          </a:p>
          <a:p>
            <a:pPr lvl="1"/>
            <a:endParaRPr lang="sr-Latn-RS" sz="2000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Ovako pozicionirani elementi ne utiču na pozicije susednih elemenata, oni ostaju na mestu gde bi inače stajali</a:t>
            </a:r>
          </a:p>
          <a:p>
            <a:endParaRPr lang="sr-Latn-RS" dirty="0" smtClean="0">
              <a:latin typeface="+mj-lt"/>
            </a:endParaRPr>
          </a:p>
          <a:p>
            <a:r>
              <a:rPr lang="en-US" dirty="0" err="1" smtClean="0"/>
              <a:t>Primetimo</a:t>
            </a:r>
            <a:r>
              <a:rPr lang="en-US" dirty="0" smtClean="0"/>
              <a:t> da </a:t>
            </a:r>
            <a:r>
              <a:rPr lang="en-US" dirty="0" err="1" smtClean="0"/>
              <a:t>mo</a:t>
            </a:r>
            <a:r>
              <a:rPr lang="sr-Latn-RS" dirty="0" smtClean="0"/>
              <a:t>že da se dogodi da pomeranjem ovako pozicioniranog elementa možemo preklopiti njemu susedne elemente</a:t>
            </a:r>
            <a:endParaRPr lang="sr-Latn-RS" dirty="0"/>
          </a:p>
          <a:p>
            <a:endParaRPr lang="en-U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  <a:p>
            <a:endParaRPr lang="sr-Latn-R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- relative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Postoje 3 načina za uključivanje stila na stranicu:</a:t>
            </a:r>
            <a:endParaRPr lang="en-US" dirty="0" smtClean="0"/>
          </a:p>
          <a:p>
            <a:endParaRPr lang="sr-Latn-RS" dirty="0" smtClean="0"/>
          </a:p>
          <a:p>
            <a:pPr marL="736092" lvl="1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style </a:t>
            </a:r>
            <a:r>
              <a:rPr lang="sr-Latn-RS" dirty="0" smtClean="0"/>
              <a:t>atribut </a:t>
            </a:r>
            <a:endParaRPr lang="en-US" dirty="0" smtClean="0"/>
          </a:p>
          <a:p>
            <a:pPr marL="736092" lvl="1" indent="-342900">
              <a:buFont typeface="+mj-lt"/>
              <a:buAutoNum type="arabicPeriod"/>
            </a:pPr>
            <a:endParaRPr lang="en-US" dirty="0" smtClean="0"/>
          </a:p>
          <a:p>
            <a:pPr lvl="2">
              <a:buClrTx/>
            </a:pPr>
            <a:r>
              <a:rPr lang="sr-Latn-RS" dirty="0" smtClean="0"/>
              <a:t>svaki tag može imati 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sr-Latn-RS" dirty="0" smtClean="0"/>
              <a:t> atribut čija vrednost može biti kod CSS stila koji će se primeniti na taj tag</a:t>
            </a:r>
            <a:endParaRPr lang="en-US" dirty="0" smtClean="0"/>
          </a:p>
          <a:p>
            <a:pPr marL="736092" lvl="1" indent="-342900">
              <a:buFont typeface="+mj-lt"/>
              <a:buAutoNum type="arabicPeriod"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&lt;p style=“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yellow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blue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;”&gt; 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tekst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paragrafa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&lt;/p&gt;</a:t>
            </a:r>
          </a:p>
          <a:p>
            <a:pPr lvl="1"/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Uključivanje CSS stila na HTML stranicu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83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Element se pozicionira u odnosu na prvog nestatičkog roditeljskog elementa odnosno roditeljskog elementa koji ima bilo koje pozicioniranje koje nije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static</a:t>
            </a:r>
            <a:endParaRPr lang="sr-Latn-RS" dirty="0" smtClean="0">
              <a:latin typeface="+mj-lt"/>
            </a:endParaRPr>
          </a:p>
          <a:p>
            <a:pPr lvl="1"/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position: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absolute </a:t>
            </a:r>
            <a:endParaRPr lang="sr-Latn-RS" sz="2000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Ukoliko ne postoji roditeljski element koji je nestatički pozicioniran onda se element pomera u odnosu na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body</a:t>
            </a:r>
          </a:p>
          <a:p>
            <a:r>
              <a:rPr lang="sr-Latn-RS" dirty="0" smtClean="0"/>
              <a:t>Ovako pozicioniran element ne utiče na pozicije susednih elemenata, odnosno susedni elementi se pozicioniranju kao da ovaj element uopste ne postoji</a:t>
            </a:r>
            <a:endParaRPr lang="sr-Latn-R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sr-Latn-R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sr-Latn-R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- absolute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2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latin typeface="+mj-lt"/>
              </a:rPr>
              <a:t>Korišćenje pozicioniranja može dovesti do preklapanja elemenata</a:t>
            </a:r>
          </a:p>
          <a:p>
            <a:r>
              <a:rPr lang="sr-Latn-RS" dirty="0" smtClean="0">
                <a:latin typeface="+mj-lt"/>
              </a:rPr>
              <a:t>Za kontrolisanje preklapanja elemenata koristimo pravilo:</a:t>
            </a:r>
            <a:endParaRPr lang="sr-Latn-RS" dirty="0"/>
          </a:p>
          <a:p>
            <a:pPr lvl="1"/>
            <a:r>
              <a:rPr lang="sr-Latn-RS" sz="20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z-index</a:t>
            </a:r>
            <a:endParaRPr lang="sr-Latn-RS" sz="2000" dirty="0"/>
          </a:p>
          <a:p>
            <a:r>
              <a:rPr lang="sr-Latn-RS" dirty="0" smtClean="0">
                <a:latin typeface="+mj-lt"/>
              </a:rPr>
              <a:t>Vrednosti </a:t>
            </a:r>
            <a:r>
              <a:rPr lang="sr-Latn-RS" dirty="0">
                <a:solidFill>
                  <a:srgbClr val="F54545"/>
                </a:solidFill>
                <a:latin typeface="Consolas" panose="020B0609020204030204" pitchFamily="49" charset="0"/>
              </a:rPr>
              <a:t>z-index</a:t>
            </a:r>
            <a:r>
              <a:rPr lang="sr-Latn-RS" dirty="0" smtClean="0">
                <a:latin typeface="+mj-lt"/>
              </a:rPr>
              <a:t> mogu biti pozitivne (+) i negativne (-) </a:t>
            </a:r>
          </a:p>
          <a:p>
            <a:r>
              <a:rPr lang="sr-Latn-RS" dirty="0" smtClean="0">
                <a:latin typeface="+mj-lt"/>
              </a:rPr>
              <a:t>Pozitivne označavaju da element treba da se nalazi ispred, a negativne da element treba da se nalazi iza</a:t>
            </a:r>
          </a:p>
          <a:p>
            <a:endParaRPr lang="sr-Latn-RS" dirty="0" smtClean="0">
              <a:latin typeface="+mj-lt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crveni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{		     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crveni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{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10px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	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;	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		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}</a:t>
            </a:r>
            <a:endParaRPr lang="sr-Latn-RS" dirty="0">
              <a:solidFill>
                <a:schemeClr val="accent6"/>
              </a:solidFill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plavi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{		     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plavi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{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sr-Latn-RS" dirty="0">
                <a:solidFill>
                  <a:srgbClr val="2A08F5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;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sr-Latn-RS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sr-Latn-RS" dirty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;	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		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}</a:t>
            </a:r>
            <a:endParaRPr lang="sr-Latn-RS" dirty="0">
              <a:solidFill>
                <a:schemeClr val="accent6"/>
              </a:solidFill>
            </a:endParaRPr>
          </a:p>
          <a:p>
            <a:pPr lvl="1"/>
            <a:endParaRPr lang="sr-Latn-R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sr-Latn-R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– preklapanje elemenata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79" y="4372121"/>
            <a:ext cx="5195997" cy="24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5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Ovo</a:t>
            </a:r>
            <a:r>
              <a:rPr lang="en-US" dirty="0" smtClean="0">
                <a:latin typeface="+mj-lt"/>
              </a:rPr>
              <a:t> je </a:t>
            </a:r>
            <a:r>
              <a:rPr lang="en-US" dirty="0" err="1" smtClean="0">
                <a:latin typeface="+mj-lt"/>
              </a:rPr>
              <a:t>poseban</a:t>
            </a:r>
            <a:r>
              <a:rPr lang="en-US" dirty="0" smtClean="0">
                <a:latin typeface="+mj-lt"/>
              </a:rPr>
              <a:t> tip </a:t>
            </a:r>
            <a:r>
              <a:rPr lang="en-US" dirty="0" err="1" smtClean="0">
                <a:latin typeface="+mj-lt"/>
              </a:rPr>
              <a:t>pozicioniranja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koje</a:t>
            </a:r>
            <a:r>
              <a:rPr lang="en-US" dirty="0" smtClean="0">
                <a:latin typeface="+mj-lt"/>
              </a:rPr>
              <a:t> se </a:t>
            </a:r>
            <a:r>
              <a:rPr lang="en-US" dirty="0" err="1" smtClean="0">
                <a:latin typeface="+mj-lt"/>
              </a:rPr>
              <a:t>zadaje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pravilom</a:t>
            </a:r>
            <a:endParaRPr lang="en-US" dirty="0">
              <a:latin typeface="+mj-lt"/>
            </a:endParaRPr>
          </a:p>
          <a:p>
            <a:pPr marL="347472" lvl="2" indent="0">
              <a:spcBef>
                <a:spcPts val="400"/>
              </a:spcBef>
              <a:buSzPct val="68000"/>
              <a:buNone/>
            </a:pPr>
            <a:r>
              <a:rPr lang="en-US" sz="1800" dirty="0" smtClean="0">
                <a:solidFill>
                  <a:srgbClr val="F54545"/>
                </a:solidFill>
                <a:latin typeface="Consolas" panose="020B0609020204030204" pitchFamily="49" charset="0"/>
              </a:rPr>
              <a:t>	float</a:t>
            </a:r>
            <a:endParaRPr lang="sr-Latn-RS" sz="1800" dirty="0"/>
          </a:p>
          <a:p>
            <a:r>
              <a:rPr lang="en-US" dirty="0" err="1" smtClean="0">
                <a:latin typeface="+mj-lt"/>
              </a:rPr>
              <a:t>Ovaj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</a:t>
            </a:r>
            <a:r>
              <a:rPr lang="sr-Latn-RS" dirty="0" smtClean="0">
                <a:latin typeface="+mj-lt"/>
              </a:rPr>
              <a:t>čin pozicioniranja </a:t>
            </a:r>
            <a:r>
              <a:rPr lang="en-US" dirty="0" smtClean="0">
                <a:latin typeface="+mj-lt"/>
              </a:rPr>
              <a:t>‘</a:t>
            </a:r>
            <a:r>
              <a:rPr lang="sr-Latn-RS" dirty="0" smtClean="0">
                <a:latin typeface="+mj-lt"/>
              </a:rPr>
              <a:t>zalepi</a:t>
            </a:r>
            <a:r>
              <a:rPr lang="en-US" dirty="0" smtClean="0">
                <a:latin typeface="+mj-lt"/>
              </a:rPr>
              <a:t>’ element </a:t>
            </a:r>
            <a:r>
              <a:rPr lang="en-US" dirty="0" err="1" smtClean="0">
                <a:latin typeface="+mj-lt"/>
              </a:rPr>
              <a:t>za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levu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ili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desnu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ivicu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roditeljskog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elementa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Sve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ostalo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sto</a:t>
            </a:r>
            <a:r>
              <a:rPr lang="en-US" dirty="0" smtClean="0">
                <a:latin typeface="+mj-lt"/>
              </a:rPr>
              <a:t> se </a:t>
            </a:r>
            <a:r>
              <a:rPr lang="en-US" dirty="0" err="1" smtClean="0">
                <a:latin typeface="+mj-lt"/>
              </a:rPr>
              <a:t>nalazi</a:t>
            </a:r>
            <a:r>
              <a:rPr lang="en-US" dirty="0" smtClean="0">
                <a:latin typeface="+mj-lt"/>
              </a:rPr>
              <a:t> u </a:t>
            </a:r>
            <a:r>
              <a:rPr lang="en-US" dirty="0" err="1" smtClean="0">
                <a:latin typeface="+mj-lt"/>
              </a:rPr>
              <a:t>roditeljskom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elementu</a:t>
            </a:r>
            <a:r>
              <a:rPr lang="en-US" dirty="0" smtClean="0">
                <a:latin typeface="+mj-lt"/>
              </a:rPr>
              <a:t> </a:t>
            </a:r>
            <a:r>
              <a:rPr lang="sr-Latn-RS" dirty="0" smtClean="0">
                <a:latin typeface="+mj-lt"/>
              </a:rPr>
              <a:t>će se plutati oko ovog elementa</a:t>
            </a:r>
            <a:endParaRPr lang="en-U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Najčešće se koriste v</a:t>
            </a:r>
            <a:r>
              <a:rPr lang="en-US" dirty="0" err="1" smtClean="0">
                <a:latin typeface="+mj-lt"/>
              </a:rPr>
              <a:t>rednosti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left</a:t>
            </a:r>
            <a:r>
              <a:rPr lang="en-U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I</a:t>
            </a:r>
            <a:r>
              <a:rPr lang="en-U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right</a:t>
            </a:r>
            <a:r>
              <a:rPr lang="sr-Latn-RS" dirty="0"/>
              <a:t> </a:t>
            </a:r>
            <a:r>
              <a:rPr lang="sr-Latn-RS" dirty="0" smtClean="0"/>
              <a:t>koje </a:t>
            </a:r>
            <a:r>
              <a:rPr lang="en-US" dirty="0" smtClean="0"/>
              <a:t>‘</a:t>
            </a:r>
            <a:r>
              <a:rPr lang="sr-Latn-RS" dirty="0" smtClean="0"/>
              <a:t>lepe</a:t>
            </a:r>
            <a:r>
              <a:rPr lang="en-US" dirty="0" smtClean="0"/>
              <a:t>’</a:t>
            </a:r>
            <a:r>
              <a:rPr lang="sr-Latn-RS" dirty="0" smtClean="0"/>
              <a:t> element za levu tj. </a:t>
            </a:r>
            <a:r>
              <a:rPr lang="sr-Latn-RS" dirty="0"/>
              <a:t>d</a:t>
            </a:r>
            <a:r>
              <a:rPr lang="sr-Latn-RS" dirty="0" smtClean="0"/>
              <a:t>esnu ivicu</a:t>
            </a:r>
            <a:endParaRPr lang="sr-Latn-RS" dirty="0" smtClean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– </a:t>
            </a:r>
            <a:r>
              <a:rPr lang="en-US" dirty="0" smtClean="0"/>
              <a:t>float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33" y="4193597"/>
            <a:ext cx="5143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14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sr-Latn-RS" dirty="0"/>
              <a:t>čin pozicioniranja se koristi i kada želimo da ređamo </a:t>
            </a:r>
            <a:r>
              <a:rPr lang="sr-Latn-RS" dirty="0" smtClean="0"/>
              <a:t>susedne elemente </a:t>
            </a:r>
            <a:r>
              <a:rPr lang="sr-Latn-RS" dirty="0"/>
              <a:t>jedan za </a:t>
            </a:r>
            <a:r>
              <a:rPr lang="sr-Latn-RS" dirty="0" smtClean="0"/>
              <a:t>drugim</a:t>
            </a:r>
          </a:p>
          <a:p>
            <a:r>
              <a:rPr lang="sr-Latn-RS" dirty="0" smtClean="0"/>
              <a:t>Možemo zamisliti kao da se na levoj (tj. desnoj) strani nalazi gravitacija koja privlači elemente tako da se oni ređaju jedan pored drugog</a:t>
            </a:r>
          </a:p>
          <a:p>
            <a:r>
              <a:rPr lang="sr-Latn-RS" dirty="0" smtClean="0"/>
              <a:t>Kada želimo da zaustavimo ređanje elemenata koristimo pravilo </a:t>
            </a:r>
          </a:p>
          <a:p>
            <a:pPr lvl="1"/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</a:p>
          <a:p>
            <a:r>
              <a:rPr lang="sr-Latn-RS" dirty="0" smtClean="0"/>
              <a:t>Koje može imati vrednosti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right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left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both</a:t>
            </a:r>
            <a:r>
              <a:rPr lang="sr-Latn-RS" dirty="0" smtClean="0"/>
              <a:t> u zavisnosti od toga kada </a:t>
            </a:r>
            <a:r>
              <a:rPr lang="sr-Latn-RS" dirty="0"/>
              <a:t>želimo da zaustavimo ređanje elemenata </a:t>
            </a:r>
            <a:r>
              <a:rPr lang="sr-Latn-RS" dirty="0" smtClean="0"/>
              <a:t>sa leve, desne, obe strane</a:t>
            </a:r>
            <a:endParaRPr lang="sr-Latn-RS" dirty="0">
              <a:solidFill>
                <a:srgbClr val="F5454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Pozicioniranje – </a:t>
            </a:r>
            <a:r>
              <a:rPr lang="en-US" dirty="0" smtClean="0"/>
              <a:t>float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30" y="4360878"/>
            <a:ext cx="3398145" cy="24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34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50" y="1657884"/>
            <a:ext cx="4819216" cy="4288801"/>
          </a:xfrm>
        </p:spPr>
        <p:txBody>
          <a:bodyPr>
            <a:normAutofit/>
          </a:bodyPr>
          <a:lstStyle/>
          <a:p>
            <a:r>
              <a:rPr lang="sr-Latn-RS" dirty="0" smtClean="0"/>
              <a:t>Ukoliko želimo da neki element učinimo nevidljivim, to možemo uraditi na nekoliko načina:</a:t>
            </a:r>
          </a:p>
          <a:p>
            <a:pPr lvl="1"/>
            <a:r>
              <a:rPr lang="sr-Latn-RS" dirty="0">
                <a:solidFill>
                  <a:srgbClr val="F54545"/>
                </a:solidFill>
                <a:latin typeface="Consolas" panose="020B0609020204030204" pitchFamily="49" charset="0"/>
              </a:rPr>
              <a:t>d</a:t>
            </a:r>
            <a:r>
              <a:rPr lang="sr-Latn-R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isplay: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none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čin element neće zauzimati nikakav prostor, njegovi susedni elementi će se pozicionirati kao da on ne postoji</a:t>
            </a:r>
            <a:endParaRPr lang="sr-Latn-RS" dirty="0"/>
          </a:p>
          <a:p>
            <a:pPr lvl="1"/>
            <a:r>
              <a:rPr lang="sr-Latn-R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visibility: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hidden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; </a:t>
            </a:r>
            <a:r>
              <a:rPr lang="en-US" dirty="0"/>
              <a:t>-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 element neće </a:t>
            </a:r>
            <a:r>
              <a:rPr lang="sr-Latn-RS" dirty="0" smtClean="0"/>
              <a:t>će biti nevidljiv ali će zauzimati prostor koji bi i inače zauzimao da je vidljiv</a:t>
            </a:r>
            <a:endParaRPr lang="sr-Latn-R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Nevidljivost elemenata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66" y="1642973"/>
            <a:ext cx="6191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61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3" cy="428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54545"/>
                </a:solidFill>
                <a:latin typeface="Consolas" panose="020B0609020204030204" pitchFamily="49" charset="0"/>
              </a:rPr>
              <a:t>opacity </a:t>
            </a:r>
            <a:r>
              <a:rPr lang="en-US" dirty="0" err="1" smtClean="0"/>
              <a:t>mo</a:t>
            </a:r>
            <a:r>
              <a:rPr lang="sr-Latn-RS" dirty="0" smtClean="0"/>
              <a:t>že imati vrednosti od 0-1, 0 označava potpunu providnost, 1 označava da element nije ni malo providan</a:t>
            </a:r>
            <a:endParaRPr lang="en-US" dirty="0" smtClean="0"/>
          </a:p>
          <a:p>
            <a:pPr marL="630936" lvl="2" indent="0">
              <a:buNone/>
            </a:pPr>
            <a:r>
              <a:rPr lang="en-US" sz="2000" dirty="0">
                <a:solidFill>
                  <a:srgbClr val="F54545"/>
                </a:solidFill>
                <a:latin typeface="Consolas" panose="020B0609020204030204" pitchFamily="49" charset="0"/>
              </a:rPr>
              <a:t>opacity</a:t>
            </a:r>
            <a:r>
              <a:rPr lang="sr-Latn-RS" sz="2000" dirty="0">
                <a:solidFill>
                  <a:srgbClr val="F54545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08F5"/>
                </a:solidFill>
                <a:latin typeface="Consolas" panose="020B0609020204030204" pitchFamily="49" charset="0"/>
              </a:rPr>
              <a:t>0; </a:t>
            </a:r>
            <a:r>
              <a:rPr lang="en-US" sz="2000" dirty="0"/>
              <a:t>-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ovaj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sr-Latn-RS" sz="2000" dirty="0"/>
              <a:t>čin element neće će biti nevidljiv ali će zauzimati prostor koji bi i inače zauzimao da je vidljiv</a:t>
            </a:r>
            <a:endParaRPr lang="en-US" sz="2000" dirty="0"/>
          </a:p>
          <a:p>
            <a:pPr marL="630936" lvl="2" indent="0">
              <a:buNone/>
            </a:pPr>
            <a:endParaRPr lang="en-US" sz="2000" dirty="0">
              <a:solidFill>
                <a:srgbClr val="2A08F5"/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	</a:t>
            </a:r>
            <a:endParaRPr lang="sr-Latn-RS" sz="2000" dirty="0">
              <a:solidFill>
                <a:srgbClr val="2A08F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Nevidljivost elemenata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32" y="3212999"/>
            <a:ext cx="6392275" cy="23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2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+mj-lt"/>
              </a:rPr>
              <a:t>Koristimo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kada</a:t>
            </a:r>
            <a:r>
              <a:rPr lang="en-US" dirty="0" smtClean="0">
                <a:latin typeface="+mj-lt"/>
              </a:rPr>
              <a:t> </a:t>
            </a:r>
            <a:r>
              <a:rPr lang="sr-Latn-RS" dirty="0" smtClean="0">
                <a:latin typeface="+mj-lt"/>
              </a:rPr>
              <a:t>želimo da primenimo različite stilove u zavisnosti od toga sa kojim uređajem smo otvorili stranicu (veliki monitor, ekran laptopa, tablet, telefon i sl.), na koji način smo otvorili stranicu, da li nam je prozor uvećan, umanjen itd.</a:t>
            </a:r>
          </a:p>
          <a:p>
            <a:r>
              <a:rPr lang="sr-Latn-RS" dirty="0" smtClean="0">
                <a:latin typeface="+mj-lt"/>
              </a:rPr>
              <a:t>Najčešća upotreba media query je kada želimo da pozicioniramo elementre stranice tako da budu pogodni za prikaz na bilo kom uredjaju</a:t>
            </a:r>
          </a:p>
          <a:p>
            <a:pPr marL="109728" indent="0">
              <a:buNone/>
            </a:pPr>
            <a:endParaRPr lang="sr-Latn-CS" dirty="0" smtClean="0"/>
          </a:p>
          <a:p>
            <a:pPr marL="109728" indent="0">
              <a:buNone/>
            </a:pP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@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media not</a:t>
            </a:r>
            <a:r>
              <a:rPr lang="sr-Latn-CS" dirty="0">
                <a:solidFill>
                  <a:srgbClr val="0070C0"/>
                </a:solidFill>
                <a:latin typeface="Consolas" panose="020B0609020204030204" pitchFamily="49" charset="0"/>
              </a:rPr>
              <a:t>|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only</a:t>
            </a:r>
            <a:r>
              <a:rPr lang="sr-Latn-CS" dirty="0">
                <a:latin typeface="Consolas" panose="020B0609020204030204" pitchFamily="49" charset="0"/>
              </a:rPr>
              <a:t> </a:t>
            </a:r>
            <a:r>
              <a:rPr lang="sr-Latn-CS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tip</a:t>
            </a:r>
            <a:r>
              <a:rPr lang="sr-Latn-CS" dirty="0" smtClean="0">
                <a:latin typeface="Consolas" panose="020B0609020204030204" pitchFamily="49" charset="0"/>
              </a:rPr>
              <a:t> 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and (</a:t>
            </a:r>
            <a:r>
              <a:rPr lang="sr-Latn-CS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svojstvo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 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...css kod...</a:t>
            </a:r>
          </a:p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}</a:t>
            </a:r>
          </a:p>
          <a:p>
            <a:pPr marL="109728" indent="0">
              <a:buNone/>
            </a:pPr>
            <a:endParaRPr lang="sr-Latn-C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r-Latn-RS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tip</a:t>
            </a:r>
            <a:r>
              <a:rPr lang="sr-Latn-RS" dirty="0" smtClean="0"/>
              <a:t>: </a:t>
            </a:r>
            <a:r>
              <a:rPr lang="sr-Latn-CS" dirty="0"/>
              <a:t>screen, </a:t>
            </a:r>
            <a:r>
              <a:rPr lang="sr-Latn-CS" dirty="0" smtClean="0"/>
              <a:t>print, all</a:t>
            </a:r>
            <a:r>
              <a:rPr lang="sr-Latn-CS" dirty="0"/>
              <a:t>, ...</a:t>
            </a:r>
          </a:p>
          <a:p>
            <a:r>
              <a:rPr lang="sr-Latn-RS" i="1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sr-Latn-RS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vojstvo</a:t>
            </a:r>
            <a:r>
              <a:rPr lang="sr-Latn-RS" dirty="0" smtClean="0"/>
              <a:t>: </a:t>
            </a:r>
            <a:r>
              <a:rPr lang="en-US" dirty="0"/>
              <a:t>width, height, device-width, device-height, max-width, max-height, min-width, min-height, aspect-ratio, orientation, </a:t>
            </a:r>
          </a:p>
          <a:p>
            <a:pPr marL="109728" indent="0">
              <a:buNone/>
            </a:pPr>
            <a:endParaRPr lang="sr-Latn-RS" dirty="0"/>
          </a:p>
          <a:p>
            <a:endParaRPr lang="sr-Latn-RS" dirty="0"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30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@media only screen and (min-width: 600px) { </a:t>
            </a:r>
          </a:p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#nav {</a:t>
            </a:r>
          </a:p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sr-Latn-C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sr-Latn-CS" dirty="0">
                <a:solidFill>
                  <a:srgbClr val="572FFF"/>
                </a:solidFill>
                <a:latin typeface="Consolas" panose="020B0609020204030204" pitchFamily="49" charset="0"/>
              </a:rPr>
              <a:t>8</a:t>
            </a:r>
            <a:r>
              <a:rPr lang="sr-Latn-CS" dirty="0" smtClean="0">
                <a:solidFill>
                  <a:srgbClr val="572FFF"/>
                </a:solidFill>
                <a:latin typeface="Consolas" panose="020B0609020204030204" pitchFamily="49" charset="0"/>
              </a:rPr>
              <a:t>0%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}</a:t>
            </a:r>
          </a:p>
          <a:p>
            <a:pPr marL="109728" indent="0">
              <a:buNone/>
            </a:pP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endParaRPr lang="sr-Latn-R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@media 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min-width: 600px) 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and (orientation: landscape) { </a:t>
            </a:r>
            <a:endParaRPr lang="sr-Latn-C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	#nav {</a:t>
            </a:r>
          </a:p>
          <a:p>
            <a:pPr marL="109728" indent="0">
              <a:buNone/>
            </a:pP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		</a:t>
            </a:r>
            <a:r>
              <a:rPr lang="sr-Latn-C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: </a:t>
            </a:r>
            <a:r>
              <a:rPr lang="sr-Latn-CS" dirty="0" smtClean="0">
                <a:solidFill>
                  <a:srgbClr val="572FFF"/>
                </a:solidFill>
                <a:latin typeface="Consolas" panose="020B0609020204030204" pitchFamily="49" charset="0"/>
              </a:rPr>
              <a:t>100%</a:t>
            </a:r>
            <a:r>
              <a:rPr lang="sr-Latn-C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  <a:endParaRPr lang="sr-Latn-C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	}</a:t>
            </a:r>
          </a:p>
          <a:p>
            <a:pPr marL="109728" indent="0">
              <a:buNone/>
            </a:pPr>
            <a:r>
              <a:rPr lang="sr-Latn-CS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endParaRPr lang="sr-Latn-RS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sr-Latn-R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150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085387" cy="4288801"/>
          </a:xfrm>
        </p:spPr>
        <p:txBody>
          <a:bodyPr>
            <a:normAutofit/>
          </a:bodyPr>
          <a:lstStyle/>
          <a:p>
            <a:r>
              <a:rPr lang="sr-Latn-RS" dirty="0">
                <a:latin typeface="+mj-lt"/>
                <a:hlinkClick r:id="rId3"/>
              </a:rPr>
              <a:t>https://getbootstrap.com</a:t>
            </a:r>
            <a:r>
              <a:rPr lang="sr-Latn-RS" dirty="0" smtClean="0">
                <a:latin typeface="+mj-lt"/>
                <a:hlinkClick r:id="rId3"/>
              </a:rPr>
              <a:t>/</a:t>
            </a:r>
            <a:endParaRPr lang="sr-Latn-R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Pru</a:t>
            </a:r>
            <a:r>
              <a:rPr lang="sr-Latn-RS" dirty="0" smtClean="0">
                <a:latin typeface="+mj-lt"/>
              </a:rPr>
              <a:t>ža nam brojne CSS klase i još mnogo toga</a:t>
            </a:r>
          </a:p>
          <a:p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Uključujemo je pomoću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link</a:t>
            </a:r>
            <a:r>
              <a:rPr lang="sr-Latn-RS" dirty="0" smtClean="0">
                <a:latin typeface="+mj-lt"/>
              </a:rPr>
              <a:t> i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script</a:t>
            </a:r>
            <a:r>
              <a:rPr lang="sr-Latn-RS" dirty="0" smtClean="0">
                <a:latin typeface="+mj-lt"/>
              </a:rPr>
              <a:t> tagova (pogledati dokumentaciju)</a:t>
            </a:r>
          </a:p>
          <a:p>
            <a:endParaRPr lang="sr-Latn-RS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Mi ćemo je koristi za pozicioniranje ali biblioteka sadrži još mnogo korisnih svojstava</a:t>
            </a:r>
          </a:p>
          <a:p>
            <a:endParaRPr lang="sr-Latn-RS" dirty="0"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Bootstrap biblioteka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63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91763" y="1642973"/>
            <a:ext cx="4628942" cy="4288801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+mj-lt"/>
              </a:rPr>
              <a:t>Sadržaj je podeljen u skladu sa </a:t>
            </a:r>
            <a:r>
              <a:rPr lang="sr-Latn-RS" i="1" dirty="0" smtClean="0">
                <a:latin typeface="+mj-lt"/>
              </a:rPr>
              <a:t>grid </a:t>
            </a:r>
            <a:r>
              <a:rPr lang="sr-Latn-RS" dirty="0" smtClean="0">
                <a:latin typeface="+mj-lt"/>
              </a:rPr>
              <a:t>sistemom</a:t>
            </a:r>
          </a:p>
          <a:p>
            <a:r>
              <a:rPr lang="sr-Latn-RS" dirty="0" smtClean="0"/>
              <a:t>Glavnom elementu koji je omotač našeg sadržaja treba postaviti klasu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container</a:t>
            </a:r>
            <a:r>
              <a:rPr lang="sr-Latn-RS" dirty="0" smtClean="0"/>
              <a:t> ili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container-fluid</a:t>
            </a:r>
          </a:p>
          <a:p>
            <a:r>
              <a:rPr lang="sr-Latn-RS" dirty="0" smtClean="0"/>
              <a:t>Stranica se deli na redove, svakom redu postaviti klasu 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row</a:t>
            </a:r>
          </a:p>
          <a:p>
            <a:r>
              <a:rPr lang="sr-Latn-RS" dirty="0" smtClean="0"/>
              <a:t>Redovi se dele u 12 kolona koje se mogu spajati po potrebi (npr. 4-4-2-2, 6-3-3)</a:t>
            </a:r>
          </a:p>
          <a:p>
            <a:endParaRPr lang="sr-Latn-RS" dirty="0"/>
          </a:p>
          <a:p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sr-Latn-R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Bootstrap pozicioniranje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3" y="590027"/>
            <a:ext cx="6742555" cy="2378509"/>
          </a:xfrm>
          <a:prstGeom prst="rect">
            <a:avLst/>
          </a:prstGeom>
        </p:spPr>
      </p:pic>
      <p:sp>
        <p:nvSpPr>
          <p:cNvPr id="8" name="Text Placeholder 11"/>
          <p:cNvSpPr txBox="1">
            <a:spLocks/>
          </p:cNvSpPr>
          <p:nvPr/>
        </p:nvSpPr>
        <p:spPr>
          <a:xfrm>
            <a:off x="5153883" y="3084945"/>
            <a:ext cx="6613159" cy="3334329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&lt;div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container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365760" lvl="1" indent="0">
              <a:buFont typeface="Verdana"/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&lt;div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603504" lvl="2" indent="0">
              <a:buFont typeface="Wingdings 2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&lt;div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</a:t>
            </a:r>
            <a:r>
              <a:rPr lang="en-US" sz="18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603504" lvl="2" indent="0">
              <a:buFont typeface="Wingdings 2"/>
              <a:buNone/>
            </a:pPr>
            <a:r>
              <a:rPr lang="sr-Latn-R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prva kolona</a:t>
            </a:r>
            <a:endParaRPr lang="en-US" sz="1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603504" lvl="2" indent="0">
              <a:buFont typeface="Wingdings 2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603504" lvl="2" indent="0">
              <a:buFont typeface="Wingdings 2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&lt;div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</a:t>
            </a:r>
            <a:r>
              <a:rPr lang="en-US" sz="18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603504" lvl="2" indent="0">
              <a:buFont typeface="Wingdings 2"/>
              <a:buNone/>
            </a:pPr>
            <a:r>
              <a:rPr lang="sr-Latn-R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 druga kolona </a:t>
            </a:r>
          </a:p>
          <a:p>
            <a:pPr marL="603504" lvl="2" indent="0">
              <a:buFont typeface="Wingdings 2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603504" lvl="2" indent="0">
              <a:buFont typeface="Wingdings 2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&lt;div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</a:t>
            </a:r>
            <a:r>
              <a:rPr lang="en-US" sz="18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"&gt;</a:t>
            </a:r>
          </a:p>
          <a:p>
            <a:pPr marL="603504" lvl="2" indent="0">
              <a:buFont typeface="Wingdings 2"/>
              <a:buNone/>
            </a:pPr>
            <a:r>
              <a:rPr lang="sr-Latn-R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	 treca kolona</a:t>
            </a:r>
            <a:endParaRPr lang="en-US" sz="1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603504" lvl="2" indent="0">
              <a:buFont typeface="Wingdings 2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365760" lvl="1" indent="0">
              <a:buFont typeface="Verdana"/>
              <a:buNone/>
            </a:pP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</a:p>
          <a:p>
            <a:pPr marL="109728" indent="0">
              <a:buFont typeface="Wingdings 3"/>
              <a:buNone/>
            </a:pP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68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sr-Latn-RS" dirty="0" smtClean="0"/>
          </a:p>
          <a:p>
            <a:pPr marL="736092" lvl="1" indent="-342900">
              <a:buFont typeface="+mj-lt"/>
              <a:buAutoNum type="arabicPeriod" startAt="2"/>
            </a:pP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style</a:t>
            </a:r>
            <a:r>
              <a:rPr lang="sr-Latn-R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tag</a:t>
            </a:r>
            <a:r>
              <a:rPr lang="sr-Latn-RS" dirty="0" smtClean="0"/>
              <a:t> </a:t>
            </a:r>
            <a:endParaRPr lang="en-US" dirty="0" smtClean="0"/>
          </a:p>
          <a:p>
            <a:pPr marL="736092" lvl="1" indent="-342900">
              <a:buFont typeface="+mj-lt"/>
              <a:buAutoNum type="arabicPeriod" startAt="2"/>
            </a:pPr>
            <a:endParaRPr lang="en-US" dirty="0" smtClean="0"/>
          </a:p>
          <a:p>
            <a:pPr lvl="2">
              <a:buClrTx/>
            </a:pPr>
            <a:r>
              <a:rPr lang="sr-Latn-RS" dirty="0" err="1" smtClean="0"/>
              <a:t>u</a:t>
            </a:r>
            <a:r>
              <a:rPr lang="en-US" dirty="0" err="1" smtClean="0"/>
              <a:t>nutar</a:t>
            </a:r>
            <a:r>
              <a:rPr lang="en-US" dirty="0" smtClean="0"/>
              <a:t> head</a:t>
            </a:r>
            <a:r>
              <a:rPr lang="sr-Latn-RS" dirty="0" smtClean="0"/>
              <a:t> tag</a:t>
            </a:r>
            <a:r>
              <a:rPr lang="en-US" dirty="0" smtClean="0"/>
              <a:t>a</a:t>
            </a:r>
            <a:r>
              <a:rPr lang="sr-Latn-RS" dirty="0" smtClean="0"/>
              <a:t> može</a:t>
            </a:r>
            <a:r>
              <a:rPr lang="en-US" dirty="0" err="1" smtClean="0"/>
              <a:t>mo</a:t>
            </a:r>
            <a:r>
              <a:rPr lang="en-US" dirty="0" smtClean="0"/>
              <a:t> </a:t>
            </a:r>
            <a:r>
              <a:rPr lang="sr-Latn-RS" dirty="0" smtClean="0"/>
              <a:t>imati</a:t>
            </a:r>
            <a:r>
              <a:rPr lang="en-US" dirty="0" smtClean="0"/>
              <a:t> style tag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sr-Latn-RS" dirty="0" smtClean="0"/>
              <a:t>će sadržati kod CSS stila koji se primenjuje na sve tagove na stranici</a:t>
            </a:r>
            <a:endParaRPr lang="en-US" dirty="0" smtClean="0"/>
          </a:p>
          <a:p>
            <a:pPr marL="736092" lvl="1" indent="-342900">
              <a:buFont typeface="+mj-lt"/>
              <a:buAutoNum type="arabicPeriod" startAt="2"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 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&lt;style&gt;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p {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: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blue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} 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 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&lt;/style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&gt; </a:t>
            </a: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&lt;/head&gt; </a:t>
            </a:r>
            <a:endParaRPr lang="en-U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Uključivanje CSS stila na HTML stranicu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606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3" cy="4288801"/>
          </a:xfrm>
        </p:spPr>
        <p:txBody>
          <a:bodyPr>
            <a:noAutofit/>
          </a:bodyPr>
          <a:lstStyle/>
          <a:p>
            <a:r>
              <a:rPr lang="sr-Latn-RS" sz="1500" dirty="0" smtClean="0">
                <a:latin typeface="+mj-lt"/>
              </a:rPr>
              <a:t>Veličina jedne kolone zavisi od veličine ekrana (ako imamo 12 kolona, jedna kolona je velika jednu dvananestinu ekrana)</a:t>
            </a:r>
          </a:p>
          <a:p>
            <a:r>
              <a:rPr lang="sr-Latn-RS" sz="1500" dirty="0" smtClean="0">
                <a:latin typeface="+mj-lt"/>
              </a:rPr>
              <a:t>Kolonama postavljamo klase:</a:t>
            </a:r>
          </a:p>
          <a:p>
            <a:pPr marL="393192" lvl="1" indent="0">
              <a:lnSpc>
                <a:spcPct val="200000"/>
              </a:lnSpc>
              <a:buNone/>
            </a:pPr>
            <a:r>
              <a:rPr lang="sr-Latn-CS" sz="1500" dirty="0" smtClean="0"/>
              <a:t>	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col-*-*</a:t>
            </a:r>
          </a:p>
          <a:p>
            <a:pPr marL="109728" indent="0">
              <a:buNone/>
            </a:pPr>
            <a:r>
              <a:rPr lang="sr-Latn-CS" sz="1500" dirty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col-xs-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</a:t>
            </a:r>
            <a:r>
              <a:rPr lang="sr-Latn-CS" sz="1500" dirty="0"/>
              <a:t> - </a:t>
            </a:r>
            <a:r>
              <a:rPr lang="sr-Latn-CS" sz="1500" dirty="0" smtClean="0"/>
              <a:t>telefoni (veličina ekrana extra small)</a:t>
            </a:r>
            <a:endParaRPr lang="sr-Latn-CS" sz="1500" dirty="0"/>
          </a:p>
          <a:p>
            <a:pPr marL="109728" indent="0">
              <a:buNone/>
            </a:pPr>
            <a:r>
              <a:rPr lang="sr-Latn-CS" sz="1500" dirty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col-sm-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</a:t>
            </a:r>
            <a:r>
              <a:rPr lang="sr-Latn-CS" sz="1500" dirty="0"/>
              <a:t> - </a:t>
            </a:r>
            <a:r>
              <a:rPr lang="sr-Latn-CS" sz="1500" dirty="0" smtClean="0"/>
              <a:t>tableti (small)</a:t>
            </a:r>
          </a:p>
          <a:p>
            <a:pPr marL="109728" indent="0">
              <a:buNone/>
            </a:pPr>
            <a:r>
              <a:rPr lang="sr-Latn-CS" sz="1500" dirty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col-md-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</a:t>
            </a:r>
            <a:r>
              <a:rPr lang="sr-Latn-CS" sz="1500" dirty="0"/>
              <a:t> - ekran </a:t>
            </a:r>
            <a:r>
              <a:rPr lang="sr-Latn-CS" sz="1500" dirty="0" smtClean="0"/>
              <a:t>racunara (medium)</a:t>
            </a:r>
          </a:p>
          <a:p>
            <a:pPr marL="109728" indent="0">
              <a:buNone/>
            </a:pPr>
            <a:r>
              <a:rPr lang="sr-Latn-CS" sz="1500" dirty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col-lg-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</a:t>
            </a:r>
            <a:r>
              <a:rPr lang="sr-Latn-CS" sz="1500" dirty="0"/>
              <a:t> - veliki ekran </a:t>
            </a:r>
            <a:r>
              <a:rPr lang="sr-Latn-CS" sz="1500" dirty="0" smtClean="0"/>
              <a:t>racunara (large)</a:t>
            </a:r>
          </a:p>
          <a:p>
            <a:pPr marL="109728" indent="0">
              <a:buNone/>
            </a:pPr>
            <a:r>
              <a:rPr lang="sr-Latn-CS" sz="1500" dirty="0"/>
              <a:t>	</a:t>
            </a:r>
            <a:endParaRPr lang="sr-Latn-CS" sz="1500" dirty="0" smtClean="0"/>
          </a:p>
          <a:p>
            <a:pPr marL="109728" indent="0">
              <a:buNone/>
            </a:pPr>
            <a:r>
              <a:rPr lang="sr-Latn-CS" sz="1500" dirty="0" smtClean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*-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</a:t>
            </a:r>
          </a:p>
          <a:p>
            <a:pPr marL="109728" indent="0">
              <a:buNone/>
            </a:pPr>
            <a:r>
              <a:rPr lang="sr-Latn-CS" sz="1500" dirty="0" smtClean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*-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2</a:t>
            </a:r>
          </a:p>
          <a:p>
            <a:pPr marL="109728" indent="0">
              <a:buNone/>
            </a:pPr>
            <a:r>
              <a:rPr lang="sr-Latn-CS" sz="1500" dirty="0" smtClean="0"/>
              <a:t>	...</a:t>
            </a:r>
            <a:endParaRPr lang="sr-Latn-CS" sz="1500" dirty="0"/>
          </a:p>
          <a:p>
            <a:pPr marL="109728" indent="0">
              <a:buNone/>
            </a:pPr>
            <a:r>
              <a:rPr lang="sr-Latn-CS" sz="1500" dirty="0"/>
              <a:t>	</a:t>
            </a:r>
            <a:r>
              <a:rPr lang="sr-Latn-C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col-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*-12 </a:t>
            </a:r>
            <a:r>
              <a:rPr lang="sr-Latn-CS" sz="1500" dirty="0"/>
              <a:t>- broj predstavlja broj kolona koje zelimo da </a:t>
            </a:r>
            <a:r>
              <a:rPr lang="sr-Latn-CS" sz="1500" dirty="0" smtClean="0"/>
              <a:t>zauzmemo</a:t>
            </a:r>
          </a:p>
          <a:p>
            <a:pPr marL="109728" indent="0">
              <a:buNone/>
            </a:pPr>
            <a:endParaRPr lang="sr-Latn-CS" sz="1500" dirty="0" smtClean="0"/>
          </a:p>
          <a:p>
            <a:pPr marL="109728" indent="0">
              <a:buNone/>
            </a:pPr>
            <a:r>
              <a:rPr lang="sr-Latn-RS" sz="1500" dirty="0"/>
              <a:t>	</a:t>
            </a:r>
            <a:r>
              <a:rPr lang="sr-Latn-CS" sz="1500" dirty="0"/>
              <a:t>npr. klasa </a:t>
            </a:r>
            <a:r>
              <a:rPr lang="sr-Latn-CS" sz="1500" dirty="0">
                <a:solidFill>
                  <a:srgbClr val="2A08F5"/>
                </a:solidFill>
                <a:latin typeface="Consolas" panose="020B0609020204030204" pitchFamily="49" charset="0"/>
              </a:rPr>
              <a:t>col-sm-4</a:t>
            </a:r>
            <a:r>
              <a:rPr lang="sr-Latn-CS" sz="1500" dirty="0"/>
              <a:t> predstavlja kolonu koja ce na telefonu zauzeti sirinu 4 susedne </a:t>
            </a:r>
            <a:r>
              <a:rPr lang="sr-Latn-CS" sz="1500" dirty="0" smtClean="0"/>
              <a:t>kolone</a:t>
            </a:r>
            <a:endParaRPr lang="sr-Latn-CS" sz="15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Bootstrap pozicioniranje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12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657884"/>
            <a:ext cx="10430843" cy="4288801"/>
          </a:xfrm>
        </p:spPr>
        <p:txBody>
          <a:bodyPr>
            <a:noAutofit/>
          </a:bodyPr>
          <a:lstStyle/>
          <a:p>
            <a:r>
              <a:rPr lang="sr-Latn-CS" dirty="0" smtClean="0">
                <a:hlinkClick r:id="rId3"/>
              </a:rPr>
              <a:t>http://fontawesome.io</a:t>
            </a:r>
            <a:endParaRPr lang="sr-Latn-CS" dirty="0" smtClean="0"/>
          </a:p>
          <a:p>
            <a:r>
              <a:rPr lang="sr-Latn-RS" dirty="0" smtClean="0"/>
              <a:t>Uključujemo je pomoću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link </a:t>
            </a:r>
            <a:r>
              <a:rPr lang="sr-Latn-RS" dirty="0" smtClean="0"/>
              <a:t>taga</a:t>
            </a:r>
          </a:p>
          <a:p>
            <a:r>
              <a:rPr lang="sr-Latn-RS" dirty="0" smtClean="0"/>
              <a:t>Sadrži veliku kolekciju često korišćenih ikonica i sličica poput kante za smeće, plus kao dugme za dodavanje, itd.</a:t>
            </a:r>
          </a:p>
          <a:p>
            <a:endParaRPr lang="sr-Latn-R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r-Latn-RS" dirty="0" smtClean="0"/>
              <a:t>Ikonice pravimo pomoću </a:t>
            </a:r>
            <a:r>
              <a:rPr lang="sr-Latn-R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sr-Latn-RS" dirty="0" smtClean="0"/>
              <a:t> taga i CSS klase za tu ikonicu</a:t>
            </a:r>
          </a:p>
          <a:p>
            <a:r>
              <a:rPr lang="sr-Latn-RS" dirty="0" smtClean="0"/>
              <a:t>Npr:</a:t>
            </a:r>
          </a:p>
          <a:p>
            <a:endParaRPr lang="sr-Latn-RS" dirty="0"/>
          </a:p>
          <a:p>
            <a:pPr marL="393192" lvl="1" indent="0">
              <a:buNone/>
            </a:pPr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&lt;i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it-IT" dirty="0">
                <a:solidFill>
                  <a:srgbClr val="2A08F5"/>
                </a:solidFill>
                <a:latin typeface="Consolas" panose="020B0609020204030204" pitchFamily="49" charset="0"/>
              </a:rPr>
              <a:t>fa fa-trash-o</a:t>
            </a:r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"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aria-hidden</a:t>
            </a:r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="</a:t>
            </a:r>
            <a:r>
              <a:rPr lang="it-IT" dirty="0">
                <a:solidFill>
                  <a:srgbClr val="2A08F5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chemeClr val="accent6"/>
                </a:solidFill>
                <a:latin typeface="Consolas" panose="020B0609020204030204" pitchFamily="49" charset="0"/>
              </a:rPr>
              <a:t>"&gt;&lt;/i&gt;</a:t>
            </a:r>
          </a:p>
          <a:p>
            <a:pPr marL="393192" lvl="1" indent="0">
              <a:buNone/>
            </a:pPr>
            <a:endParaRPr lang="sr-Latn-C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Font awesome biblioteka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5848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sr-Latn-RS" dirty="0" smtClean="0"/>
          </a:p>
          <a:p>
            <a:pPr marL="736092" lvl="1" indent="-342900">
              <a:buFont typeface="+mj-lt"/>
              <a:buAutoNum type="arabicPeriod" startAt="3"/>
            </a:pPr>
            <a:r>
              <a:rPr lang="en-US" dirty="0" err="1" smtClean="0"/>
              <a:t>poseban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CSS </a:t>
            </a:r>
            <a:r>
              <a:rPr lang="en-US" dirty="0" err="1" smtClean="0"/>
              <a:t>kodom</a:t>
            </a:r>
            <a:r>
              <a:rPr lang="sr-Latn-RS" dirty="0" smtClean="0"/>
              <a:t> </a:t>
            </a:r>
            <a:endParaRPr lang="en-US" dirty="0" smtClean="0"/>
          </a:p>
          <a:p>
            <a:pPr lvl="2">
              <a:buClrTx/>
            </a:pPr>
            <a:r>
              <a:rPr lang="en-US" dirty="0" err="1"/>
              <a:t>n</a:t>
            </a:r>
            <a:r>
              <a:rPr lang="en-US" dirty="0" err="1" smtClean="0"/>
              <a:t>ajbolja</a:t>
            </a:r>
            <a:r>
              <a:rPr lang="en-US" dirty="0" smtClean="0"/>
              <a:t> </a:t>
            </a:r>
            <a:r>
              <a:rPr lang="en-US" dirty="0" err="1" smtClean="0"/>
              <a:t>praksa</a:t>
            </a:r>
            <a:r>
              <a:rPr lang="en-US" dirty="0" smtClean="0"/>
              <a:t> je da CSS </a:t>
            </a:r>
            <a:r>
              <a:rPr lang="en-US" dirty="0" err="1" smtClean="0"/>
              <a:t>kod</a:t>
            </a:r>
            <a:r>
              <a:rPr lang="en-US" dirty="0" smtClean="0"/>
              <a:t> pi</a:t>
            </a:r>
            <a:r>
              <a:rPr lang="sr-Latn-RS" dirty="0" smtClean="0"/>
              <a:t>šemo u posebnom fajlu jer onda više HTML stranica mogu da dele isti stil i razdvojili smo HTML kod koji uređuje strukturu teksta od CSS stila</a:t>
            </a:r>
          </a:p>
          <a:p>
            <a:pPr lvl="2">
              <a:buClrTx/>
            </a:pPr>
            <a:r>
              <a:rPr lang="sr-Latn-RS" dirty="0"/>
              <a:t>f</a:t>
            </a:r>
            <a:r>
              <a:rPr lang="sr-Latn-RS" dirty="0" smtClean="0"/>
              <a:t>ajl u kome pisemo CSS kod mora imati .css ekstentziju</a:t>
            </a:r>
          </a:p>
          <a:p>
            <a:pPr lvl="2">
              <a:buClrTx/>
            </a:pPr>
            <a:r>
              <a:rPr lang="sr-Latn-RS" dirty="0" smtClean="0"/>
              <a:t>da bismo u HTML stranici naveli u kom fajlu se nalazi CSS stil koristimo tag link unutar taga head</a:t>
            </a:r>
          </a:p>
          <a:p>
            <a:pPr lvl="2">
              <a:buClrTx/>
            </a:pPr>
            <a:r>
              <a:rPr lang="sr-Latn-RS" dirty="0"/>
              <a:t>t</a:t>
            </a:r>
            <a:r>
              <a:rPr lang="sr-Latn-RS" dirty="0" smtClean="0"/>
              <a:t>ag link ima atribut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čija vrednost treba biti 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stylesheet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i atribut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sr-Latn-RS" dirty="0" smtClean="0"/>
              <a:t> čija vrednost je ime fajla u kome se nalazi CSS stil</a:t>
            </a:r>
          </a:p>
          <a:p>
            <a:pPr lvl="2">
              <a:buClrTx/>
            </a:pPr>
            <a:endParaRPr lang="sr-Latn-RS" dirty="0"/>
          </a:p>
          <a:p>
            <a:pPr marL="630936" lvl="2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head&gt;</a:t>
            </a:r>
            <a:b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  &lt;link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2A08F5"/>
                </a:solidFill>
                <a:latin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"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R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stil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  <a:b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&lt;/head&gt;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Uključivanje CSS stila na HTML stranicu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8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html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1300" dirty="0">
                <a:solidFill>
                  <a:srgbClr val="2A08F5"/>
                </a:solidFill>
                <a:latin typeface="Consolas" panose="020B0609020204030204" pitchFamily="49" charset="0"/>
              </a:rPr>
              <a:t>en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&lt;head&gt;</a:t>
            </a:r>
          </a:p>
          <a:p>
            <a:pPr marL="365760" lvl="1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meta </a:t>
            </a:r>
            <a:r>
              <a:rPr lang="sr-Latn-CS" sz="13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1300" dirty="0">
                <a:solidFill>
                  <a:srgbClr val="2A08F5"/>
                </a:solidFill>
                <a:latin typeface="Consolas" panose="020B0609020204030204" pitchFamily="49" charset="0"/>
              </a:rPr>
              <a:t>UTF-8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&lt;meta </a:t>
            </a:r>
            <a:r>
              <a:rPr lang="sr-Latn-C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autor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 </a:t>
            </a:r>
            <a:r>
              <a:rPr lang="sr-Latn-CS" sz="1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Comtrade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&lt;title&gt; </a:t>
            </a:r>
            <a:r>
              <a:rPr lang="sr-Latn-CS" sz="1300" dirty="0" smtClean="0">
                <a:latin typeface="Consolas" panose="020B0609020204030204" pitchFamily="49" charset="0"/>
              </a:rPr>
              <a:t>CSS stil 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&lt;/title&gt;</a:t>
            </a:r>
            <a:b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</a:b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365760" lvl="1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body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</a:p>
          <a:p>
            <a:pPr marL="603504" lvl="2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&lt;h1&gt;CSS stil&lt;/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h1&gt;</a:t>
            </a:r>
          </a:p>
          <a:p>
            <a:pPr marL="603504" lvl="2" indent="0">
              <a:buNone/>
            </a:pP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p&gt;</a:t>
            </a:r>
            <a:endParaRPr lang="en-US" sz="13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CS" sz="1300" dirty="0" smtClean="0">
                <a:latin typeface="Consolas" panose="020B0609020204030204" pitchFamily="49" charset="0"/>
              </a:rPr>
              <a:t>Vi</a:t>
            </a:r>
            <a:r>
              <a:rPr lang="sr-Latn-RS" sz="1300" dirty="0" smtClean="0">
                <a:latin typeface="Consolas" panose="020B0609020204030204" pitchFamily="49" charset="0"/>
              </a:rPr>
              <a:t>š</a:t>
            </a:r>
            <a:r>
              <a:rPr lang="sr-Latn-CS" sz="1300" dirty="0" smtClean="0">
                <a:latin typeface="Consolas" panose="020B0609020204030204" pitchFamily="49" charset="0"/>
              </a:rPr>
              <a:t>e o CSS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trikovima</a:t>
            </a:r>
            <a:r>
              <a:rPr lang="sr-Latn-RS" sz="1300" dirty="0" smtClean="0"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latin typeface="Consolas" panose="020B0609020204030204" pitchFamily="49" charset="0"/>
              </a:rPr>
              <a:t>možete naći na:</a:t>
            </a:r>
            <a:endParaRPr lang="en-US" sz="1300" dirty="0" smtClean="0"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&lt;a </a:t>
            </a:r>
            <a:r>
              <a:rPr lang="en-US" sz="13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=‘</a:t>
            </a:r>
            <a:r>
              <a:rPr lang="en-US" sz="1300" dirty="0">
                <a:solidFill>
                  <a:srgbClr val="2A08F5"/>
                </a:solidFill>
                <a:latin typeface="Consolas" panose="020B0609020204030204" pitchFamily="49" charset="0"/>
              </a:rPr>
              <a:t>https://css-tricks.com</a:t>
            </a:r>
            <a:r>
              <a:rPr lang="en-US" sz="13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/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’&gt; </a:t>
            </a:r>
            <a:r>
              <a:rPr lang="en-US" sz="1300" dirty="0" err="1" smtClean="0">
                <a:latin typeface="Consolas" panose="020B0609020204030204" pitchFamily="49" charset="0"/>
              </a:rPr>
              <a:t>ovom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linku</a:t>
            </a:r>
            <a:r>
              <a:rPr lang="en-US" sz="1300" dirty="0" smtClean="0">
                <a:latin typeface="Consolas" panose="020B0609020204030204" pitchFamily="49" charset="0"/>
              </a:rPr>
              <a:t>  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&lt;/a&gt;</a:t>
            </a:r>
            <a:endParaRPr lang="sr-Latn-CS" sz="13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p&gt;</a:t>
            </a:r>
          </a:p>
          <a:p>
            <a:pPr marL="603504" lvl="2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u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l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</a:p>
          <a:p>
            <a:pPr marL="603504" lvl="2" indent="0">
              <a:buNone/>
            </a:pP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&lt;li&gt;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latin typeface="Consolas" panose="020B0609020204030204" pitchFamily="49" charset="0"/>
              </a:rPr>
              <a:t>plava</a:t>
            </a: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li&gt;</a:t>
            </a:r>
            <a:endParaRPr lang="en-US" sz="13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&lt;li&gt;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latin typeface="Consolas" panose="020B0609020204030204" pitchFamily="49" charset="0"/>
              </a:rPr>
              <a:t>zelena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/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li&gt;</a:t>
            </a:r>
            <a:endParaRPr lang="en-US" sz="13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&lt;li&gt;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latin typeface="Consolas" panose="020B0609020204030204" pitchFamily="49" charset="0"/>
              </a:rPr>
              <a:t>crvena</a:t>
            </a: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/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li</a:t>
            </a: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endParaRPr lang="en-US" sz="13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603504" lvl="2" indent="0">
              <a:buNone/>
            </a:pPr>
            <a:r>
              <a:rPr lang="en-U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</a:t>
            </a:r>
            <a:r>
              <a:rPr lang="en-US" sz="13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ul</a:t>
            </a:r>
            <a:r>
              <a:rPr lang="en-US" sz="1300" dirty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sr-Latn-CS" sz="1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</a:t>
            </a: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body&gt;</a:t>
            </a:r>
          </a:p>
          <a:p>
            <a:pPr marL="109728" indent="0">
              <a:buNone/>
            </a:pP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HTML struktura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71" y="585399"/>
            <a:ext cx="5968643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59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Koristimo ih da navedemo na koje HTML tagove želimo da se primene CSS pravila</a:t>
            </a:r>
          </a:p>
          <a:p>
            <a:r>
              <a:rPr lang="sr-Latn-RS" dirty="0" smtClean="0"/>
              <a:t>Npr.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p 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{  </a:t>
            </a:r>
            <a:endParaRPr lang="sr-Latn-R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2000" dirty="0">
                <a:solidFill>
                  <a:srgbClr val="624B12"/>
                </a:solidFill>
                <a:latin typeface="Consolas" panose="020B0609020204030204" pitchFamily="49" charset="0"/>
              </a:rPr>
              <a:t>	 </a:t>
            </a:r>
            <a:r>
              <a:rPr lang="sr-Latn-R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yellow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; </a:t>
            </a:r>
            <a:endParaRPr lang="en-U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čaju 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p</a:t>
            </a:r>
            <a:r>
              <a:rPr lang="sr-Latn-RS" dirty="0"/>
              <a:t> je selektor i on označava sve pasuse u HTML dokumentu</a:t>
            </a:r>
          </a:p>
          <a:p>
            <a:pPr lvl="1"/>
            <a:endParaRPr lang="sr-Latn-RS" dirty="0" smtClean="0"/>
          </a:p>
          <a:p>
            <a:r>
              <a:rPr lang="sr-Latn-RS" dirty="0" smtClean="0"/>
              <a:t>Postoje različiti tipovi selektora, navešćemo neke koji se najčešće koriste u praksi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selektori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5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16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A06AC-3D0B-44FF-A787-76DC2241215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12621</TotalTime>
  <Words>3039</Words>
  <Application>Microsoft Office PowerPoint</Application>
  <PresentationFormat>Widescreen</PresentationFormat>
  <Paragraphs>696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Calibri</vt:lpstr>
      <vt:lpstr>Cardo</vt:lpstr>
      <vt:lpstr>Consolas</vt:lpstr>
      <vt:lpstr>Lato</vt:lpstr>
      <vt:lpstr>Lucida Sans</vt:lpstr>
      <vt:lpstr>Open Sans Bold</vt:lpstr>
      <vt:lpstr>Poppins SemiBold</vt:lpstr>
      <vt:lpstr>Verdana</vt:lpstr>
      <vt:lpstr>Wingdings 2</vt:lpstr>
      <vt:lpstr>Wingdings 3</vt:lpstr>
      <vt:lpstr>Office Theme</vt:lpstr>
      <vt:lpstr>CSS</vt:lpstr>
      <vt:lpstr>CSS</vt:lpstr>
      <vt:lpstr>CSS pravila</vt:lpstr>
      <vt:lpstr>CSS pravila - primer</vt:lpstr>
      <vt:lpstr>Uključivanje CSS stila na HTML stranicu</vt:lpstr>
      <vt:lpstr>Uključivanje CSS stila na HTML stranicu</vt:lpstr>
      <vt:lpstr>Uključivanje CSS stila na HTML stranicu</vt:lpstr>
      <vt:lpstr>HTML struktura</vt:lpstr>
      <vt:lpstr>CSS selektori</vt:lpstr>
      <vt:lpstr>CSS selektori</vt:lpstr>
      <vt:lpstr>CSS selektori</vt:lpstr>
      <vt:lpstr>CSS selektori</vt:lpstr>
      <vt:lpstr>CSS selektori</vt:lpstr>
      <vt:lpstr>CSS selektori</vt:lpstr>
      <vt:lpstr>CSS selektori</vt:lpstr>
      <vt:lpstr>Slaganje CSS stilova</vt:lpstr>
      <vt:lpstr>Slaganje CSS stilova</vt:lpstr>
      <vt:lpstr>Nasleđivanje CSS stilova</vt:lpstr>
      <vt:lpstr>CSS boje</vt:lpstr>
      <vt:lpstr>CSS boje – ime boje</vt:lpstr>
      <vt:lpstr>CSS boje – RGB I RGBA</vt:lpstr>
      <vt:lpstr>CSS boje – HEX, HSL i HSLA</vt:lpstr>
      <vt:lpstr>Tekst</vt:lpstr>
      <vt:lpstr>Merne jedinice</vt:lpstr>
      <vt:lpstr>Font</vt:lpstr>
      <vt:lpstr>Font</vt:lpstr>
      <vt:lpstr>CSS selektori – prvo slovo, linija</vt:lpstr>
      <vt:lpstr>CSS selektori – linkovi, akcije korisnika</vt:lpstr>
      <vt:lpstr>CSS selektori – atributi</vt:lpstr>
      <vt:lpstr>CSS selektori – redosled</vt:lpstr>
      <vt:lpstr>Block I inline HTML tagovi</vt:lpstr>
      <vt:lpstr>Block I inline HTML tagovi</vt:lpstr>
      <vt:lpstr>Dimenzije</vt:lpstr>
      <vt:lpstr>Dimenzije</vt:lpstr>
      <vt:lpstr>BOX model</vt:lpstr>
      <vt:lpstr>BOX model - padding </vt:lpstr>
      <vt:lpstr>BOX model - border </vt:lpstr>
      <vt:lpstr>BOX model - margin</vt:lpstr>
      <vt:lpstr>BOX model – dimenzije</vt:lpstr>
      <vt:lpstr>BOX model – box-sizing</vt:lpstr>
      <vt:lpstr>Display </vt:lpstr>
      <vt:lpstr>BOX model – border-image, border-radius </vt:lpstr>
      <vt:lpstr>Pozadina - Background</vt:lpstr>
      <vt:lpstr>Liste</vt:lpstr>
      <vt:lpstr>Tabele</vt:lpstr>
      <vt:lpstr>Pozicioniranje</vt:lpstr>
      <vt:lpstr>Pozicioniranje - static</vt:lpstr>
      <vt:lpstr>Pozicioniranje - fixed</vt:lpstr>
      <vt:lpstr>Pozicioniranje - relative</vt:lpstr>
      <vt:lpstr>Pozicioniranje - absolute</vt:lpstr>
      <vt:lpstr>Pozicioniranje – preklapanje elemenata</vt:lpstr>
      <vt:lpstr>Pozicioniranje – float</vt:lpstr>
      <vt:lpstr>Pozicioniranje – float</vt:lpstr>
      <vt:lpstr>Nevidljivost elemenata</vt:lpstr>
      <vt:lpstr>Nevidljivost elemenata</vt:lpstr>
      <vt:lpstr>Media query</vt:lpstr>
      <vt:lpstr>Media query</vt:lpstr>
      <vt:lpstr>Bootstrap biblioteka</vt:lpstr>
      <vt:lpstr>Bootstrap pozicioniranje</vt:lpstr>
      <vt:lpstr>Bootstrap pozicioniranje</vt:lpstr>
      <vt:lpstr>Font awesome biblioteka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Branislava Živković</cp:lastModifiedBy>
  <cp:revision>693</cp:revision>
  <dcterms:created xsi:type="dcterms:W3CDTF">2016-10-19T11:02:20Z</dcterms:created>
  <dcterms:modified xsi:type="dcterms:W3CDTF">2018-09-05T11:03:07Z</dcterms:modified>
</cp:coreProperties>
</file>