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61"/>
  </p:notesMasterIdLst>
  <p:sldIdLst>
    <p:sldId id="33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9" r:id="rId11"/>
    <p:sldId id="265" r:id="rId12"/>
    <p:sldId id="266" r:id="rId13"/>
    <p:sldId id="267" r:id="rId14"/>
    <p:sldId id="268" r:id="rId15"/>
    <p:sldId id="327" r:id="rId16"/>
    <p:sldId id="326" r:id="rId17"/>
    <p:sldId id="321" r:id="rId18"/>
    <p:sldId id="269" r:id="rId19"/>
    <p:sldId id="270" r:id="rId20"/>
    <p:sldId id="271" r:id="rId21"/>
    <p:sldId id="272" r:id="rId22"/>
    <p:sldId id="273" r:id="rId23"/>
    <p:sldId id="325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91" r:id="rId40"/>
    <p:sldId id="292" r:id="rId41"/>
    <p:sldId id="293" r:id="rId42"/>
    <p:sldId id="294" r:id="rId43"/>
    <p:sldId id="312" r:id="rId44"/>
    <p:sldId id="295" r:id="rId45"/>
    <p:sldId id="297" r:id="rId46"/>
    <p:sldId id="298" r:id="rId47"/>
    <p:sldId id="313" r:id="rId48"/>
    <p:sldId id="299" r:id="rId49"/>
    <p:sldId id="314" r:id="rId50"/>
    <p:sldId id="315" r:id="rId51"/>
    <p:sldId id="316" r:id="rId52"/>
    <p:sldId id="323" r:id="rId53"/>
    <p:sldId id="320" r:id="rId54"/>
    <p:sldId id="322" r:id="rId55"/>
    <p:sldId id="317" r:id="rId56"/>
    <p:sldId id="318" r:id="rId57"/>
    <p:sldId id="324" r:id="rId58"/>
    <p:sldId id="328" r:id="rId59"/>
    <p:sldId id="329" r:id="rId6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F2927"/>
    <a:srgbClr val="9A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Click to edit the notes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 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5DA5FC1-0C5F-42B7-B56B-58192C1826B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erif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B295D98-39B2-4602-9A37-4D880726914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E3824F0-4FC8-4352-925F-3599FF75D69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B60525C-6894-4D25-9634-D46A1B02A34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5AA330B-DFD1-4E77-A756-3B233FCA044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CD566D-E8C6-4307-BA66-A41590D22B1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4A65A99-22DF-4B80-9992-6534CD8E894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9182363-8060-4216-9DCD-36B1D47C938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6769ED-055D-4EB8-8187-95C1E2F6201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3895E54-C579-4D87-B157-F760A1E49FF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92FBFCB-9E79-4D66-BB7F-8CD5B00037D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ECABBFC-5969-4124-9214-7FB08E1BF32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4DEB3BF-EF92-493D-BB18-59288441C90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6AAF56-8E40-426B-B1D2-91C8C8E6A73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C6AAF56-8E40-426B-B1D2-91C8C8E6A73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595311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5FAE776-CE1F-4E73-95E5-CE81731F832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15667DD-0AB6-460B-984E-01F45D42640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389FFB-31F7-4F50-8D66-E234CEA39BA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D389FFB-31F7-4F50-8D66-E234CEA39BA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001756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14EA757-04F4-43E4-815F-FD38A0E70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065508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83322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134B9A1-29A0-45DD-9F7F-E83643B6A75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51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0004222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52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1666052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53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910472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54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387614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330087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030650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950294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861550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157918F-E516-4E6E-8A16-0A4805300A58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203161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1D56F14-AD06-4F56-B5FA-651576BEE3E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8794B36-89C8-45B4-A821-5CB505D969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26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D660112-4452-437C-A118-5EFCEAFDC9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27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0068067-3292-4BD8-9B76-55118018784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28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DF39E93-A15A-474C-A946-A6B8628BA48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22DEC46-1B97-44A5-B127-495C8A2C099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6965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91167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9020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1003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6973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2818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44167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986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75274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20040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C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C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403764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C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C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0EE8-6A52-4827-BB7D-0BE3A8174BAB}" type="datetimeFigureOut">
              <a:rPr lang="sr-Latn-CS" smtClean="0"/>
              <a:t>5.9.2018.</a:t>
            </a:fld>
            <a:endParaRPr lang="sr-Latn-C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C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D9E8-3555-4FB9-9931-9A99311A5BC4}" type="slidenum">
              <a:rPr lang="sr-Latn-CS" smtClean="0"/>
              <a:t>‹#›</a:t>
            </a:fld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165858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map.ne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314" y="2485577"/>
            <a:ext cx="10972440" cy="1144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HTML</a:t>
            </a:r>
            <a:endParaRPr lang="sr-Latn-CS" sz="6600" dirty="0"/>
          </a:p>
        </p:txBody>
      </p:sp>
    </p:spTree>
    <p:extLst>
      <p:ext uri="{BB962C8B-B14F-4D97-AF65-F5344CB8AC3E}">
        <p14:creationId xmlns:p14="http://schemas.microsoft.com/office/powerpoint/2010/main" val="209294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94880" y="1386155"/>
            <a:ext cx="10430640" cy="45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DOCTYPE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deklaracija se nalazi na početku svakog HTML dokumenta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Označava da je dokument obeležen HTML jezikom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&lt;!</a:t>
            </a:r>
            <a:r>
              <a:rPr lang="ru-RU" sz="2000" b="0" strike="noStrike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DOCTYPE html&gt;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1311539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794880" y="1356755"/>
            <a:ext cx="10430640" cy="462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452700" indent="-34290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Font typeface="Lucida Sans Unicode" panose="020B0602030504020204" pitchFamily="34" charset="0"/>
              <a:buChar char="‣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okružuje ceo dokument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&lt;html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lang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"en"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dirty="0"/>
              <a:t/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&lt;meta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charset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"UTF-8"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&lt;/head&gt;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dirty="0"/>
              <a:t/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&lt;body&gt;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&lt;/body&gt;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dirty="0"/>
              <a:t/>
            </a:r>
            <a:br>
              <a:rPr dirty="0"/>
            </a:b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&lt;/html&gt;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794880" y="1376280"/>
            <a:ext cx="10430640" cy="457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HEAD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sadrži meta informacije dokumentu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&lt;meta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charset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"UTF-8"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&lt;title&gt;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stranice koji se prikazuje u title baru               browsera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&lt;/title&gt;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&lt;/head&gt;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794880" y="1439640"/>
            <a:ext cx="10430640" cy="4506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BODY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okružuje glavni sadržaj dokumenta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dirty="0"/>
              <a:t/>
            </a:r>
            <a:br>
              <a:rPr dirty="0"/>
            </a:b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&lt;body&gt;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&lt;p&gt;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Ovde ide sadržaj dokumenta.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&lt;/body&gt;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94880" y="1602360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META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služi za zadavanje meta informacija o dokumentu</a:t>
            </a:r>
          </a:p>
          <a:p>
            <a:pPr marL="110160" lvl="1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CS" sz="20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10160" lvl="1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meta </a:t>
            </a:r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2000" dirty="0">
                <a:solidFill>
                  <a:srgbClr val="2A08F5"/>
                </a:solidFill>
                <a:latin typeface="Consolas" panose="020B0609020204030204" pitchFamily="49" charset="0"/>
              </a:rPr>
              <a:t>autor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" </a:t>
            </a:r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2000" dirty="0">
                <a:solidFill>
                  <a:srgbClr val="2A08F5"/>
                </a:solidFill>
                <a:latin typeface="Consolas" panose="020B0609020204030204" pitchFamily="49" charset="0"/>
              </a:rPr>
              <a:t>Comtrade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</a:p>
          <a:p>
            <a:pPr marL="110160" lvl="1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C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10160" lvl="1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&lt;meta </a:t>
            </a:r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=“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description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 </a:t>
            </a:r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va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A08F5"/>
                </a:solidFill>
                <a:latin typeface="Consolas" panose="020B0609020204030204" pitchFamily="49" charset="0"/>
              </a:rPr>
              <a:t>stranica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 sad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ži materijale za kurs Frontend programiranja, koji organizuje C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omtrade.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  <a:endParaRPr lang="sr-Latn-C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lvl="1" indent="0">
              <a:buNone/>
            </a:pPr>
            <a:r>
              <a:rPr lang="sr-Latn-CS" sz="1300" dirty="0">
                <a:solidFill>
                  <a:srgbClr val="624B12"/>
                </a:solidFill>
                <a:latin typeface="Consolas" panose="020B0609020204030204" pitchFamily="49" charset="0"/>
              </a:rPr>
              <a:t>	</a:t>
            </a:r>
            <a:endParaRPr lang="sr-Latn-CS" dirty="0">
              <a:solidFill>
                <a:srgbClr val="624B12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94880" y="1558817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LINK</a:t>
            </a: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služi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 povezivanje nekog drugog spoljašnjeg fajla, odnosno predstavlja link ka drugom fajlu (najcesce se koristi za povezivanje sa CSS fajlom koji sadrži stil stranice)</a:t>
            </a:r>
          </a:p>
          <a:p>
            <a:pPr marL="365760" lvl="1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CS" sz="20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10160" lvl="1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&lt;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link </a:t>
            </a:r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2000" dirty="0">
                <a:solidFill>
                  <a:srgbClr val="2A08F5"/>
                </a:solidFill>
                <a:latin typeface="Consolas" panose="020B0609020204030204" pitchFamily="49" charset="0"/>
              </a:rPr>
              <a:t>stylesheet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" </a:t>
            </a:r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2000" dirty="0">
                <a:solidFill>
                  <a:srgbClr val="2A08F5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2A08F5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rgbClr val="2A08F5"/>
                </a:solidFill>
                <a:latin typeface="Consolas" panose="020B0609020204030204" pitchFamily="49" charset="0"/>
              </a:rPr>
              <a:t>css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2A08F5"/>
                </a:solidFill>
                <a:latin typeface="Consolas" panose="020B0609020204030204" pitchFamily="49" charset="0"/>
              </a:rPr>
              <a:t>stil.css</a:t>
            </a:r>
            <a:r>
              <a:rPr lang="sr-Latn-CS" sz="2000" dirty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</a:t>
            </a:r>
            <a:r>
              <a:rPr lang="sr-Latn-CS" sz="20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označava u kojoj su relaciji spoljašnji fajl sa trenutnom stranicom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</a:t>
            </a:r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nam govori koji je tip spoljašnjeg fajla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</a:t>
            </a:r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sadrži putanju do spoljašnjeg fajla</a:t>
            </a: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4274697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94880" y="1558817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Pomoću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LINK</a:t>
            </a: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taga možemo postaviti </a:t>
            </a:r>
            <a:r>
              <a:rPr lang="sr-Latn-RS" sz="20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favicon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sličicu, tj.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ličicu koja će da se pokaže u zaglavlju browsera kada otvorimo stranicu</a:t>
            </a: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0160" lvl="1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CS" sz="2000" dirty="0" smtClean="0">
              <a:solidFill>
                <a:srgbClr val="624B12"/>
              </a:solidFill>
              <a:latin typeface="Consolas" panose="020B0609020204030204" pitchFamily="49" charset="0"/>
            </a:endParaRPr>
          </a:p>
          <a:p>
            <a:pPr marL="110160" lvl="1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&lt;link </a:t>
            </a:r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icon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 </a:t>
            </a:r>
            <a:r>
              <a:rPr lang="sr-Latn-C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C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image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/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png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="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slicica</a:t>
            </a:r>
            <a:r>
              <a:rPr lang="en-U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.</a:t>
            </a:r>
            <a:r>
              <a:rPr lang="sr-Latn-RS" sz="2000" dirty="0" smtClean="0">
                <a:solidFill>
                  <a:srgbClr val="2A08F5"/>
                </a:solidFill>
                <a:latin typeface="Consolas" panose="020B0609020204030204" pitchFamily="49" charset="0"/>
              </a:rPr>
              <a:t>png</a:t>
            </a:r>
            <a:r>
              <a:rPr lang="sr-Latn-CS" sz="2000" dirty="0" smtClean="0">
                <a:solidFill>
                  <a:srgbClr val="624B12"/>
                </a:solidFill>
                <a:latin typeface="Consolas" panose="020B0609020204030204" pitchFamily="49" charset="0"/>
              </a:rPr>
              <a:t>"&gt;</a:t>
            </a:r>
            <a:endParaRPr lang="sr-Latn-CS" sz="2000" dirty="0">
              <a:solidFill>
                <a:srgbClr val="624B12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53050919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94880" y="1602360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Tagovi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h1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h2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h3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h4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h5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h6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označavaju naslove, h1 je najveći h6 je najmanji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&lt;h1&gt;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Najveći naslov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&lt;/h1&gt;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&lt;h2&gt;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2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&lt;/h2&gt;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&lt;h3&gt;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3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&lt;/h3&gt;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&lt;h4&gt;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4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&lt;/h4&gt;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&lt;h5&gt;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5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&lt;/h5&gt;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&lt;h6&gt;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Naslov 6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&lt;/h6&gt;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36016788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94880" y="1394280"/>
            <a:ext cx="10430640" cy="455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označava paragraf (pasus) teksta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Ovo je paragraf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 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Uzastopne beline (razmaci i novi redovi) u tekstu se računaju kao jedan, pa će se sledećih nekoliko paragrafa isto prikazati u browseru, iako u kodu izgledaju različito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dva tri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   dva        tri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  dva    tri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&lt;p&gt;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jedan  dva tri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94880" y="1674720"/>
            <a:ext cx="10430640" cy="4271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BR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pišemo novi red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000" b="0" strike="noStrike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&lt;br&gt;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Za novi red koristimo br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&lt;br/&gt;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tag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&lt;br&gt;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HR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tagom pišemo horizontalnu liniju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ili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&lt;hr/&gt;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yper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ext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arkup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anguage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Jezik za obeležavanje i struktuiranje web stranica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Služi nam da opišemo strukturu sadržaja web stranica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Sadržaj obeležavamo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etiketama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tagovima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Pregledači (eng.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browsers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 ne prikazuju HTML tagove, već samo sadržaj koji je obeležen tagovima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794880" y="1312920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EM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naglašen tekst (uglavnom se on prikazuje </a:t>
            </a:r>
            <a:r>
              <a:rPr lang="ru-RU" sz="20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iskošeno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Pozovite direktora 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&lt;em&gt;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odmah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&lt;/em&gt;.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STRONG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jako važan tekst (uglavnom se on prikazuje              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podebljano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Za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to delo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&lt;strong&gt;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kazna je 10 godina zatvora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&lt;/strong&gt;.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94880" y="1312920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PRE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tekst koji želimo da se prikaže baš onako kako smo ga    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napisali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pre&gt;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Postoje slučajevi u kojima se           uzastopne beline 	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prikazuju,takođe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 novi redovi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&lt;/pre&gt;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94880" y="1312920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kratke citate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&lt;q&gt;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 nemam neke posebne talente, samo sam jako radoznao.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&lt;/q&gt;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	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Einstein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BLOCKQUOTE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 označavamo duge citate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blockquote&gt;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Sve su Drine ovog svijeta krive, nikada se one neće moći sve ni potpuno ispraviti, nikada ne smijemo prestati da ih ispravljamo.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&lt;/blockquote&gt;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  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		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Ivo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Andrić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94880" y="1312920"/>
            <a:ext cx="10430640" cy="434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SUB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označava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slovo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koje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napisano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u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podno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žju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sr-Latn-R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sub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</a:t>
            </a:r>
            <a:r>
              <a:rPr lang="sr-Latn-R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sub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 	H</a:t>
            </a:r>
            <a:r>
              <a:rPr lang="sr-Latn-RS" sz="2000" spc="-1" baseline="-25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sr-Latn-R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</a:t>
            </a: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ru-RU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označava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slovo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koje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napisano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u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zaglavlju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=M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sr-Latn-R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</a:t>
            </a:r>
            <a:r>
              <a:rPr lang="en-U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</a:t>
            </a:r>
            <a:r>
              <a:rPr lang="sr-Latn-R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su</a:t>
            </a:r>
            <a:r>
              <a:rPr lang="en-U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E=Mc</a:t>
            </a:r>
            <a:r>
              <a:rPr lang="en-US" sz="2000" spc="-1" baseline="30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2</a:t>
            </a:r>
            <a:endParaRPr lang="sr-Latn-RS" sz="2000" spc="-1" baseline="30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sr-Latn-R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osnovni tagovi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60044522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94880" y="1729080"/>
            <a:ext cx="10430640" cy="42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 ih kada hoćemo da prikažemo neki specijalni karakter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ili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pokušamo da zapišemo samo karakter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HTML će to da protumaci kao početak taga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Setimo se da se tagovi pišu između ovih zagrada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Entitete pišemo na sledeći način: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ime_entiteta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&amp;lt;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označava karakter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entiteti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56783" y="1494291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&amp;nbsp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(non breaking space) - sprečava da se reči prelome u 2 reda, ako ih spojimo sa &amp;nbsp; uvek će biti u istom redu, takođe &amp;nbsp; koristimo ako nam treba više od jednog uzastopnog razmaka 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 (less then)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(greater then)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quot;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(dupli navodnik) 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“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apos;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(jednostruki navodnik) 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‘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amp;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(ampersend) 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euro;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(euro) 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€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&amp;copy;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(copyright oznaka) </a:t>
            </a:r>
            <a:r>
              <a:rPr lang="ru-RU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©</a:t>
            </a:r>
            <a:endParaRPr lang="ru-RU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entiteti - primeri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13240" y="1503000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 ih kada nam je potrebno nabrajanje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Mogu biti: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uređene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- one kod kojih znamo redosled, elementi liste se najčešće označavaju brojevima ili slovima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neuređene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- one kod kojih redosled nije bitan, svi elementi liste se isto označavaju (uglavnom tačkicom)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definicione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— sadrže pojmove i njihove definicije</a:t>
            </a:r>
          </a:p>
        </p:txBody>
      </p:sp>
      <p:sp>
        <p:nvSpPr>
          <p:cNvPr id="13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iste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13240" y="1503000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Listu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ordered list)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element liste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list item)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Oznake elemenata mogu biti brojevi, slova itd.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&lt;ol&gt;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januar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februar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mart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&lt;/ol&gt;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Uređene liste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13240" y="1503000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Listu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UL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unordered list)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element liste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list item)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Oznake elemenata mogu biti tačkice, kvadratići, itd. 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&lt;ul&gt;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januar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februar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mart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&lt;/ul&gt;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Neuređene liste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13240" y="1503000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Listu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DL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definition list)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element liste kreiramo tagovima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DT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pojam koji definisemo (eng. definition term)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DD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definicija tog pojma (end. definition definition)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&lt;dl&gt;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&lt;dt&gt;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Sila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&lt;/dt&gt;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&lt;dd&gt;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Jednaka je proizvodu mase tela i ubrzanja.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&lt;/dl&gt;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Definicione liste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Pišu se malim slovima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Svaki tag ima svoje smisleno ime (npr: tagom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header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obeležavamo zaglavlje stranice)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Ime taga pišemo između zagrada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(odnosno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&lt;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/&gt;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Npr: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&lt;p&gt;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Ovo je obeležen paragraf teksta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Tagovi</a:t>
            </a: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13240" y="1503000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Liste mogu biti ugnježdene, odnosno element neke liste može biti takođe lista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&lt;ul&gt;</a:t>
            </a:r>
            <a:r>
              <a:t/>
            </a:r>
            <a:br/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&lt;ul&gt;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jabuka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kruska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&lt;/ul&gt;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&lt;li&gt;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povrce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&lt;/li&gt;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&lt;/ul&gt;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Ugnježđene liste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abele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794880" y="1729080"/>
            <a:ext cx="10430640" cy="42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TABLE 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Red u tabeli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TR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table row)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Jednu ćeliju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TD 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(eng. table data)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Obratimo pažnju da svaki red treba da ima isti broj ćelija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&lt;table&gt;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&lt;tr&gt;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leto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zima 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&lt;/tr&gt;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&lt;/table&gt;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abele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794880" y="1729080"/>
            <a:ext cx="10430640" cy="4217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Zaglavlje tabele (prvi red tabele) kreiramo tagom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(eng. table header)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bismo videli ćelije tabele dodaćemo atribut border (</a:t>
            </a:r>
            <a:r>
              <a:rPr lang="ru-RU" sz="20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napomena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: ovo nije dobra praksa, ali dok ne naučite CSS koristićemo ovaj način zbog testiranja)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&lt;table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&lt;th&gt;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Topla godisnja doba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&lt;/th&gt;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&lt;tr&gt;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leto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prolece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&lt;/tr&gt;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&lt;/table&gt;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abele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794880" y="1729080"/>
            <a:ext cx="10430640" cy="4064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Naslov tabele kreiramo tagom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CAPTION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&lt;table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border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"1"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&lt;caption&gt;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Godisnja doba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&lt;/caption&gt;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&lt;tr&gt;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leto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jesen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zima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&lt;td&gt;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proleće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&lt;/tr&gt;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&lt;/table&gt;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abele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7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Sekcije tabele možemo grupisati tagovima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THEAD</a:t>
            </a: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TBODY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TFOOT</a:t>
            </a: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</a:p>
          <a:p>
            <a:pPr marL="365760" indent="-255600">
              <a:spcBef>
                <a:spcPts val="1417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Unutar tagova thead i tfoot upisujemo tagove th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abele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7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Više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ćelija tabele možemo spojiti horizontalno ili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vertikalno</a:t>
            </a: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495" y="2710440"/>
            <a:ext cx="5010591" cy="2523853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abel</a:t>
            </a:r>
            <a:r>
              <a:rPr lang="ru-RU" sz="2800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</a:t>
            </a:r>
            <a:r>
              <a:rPr lang="en-US" sz="2800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</a:t>
            </a:r>
            <a:r>
              <a:rPr lang="ru-RU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orizontalno spajanje</a:t>
            </a: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94600" y="144624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želimo da spojimo više ćelija horizontalno, potrebno je da ćeliji tabele postavimo vrednost atributa </a:t>
            </a:r>
            <a:r>
              <a:rPr lang="ru-RU" sz="20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colspan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spajanje 3 ćelije horizontalno: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&lt;td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colspan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"3"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ova ćelija je sada velika kao tri horizontalne ćelije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794880" y="282686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abele</a:t>
            </a:r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</a:t>
            </a:r>
            <a:r>
              <a:rPr lang="ru-RU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ertikalno spajanje</a:t>
            </a:r>
            <a:endParaRPr lang="ru-RU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85891" y="1472366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želimo da spojimo više ćelija vertikalno, potrebno je da ćeliji tabele postavimo vrednost atributa </a:t>
            </a:r>
            <a:r>
              <a:rPr lang="ru-RU" sz="2000" b="0" strike="noStrike" spc="-1" dirty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rowspan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spajanje 2 ćelije vertikalno: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&lt;td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rowspan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"2"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ova ćelija je sada velika kao dve vertikalne ćelije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&lt;/td&gt;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13240" y="1503000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ih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Tekst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koji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se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nalazi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izmedju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&lt;a&gt; I &lt;/a&gt; se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moze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kliknuti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otvara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novu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stranicu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href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 je obavezan i njegova vrednost je URL stranice koju želimo otvoriti</a:t>
            </a:r>
            <a:endParaRPr lang="sr-Latn-CS" sz="2000" b="1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C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Npr. </a:t>
            </a:r>
            <a:r>
              <a:rPr lang="sr-Latn-C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</a:t>
            </a:r>
            <a:r>
              <a:rPr lang="sr-Latn-C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ink ka </a:t>
            </a:r>
            <a:r>
              <a:rPr lang="sr-Latn-C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3"/>
              </a:rPr>
              <a:t>www.google.com</a:t>
            </a:r>
            <a:endParaRPr lang="sr-Latn-C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’</a:t>
            </a:r>
            <a:r>
              <a:rPr lang="sr-Latn-C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http: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//www.google.com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'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sr-Latn-R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Klik na ovaj tekst vodi ka Google-u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&lt;/a&gt;</a:t>
            </a: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 navedemo atribut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target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=‘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_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blank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’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stranica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ć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 se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otvoriti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u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novom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tabu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browsera</a:t>
            </a: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C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Linkovi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94880" y="1476874"/>
            <a:ext cx="10430640" cy="3863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ih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tagom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IMG</a:t>
            </a:r>
            <a:endParaRPr lang="ru-RU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img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rc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"slike/056.jpg"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"Sijalica</a:t>
            </a:r>
            <a:r>
              <a:rPr lang="ru-RU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Atributi </a:t>
            </a:r>
            <a:r>
              <a:rPr lang="sr-Latn-R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src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sr-Latn-R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alt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su obavezni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src</a:t>
            </a:r>
            <a:r>
              <a:rPr lang="ru-RU" sz="20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putanj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slike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atribut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alternativni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tekst koji se </a:t>
            </a: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ispisuje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ako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slika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ne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postoji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ili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putanja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pogre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š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like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Jednostruki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nemaju nikakav sadržaj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pišemo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ih između zagrada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(ili između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/&gt;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npr: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&lt;br&gt;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ili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&lt;br/&gt;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(tag koji označava prazan red)</a:t>
            </a:r>
          </a:p>
          <a:p>
            <a:pPr marL="365760" indent="-255600">
              <a:spcBef>
                <a:spcPts val="1417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Dvostruki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imaju otvarajući i zatvarajući tag između kojih se nalazi sadržaj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otvarajući tag pišemo između zagrada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zatvarajući tag pišemo između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&lt;/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npr: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&lt;header&gt;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Ovo je obeleženo zaglavlje teksta </a:t>
            </a:r>
            <a:r>
              <a:rPr lang="ru-RU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&lt;/header&gt;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1417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Vrste tagova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Iframe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77183" y="1411406"/>
            <a:ext cx="1109196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IFRAME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koristimo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kada želimo da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prikažemo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prozorčić sa nekom drugom HTML stranicom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 su Google Maps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&lt;iframe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"map.html"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frameborder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"0"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"600“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"150</a:t>
            </a:r>
            <a:r>
              <a:rPr lang="ru-RU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sr-Latn-RS" sz="2000" b="0" strike="noStrike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iframe&gt;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0" y="2053862"/>
            <a:ext cx="6096000" cy="3638550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Embed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EMBED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ži kao kontejner za eksternu aplikaciju koju želimo da uključimo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ve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ređe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najčešći primer je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uključivanje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Flash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fajlova</a:t>
            </a: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bject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ćete viđati u sličnim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situacijama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 tagovi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koj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se retko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pi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šu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ali treba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ih prepoznat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i)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većini slučajeva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neophodno je da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browser ima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instaliran određeni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dodatak (plugin)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bi mogao da prikaže embedovan sadržaj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&lt;embed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"https://www.youtube.com/embed/DODLEX4zzLQ"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&gt;&lt;/embed&gt;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Video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VIDEO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kada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želimo da uključimo video na našu stranicu</a:t>
            </a: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nekoliko specifičnih atributa: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src, width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height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controls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autoplay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loop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i dr. (više o njima možete pronaći na internetu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src je putanja do video-a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&lt;video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src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"video.mp4" </a:t>
            </a:r>
            <a:r>
              <a:rPr lang="ru-RU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autoplaz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sr-Latn-RS" sz="2000" spc="-1" dirty="0" smtClean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Vas 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browser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 podrzava video tag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&lt;/video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Video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mesto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src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atributa u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nutar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video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emo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postaviti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vi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š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 </a:t>
            </a: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SOURCE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Oni sadrže putanje do istog video-a ali u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razli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č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itim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formatima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(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ukoliko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jedan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ne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radi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imamo drugi itd.)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Source tag ima atribute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src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type</a:t>
            </a:r>
            <a:endParaRPr lang="sr-Latn-RS" sz="2000" spc="-1" dirty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rednost src atributa je putanja do video-a, a vrednost type atributa je format video-a</a:t>
            </a:r>
            <a:endParaRPr lang="ru-RU" sz="20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&lt;video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"320"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"240"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source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"video.mp4" type="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video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mp4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source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ru-RU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video.</a:t>
            </a:r>
            <a:r>
              <a:rPr lang="en-US" sz="2000" b="0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ogg</a:t>
            </a:r>
            <a:r>
              <a:rPr lang="ru-RU" sz="2000" b="0" strike="noStrike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 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type="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video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ogg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Vas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browser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 podrzava video tag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&lt;/video&gt;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97223032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Audio tag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AUDIO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kada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želimo da uključimo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zvuk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našu stranicu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Ima nekoliko specifičnih atributa: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src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,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controls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autoplay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loop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i dr. (više o njima možete pronaći na internetu)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src je putanja do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audio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fajla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8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 marL="109800">
              <a:spcBef>
                <a:spcPts val="400"/>
              </a:spcBef>
            </a:pP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&lt;audio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controls</a:t>
            </a:r>
            <a:r>
              <a:rPr lang="en-U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src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“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pesma.mp3”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B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rowser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 podrzava 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audio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tag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.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&lt;/audio&gt;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Isto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kod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video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umesto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src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atributa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žemo koristiti source tagove za različite formate istog audio fajla</a:t>
            </a:r>
            <a:endParaRPr lang="sr-Latn-R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Tagovi za grupisanje i strukturu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Neki od tagova koji služe za grupisanje sekcija su: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910260" lvl="1" indent="-342900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68000"/>
              <a:buFont typeface="Lucida Sans Unicode" panose="020B0602030504020204" pitchFamily="34" charset="0"/>
              <a:buChar char="⁻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DIV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SPAN, SECTION, ARTICLE, HEADER, FOOTER, MAIN, ASIDE, NAV,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CODE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 grupisanja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52" y="1642680"/>
            <a:ext cx="5564096" cy="4115239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 grupisanja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94600" y="1385280"/>
            <a:ext cx="10430640" cy="4381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54" y="1642680"/>
            <a:ext cx="7034892" cy="35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490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13240" y="1503000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20000"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Koristimo ga kada želimo da obeležimo deo slike koji treba da bude klikabilan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Delovi slike koji su klikabilni se navode </a:t>
            </a: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AREA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tagom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 biste ručno tražili koordinate možete ih kreirati pomoću onlajn generatora kao što je </a:t>
            </a:r>
            <a:r>
              <a:rPr lang="ru-RU" sz="2000" b="0" u="sng" strike="noStrike" spc="-1" dirty="0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3"/>
              </a:rPr>
              <a:t>https://www.image-map.net</a:t>
            </a:r>
            <a:r>
              <a:rPr lang="ru-RU" sz="2000" b="0" u="sng" strike="noStrike" spc="-1" dirty="0" smtClean="0">
                <a:solidFill>
                  <a:srgbClr val="FF8119"/>
                </a:solidFill>
                <a:uFill>
                  <a:solidFill>
                    <a:srgbClr val="FFFFFF"/>
                  </a:solidFill>
                </a:uFill>
                <a:latin typeface="Lucida Sans Unicode"/>
                <a:hlinkClick r:id="rId3"/>
              </a:rPr>
              <a:t>/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Vrednost atributa </a:t>
            </a:r>
            <a:r>
              <a:rPr lang="sr-Latn-RS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u map tagu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mora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se poklapa sa 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vrednošću atributa </a:t>
            </a:r>
            <a:r>
              <a:rPr lang="ru-RU" sz="20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usemap</a:t>
            </a:r>
            <a:r>
              <a:rPr lang="sr-Latn-R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img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tagu </a:t>
            </a:r>
            <a:endParaRPr lang="sr-Latn-R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CS" dirty="0" smtClean="0"/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C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&lt;</a:t>
            </a:r>
            <a:r>
              <a:rPr lang="sr-Latn-CS" sz="2100" dirty="0">
                <a:solidFill>
                  <a:srgbClr val="9A3836"/>
                </a:solidFill>
                <a:latin typeface="Consolas" panose="020B0609020204030204" pitchFamily="49" charset="0"/>
              </a:rPr>
              <a:t>img </a:t>
            </a:r>
            <a:r>
              <a:rPr lang="sr-Latn-C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sr-Latn-C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“</a:t>
            </a:r>
            <a:r>
              <a:rPr lang="sr-Latn-CS" sz="2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sladoled.gif</a:t>
            </a:r>
            <a:r>
              <a:rPr lang="en-U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”</a:t>
            </a:r>
            <a:r>
              <a:rPr lang="sr-Latn-CS" sz="2100" dirty="0">
                <a:solidFill>
                  <a:srgbClr val="9A3836"/>
                </a:solidFill>
                <a:latin typeface="Consolas" panose="020B0609020204030204" pitchFamily="49" charset="0"/>
              </a:rPr>
              <a:t> </a:t>
            </a:r>
            <a:r>
              <a:rPr lang="sr-Latn-C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sr-Latn-C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“</a:t>
            </a:r>
            <a:r>
              <a:rPr lang="sr-Latn-CS" sz="2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sladoled</a:t>
            </a:r>
            <a:r>
              <a:rPr lang="en-U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”</a:t>
            </a:r>
            <a:r>
              <a:rPr lang="sr-Latn-CS" sz="2100" dirty="0">
                <a:solidFill>
                  <a:srgbClr val="9A3836"/>
                </a:solidFill>
                <a:latin typeface="Consolas" panose="020B0609020204030204" pitchFamily="49" charset="0"/>
              </a:rPr>
              <a:t> </a:t>
            </a:r>
            <a:r>
              <a:rPr lang="sr-Latn-CS" sz="2100" dirty="0">
                <a:solidFill>
                  <a:srgbClr val="FF0000"/>
                </a:solidFill>
                <a:latin typeface="Consolas" panose="020B0609020204030204" pitchFamily="49" charset="0"/>
              </a:rPr>
              <a:t>usemap</a:t>
            </a:r>
            <a:r>
              <a:rPr lang="sr-Latn-CS" sz="2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sr-Latn-CS" sz="2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sz="21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sladoled</a:t>
            </a:r>
            <a:r>
              <a:rPr lang="en-U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”</a:t>
            </a:r>
            <a:r>
              <a:rPr lang="sr-Latn-CS" sz="2100" dirty="0" smtClean="0">
                <a:solidFill>
                  <a:srgbClr val="9A3836"/>
                </a:solidFill>
                <a:latin typeface="Consolas" panose="020B0609020204030204" pitchFamily="49" charset="0"/>
              </a:rPr>
              <a:t>&gt;</a:t>
            </a:r>
            <a:r>
              <a:rPr lang="sr-Latn-CS" sz="2100" dirty="0">
                <a:solidFill>
                  <a:srgbClr val="9A3836"/>
                </a:solidFill>
                <a:latin typeface="Consolas" panose="020B0609020204030204" pitchFamily="49" charset="0"/>
              </a:rPr>
              <a:t/>
            </a:r>
            <a:br>
              <a:rPr lang="sr-Latn-CS" sz="2100" dirty="0">
                <a:solidFill>
                  <a:srgbClr val="9A3836"/>
                </a:solidFill>
                <a:latin typeface="Consolas" panose="020B0609020204030204" pitchFamily="49" charset="0"/>
              </a:rPr>
            </a:br>
            <a:endParaRPr lang="ru-RU" sz="2100" b="0" strike="noStrike" spc="-1" dirty="0">
              <a:solidFill>
                <a:srgbClr val="9A3836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spc="-1" dirty="0">
                <a:solidFill>
                  <a:srgbClr val="9A3836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map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name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"sladoled"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area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shape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"poly"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coords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"17,88,53,89,35,147"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"#kornet"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"Kornet"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area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shape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"circle"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coords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"38,45,41"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"#kugle"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"Kugle"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ru-RU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area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shape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"rect"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coords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"53,149,81,120"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href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"#doledesno"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alt</a:t>
            </a:r>
            <a:r>
              <a:rPr lang="ru-RU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"Donji desni ugao"</a:t>
            </a: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&lt;/map&gt;</a:t>
            </a:r>
            <a:endParaRPr lang="ru-RU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</a:t>
            </a:r>
            <a:r>
              <a:rPr lang="ru-RU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ap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65491" y="1520417"/>
            <a:ext cx="6031698" cy="43927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Forme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HTML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elementi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koji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</a:t>
            </a:r>
            <a:r>
              <a:rPr lang="sr-Latn-R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 za prikupljanje informacija od korisnika</a:t>
            </a:r>
            <a:r>
              <a:rPr lang="sr-Latn-R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bilo da su te informacije upisivanje teksta, cekiranje nekog polja, biranje neke stavke i sl.</a:t>
            </a:r>
            <a:endParaRPr lang="en-US" sz="16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Tipovi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elemenata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forme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:</a:t>
            </a:r>
          </a:p>
          <a:p>
            <a:pPr marL="800280" lvl="1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</a:t>
            </a:r>
            <a:r>
              <a:rPr lang="sr-Latn-R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olja za upisivanje teksta</a:t>
            </a:r>
          </a:p>
          <a:p>
            <a:pPr marL="800280" lvl="1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</a:t>
            </a:r>
            <a:r>
              <a:rPr lang="sr-Latn-R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lementi za pravljenje izbora</a:t>
            </a:r>
          </a:p>
          <a:p>
            <a:pPr marL="800280" lvl="1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e</a:t>
            </a:r>
            <a:r>
              <a:rPr lang="sr-Latn-R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lementi koji šalju podatke serveru</a:t>
            </a:r>
          </a:p>
          <a:p>
            <a:pPr marL="343080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Kada korisnik popuni formu i klikne na dugme </a:t>
            </a:r>
            <a:r>
              <a:rPr lang="sr-Latn-RS" sz="16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Submit</a:t>
            </a:r>
            <a:r>
              <a:rPr lang="sr-Latn-R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, podaci se spakuju u poruku i posalju web serveru</a:t>
            </a:r>
          </a:p>
          <a:p>
            <a:pPr marL="343080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Web server pokrene program (uglavnom pisan u jeziku PHP, C#, Java i dr.) da obradi podatke</a:t>
            </a:r>
          </a:p>
          <a:p>
            <a:pPr marL="343080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Nakon sto obradi podatke, web server šalje odgovor klijentu</a:t>
            </a:r>
            <a:endParaRPr lang="sr-Latn-R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800280" lvl="1" indent="-34272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9" y="1520417"/>
            <a:ext cx="4546046" cy="354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66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Primer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94880" y="1448640"/>
            <a:ext cx="10430640" cy="449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</a:t>
            </a:r>
            <a:r>
              <a:rPr lang="ru-RU" sz="2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 </a:t>
            </a:r>
            <a:r>
              <a:rPr lang="ru-RU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Ovo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je neki tekst koji sadrži novi red.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&lt;br&gt;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Primetimo da ukoliko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samo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napišemo novi red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to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se neće prikazati, već moramo navesti tag za novi red.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&lt;br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/&gt;</a:t>
            </a:r>
            <a:r>
              <a:rPr lang="en-US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…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Forme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813240" y="1503000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FORM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Obavezni atributi su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action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method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Vrednost atributa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action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je adresa web servera</a:t>
            </a:r>
            <a:endParaRPr lang="sr-Latn-RS" sz="2000" strike="noStrike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Vrednost atributa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method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je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tip poruke (uglavnom GET ili POST)</a:t>
            </a:r>
            <a:endParaRPr lang="sr-Latn-RS" sz="2000" spc="-1" dirty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trike="noStrike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Unutar forme možemo dodavati više elemenata (tekstualno polje, dugme, checkbox, itd.)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strike="noStrike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&lt;form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action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http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://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localhost:8080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login.php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"&gt;</a:t>
            </a: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Username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:  </a:t>
            </a:r>
            <a:endParaRPr lang="en-U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=„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form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	</a:t>
            </a:r>
            <a:endParaRPr lang="ru-RU" sz="2000" b="0" strike="noStrike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4489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</a:t>
            </a: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olja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33330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Kreiramo ih tagom </a:t>
            </a:r>
            <a:r>
              <a:rPr lang="sr-Latn-R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Razlikuju se u zavisnosti od vrednosti atributa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Neke od mogućih vrednosti su 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text</a:t>
            </a: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button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submit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checkbox</a:t>
            </a: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radio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file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password</a:t>
            </a: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number</a:t>
            </a: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email</a:t>
            </a: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date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 drugi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trike="noStrike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Važan atribut je </a:t>
            </a:r>
            <a:r>
              <a:rPr lang="sr-Latn-RS" sz="200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name</a:t>
            </a:r>
            <a:endParaRPr lang="sr-Latn-RS" sz="200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Njegova vrednost će biti naziv podatka koji će se slati web serveru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trike="noStrike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Šalju se podaci u formatu </a:t>
            </a:r>
            <a:r>
              <a:rPr lang="en-US" sz="2000" i="1" strike="noStrike" spc="-1" dirty="0" err="1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ime</a:t>
            </a:r>
            <a:r>
              <a:rPr lang="en-US" sz="2000" strike="noStrike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i="1" strike="noStrike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vrednost</a:t>
            </a:r>
            <a:endParaRPr lang="en-US" sz="2000" i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password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lozinka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email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email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submit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posalji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i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8164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</a:t>
            </a: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olja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320118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453060" indent="-342900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input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radio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izaberijedan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endParaRPr lang="en-US" sz="2000" spc="-1" dirty="0">
              <a:solidFill>
                <a:srgbClr val="464646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endParaRPr lang="en-U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radio dugme </a:t>
            </a:r>
            <a:r>
              <a:rPr lang="en-US" sz="2000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ži za izbor jedne stavke</a:t>
            </a: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da bi izbor bio isključiv, tj. da ne bismo mogli da izaberemo dve stavke istovremeno, potrebno je da radio dugmici imaju isti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atribut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radio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pol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muski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 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m</a:t>
            </a:r>
            <a:r>
              <a:rPr lang="en-US" sz="2000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uski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radio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pol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zenski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 </a:t>
            </a:r>
            <a:r>
              <a:rPr lang="en-US" sz="2000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zenski</a:t>
            </a:r>
            <a:endParaRPr lang="sr-Latn-RS" sz="2000" i="1" spc="-1" dirty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i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247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</a:t>
            </a: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olja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33330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453060" indent="-342900">
              <a:spcBef>
                <a:spcPts val="400"/>
              </a:spcBef>
              <a:buClr>
                <a:srgbClr val="2DA2BF"/>
              </a:buClr>
              <a:buSzPct val="68000"/>
              <a:buFont typeface="Arial" panose="020B0604020202020204" pitchFamily="34" charset="0"/>
              <a:buChar char="•"/>
            </a:pPr>
            <a:endParaRPr lang="en-U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input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checkbox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izaberivise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checkbox </a:t>
            </a:r>
            <a:r>
              <a:rPr lang="sr-Latn-RS" sz="2000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dugme </a:t>
            </a:r>
            <a:r>
              <a:rPr lang="en-US" sz="2000" spc="-1" dirty="0" err="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slu</a:t>
            </a:r>
            <a:r>
              <a:rPr lang="sr-Latn-RS" sz="2000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ži za izbor 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više stavki</a:t>
            </a:r>
            <a:endParaRPr lang="sr-Latn-RS" sz="2000" spc="-1" dirty="0">
              <a:solidFill>
                <a:srgbClr val="464646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i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checkbox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boja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bela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checkbox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boja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zuta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checkbox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boja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plava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i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7320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Input p</a:t>
            </a:r>
            <a:r>
              <a:rPr lang="sr-Latn-RS" sz="2800" b="1" strike="noStrike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olja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24621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&lt;input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file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fajl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/&gt;</a:t>
            </a: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endParaRPr lang="en-U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otvara </a:t>
            </a:r>
            <a:r>
              <a:rPr lang="sr-Latn-RS" sz="2000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prozor za odabir 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fajla</a:t>
            </a:r>
            <a:endParaRPr lang="en-US" sz="2000" spc="-1" dirty="0" smtClean="0">
              <a:solidFill>
                <a:srgbClr val="464646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 err="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u</a:t>
            </a:r>
            <a:r>
              <a:rPr lang="en-US" sz="2000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koliko</a:t>
            </a:r>
            <a:r>
              <a:rPr lang="en-U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želimo da možemo odabrati više fajlova istovremeno, potrebno je da postavimo vrednost atributa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na  </a:t>
            </a:r>
            <a:r>
              <a:rPr lang="sr-Latn-RS" sz="2000" i="1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[]</a:t>
            </a:r>
            <a:r>
              <a:rPr lang="sr-Latn-RS" sz="2000" spc="-1" dirty="0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 i atribut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multiple</a:t>
            </a: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file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fajlovi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[]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multiple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i="1" strike="noStrike" spc="-1" dirty="0" smtClean="0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7257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Textarea</a:t>
            </a:r>
            <a:endParaRPr lang="ru-R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07205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Veliko polje za tekstualni sadržaj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Kreiramo ga tagom </a:t>
            </a:r>
            <a:r>
              <a:rPr lang="sr-Latn-RS" sz="2000" b="1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TEXTAREA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Ima atribute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rows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cols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čije vrednosti predstavljaju veličinu tekstualnog polja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textarea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rows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3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cols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="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3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0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“&gt; &lt;/</a:t>
            </a:r>
            <a:r>
              <a:rPr lang="en-US" sz="2000" spc="-1" dirty="0" err="1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textarea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endParaRPr lang="sr-Latn-RS" sz="2000" b="1" strike="noStrike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1840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Padaju</a:t>
            </a:r>
            <a:r>
              <a:rPr lang="sr-Latn-R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ća lista</a:t>
            </a:r>
            <a:endParaRPr lang="ru-R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07205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Kreiramo je tagom </a:t>
            </a:r>
            <a:r>
              <a:rPr lang="sr-Latn-RS" sz="2000" b="1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SELECT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Stavke liste kreiramo tagom </a:t>
            </a:r>
            <a:r>
              <a:rPr lang="sr-Latn-RS" sz="2000" b="1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OPTION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b="1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select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=„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uredjaji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radio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Radio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&lt;/option&gt;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tv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Televizor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&lt;/option&gt;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xbox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 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Xbox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&lt;/option&gt;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select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endParaRPr lang="sr-Latn-RS" sz="2000" b="1" strike="noStrike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8118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Padaju</a:t>
            </a:r>
            <a:r>
              <a:rPr lang="sr-Latn-R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ća lista</a:t>
            </a:r>
            <a:endParaRPr lang="ru-R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07205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7500" lnSpcReduction="20000"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Možemo grupisati stavke liste koristeći tag </a:t>
            </a:r>
            <a:r>
              <a:rPr lang="sr-Latn-RS" sz="2000" b="1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OPTGROUP</a:t>
            </a:r>
            <a:endParaRPr lang="sr-Latn-RS" sz="2000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Ime grupisanih stavki zadajemo atributom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label</a:t>
            </a:r>
            <a:endParaRPr lang="sr-Latn-RS" sz="2000" b="1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b="1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select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=”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pica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&lt;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opt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group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sr-Latn-R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label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negazirana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jabuka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Jabuka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&lt;/option&gt;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narandza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Narandža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&lt;/option&gt;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breskva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Breskva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&lt;/option&gt;</a:t>
            </a: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group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&lt;opt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group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sr-Latn-R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label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gazirana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	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cocacola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Coca cola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option&gt;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fanta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Fanta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&lt;/option&gt;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&lt;option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sprite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Sprite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option&gt;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&lt;/opt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group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select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endParaRPr lang="sr-Latn-RS" sz="2000" b="1" strike="noStrike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66227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sr-Latn-RS" sz="28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Labele</a:t>
            </a:r>
            <a:endParaRPr lang="ru-R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07205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Tag </a:t>
            </a:r>
            <a:r>
              <a:rPr lang="sr-Latn-RS" sz="2000" b="1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LABEL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služi da zadamo naziv elementa forme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Kako bismo naglasili da se labela odnosi na specifičan element forme, potrebno je tagu postavimo atribut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for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na istu vrednost koju ima atribut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id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elementa forme na koji se labela odnosi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endParaRPr lang="en-U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&lt;label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for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&lt;/label&gt;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input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id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/&gt;</a:t>
            </a: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endParaRPr lang="sr-Latn-RS" sz="2000" b="1" strike="noStrike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26463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2"/>
          <p:cNvSpPr txBox="1"/>
          <p:nvPr/>
        </p:nvSpPr>
        <p:spPr>
          <a:xfrm>
            <a:off x="794880" y="352354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Fieldset</a:t>
            </a:r>
            <a:endParaRPr lang="ru-RU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767520" y="1407205"/>
            <a:ext cx="10458000" cy="4309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000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Elemente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forme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žemo grupisati koristeći tag </a:t>
            </a:r>
            <a:r>
              <a:rPr lang="sr-Latn-RS" sz="2000" b="1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LABEL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(npr. </a:t>
            </a:r>
            <a:r>
              <a:rPr lang="sr-Latn-RS" sz="2000" spc="-1" dirty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rupišemo one elemente koji se odnose na lične podatke)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fieldset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&lt;label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for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err="1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&lt;/label&gt;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input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 err="1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</a:t>
            </a:r>
            <a:r>
              <a:rPr lang="en-US" sz="2000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id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/&gt;</a:t>
            </a:r>
            <a:endParaRPr lang="sr-Latn-R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&lt;label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for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prezi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”&gt;</a:t>
            </a:r>
            <a:r>
              <a:rPr lang="en-US" sz="2000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Prezi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me 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&lt;/label&gt;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input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type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en-US" sz="20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text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value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prezime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name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prezi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</a:t>
            </a:r>
            <a:r>
              <a:rPr lang="en-US" sz="20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id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=“</a:t>
            </a:r>
            <a:r>
              <a:rPr lang="sr-Latn-R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prezime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” /&gt;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 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&lt;/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fieldset</a:t>
            </a:r>
            <a:r>
              <a:rPr lang="en-U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101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</a:pPr>
            <a:endParaRPr lang="sr-Latn-RS" sz="2000" b="1" strike="noStrike" spc="-1" dirty="0" smtClean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54141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13240" y="1176840"/>
            <a:ext cx="10430640" cy="419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0000" lnSpcReduction="20000"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Svi HTML </a:t>
            </a:r>
            <a:r>
              <a:rPr lang="sr-Latn-RS" sz="20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tagovi </a:t>
            </a:r>
            <a:r>
              <a:rPr lang="ru-RU" sz="20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mogu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 imaju atribute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Atributi taga služe za zapisivanje dodatnih informacije o tagu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Pišemo ih u sledećem formatu: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ru-RU" sz="20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ime_atributa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 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</a:t>
            </a:r>
            <a:r>
              <a:rPr lang="ru-RU" sz="2000" b="0" strike="noStrike" spc="-1" dirty="0" smtClean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vrednost_atributa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	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npr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</a:t>
            </a:r>
            <a:r>
              <a:rPr lang="ru-RU" sz="2000" b="0" strike="noStrike" spc="-1" dirty="0" smtClean="0">
                <a:solidFill>
                  <a:srgbClr val="FF3333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lang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=</a:t>
            </a:r>
            <a:r>
              <a:rPr lang="en-US" sz="2000" spc="-1" dirty="0" smtClean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‘</a:t>
            </a:r>
            <a:r>
              <a:rPr lang="ru-RU" sz="2000" b="0" strike="noStrike" spc="-1" dirty="0" smtClean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vrh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’</a:t>
            </a:r>
            <a:endParaRPr lang="ru-RU" sz="2000" b="0" strike="noStrike" spc="-1" dirty="0"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Uvek ih pišemo u otvorenom tagu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Vrednost atributa se pise izmedju jednostrukih ili dvostrukih navodnika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&lt;p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id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'vrh'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&gt;T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ekst paragrafa.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Lucida Sans Unicode" panose="020B0602030504020204" pitchFamily="34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65760" lvl="1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 ovom slučaju </a:t>
            </a:r>
            <a:r>
              <a:rPr lang="ru-RU" sz="1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id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ru-RU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je 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ime atributa a </a:t>
            </a:r>
            <a:r>
              <a:rPr lang="ru-RU" sz="18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vrh</a:t>
            </a: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je vrednost.</a:t>
            </a:r>
          </a:p>
          <a:p>
            <a:pPr marL="365760" lvl="1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Jedan tag može imati neograničen broj atributa.</a:t>
            </a:r>
          </a:p>
          <a:p>
            <a:pPr marL="365760" lvl="1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&lt;p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id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=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"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vrh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class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=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"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plavo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"&gt;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Tekst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Lucida Sans Unicode" panose="020B0602030504020204" pitchFamily="34" charset="0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Lucida Sans Unicode" panose="020B0602030504020204" pitchFamily="34" charset="0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atributi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13240" y="1176840"/>
            <a:ext cx="10430640" cy="419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Jedan tag može imati neograničen broj atributa.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&lt;p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id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vrh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class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=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plavo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"&gt;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Tekst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&lt;/p&gt;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chemeClr val="accent5"/>
              </a:buClr>
              <a:buSzPct val="68000"/>
              <a:buFont typeface="Wingdings 3" charset="2"/>
              <a:buChar char=""/>
            </a:pPr>
            <a:r>
              <a:rPr lang="ru-RU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Neki atributi nemaju vrednost</a:t>
            </a:r>
          </a:p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2000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2000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input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text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required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	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atributi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Osnovna struktura HTML dokumenta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  <p:sp>
        <p:nvSpPr>
          <p:cNvPr id="6" name="TextShape 1"/>
          <p:cNvSpPr txBox="1"/>
          <p:nvPr/>
        </p:nvSpPr>
        <p:spPr>
          <a:xfrm>
            <a:off x="794880" y="1356755"/>
            <a:ext cx="10430640" cy="4624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en-US" sz="2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&lt;!DOCTYPE html&gt;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&lt;html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lang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"en"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dirty="0"/>
              <a:t/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&lt;head&gt;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&lt;meta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charset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</a:t>
            </a:r>
            <a:r>
              <a:rPr lang="ru-RU" sz="20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"UTF-8"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&lt;/head&gt;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dirty="0"/>
              <a:t/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&lt;body&gt;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&lt;/body&gt;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dirty="0"/>
              <a:t/>
            </a:r>
            <a:br>
              <a:rPr dirty="0"/>
            </a:br>
            <a:r>
              <a:rPr lang="ru-RU" sz="20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&lt;/html&gt;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794880" y="1386155"/>
            <a:ext cx="10430640" cy="4533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Ponekad želimo da napišemo komentar koji HTML ne treba da tumači </a:t>
            </a:r>
          </a:p>
          <a:p>
            <a:pPr marL="822960" lvl="1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ni kao tekstualni sadržaj naseg fajla koji se prikazuje u browseru</a:t>
            </a:r>
          </a:p>
          <a:p>
            <a:pPr marL="822960" lvl="1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n</a:t>
            </a: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i kao tag koji označava neki deo teksta</a:t>
            </a:r>
            <a:endParaRPr lang="sr-Latn-R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Komentare pišemo između ovakvih karaktera </a:t>
            </a:r>
            <a:r>
              <a:rPr lang="ru-RU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&lt;!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-- </a:t>
            </a:r>
            <a:r>
              <a:rPr lang="sr-Latn-RS" sz="2000" spc="-1" dirty="0" smtClean="0">
                <a:uFill>
                  <a:solidFill>
                    <a:srgbClr val="FFFFFF"/>
                  </a:solidFill>
                </a:u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 --</a:t>
            </a:r>
            <a:r>
              <a:rPr lang="ru-RU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en-U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	</a:t>
            </a:r>
            <a:r>
              <a:rPr lang="ru-RU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&lt;!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--  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	ovo je tekst nekog komentara </a:t>
            </a:r>
            <a:endParaRPr lang="en-US" sz="2000" spc="-1" dirty="0" smtClean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--</a:t>
            </a:r>
            <a:r>
              <a:rPr lang="ru-RU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  <a:p>
            <a:pPr marL="365760" indent="-255600"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Npr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.</a:t>
            </a: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Lucida Sans Unicode"/>
                <a:ea typeface="DejaVu Sans"/>
              </a:rPr>
              <a:t>	</a:t>
            </a:r>
            <a:r>
              <a:rPr lang="ru-RU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&lt;!</a:t>
            </a:r>
            <a:r>
              <a:rPr lang="sr-Latn-RS" sz="2000" spc="-1" dirty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-- </a:t>
            </a: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ovo glavni deo HTML dokumenta, tzv. telo --</a:t>
            </a:r>
            <a:r>
              <a:rPr lang="ru-RU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&gt;</a:t>
            </a:r>
            <a:endParaRPr lang="sr-Latn-RS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r>
              <a:rPr lang="sr-Latn-R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	</a:t>
            </a:r>
            <a:r>
              <a:rPr lang="en-US" sz="2000" spc="-1" dirty="0" smtClean="0">
                <a:solidFill>
                  <a:srgbClr val="6F2927"/>
                </a:solidFill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</a:rPr>
              <a:t>&lt;body&gt; &lt;/body&gt;</a:t>
            </a:r>
            <a:endParaRPr lang="ru-RU" sz="2000" spc="-1" dirty="0">
              <a:solidFill>
                <a:srgbClr val="6F2927"/>
              </a:solidFill>
              <a:uFill>
                <a:solidFill>
                  <a:srgbClr val="FFFFFF"/>
                </a:solidFill>
              </a:uFill>
              <a:latin typeface="Consolas" panose="020B0609020204030204" pitchFamily="49" charset="0"/>
            </a:endParaRPr>
          </a:p>
          <a:p>
            <a:pPr marL="109800"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  <a:ea typeface="DejaVu San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794880" y="317520"/>
            <a:ext cx="104306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HTML </a:t>
            </a:r>
            <a:r>
              <a:rPr lang="en-US" sz="2800" b="1" strike="noStrike" spc="-1" dirty="0" err="1" smtClean="0">
                <a:solidFill>
                  <a:srgbClr val="464646"/>
                </a:solidFill>
                <a:uFill>
                  <a:solidFill>
                    <a:srgbClr val="FFFFFF"/>
                  </a:solidFill>
                </a:uFill>
                <a:latin typeface="Lucida Sans Unicode"/>
              </a:rPr>
              <a:t>komentari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Lucida Sans Unicode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10899</TotalTime>
  <Words>2419</Words>
  <Application>Microsoft Office PowerPoint</Application>
  <PresentationFormat>Widescreen</PresentationFormat>
  <Paragraphs>573</Paragraphs>
  <Slides>59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DejaVu Sans</vt:lpstr>
      <vt:lpstr>DejaVu Serif</vt:lpstr>
      <vt:lpstr>Lucida Sans Unicode</vt:lpstr>
      <vt:lpstr>Symbol</vt:lpstr>
      <vt:lpstr>Wingdings 3</vt:lpstr>
      <vt:lpstr>Office Theme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RePack by Diakov</dc:creator>
  <dc:description/>
  <cp:lastModifiedBy>Branislava Živković</cp:lastModifiedBy>
  <cp:revision>581</cp:revision>
  <dcterms:created xsi:type="dcterms:W3CDTF">2016-10-19T11:02:20Z</dcterms:created>
  <dcterms:modified xsi:type="dcterms:W3CDTF">2018-09-05T09:45:27Z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diakov.net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46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59</vt:i4>
  </property>
</Properties>
</file>