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2"/>
  </p:notesMasterIdLst>
  <p:handoutMasterIdLst>
    <p:handoutMasterId r:id="rId93"/>
  </p:handoutMasterIdLst>
  <p:sldIdLst>
    <p:sldId id="256" r:id="rId2"/>
    <p:sldId id="372" r:id="rId3"/>
    <p:sldId id="373" r:id="rId4"/>
    <p:sldId id="374" r:id="rId5"/>
    <p:sldId id="375" r:id="rId6"/>
    <p:sldId id="376" r:id="rId7"/>
    <p:sldId id="386" r:id="rId8"/>
    <p:sldId id="378" r:id="rId9"/>
    <p:sldId id="387" r:id="rId10"/>
    <p:sldId id="370" r:id="rId11"/>
    <p:sldId id="371" r:id="rId12"/>
    <p:sldId id="377" r:id="rId13"/>
    <p:sldId id="389" r:id="rId14"/>
    <p:sldId id="379" r:id="rId15"/>
    <p:sldId id="388" r:id="rId16"/>
    <p:sldId id="380" r:id="rId17"/>
    <p:sldId id="390" r:id="rId18"/>
    <p:sldId id="383" r:id="rId19"/>
    <p:sldId id="385" r:id="rId20"/>
    <p:sldId id="391" r:id="rId21"/>
    <p:sldId id="384" r:id="rId22"/>
    <p:sldId id="392" r:id="rId23"/>
    <p:sldId id="393" r:id="rId24"/>
    <p:sldId id="394" r:id="rId25"/>
    <p:sldId id="396" r:id="rId26"/>
    <p:sldId id="400" r:id="rId27"/>
    <p:sldId id="395" r:id="rId28"/>
    <p:sldId id="397" r:id="rId29"/>
    <p:sldId id="398" r:id="rId30"/>
    <p:sldId id="401" r:id="rId31"/>
    <p:sldId id="399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21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47" r:id="rId63"/>
    <p:sldId id="432" r:id="rId64"/>
    <p:sldId id="433" r:id="rId65"/>
    <p:sldId id="434" r:id="rId66"/>
    <p:sldId id="435" r:id="rId67"/>
    <p:sldId id="436" r:id="rId68"/>
    <p:sldId id="456" r:id="rId69"/>
    <p:sldId id="457" r:id="rId70"/>
    <p:sldId id="458" r:id="rId71"/>
    <p:sldId id="459" r:id="rId72"/>
    <p:sldId id="464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8" r:id="rId84"/>
    <p:sldId id="449" r:id="rId85"/>
    <p:sldId id="450" r:id="rId86"/>
    <p:sldId id="451" r:id="rId87"/>
    <p:sldId id="452" r:id="rId88"/>
    <p:sldId id="453" r:id="rId89"/>
    <p:sldId id="466" r:id="rId90"/>
    <p:sldId id="467" r:id="rId9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CF8279-BB43-416D-AD73-EDE6DD92356F}">
          <p14:sldIdLst>
            <p14:sldId id="256"/>
            <p14:sldId id="372"/>
            <p14:sldId id="373"/>
            <p14:sldId id="374"/>
            <p14:sldId id="375"/>
            <p14:sldId id="376"/>
            <p14:sldId id="386"/>
            <p14:sldId id="378"/>
            <p14:sldId id="387"/>
            <p14:sldId id="370"/>
            <p14:sldId id="371"/>
            <p14:sldId id="377"/>
            <p14:sldId id="389"/>
            <p14:sldId id="379"/>
            <p14:sldId id="388"/>
            <p14:sldId id="380"/>
            <p14:sldId id="390"/>
            <p14:sldId id="383"/>
            <p14:sldId id="385"/>
            <p14:sldId id="391"/>
            <p14:sldId id="384"/>
            <p14:sldId id="392"/>
            <p14:sldId id="393"/>
            <p14:sldId id="394"/>
            <p14:sldId id="396"/>
            <p14:sldId id="400"/>
            <p14:sldId id="395"/>
            <p14:sldId id="397"/>
            <p14:sldId id="398"/>
            <p14:sldId id="401"/>
            <p14:sldId id="399"/>
            <p14:sldId id="402"/>
            <p14:sldId id="403"/>
            <p14:sldId id="404"/>
            <p14:sldId id="405"/>
            <p14:sldId id="406"/>
            <p14:sldId id="407"/>
            <p14:sldId id="408"/>
            <p14:sldId id="421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2"/>
            <p14:sldId id="423"/>
            <p14:sldId id="424"/>
            <p14:sldId id="425"/>
          </p14:sldIdLst>
        </p14:section>
        <p14:section name="Untitled Section" id="{9561C296-F7D7-4B52-A258-F514830425C6}">
          <p14:sldIdLst>
            <p14:sldId id="426"/>
            <p14:sldId id="427"/>
            <p14:sldId id="428"/>
            <p14:sldId id="429"/>
            <p14:sldId id="430"/>
            <p14:sldId id="431"/>
            <p14:sldId id="447"/>
            <p14:sldId id="432"/>
            <p14:sldId id="433"/>
            <p14:sldId id="434"/>
            <p14:sldId id="435"/>
            <p14:sldId id="436"/>
            <p14:sldId id="456"/>
            <p14:sldId id="457"/>
            <p14:sldId id="458"/>
            <p14:sldId id="459"/>
            <p14:sldId id="464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66"/>
            <p14:sldId id="4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624B12"/>
    <a:srgbClr val="91CE08"/>
    <a:srgbClr val="FE00E0"/>
    <a:srgbClr val="2A08F5"/>
    <a:srgbClr val="DDE200"/>
    <a:srgbClr val="2D8D62"/>
    <a:srgbClr val="572FFF"/>
    <a:srgbClr val="F54545"/>
    <a:srgbClr val="3C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98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A5715-E1BA-446C-952F-5B5F25242C2E}" type="datetimeFigureOut">
              <a:rPr lang="ru-RU" smtClean="0"/>
              <a:t>05.09.2018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263C-2D4B-4D9E-A4F6-94B4FD4A5CB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34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F1E16-5CA5-4AFA-A1EA-ADE60F5940DF}" type="datetimeFigureOut">
              <a:rPr lang="ru-RU" smtClean="0"/>
              <a:t>05.09.2018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84A81-0781-4AAC-9B21-FCE7FE2B6EF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78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43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6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12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84A81-0781-4AAC-9B21-FCE7FE2B6EF5}" type="slidenum">
              <a:rPr lang="ru-RU" smtClean="0"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26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9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95049" y="1992086"/>
            <a:ext cx="10430844" cy="3954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430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7752239" y="1692136"/>
            <a:ext cx="1677987" cy="1679575"/>
          </a:xfrm>
          <a:prstGeom prst="diamond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2"/>
          </p:nvPr>
        </p:nvSpPr>
        <p:spPr>
          <a:xfrm>
            <a:off x="6608102" y="2752988"/>
            <a:ext cx="1677987" cy="1679575"/>
          </a:xfrm>
          <a:prstGeom prst="diamond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3"/>
          </p:nvPr>
        </p:nvSpPr>
        <p:spPr>
          <a:xfrm>
            <a:off x="8896376" y="2752988"/>
            <a:ext cx="1677987" cy="1679575"/>
          </a:xfrm>
          <a:prstGeom prst="diamond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7"/>
          <p:cNvSpPr>
            <a:spLocks noGrp="1"/>
          </p:cNvSpPr>
          <p:nvPr>
            <p:ph type="pic" sz="quarter" idx="14"/>
          </p:nvPr>
        </p:nvSpPr>
        <p:spPr>
          <a:xfrm>
            <a:off x="7752239" y="3813840"/>
            <a:ext cx="1677987" cy="1679575"/>
          </a:xfrm>
          <a:prstGeom prst="diamond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1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www.Comtrade.com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897063" y="2101850"/>
            <a:ext cx="8420100" cy="1979613"/>
          </a:xfrm>
          <a:prstGeom prst="roundRect">
            <a:avLst/>
          </a:prstGeom>
        </p:spPr>
        <p:txBody>
          <a:bodyPr/>
          <a:lstStyle/>
          <a:p>
            <a:endParaRPr lang="ru-RU" dirty="0"/>
          </a:p>
        </p:txBody>
      </p:sp>
      <p:pic>
        <p:nvPicPr>
          <p:cNvPr id="12" name="Picture 2" descr="C:\Users\dblagojevic\Desktop\COMTRADE_logo_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5" y="271895"/>
            <a:ext cx="1429193" cy="22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4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ictur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8896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www.Comtrade.com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7746999" y="2524125"/>
            <a:ext cx="2832101" cy="433387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ckup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3"/>
          <p:cNvSpPr>
            <a:spLocks noGrp="1"/>
          </p:cNvSpPr>
          <p:nvPr>
            <p:ph type="pic" sz="quarter" idx="11"/>
          </p:nvPr>
        </p:nvSpPr>
        <p:spPr>
          <a:xfrm>
            <a:off x="8175625" y="1719263"/>
            <a:ext cx="2006600" cy="360362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95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1"/>
          </p:nvPr>
        </p:nvSpPr>
        <p:spPr>
          <a:xfrm>
            <a:off x="4800348" y="5133975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9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16518" y="2337661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1"/>
          </p:nvPr>
        </p:nvSpPr>
        <p:spPr>
          <a:xfrm>
            <a:off x="6576396" y="2337660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2"/>
          </p:nvPr>
        </p:nvSpPr>
        <p:spPr>
          <a:xfrm>
            <a:off x="1816517" y="4221052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Рисунок 7"/>
          <p:cNvSpPr>
            <a:spLocks noGrp="1"/>
          </p:cNvSpPr>
          <p:nvPr>
            <p:ph type="pic" sz="quarter" idx="13"/>
          </p:nvPr>
        </p:nvSpPr>
        <p:spPr>
          <a:xfrm>
            <a:off x="6576396" y="4221051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www.Comtrade.com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/>
          </p:nvPr>
        </p:nvSpPr>
        <p:spPr>
          <a:xfrm>
            <a:off x="1816518" y="2337661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2"/>
          </p:nvPr>
        </p:nvSpPr>
        <p:spPr>
          <a:xfrm>
            <a:off x="6576396" y="2337660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3"/>
          </p:nvPr>
        </p:nvSpPr>
        <p:spPr>
          <a:xfrm>
            <a:off x="1816517" y="4221052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7"/>
          <p:cNvSpPr>
            <a:spLocks noGrp="1"/>
          </p:cNvSpPr>
          <p:nvPr>
            <p:ph type="pic" sz="quarter" idx="14"/>
          </p:nvPr>
        </p:nvSpPr>
        <p:spPr>
          <a:xfrm>
            <a:off x="6576396" y="4221051"/>
            <a:ext cx="758825" cy="758825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9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e big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19431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86587" y="6381599"/>
            <a:ext cx="3497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1473" y="2473779"/>
            <a:ext cx="11164919" cy="321806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36599" y="595313"/>
            <a:ext cx="10595429" cy="792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657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565780"/>
            <a:ext cx="12192000" cy="1937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8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1937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1937982"/>
            <a:ext cx="12192000" cy="256577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3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7"/>
          <p:cNvSpPr>
            <a:spLocks noGrp="1"/>
          </p:cNvSpPr>
          <p:nvPr>
            <p:ph type="pic" sz="quarter" idx="10"/>
          </p:nvPr>
        </p:nvSpPr>
        <p:spPr>
          <a:xfrm>
            <a:off x="5807242" y="0"/>
            <a:ext cx="6384757" cy="415490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71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94684" y="0"/>
            <a:ext cx="6597316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350492" y="6450786"/>
            <a:ext cx="3497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35038" y="935038"/>
            <a:ext cx="4157662" cy="4752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7029450" y="1485900"/>
            <a:ext cx="5410200" cy="401955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6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Рисунок 13"/>
          <p:cNvSpPr>
            <a:spLocks noGrp="1"/>
          </p:cNvSpPr>
          <p:nvPr>
            <p:ph type="pic" sz="quarter" idx="10"/>
          </p:nvPr>
        </p:nvSpPr>
        <p:spPr>
          <a:xfrm>
            <a:off x="0" y="1707483"/>
            <a:ext cx="4610100" cy="515051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40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3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 rot="16200000">
            <a:off x="6057900" y="6230883"/>
            <a:ext cx="76201" cy="553100"/>
            <a:chOff x="1323833" y="2867026"/>
            <a:chExt cx="76201" cy="553100"/>
          </a:xfrm>
        </p:grpSpPr>
        <p:sp>
          <p:nvSpPr>
            <p:cNvPr id="7" name="Овал 6"/>
            <p:cNvSpPr/>
            <p:nvPr userDrawn="1"/>
          </p:nvSpPr>
          <p:spPr>
            <a:xfrm>
              <a:off x="1323834" y="286702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/>
            <p:cNvSpPr/>
            <p:nvPr userDrawn="1"/>
          </p:nvSpPr>
          <p:spPr>
            <a:xfrm>
              <a:off x="1323833" y="3025993"/>
              <a:ext cx="76200" cy="7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Овал 8"/>
            <p:cNvSpPr/>
            <p:nvPr userDrawn="1"/>
          </p:nvSpPr>
          <p:spPr>
            <a:xfrm>
              <a:off x="1323833" y="3184960"/>
              <a:ext cx="76200" cy="7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1323833" y="3343926"/>
              <a:ext cx="76200" cy="76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1" name="Группа 10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Рисунок 17"/>
          <p:cNvSpPr>
            <a:spLocks noGrp="1"/>
          </p:cNvSpPr>
          <p:nvPr>
            <p:ph type="pic" sz="quarter" idx="10"/>
          </p:nvPr>
        </p:nvSpPr>
        <p:spPr>
          <a:xfrm>
            <a:off x="5145840" y="2063750"/>
            <a:ext cx="1900321" cy="34163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2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892719" y="2582946"/>
            <a:ext cx="1620086" cy="16200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1"/>
          </p:nvPr>
        </p:nvSpPr>
        <p:spPr>
          <a:xfrm>
            <a:off x="5301833" y="2582946"/>
            <a:ext cx="1620086" cy="16200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2"/>
          </p:nvPr>
        </p:nvSpPr>
        <p:spPr>
          <a:xfrm>
            <a:off x="8710947" y="2582946"/>
            <a:ext cx="1620086" cy="16200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DFFF3"/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www.code.edu.rs</a:t>
            </a:r>
            <a:endParaRPr lang="en-US" sz="1400" dirty="0" smtClean="0">
              <a:solidFill>
                <a:srgbClr val="0DFFF3"/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892719" y="2618957"/>
            <a:ext cx="1620086" cy="162008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1"/>
          </p:nvPr>
        </p:nvSpPr>
        <p:spPr>
          <a:xfrm>
            <a:off x="5301833" y="2618957"/>
            <a:ext cx="1620086" cy="162008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2"/>
          </p:nvPr>
        </p:nvSpPr>
        <p:spPr>
          <a:xfrm>
            <a:off x="8710947" y="2618957"/>
            <a:ext cx="1620086" cy="162008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95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2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572FFF"/>
              </a:solidFill>
            </a:endParaRP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Рисунок 13"/>
          <p:cNvSpPr>
            <a:spLocks noGrp="1"/>
          </p:cNvSpPr>
          <p:nvPr>
            <p:ph type="pic" sz="quarter" idx="10"/>
          </p:nvPr>
        </p:nvSpPr>
        <p:spPr>
          <a:xfrm>
            <a:off x="1961188" y="1766888"/>
            <a:ext cx="2020705" cy="3632434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4" name="Группа 13"/>
          <p:cNvGrpSpPr/>
          <p:nvPr userDrawn="1"/>
        </p:nvGrpSpPr>
        <p:grpSpPr>
          <a:xfrm>
            <a:off x="871548" y="3178333"/>
            <a:ext cx="76201" cy="553100"/>
            <a:chOff x="1323833" y="2867026"/>
            <a:chExt cx="76201" cy="553100"/>
          </a:xfrm>
        </p:grpSpPr>
        <p:sp>
          <p:nvSpPr>
            <p:cNvPr id="15" name="Овал 14"/>
            <p:cNvSpPr/>
            <p:nvPr userDrawn="1"/>
          </p:nvSpPr>
          <p:spPr>
            <a:xfrm>
              <a:off x="1323834" y="2867026"/>
              <a:ext cx="76200" cy="76200"/>
            </a:xfrm>
            <a:prstGeom prst="ellipse">
              <a:avLst/>
            </a:prstGeom>
            <a:solidFill>
              <a:srgbClr val="0DFF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1323833" y="30259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Овал 16"/>
            <p:cNvSpPr/>
            <p:nvPr userDrawn="1"/>
          </p:nvSpPr>
          <p:spPr>
            <a:xfrm>
              <a:off x="1323833" y="318496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Овал 17"/>
            <p:cNvSpPr/>
            <p:nvPr userDrawn="1"/>
          </p:nvSpPr>
          <p:spPr>
            <a:xfrm>
              <a:off x="1323833" y="3343926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3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C:\Users\dblagojevic\Desktop\work\razno\logotipi\COMTRADE_logo_ppt-negativ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" y="252142"/>
            <a:ext cx="1405288" cy="2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66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79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388001" y="2185821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9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866507" y="2185821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345013" y="2185821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1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23519" y="2185821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388001" y="2249989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866507" y="2249989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345013" y="2249989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23519" y="2249989"/>
            <a:ext cx="198947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30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388001" y="2249989"/>
            <a:ext cx="1989470" cy="2338054"/>
          </a:xfrm>
          <a:prstGeom prst="round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866507" y="2249989"/>
            <a:ext cx="1989470" cy="2338054"/>
          </a:xfrm>
          <a:prstGeom prst="round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345013" y="2249989"/>
            <a:ext cx="1989470" cy="2338054"/>
          </a:xfrm>
          <a:prstGeom prst="round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23519" y="2249989"/>
            <a:ext cx="1989470" cy="2338054"/>
          </a:xfrm>
          <a:prstGeom prst="round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9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388001" y="2460500"/>
            <a:ext cx="1989470" cy="1937000"/>
          </a:xfrm>
          <a:prstGeom prst="ellipse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866507" y="2460500"/>
            <a:ext cx="1989470" cy="1937000"/>
          </a:xfrm>
          <a:prstGeom prst="ellipse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345013" y="2460500"/>
            <a:ext cx="1989470" cy="1937000"/>
          </a:xfrm>
          <a:prstGeom prst="ellipse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23519" y="2460500"/>
            <a:ext cx="1989470" cy="1937000"/>
          </a:xfrm>
          <a:prstGeom prst="ellipse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05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Рисунок 12"/>
          <p:cNvSpPr>
            <a:spLocks noGrp="1"/>
          </p:cNvSpPr>
          <p:nvPr>
            <p:ph type="pic" sz="quarter" idx="10"/>
          </p:nvPr>
        </p:nvSpPr>
        <p:spPr>
          <a:xfrm>
            <a:off x="0" y="2173789"/>
            <a:ext cx="300990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12"/>
          <p:cNvSpPr>
            <a:spLocks noGrp="1"/>
          </p:cNvSpPr>
          <p:nvPr>
            <p:ph type="pic" sz="quarter" idx="11"/>
          </p:nvPr>
        </p:nvSpPr>
        <p:spPr>
          <a:xfrm>
            <a:off x="3009900" y="4519946"/>
            <a:ext cx="308610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12"/>
          <p:cNvSpPr>
            <a:spLocks noGrp="1"/>
          </p:cNvSpPr>
          <p:nvPr>
            <p:ph type="pic" sz="quarter" idx="12"/>
          </p:nvPr>
        </p:nvSpPr>
        <p:spPr>
          <a:xfrm>
            <a:off x="6096000" y="2173789"/>
            <a:ext cx="300990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26" name="Рисунок 12"/>
          <p:cNvSpPr>
            <a:spLocks noGrp="1"/>
          </p:cNvSpPr>
          <p:nvPr>
            <p:ph type="pic" sz="quarter" idx="13"/>
          </p:nvPr>
        </p:nvSpPr>
        <p:spPr>
          <a:xfrm>
            <a:off x="9105900" y="4519946"/>
            <a:ext cx="3086100" cy="2338054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77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Рисунок 12"/>
          <p:cNvSpPr>
            <a:spLocks noGrp="1"/>
          </p:cNvSpPr>
          <p:nvPr>
            <p:ph type="pic" sz="quarter" idx="10"/>
          </p:nvPr>
        </p:nvSpPr>
        <p:spPr>
          <a:xfrm>
            <a:off x="323850" y="1131798"/>
            <a:ext cx="5067300" cy="4360361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2"/>
          </p:nvPr>
        </p:nvSpPr>
        <p:spPr>
          <a:xfrm>
            <a:off x="5695950" y="1131799"/>
            <a:ext cx="2800350" cy="1617161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3"/>
          </p:nvPr>
        </p:nvSpPr>
        <p:spPr>
          <a:xfrm>
            <a:off x="8801100" y="1131799"/>
            <a:ext cx="3028950" cy="2302962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4"/>
          </p:nvPr>
        </p:nvSpPr>
        <p:spPr>
          <a:xfrm>
            <a:off x="5695950" y="3017749"/>
            <a:ext cx="2800350" cy="2474410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5"/>
          </p:nvPr>
        </p:nvSpPr>
        <p:spPr>
          <a:xfrm>
            <a:off x="8801100" y="3720510"/>
            <a:ext cx="3028950" cy="1771650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1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3429000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12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effectLst/>
        </p:spPr>
        <p:txBody>
          <a:bodyPr/>
          <a:lstStyle/>
          <a:p>
            <a:endParaRPr lang="ru-RU" dirty="0"/>
          </a:p>
        </p:txBody>
      </p:sp>
      <p:grpSp>
        <p:nvGrpSpPr>
          <p:cNvPr id="8" name="Группа 7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0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363738" y="1122282"/>
            <a:ext cx="1539875" cy="1541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Рисунок 12"/>
          <p:cNvSpPr>
            <a:spLocks noGrp="1"/>
          </p:cNvSpPr>
          <p:nvPr>
            <p:ph type="pic" sz="quarter" idx="11"/>
          </p:nvPr>
        </p:nvSpPr>
        <p:spPr>
          <a:xfrm>
            <a:off x="8903612" y="2802693"/>
            <a:ext cx="1539875" cy="1541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363737" y="4483103"/>
            <a:ext cx="1539875" cy="15414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3"/>
          </p:nvPr>
        </p:nvSpPr>
        <p:spPr>
          <a:xfrm>
            <a:off x="5823862" y="2802692"/>
            <a:ext cx="1539875" cy="15414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11383756" y="3138971"/>
            <a:ext cx="164677" cy="758974"/>
            <a:chOff x="10877550" y="3003825"/>
            <a:chExt cx="164677" cy="758974"/>
          </a:xfrm>
        </p:grpSpPr>
        <p:sp>
          <p:nvSpPr>
            <p:cNvPr id="2" name="Овал 1"/>
            <p:cNvSpPr/>
            <p:nvPr userDrawn="1"/>
          </p:nvSpPr>
          <p:spPr>
            <a:xfrm>
              <a:off x="10877550" y="3003825"/>
              <a:ext cx="164677" cy="16467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10928499" y="3304130"/>
              <a:ext cx="80420" cy="8042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Овал 18"/>
            <p:cNvSpPr/>
            <p:nvPr userDrawn="1"/>
          </p:nvSpPr>
          <p:spPr>
            <a:xfrm>
              <a:off x="10928499" y="3493003"/>
              <a:ext cx="80420" cy="8042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Овал 19"/>
            <p:cNvSpPr/>
            <p:nvPr userDrawn="1"/>
          </p:nvSpPr>
          <p:spPr>
            <a:xfrm>
              <a:off x="10928499" y="3682379"/>
              <a:ext cx="80420" cy="8042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Рисунок 17"/>
          <p:cNvSpPr>
            <a:spLocks noGrp="1"/>
          </p:cNvSpPr>
          <p:nvPr>
            <p:ph type="pic" sz="quarter" idx="11"/>
          </p:nvPr>
        </p:nvSpPr>
        <p:spPr>
          <a:xfrm rot="5400000">
            <a:off x="3408129" y="1904906"/>
            <a:ext cx="1154114" cy="3338699"/>
          </a:xfrm>
          <a:custGeom>
            <a:avLst/>
            <a:gdLst>
              <a:gd name="connsiteX0" fmla="*/ 0 w 1154114"/>
              <a:gd name="connsiteY0" fmla="*/ 3176488 h 3368844"/>
              <a:gd name="connsiteX1" fmla="*/ 0 w 1154114"/>
              <a:gd name="connsiteY1" fmla="*/ 338994 h 3368844"/>
              <a:gd name="connsiteX2" fmla="*/ 192356 w 1154114"/>
              <a:gd name="connsiteY2" fmla="*/ 146638 h 3368844"/>
              <a:gd name="connsiteX3" fmla="*/ 350614 w 1154114"/>
              <a:gd name="connsiteY3" fmla="*/ 146638 h 3368844"/>
              <a:gd name="connsiteX4" fmla="*/ 415926 w 1154114"/>
              <a:gd name="connsiteY4" fmla="*/ 0 h 3368844"/>
              <a:gd name="connsiteX5" fmla="*/ 481239 w 1154114"/>
              <a:gd name="connsiteY5" fmla="*/ 146638 h 3368844"/>
              <a:gd name="connsiteX6" fmla="*/ 961758 w 1154114"/>
              <a:gd name="connsiteY6" fmla="*/ 146638 h 3368844"/>
              <a:gd name="connsiteX7" fmla="*/ 1154114 w 1154114"/>
              <a:gd name="connsiteY7" fmla="*/ 338994 h 3368844"/>
              <a:gd name="connsiteX8" fmla="*/ 1154113 w 1154114"/>
              <a:gd name="connsiteY8" fmla="*/ 3176488 h 3368844"/>
              <a:gd name="connsiteX9" fmla="*/ 961757 w 1154114"/>
              <a:gd name="connsiteY9" fmla="*/ 3368844 h 3368844"/>
              <a:gd name="connsiteX10" fmla="*/ 192356 w 1154114"/>
              <a:gd name="connsiteY10" fmla="*/ 3368844 h 3368844"/>
              <a:gd name="connsiteX11" fmla="*/ 0 w 1154114"/>
              <a:gd name="connsiteY11" fmla="*/ 3176488 h 3368844"/>
              <a:gd name="connsiteX0" fmla="*/ 0 w 1154114"/>
              <a:gd name="connsiteY0" fmla="*/ 3146343 h 3338699"/>
              <a:gd name="connsiteX1" fmla="*/ 0 w 1154114"/>
              <a:gd name="connsiteY1" fmla="*/ 308849 h 3338699"/>
              <a:gd name="connsiteX2" fmla="*/ 192356 w 1154114"/>
              <a:gd name="connsiteY2" fmla="*/ 116493 h 3338699"/>
              <a:gd name="connsiteX3" fmla="*/ 350614 w 1154114"/>
              <a:gd name="connsiteY3" fmla="*/ 116493 h 3338699"/>
              <a:gd name="connsiteX4" fmla="*/ 415926 w 1154114"/>
              <a:gd name="connsiteY4" fmla="*/ 0 h 3338699"/>
              <a:gd name="connsiteX5" fmla="*/ 481239 w 1154114"/>
              <a:gd name="connsiteY5" fmla="*/ 116493 h 3338699"/>
              <a:gd name="connsiteX6" fmla="*/ 961758 w 1154114"/>
              <a:gd name="connsiteY6" fmla="*/ 116493 h 3338699"/>
              <a:gd name="connsiteX7" fmla="*/ 1154114 w 1154114"/>
              <a:gd name="connsiteY7" fmla="*/ 308849 h 3338699"/>
              <a:gd name="connsiteX8" fmla="*/ 1154113 w 1154114"/>
              <a:gd name="connsiteY8" fmla="*/ 3146343 h 3338699"/>
              <a:gd name="connsiteX9" fmla="*/ 961757 w 1154114"/>
              <a:gd name="connsiteY9" fmla="*/ 3338699 h 3338699"/>
              <a:gd name="connsiteX10" fmla="*/ 192356 w 1154114"/>
              <a:gd name="connsiteY10" fmla="*/ 3338699 h 3338699"/>
              <a:gd name="connsiteX11" fmla="*/ 0 w 1154114"/>
              <a:gd name="connsiteY11" fmla="*/ 3146343 h 333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4114" h="3338699">
                <a:moveTo>
                  <a:pt x="0" y="3146343"/>
                </a:moveTo>
                <a:lnTo>
                  <a:pt x="0" y="308849"/>
                </a:lnTo>
                <a:cubicBezTo>
                  <a:pt x="0" y="202614"/>
                  <a:pt x="86121" y="116493"/>
                  <a:pt x="192356" y="116493"/>
                </a:cubicBezTo>
                <a:lnTo>
                  <a:pt x="350614" y="116493"/>
                </a:lnTo>
                <a:lnTo>
                  <a:pt x="415926" y="0"/>
                </a:lnTo>
                <a:lnTo>
                  <a:pt x="481239" y="116493"/>
                </a:lnTo>
                <a:lnTo>
                  <a:pt x="961758" y="116493"/>
                </a:lnTo>
                <a:cubicBezTo>
                  <a:pt x="1067993" y="116493"/>
                  <a:pt x="1154114" y="202614"/>
                  <a:pt x="1154114" y="308849"/>
                </a:cubicBezTo>
                <a:cubicBezTo>
                  <a:pt x="1154114" y="1254680"/>
                  <a:pt x="1154113" y="2200512"/>
                  <a:pt x="1154113" y="3146343"/>
                </a:cubicBezTo>
                <a:cubicBezTo>
                  <a:pt x="1154113" y="3252578"/>
                  <a:pt x="1067992" y="3338699"/>
                  <a:pt x="961757" y="3338699"/>
                </a:cubicBezTo>
                <a:lnTo>
                  <a:pt x="192356" y="3338699"/>
                </a:lnTo>
                <a:cubicBezTo>
                  <a:pt x="86121" y="3338699"/>
                  <a:pt x="0" y="3252578"/>
                  <a:pt x="0" y="31463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 dirty="0"/>
          </a:p>
        </p:txBody>
      </p:sp>
      <p:pic>
        <p:nvPicPr>
          <p:cNvPr id="12" name="Picture 2" descr="C:\Users\dblagojevic\Desktop\work\razno\logotipi\COMTRADE_logo_ppt-negativ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" y="252142"/>
            <a:ext cx="1405288" cy="2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4"/>
            <a:ext cx="2289859" cy="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0"/>
          </p:nvPr>
        </p:nvSpPr>
        <p:spPr>
          <a:xfrm>
            <a:off x="6937375" y="0"/>
            <a:ext cx="5254625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27660" y="6450786"/>
            <a:ext cx="3497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bg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6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52633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5174776" y="0"/>
            <a:ext cx="7017224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900353" y="983088"/>
            <a:ext cx="1351926" cy="135067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41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6059607"/>
            <a:ext cx="12192000" cy="79839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0" y="3717593"/>
            <a:ext cx="4449763" cy="234687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9"/>
          <p:cNvSpPr>
            <a:spLocks noGrp="1"/>
          </p:cNvSpPr>
          <p:nvPr>
            <p:ph type="pic" sz="quarter" idx="11"/>
          </p:nvPr>
        </p:nvSpPr>
        <p:spPr>
          <a:xfrm>
            <a:off x="7742237" y="3717593"/>
            <a:ext cx="4449763" cy="234687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9"/>
          <p:cNvSpPr>
            <a:spLocks noGrp="1"/>
          </p:cNvSpPr>
          <p:nvPr>
            <p:ph type="pic" sz="quarter" idx="12"/>
          </p:nvPr>
        </p:nvSpPr>
        <p:spPr>
          <a:xfrm>
            <a:off x="4449764" y="3717593"/>
            <a:ext cx="3292474" cy="2346876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4" name="Группа 13"/>
          <p:cNvGrpSpPr/>
          <p:nvPr userDrawn="1"/>
        </p:nvGrpSpPr>
        <p:grpSpPr>
          <a:xfrm>
            <a:off x="11345779" y="385816"/>
            <a:ext cx="240632" cy="165462"/>
            <a:chOff x="11345779" y="324853"/>
            <a:chExt cx="240632" cy="16546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11345779" y="324853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1345779" y="407584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1345779" y="490315"/>
              <a:ext cx="2406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 userDrawn="1"/>
        </p:nvSpPr>
        <p:spPr>
          <a:xfrm>
            <a:off x="4912478" y="6314859"/>
            <a:ext cx="2367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Open Sans Bold" panose="020B0806030504020204" pitchFamily="34" charset="0"/>
                <a:cs typeface="Arial" panose="020B0604020202020204" pitchFamily="34" charset="0"/>
              </a:rPr>
              <a:t>www.code.edu.rs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Cardo" panose="02020600000000000000" pitchFamily="18" charset="-79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3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5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9/5/2018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" y="6176963"/>
            <a:ext cx="2289859" cy="5512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670" r:id="rId14"/>
    <p:sldLayoutId id="2147483671" r:id="rId15"/>
    <p:sldLayoutId id="2147483676" r:id="rId16"/>
    <p:sldLayoutId id="2147483669" r:id="rId17"/>
    <p:sldLayoutId id="2147483662" r:id="rId18"/>
    <p:sldLayoutId id="2147483661" r:id="rId19"/>
    <p:sldLayoutId id="2147483650" r:id="rId20"/>
    <p:sldLayoutId id="2147483651" r:id="rId21"/>
    <p:sldLayoutId id="2147483700" r:id="rId22"/>
    <p:sldLayoutId id="2147483689" r:id="rId23"/>
    <p:sldLayoutId id="2147483690" r:id="rId24"/>
    <p:sldLayoutId id="2147483686" r:id="rId25"/>
    <p:sldLayoutId id="2147483653" r:id="rId26"/>
    <p:sldLayoutId id="2147483693" r:id="rId27"/>
    <p:sldLayoutId id="2147483692" r:id="rId28"/>
    <p:sldLayoutId id="2147483685" r:id="rId29"/>
    <p:sldLayoutId id="2147483694" r:id="rId30"/>
    <p:sldLayoutId id="2147483672" r:id="rId31"/>
    <p:sldLayoutId id="2147483673" r:id="rId32"/>
    <p:sldLayoutId id="2147483668" r:id="rId33"/>
    <p:sldLayoutId id="2147483683" r:id="rId34"/>
    <p:sldLayoutId id="2147483697" r:id="rId35"/>
    <p:sldLayoutId id="2147483678" r:id="rId36"/>
    <p:sldLayoutId id="2147483663" r:id="rId37"/>
    <p:sldLayoutId id="2147483677" r:id="rId38"/>
    <p:sldLayoutId id="2147483682" r:id="rId39"/>
    <p:sldLayoutId id="2147483681" r:id="rId40"/>
    <p:sldLayoutId id="2147483679" r:id="rId41"/>
    <p:sldLayoutId id="2147483680" r:id="rId42"/>
    <p:sldLayoutId id="2147483684" r:id="rId43"/>
    <p:sldLayoutId id="2147483674" r:id="rId44"/>
    <p:sldLayoutId id="2147483664" r:id="rId45"/>
    <p:sldLayoutId id="2147483660" r:id="rId46"/>
    <p:sldLayoutId id="2147483687" r:id="rId47"/>
    <p:sldLayoutId id="2147483656" r:id="rId48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15199" y="4402754"/>
            <a:ext cx="818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400" spc="300" dirty="0" smtClean="0">
                <a:solidFill>
                  <a:schemeClr val="bg1"/>
                </a:solidFill>
              </a:rPr>
              <a:t>CODE ACADEMY</a:t>
            </a:r>
            <a:endParaRPr lang="ru-RU" sz="2400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96657" y="3544866"/>
            <a:ext cx="122415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2334" y="2259311"/>
            <a:ext cx="109728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Javascript</a:t>
            </a:r>
            <a:endParaRPr lang="sr-Latn-CS" sz="9600" dirty="0"/>
          </a:p>
        </p:txBody>
      </p:sp>
    </p:spTree>
    <p:extLst>
      <p:ext uri="{BB962C8B-B14F-4D97-AF65-F5344CB8AC3E}">
        <p14:creationId xmlns:p14="http://schemas.microsoft.com/office/powerpoint/2010/main" val="29922934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 smtClean="0"/>
              <a:t>Jezik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slu</a:t>
            </a:r>
            <a:r>
              <a:rPr lang="sr-Latn-RS" dirty="0" smtClean="0"/>
              <a:t>ži da dodamo interaktivnost </a:t>
            </a:r>
            <a:r>
              <a:rPr lang="en-US" dirty="0" smtClean="0"/>
              <a:t>w</a:t>
            </a:r>
            <a:r>
              <a:rPr lang="sr-Latn-RS" dirty="0" smtClean="0"/>
              <a:t>eb stranicama</a:t>
            </a:r>
          </a:p>
          <a:p>
            <a:r>
              <a:rPr lang="sr-Latn-RS" dirty="0" smtClean="0"/>
              <a:t>Pristupamo i menjamo obeležavanja i sadržaj stranica</a:t>
            </a:r>
            <a:r>
              <a:rPr lang="en-US" dirty="0" smtClean="0"/>
              <a:t> </a:t>
            </a:r>
            <a:r>
              <a:rPr lang="en-US" dirty="0" err="1" smtClean="0"/>
              <a:t>dok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gleda</a:t>
            </a:r>
            <a:r>
              <a:rPr lang="en-US" dirty="0" smtClean="0"/>
              <a:t> u browser</a:t>
            </a:r>
            <a:r>
              <a:rPr lang="sr-Latn-RS" dirty="0" smtClean="0"/>
              <a:t>u</a:t>
            </a:r>
          </a:p>
          <a:p>
            <a:r>
              <a:rPr lang="sr-Latn-RS" dirty="0" smtClean="0"/>
              <a:t>Reagujemo na dodađaje i sprovodimo određene akcije u zavisnosti od dogadjaja</a:t>
            </a:r>
          </a:p>
          <a:p>
            <a:r>
              <a:rPr lang="sr-Latn-RS" dirty="0" smtClean="0"/>
              <a:t>Potrebno je da na neki način kažemo browseru šta treba da uradi u određenim trenucima</a:t>
            </a:r>
          </a:p>
          <a:p>
            <a:r>
              <a:rPr lang="sr-Latn-RS" dirty="0" smtClean="0"/>
              <a:t>Ideja je da browseru damo niz koraka koje treba da prati kada se desi neki dogadjaj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71435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/>
              <a:t>Npr. želimo da kada korisnik klikne na dugme </a:t>
            </a:r>
            <a:r>
              <a:rPr lang="en-US" dirty="0"/>
              <a:t>‘</a:t>
            </a:r>
            <a:r>
              <a:rPr lang="en-US" i="1" dirty="0"/>
              <a:t>Next picture</a:t>
            </a:r>
            <a:r>
              <a:rPr lang="en-US" dirty="0"/>
              <a:t>’ </a:t>
            </a:r>
            <a:r>
              <a:rPr lang="en-US" dirty="0" err="1" smtClean="0"/>
              <a:t>prika</a:t>
            </a:r>
            <a:r>
              <a:rPr lang="sr-Latn-RS" dirty="0"/>
              <a:t>žemo </a:t>
            </a:r>
            <a:r>
              <a:rPr lang="en-US" dirty="0"/>
              <a:t>s</a:t>
            </a:r>
            <a:r>
              <a:rPr lang="sr-Latn-RS" dirty="0"/>
              <a:t>ledeću </a:t>
            </a:r>
            <a:r>
              <a:rPr lang="sr-Latn-RS" dirty="0" smtClean="0"/>
              <a:t>sliku</a:t>
            </a:r>
          </a:p>
          <a:p>
            <a:endParaRPr lang="sr-Latn-RS" dirty="0"/>
          </a:p>
          <a:p>
            <a:r>
              <a:rPr lang="sr-Latn-RS" dirty="0" smtClean="0"/>
              <a:t>Kada se desi klik na dugme </a:t>
            </a:r>
            <a:r>
              <a:rPr lang="en-US" dirty="0"/>
              <a:t>‘</a:t>
            </a:r>
            <a:r>
              <a:rPr lang="en-US" i="1" dirty="0"/>
              <a:t>Next picture</a:t>
            </a:r>
            <a:r>
              <a:rPr lang="en-US" dirty="0" smtClean="0"/>
              <a:t>’</a:t>
            </a:r>
            <a:r>
              <a:rPr lang="sr-Latn-RS" dirty="0" smtClean="0"/>
              <a:t> browser treba da:</a:t>
            </a:r>
          </a:p>
          <a:p>
            <a:pPr lvl="1"/>
            <a:r>
              <a:rPr lang="sr-Latn-RS" sz="2000" dirty="0"/>
              <a:t>p</a:t>
            </a:r>
            <a:r>
              <a:rPr lang="sr-Latn-RS" sz="2000" dirty="0" smtClean="0"/>
              <a:t>ronađe gde se na stranici nalazi trenutka slika</a:t>
            </a:r>
            <a:r>
              <a:rPr lang="en-US" sz="2000" dirty="0" smtClean="0"/>
              <a:t> </a:t>
            </a:r>
            <a:endParaRPr lang="sr-Latn-RS" sz="2000" dirty="0"/>
          </a:p>
          <a:p>
            <a:pPr lvl="1"/>
            <a:r>
              <a:rPr lang="sr-Latn-RS" sz="2000" dirty="0" smtClean="0"/>
              <a:t>skloni </a:t>
            </a:r>
            <a:r>
              <a:rPr lang="sr-Latn-RS" sz="2000" dirty="0"/>
              <a:t>trenutnu sliku</a:t>
            </a:r>
          </a:p>
          <a:p>
            <a:pPr lvl="1"/>
            <a:r>
              <a:rPr lang="sr-Latn-RS" sz="2000" dirty="0"/>
              <a:t>pronađe sledeću koju treba da prikaže</a:t>
            </a:r>
          </a:p>
          <a:p>
            <a:pPr lvl="1"/>
            <a:r>
              <a:rPr lang="sr-Latn-RS" sz="2000" dirty="0"/>
              <a:t>prikaže sledeću sliku</a:t>
            </a:r>
            <a:endParaRPr lang="en-US" sz="2000" dirty="0"/>
          </a:p>
          <a:p>
            <a:pPr marL="109728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3139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Želimo da napišemo program koji ispisuje </a:t>
            </a:r>
            <a:r>
              <a:rPr lang="en-US" i="1" dirty="0" smtClean="0"/>
              <a:t>Hello world</a:t>
            </a:r>
            <a:r>
              <a:rPr lang="sr-Latn-RS" i="1" dirty="0" smtClean="0"/>
              <a:t>!</a:t>
            </a:r>
            <a:endParaRPr lang="en-US" dirty="0"/>
          </a:p>
          <a:p>
            <a:r>
              <a:rPr lang="sr-Latn-RS" dirty="0" smtClean="0"/>
              <a:t>U 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body </a:t>
            </a:r>
            <a:r>
              <a:rPr lang="sr-Latn-RS" dirty="0" smtClean="0"/>
              <a:t>tag naše stranice dodamo:</a:t>
            </a:r>
          </a:p>
          <a:p>
            <a:pPr marL="393192" lvl="1" indent="0">
              <a:buNone/>
            </a:pPr>
            <a:endParaRPr lang="sr-Latn-R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=“</a:t>
            </a:r>
            <a:r>
              <a:rPr lang="en-US" dirty="0" smtClean="0">
                <a:solidFill>
                  <a:srgbClr val="2A08F5"/>
                </a:solidFill>
                <a:latin typeface="Consolas" panose="020B0609020204030204" pitchFamily="49" charset="0"/>
              </a:rPr>
              <a:t>text/</a:t>
            </a:r>
            <a:r>
              <a:rPr lang="en-US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javascript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”&gt;  </a:t>
            </a:r>
          </a:p>
          <a:p>
            <a:pPr marL="393192" lvl="1" indent="0">
              <a:buNone/>
            </a:pP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console.log(“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Hello world!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”);</a:t>
            </a:r>
          </a:p>
          <a:p>
            <a:pPr marL="393192" lvl="1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</a:t>
            </a: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 smtClean="0"/>
          </a:p>
          <a:p>
            <a:r>
              <a:rPr lang="sr-Latn-RS" dirty="0" smtClean="0"/>
              <a:t>Da bismo videli ispis potrebno je da otvorimo </a:t>
            </a:r>
            <a:r>
              <a:rPr lang="sr-Latn-RS" b="1" dirty="0" smtClean="0"/>
              <a:t>konzolu</a:t>
            </a:r>
            <a:r>
              <a:rPr lang="sr-Latn-RS" dirty="0" smtClean="0"/>
              <a:t> (eng. Console)</a:t>
            </a:r>
          </a:p>
          <a:p>
            <a:r>
              <a:rPr lang="sr-Latn-RS" dirty="0" smtClean="0"/>
              <a:t>Otvorimo</a:t>
            </a:r>
            <a:r>
              <a:rPr lang="en-US" dirty="0" smtClean="0"/>
              <a:t> </a:t>
            </a:r>
            <a:r>
              <a:rPr lang="sr-Latn-RS" dirty="0" smtClean="0"/>
              <a:t>stranicu u browseru, kliknemo desni klik, izaberemo </a:t>
            </a:r>
            <a:r>
              <a:rPr lang="sr-Latn-RS" i="1" dirty="0" smtClean="0"/>
              <a:t>Inspect </a:t>
            </a:r>
            <a:r>
              <a:rPr lang="sr-Latn-RS" dirty="0" smtClean="0"/>
              <a:t>, otvoriće nam se prozor, izaberemo karticu gde piše </a:t>
            </a:r>
            <a:r>
              <a:rPr lang="sr-Latn-RS" i="1" dirty="0" smtClean="0"/>
              <a:t>Console,</a:t>
            </a:r>
            <a:r>
              <a:rPr lang="sr-Latn-RS" dirty="0"/>
              <a:t> </a:t>
            </a:r>
            <a:r>
              <a:rPr lang="sr-Latn-RS" dirty="0" smtClean="0"/>
              <a:t>osvežimo stranicu (refresh, klikom na dugme u browseru ili F5) i ispisaće nam se </a:t>
            </a:r>
            <a:r>
              <a:rPr lang="sr-Latn-RS" i="1" dirty="0" smtClean="0"/>
              <a:t>Hello world!</a:t>
            </a:r>
            <a:endParaRPr lang="sr-Latn-RS" i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 </a:t>
            </a:r>
            <a:r>
              <a:rPr lang="en-US" dirty="0" err="1" smtClean="0">
                <a:effectLst/>
              </a:rPr>
              <a:t>prvi</a:t>
            </a:r>
            <a:r>
              <a:rPr lang="en-US" dirty="0" smtClean="0">
                <a:effectLst/>
              </a:rPr>
              <a:t> program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3213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Šta se tačno desilo u prethodnom primeru?</a:t>
            </a:r>
          </a:p>
          <a:p>
            <a:r>
              <a:rPr lang="sr-Latn-RS" dirty="0" smtClean="0"/>
              <a:t>Ukucali smo adresu veb stranice u browseru i pritisnuli dugme za prikazivanje</a:t>
            </a:r>
            <a:endParaRPr lang="en-US" dirty="0"/>
          </a:p>
          <a:p>
            <a:r>
              <a:rPr lang="en-US" dirty="0" smtClean="0"/>
              <a:t>Browser </a:t>
            </a:r>
            <a:r>
              <a:rPr lang="sr-Latn-RS" dirty="0" smtClean="0"/>
              <a:t>je sa te adrese počeo da čita HTML kod veb stranice i pravi objekat dokumenta na osnovu strukture stranice</a:t>
            </a:r>
          </a:p>
          <a:p>
            <a:r>
              <a:rPr lang="sr-Latn-RS" dirty="0" smtClean="0"/>
              <a:t>Kada naleti na </a:t>
            </a:r>
            <a:r>
              <a:rPr lang="sr-Latn-RS" dirty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sr-Latn-RS" dirty="0" smtClean="0"/>
              <a:t> tag, zastane i pročita Javascript kod (u našem slučaju to je ispisivanje Hello world!) </a:t>
            </a:r>
          </a:p>
          <a:p>
            <a:r>
              <a:rPr lang="sr-Latn-RS" dirty="0" smtClean="0"/>
              <a:t>Alat koji se zove </a:t>
            </a:r>
            <a:r>
              <a:rPr lang="sr-Latn-RS" b="1" dirty="0" smtClean="0"/>
              <a:t>interpreter </a:t>
            </a:r>
            <a:r>
              <a:rPr lang="sr-Latn-RS" dirty="0" smtClean="0"/>
              <a:t>naš program sa jezika Javascript </a:t>
            </a:r>
            <a:r>
              <a:rPr lang="sr-Latn-RS" dirty="0"/>
              <a:t>prevodi</a:t>
            </a:r>
            <a:r>
              <a:rPr lang="sr-Latn-RS" dirty="0" smtClean="0"/>
              <a:t> na jezik koji računar razume</a:t>
            </a:r>
            <a:endParaRPr lang="sr-Latn-RS" b="1" dirty="0" smtClean="0"/>
          </a:p>
          <a:p>
            <a:r>
              <a:rPr lang="sr-Latn-RS" dirty="0" smtClean="0"/>
              <a:t>Nakon toga računar izvršava naš program, browser nastavlja sa čitanjem stranice i pravljenjem objekta</a:t>
            </a:r>
          </a:p>
          <a:p>
            <a:r>
              <a:rPr lang="sr-Latn-RS" dirty="0" smtClean="0"/>
              <a:t>Zbog toga je važno da </a:t>
            </a:r>
            <a:r>
              <a:rPr lang="sr-Latn-RS" dirty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sr-Latn-RS" dirty="0" smtClean="0"/>
              <a:t> tag stavimo na kraj </a:t>
            </a: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body </a:t>
            </a:r>
            <a:r>
              <a:rPr lang="sr-Latn-RS" dirty="0" smtClean="0"/>
              <a:t>taga, kako bi browser konstruisao bitne delove dokument </a:t>
            </a:r>
            <a:r>
              <a:rPr lang="sr-Latn-RS" dirty="0"/>
              <a:t>objekta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 </a:t>
            </a:r>
            <a:r>
              <a:rPr lang="en-US" dirty="0" err="1" smtClean="0">
                <a:effectLst/>
              </a:rPr>
              <a:t>prvi</a:t>
            </a:r>
            <a:r>
              <a:rPr lang="en-US" dirty="0" smtClean="0">
                <a:effectLst/>
              </a:rPr>
              <a:t> program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16561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3"/>
            <a:ext cx="10430844" cy="4665919"/>
          </a:xfrm>
        </p:spPr>
        <p:txBody>
          <a:bodyPr>
            <a:normAutofit fontScale="70000" lnSpcReduction="20000"/>
          </a:bodyPr>
          <a:lstStyle/>
          <a:p>
            <a:r>
              <a:rPr lang="sr-Latn-RS" sz="2300" dirty="0" smtClean="0"/>
              <a:t>Javascript kod možemo uključiti u HTML stranicu na više načina</a:t>
            </a:r>
          </a:p>
          <a:p>
            <a:r>
              <a:rPr lang="sr-Latn-RS" sz="2300" dirty="0" smtClean="0"/>
              <a:t>Glavna tri načina su:</a:t>
            </a:r>
          </a:p>
          <a:p>
            <a:endParaRPr lang="sr-Latn-RS" sz="2300" dirty="0" smtClean="0"/>
          </a:p>
          <a:p>
            <a:pPr lvl="1"/>
            <a:r>
              <a:rPr lang="sr-Latn-RS" sz="2300" dirty="0"/>
              <a:t>p</a:t>
            </a:r>
            <a:r>
              <a:rPr lang="sr-Latn-RS" sz="2300" dirty="0" smtClean="0"/>
              <a:t>išemo kod unutar </a:t>
            </a:r>
            <a:r>
              <a:rPr lang="sr-Latn-RS" sz="2300" dirty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sr-Latn-RS" sz="2300" dirty="0" smtClean="0"/>
              <a:t> taga</a:t>
            </a:r>
          </a:p>
          <a:p>
            <a:pPr marL="393192" lvl="1" indent="0">
              <a:buNone/>
            </a:pPr>
            <a:endParaRPr lang="sr-Latn-RS" sz="14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4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=“</a:t>
            </a:r>
            <a:r>
              <a:rPr lang="en-US" sz="1700" dirty="0">
                <a:solidFill>
                  <a:srgbClr val="2A08F5"/>
                </a:solidFill>
                <a:latin typeface="Consolas" panose="020B0609020204030204" pitchFamily="49" charset="0"/>
              </a:rPr>
              <a:t>text/</a:t>
            </a:r>
            <a:r>
              <a:rPr lang="en-U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javascript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”&gt;  </a:t>
            </a:r>
            <a:endParaRPr lang="en-U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7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Kod</a:t>
            </a:r>
            <a:r>
              <a:rPr lang="en-US" sz="17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koji</a:t>
            </a:r>
            <a:r>
              <a:rPr lang="en-US" sz="17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kucamo</a:t>
            </a:r>
            <a:r>
              <a:rPr lang="en-US" sz="17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unutar</a:t>
            </a:r>
            <a:r>
              <a:rPr lang="en-US" sz="17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 script </a:t>
            </a:r>
            <a:r>
              <a:rPr lang="en-US" sz="17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taga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sr-Latn-R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&lt;/</a:t>
            </a: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  <a:endParaRPr lang="sr-Latn-RS" sz="1700" dirty="0"/>
          </a:p>
          <a:p>
            <a:pPr lvl="1"/>
            <a:endParaRPr lang="sr-Latn-RS" sz="2000" dirty="0" smtClean="0"/>
          </a:p>
          <a:p>
            <a:pPr lvl="1"/>
            <a:r>
              <a:rPr lang="sr-Latn-RS" sz="2300" dirty="0" smtClean="0"/>
              <a:t>pišemo kod u posebnom fajlu (sa ekstenzijom .js) i </a:t>
            </a:r>
            <a:r>
              <a:rPr lang="sr-Latn-RS" sz="23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script </a:t>
            </a:r>
            <a:r>
              <a:rPr lang="sr-Latn-RS" sz="2300" dirty="0" smtClean="0"/>
              <a:t>tagu postavimo link ka tom fajlu pomoću atributa </a:t>
            </a:r>
            <a:r>
              <a:rPr lang="sr-Latn-RS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</a:p>
          <a:p>
            <a:pPr marL="393192" lvl="1" indent="0">
              <a:buNone/>
            </a:pPr>
            <a:endParaRPr lang="sr-Latn-RS" sz="20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sr-Latn-R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=“</a:t>
            </a:r>
            <a:r>
              <a:rPr lang="en-US" sz="1700" dirty="0">
                <a:solidFill>
                  <a:srgbClr val="2A08F5"/>
                </a:solidFill>
                <a:latin typeface="Consolas" panose="020B0609020204030204" pitchFamily="49" charset="0"/>
              </a:rPr>
              <a:t>text/</a:t>
            </a:r>
            <a:r>
              <a:rPr lang="en-U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javascript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”</a:t>
            </a:r>
            <a:r>
              <a:rPr lang="sr-Latn-R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RS" sz="17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=“</a:t>
            </a:r>
            <a:r>
              <a:rPr lang="sr-Latn-RS" sz="17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nas_fajl.js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”&gt;&lt;/</a:t>
            </a: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  <a:endParaRPr lang="sr-Latn-R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sr-Latn-RS" sz="1400" dirty="0"/>
          </a:p>
          <a:p>
            <a:pPr lvl="1"/>
            <a:r>
              <a:rPr lang="sr-Latn-RS" sz="2300" dirty="0"/>
              <a:t>p</a:t>
            </a:r>
            <a:r>
              <a:rPr lang="sr-Latn-RS" sz="2300" dirty="0" smtClean="0"/>
              <a:t>išemo kod unutar nekih atributa (npr. </a:t>
            </a:r>
            <a:r>
              <a:rPr lang="sr-Latn-RS" sz="23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onclick, onmouseover </a:t>
            </a:r>
            <a:r>
              <a:rPr lang="sr-Latn-RS" sz="2300" dirty="0" smtClean="0"/>
              <a:t>...)</a:t>
            </a:r>
            <a:endParaRPr lang="en-US" sz="2300" dirty="0" smtClean="0"/>
          </a:p>
          <a:p>
            <a:pPr marL="393192" lvl="1" indent="0">
              <a:buNone/>
            </a:pPr>
            <a:endParaRPr lang="sr-Latn-RS" sz="14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4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p </a:t>
            </a:r>
            <a:r>
              <a:rPr lang="sr-Latn-RS" sz="17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=“</a:t>
            </a:r>
            <a:r>
              <a:rPr lang="sr-Latn-RS" sz="1700" dirty="0">
                <a:solidFill>
                  <a:srgbClr val="2A08F5"/>
                </a:solidFill>
                <a:latin typeface="Consolas" panose="020B0609020204030204" pitchFamily="49" charset="0"/>
              </a:rPr>
              <a:t>console.log(</a:t>
            </a:r>
            <a:r>
              <a:rPr lang="en-US" sz="1700" dirty="0">
                <a:solidFill>
                  <a:srgbClr val="2A08F5"/>
                </a:solidFill>
                <a:latin typeface="Consolas" panose="020B0609020204030204" pitchFamily="49" charset="0"/>
              </a:rPr>
              <a:t>‘</a:t>
            </a:r>
            <a:r>
              <a:rPr lang="en-U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Onclick</a:t>
            </a:r>
            <a:r>
              <a:rPr lang="en-US" sz="1700" dirty="0">
                <a:solidFill>
                  <a:srgbClr val="2A08F5"/>
                </a:solidFill>
                <a:latin typeface="Consolas" panose="020B0609020204030204" pitchFamily="49" charset="0"/>
              </a:rPr>
              <a:t> se </a:t>
            </a:r>
            <a:r>
              <a:rPr lang="en-U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desio</a:t>
            </a:r>
            <a:r>
              <a:rPr lang="en-US" sz="1700" dirty="0">
                <a:solidFill>
                  <a:srgbClr val="2A08F5"/>
                </a:solidFill>
                <a:latin typeface="Consolas" panose="020B0609020204030204" pitchFamily="49" charset="0"/>
              </a:rPr>
              <a:t>’</a:t>
            </a:r>
            <a:r>
              <a:rPr lang="sr-Latn-RS" sz="1700" dirty="0">
                <a:solidFill>
                  <a:srgbClr val="2A08F5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”&gt;&lt;/p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  <a:endParaRPr lang="sr-Latn-R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sr-Latn-R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r>
              <a:rPr lang="sr-Latn-RS" sz="2300" dirty="0"/>
              <a:t>Kako bismo </a:t>
            </a:r>
            <a:r>
              <a:rPr lang="sr-Latn-RS" sz="2300" dirty="0" smtClean="0"/>
              <a:t>lakše </a:t>
            </a:r>
            <a:r>
              <a:rPr lang="sr-Latn-RS" sz="2300" dirty="0"/>
              <a:t>testirali m</a:t>
            </a:r>
            <a:r>
              <a:rPr lang="en-US" sz="2300" dirty="0"/>
              <a:t>o</a:t>
            </a:r>
            <a:r>
              <a:rPr lang="sr-Latn-RS" sz="2300" dirty="0"/>
              <a:t>žemo otvoriti konzolu i kucati kod direktno u browseru, ali taj kod ne ostaje zapamćen na našoj stranici</a:t>
            </a:r>
            <a:endParaRPr lang="en-US" sz="2300" dirty="0"/>
          </a:p>
          <a:p>
            <a:r>
              <a:rPr lang="en-US" sz="2300" dirty="0" err="1"/>
              <a:t>Isto</a:t>
            </a:r>
            <a:r>
              <a:rPr lang="en-US" sz="2300" dirty="0"/>
              <a:t> </a:t>
            </a:r>
            <a:r>
              <a:rPr lang="en-US" sz="2300" dirty="0" err="1"/>
              <a:t>tako</a:t>
            </a:r>
            <a:r>
              <a:rPr lang="en-US" sz="2300" dirty="0"/>
              <a:t> </a:t>
            </a:r>
            <a:r>
              <a:rPr lang="en-US" sz="2300" dirty="0" err="1"/>
              <a:t>mozemo</a:t>
            </a:r>
            <a:r>
              <a:rPr lang="en-US" sz="2300" dirty="0"/>
              <a:t> </a:t>
            </a:r>
            <a:r>
              <a:rPr lang="en-US" sz="2300" dirty="0" err="1"/>
              <a:t>kucati</a:t>
            </a:r>
            <a:r>
              <a:rPr lang="en-US" sz="2300" dirty="0"/>
              <a:t> </a:t>
            </a:r>
            <a:r>
              <a:rPr lang="en-US" sz="2300" dirty="0" err="1"/>
              <a:t>kod</a:t>
            </a:r>
            <a:r>
              <a:rPr lang="en-US" sz="2300" dirty="0"/>
              <a:t> u </a:t>
            </a:r>
            <a:r>
              <a:rPr lang="en-US" sz="2300" dirty="0" err="1"/>
              <a:t>polju</a:t>
            </a:r>
            <a:r>
              <a:rPr lang="en-US" sz="2300" dirty="0"/>
              <a:t> </a:t>
            </a:r>
            <a:r>
              <a:rPr lang="en-US" sz="2300" dirty="0" err="1"/>
              <a:t>gde</a:t>
            </a:r>
            <a:r>
              <a:rPr lang="en-US" sz="2300" dirty="0"/>
              <a:t> </a:t>
            </a:r>
            <a:r>
              <a:rPr lang="en-US" sz="2300" dirty="0" err="1"/>
              <a:t>kucamo</a:t>
            </a:r>
            <a:r>
              <a:rPr lang="en-US" sz="2300" dirty="0"/>
              <a:t> </a:t>
            </a:r>
            <a:r>
              <a:rPr lang="en-US" sz="2300" dirty="0" err="1"/>
              <a:t>adresu</a:t>
            </a:r>
            <a:r>
              <a:rPr lang="en-US" sz="2300" dirty="0"/>
              <a:t> web </a:t>
            </a:r>
            <a:r>
              <a:rPr lang="en-US" sz="2300" dirty="0" err="1"/>
              <a:t>stranice</a:t>
            </a:r>
            <a:r>
              <a:rPr lang="en-US" sz="2300" dirty="0"/>
              <a:t>, </a:t>
            </a:r>
            <a:r>
              <a:rPr lang="en-US" sz="2300" dirty="0" err="1"/>
              <a:t>ali</a:t>
            </a:r>
            <a:r>
              <a:rPr lang="en-US" sz="2300" dirty="0"/>
              <a:t> on </a:t>
            </a:r>
            <a:r>
              <a:rPr lang="en-US" sz="2300" dirty="0" err="1"/>
              <a:t>takodje</a:t>
            </a:r>
            <a:r>
              <a:rPr lang="en-US" sz="2300" dirty="0"/>
              <a:t> ne </a:t>
            </a:r>
            <a:r>
              <a:rPr lang="en-US" sz="2300" dirty="0" err="1"/>
              <a:t>ostaje</a:t>
            </a:r>
            <a:r>
              <a:rPr lang="en-US" sz="2300" dirty="0"/>
              <a:t> </a:t>
            </a:r>
            <a:r>
              <a:rPr lang="en-US" sz="2300" dirty="0" err="1"/>
              <a:t>zapam</a:t>
            </a:r>
            <a:r>
              <a:rPr lang="sr-Latn-RS" sz="2300" dirty="0"/>
              <a:t>ćen </a:t>
            </a:r>
            <a:endParaRPr lang="en-US" sz="23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en-US" sz="20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- </a:t>
            </a:r>
            <a:r>
              <a:rPr lang="sr-Latn-RS" dirty="0" smtClean="0">
                <a:effectLst/>
              </a:rPr>
              <a:t>uključivanje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0305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3"/>
            <a:ext cx="10430844" cy="4665919"/>
          </a:xfrm>
        </p:spPr>
        <p:txBody>
          <a:bodyPr>
            <a:normAutofit/>
          </a:bodyPr>
          <a:lstStyle/>
          <a:p>
            <a:r>
              <a:rPr lang="sr-Latn-RS" dirty="0" smtClean="0"/>
              <a:t>Već smo pomenuli da program sadrži niz koraka odnosno instrukcija koje računar izvršava</a:t>
            </a:r>
          </a:p>
          <a:p>
            <a:endParaRPr lang="sr-Latn-RS" dirty="0" smtClean="0"/>
          </a:p>
          <a:p>
            <a:r>
              <a:rPr lang="sr-Latn-RS" dirty="0" smtClean="0"/>
              <a:t>Svaki instrukcija se naziva </a:t>
            </a:r>
            <a:r>
              <a:rPr lang="sr-Latn-RS" b="1" dirty="0" smtClean="0"/>
              <a:t>naredba </a:t>
            </a:r>
            <a:r>
              <a:rPr lang="sr-Latn-RS" dirty="0" smtClean="0"/>
              <a:t>(eng. </a:t>
            </a:r>
            <a:r>
              <a:rPr lang="sr-Latn-RS" dirty="0"/>
              <a:t>s</a:t>
            </a:r>
            <a:r>
              <a:rPr lang="sr-Latn-RS" dirty="0" smtClean="0"/>
              <a:t>tatement)</a:t>
            </a:r>
            <a:r>
              <a:rPr lang="sr-Latn-RS" b="1" dirty="0" smtClean="0"/>
              <a:t> </a:t>
            </a:r>
            <a:r>
              <a:rPr lang="sr-Latn-RS" dirty="0" smtClean="0"/>
              <a:t>i završava se karakterom </a:t>
            </a:r>
            <a:r>
              <a:rPr lang="en-US" b="1" dirty="0" smtClean="0"/>
              <a:t>;</a:t>
            </a:r>
            <a:endParaRPr lang="sr-Latn-RS" b="1" dirty="0" smtClean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sr-Latn-RS" sz="17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Ovo je prva naredba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console.log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sr-Latn-RS" sz="17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Ovo je druga naredba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console.log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sr-Latn-RS" sz="17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Ovo je treća naredba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 smtClean="0"/>
          </a:p>
          <a:p>
            <a:r>
              <a:rPr lang="en-US" dirty="0" smtClean="0"/>
              <a:t>Dobra </a:t>
            </a:r>
            <a:r>
              <a:rPr lang="en-US" dirty="0" err="1" smtClean="0"/>
              <a:t>praksa</a:t>
            </a:r>
            <a:r>
              <a:rPr lang="en-US" dirty="0" smtClean="0"/>
              <a:t> je da pi</a:t>
            </a:r>
            <a:r>
              <a:rPr lang="sr-Latn-RS" dirty="0" smtClean="0"/>
              <a:t>šemo jednu naredbu u jednom redu </a:t>
            </a:r>
          </a:p>
          <a:p>
            <a:r>
              <a:rPr lang="sr-Latn-RS" dirty="0" smtClean="0"/>
              <a:t>Naredbe mogu da se grupišu u blokove</a:t>
            </a:r>
          </a:p>
          <a:p>
            <a:r>
              <a:rPr lang="sr-Latn-RS" dirty="0" smtClean="0"/>
              <a:t>Blokovi su okruženi zagradama </a:t>
            </a:r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/>
              <a:t> </a:t>
            </a:r>
            <a:r>
              <a:rPr lang="sr-Latn-RS" dirty="0" smtClean="0"/>
              <a:t>nakon kojih ne stoji karakter </a:t>
            </a:r>
            <a:r>
              <a:rPr lang="en-US" b="1" dirty="0" smtClean="0"/>
              <a:t>;</a:t>
            </a:r>
            <a:endParaRPr lang="sr-Latn-RS" b="1" dirty="0" smtClean="0"/>
          </a:p>
          <a:p>
            <a:endParaRPr lang="sr-Latn-R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-</a:t>
            </a:r>
            <a:r>
              <a:rPr lang="sr-Latn-RS" dirty="0">
                <a:effectLst/>
              </a:rPr>
              <a:t> </a:t>
            </a:r>
            <a:r>
              <a:rPr lang="sr-Latn-RS" dirty="0" smtClean="0">
                <a:effectLst/>
              </a:rPr>
              <a:t>naredbe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7999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Komentare</a:t>
            </a:r>
            <a:r>
              <a:rPr lang="en-US" dirty="0" smtClean="0"/>
              <a:t> </a:t>
            </a:r>
            <a:r>
              <a:rPr lang="en-US" dirty="0" err="1" smtClean="0"/>
              <a:t>pisemo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karaktera</a:t>
            </a:r>
            <a:r>
              <a:rPr lang="en-US" dirty="0" smtClean="0"/>
              <a:t> </a:t>
            </a:r>
            <a:r>
              <a:rPr lang="en-US" b="1" dirty="0" smtClean="0"/>
              <a:t>//</a:t>
            </a:r>
            <a:r>
              <a:rPr lang="en-US" dirty="0" smtClean="0"/>
              <a:t> </a:t>
            </a: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redu</a:t>
            </a:r>
            <a:r>
              <a:rPr lang="en-US" dirty="0" smtClean="0"/>
              <a:t>,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karaktera</a:t>
            </a:r>
            <a:r>
              <a:rPr lang="en-US" dirty="0" smtClean="0"/>
              <a:t> </a:t>
            </a:r>
            <a:r>
              <a:rPr lang="en-US" b="1" dirty="0" smtClean="0"/>
              <a:t>/*</a:t>
            </a:r>
            <a:r>
              <a:rPr lang="en-US" dirty="0" smtClean="0"/>
              <a:t> 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*/</a:t>
            </a:r>
            <a:r>
              <a:rPr lang="en-US" dirty="0" smtClean="0"/>
              <a:t> </a:t>
            </a: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 vi</a:t>
            </a:r>
            <a:r>
              <a:rPr lang="sr-Latn-RS" dirty="0" smtClean="0"/>
              <a:t>še redova</a:t>
            </a:r>
          </a:p>
          <a:p>
            <a:pPr marL="393192" lvl="1" indent="0">
              <a:buNone/>
            </a:pPr>
            <a:endParaRPr lang="sr-Latn-R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=“</a:t>
            </a:r>
            <a:r>
              <a:rPr lang="en-US" sz="1700" dirty="0">
                <a:solidFill>
                  <a:srgbClr val="2A08F5"/>
                </a:solidFill>
                <a:latin typeface="Consolas" panose="020B0609020204030204" pitchFamily="49" charset="0"/>
              </a:rPr>
              <a:t>text/</a:t>
            </a:r>
            <a:r>
              <a:rPr lang="en-US" sz="1700" dirty="0" err="1">
                <a:solidFill>
                  <a:srgbClr val="2A08F5"/>
                </a:solidFill>
                <a:latin typeface="Consolas" panose="020B0609020204030204" pitchFamily="49" charset="0"/>
              </a:rPr>
              <a:t>javascript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”&gt;  </a:t>
            </a:r>
          </a:p>
          <a:p>
            <a:pPr marL="393192" lvl="1" indent="0">
              <a:buNone/>
            </a:pP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sr-Latn-R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Ovo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je </a:t>
            </a:r>
            <a:r>
              <a:rPr lang="en-US" sz="17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jednolinijski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komentar</a:t>
            </a:r>
            <a:endParaRPr lang="en-U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en-US" sz="17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/*</a:t>
            </a:r>
          </a:p>
          <a:p>
            <a:pPr marL="393192" lvl="1" indent="0">
              <a:buNone/>
            </a:pP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	</a:t>
            </a:r>
            <a:r>
              <a:rPr lang="en-US" sz="17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Ovo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je </a:t>
            </a:r>
            <a:r>
              <a:rPr lang="en-US" sz="17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komentar</a:t>
            </a:r>
            <a:endParaRPr lang="en-U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	</a:t>
            </a:r>
            <a:r>
              <a:rPr lang="en-US" sz="17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koji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zauzima</a:t>
            </a:r>
            <a:endParaRPr lang="en-US" sz="17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		vise </a:t>
            </a:r>
            <a:r>
              <a:rPr lang="en-US" sz="17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linija</a:t>
            </a:r>
            <a:endParaRPr lang="en-U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*/</a:t>
            </a:r>
            <a:endParaRPr lang="sr-Latn-R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7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Hello world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>
                <a:solidFill>
                  <a:srgbClr val="624B12"/>
                </a:solidFill>
                <a:latin typeface="Consolas" panose="020B0609020204030204" pitchFamily="49" charset="0"/>
              </a:rPr>
              <a:t>&lt;/</a:t>
            </a: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script</a:t>
            </a:r>
            <a:r>
              <a:rPr lang="en-US" sz="17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&gt;</a:t>
            </a:r>
            <a:endParaRPr lang="sr-Latn-R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sr-Latn-RS" sz="1700" dirty="0"/>
          </a:p>
          <a:p>
            <a:r>
              <a:rPr lang="sr-Latn-RS" sz="2000" dirty="0" smtClean="0"/>
              <a:t>Komentare pišemo kako bismo bolje objasnili šta neki kod radi i jako su korisni kada više ljudi radi na istom projektu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 </a:t>
            </a:r>
            <a:r>
              <a:rPr lang="en-US" dirty="0" err="1" smtClean="0">
                <a:effectLst/>
              </a:rPr>
              <a:t>komentari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806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 </a:t>
            </a:r>
            <a:r>
              <a:rPr lang="en-US" sz="2000" dirty="0" err="1" smtClean="0"/>
              <a:t>prethodnim</a:t>
            </a:r>
            <a:r>
              <a:rPr lang="en-US" sz="2000" dirty="0" smtClean="0"/>
              <a:t> </a:t>
            </a:r>
            <a:r>
              <a:rPr lang="en-US" sz="2000" dirty="0" err="1" smtClean="0"/>
              <a:t>primerima</a:t>
            </a:r>
            <a:r>
              <a:rPr lang="en-US" sz="2000" dirty="0" smtClean="0"/>
              <a:t>, </a:t>
            </a:r>
            <a:r>
              <a:rPr lang="en-US" sz="2000" dirty="0" err="1" smtClean="0"/>
              <a:t>ispisivali</a:t>
            </a:r>
            <a:r>
              <a:rPr lang="en-US" sz="2000" dirty="0" smtClean="0"/>
              <a:t> </a:t>
            </a:r>
            <a:r>
              <a:rPr lang="en-US" sz="2000" dirty="0" err="1" smtClean="0"/>
              <a:t>smo</a:t>
            </a:r>
            <a:r>
              <a:rPr lang="en-US" sz="2000" dirty="0" smtClean="0"/>
              <a:t> </a:t>
            </a:r>
            <a:r>
              <a:rPr lang="en-US" sz="2000" dirty="0" err="1" smtClean="0"/>
              <a:t>tekst</a:t>
            </a:r>
            <a:r>
              <a:rPr lang="en-US" sz="2000" dirty="0" smtClean="0"/>
              <a:t> </a:t>
            </a:r>
            <a:r>
              <a:rPr lang="en-US" sz="2000" dirty="0" err="1" smtClean="0"/>
              <a:t>naredbom</a:t>
            </a:r>
            <a:r>
              <a:rPr lang="en-US" dirty="0" smtClean="0"/>
              <a:t>:</a:t>
            </a:r>
          </a:p>
          <a:p>
            <a:pPr marL="393192" lvl="1" indent="0">
              <a:buNone/>
            </a:pPr>
            <a:endParaRPr lang="en-US" sz="17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7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700" dirty="0">
                <a:solidFill>
                  <a:srgbClr val="9900CC"/>
                </a:solidFill>
                <a:latin typeface="Consolas" panose="020B0609020204030204" pitchFamily="49" charset="0"/>
              </a:rPr>
              <a:t>Hello world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Svaki</a:t>
            </a:r>
            <a:r>
              <a:rPr lang="en-US" dirty="0" smtClean="0"/>
              <a:t> put </a:t>
            </a:r>
            <a:r>
              <a:rPr lang="en-US" dirty="0" err="1" smtClean="0"/>
              <a:t>kad</a:t>
            </a:r>
            <a:r>
              <a:rPr lang="en-US" dirty="0" smtClean="0"/>
              <a:t> </a:t>
            </a:r>
            <a:r>
              <a:rPr lang="sr-Latn-RS" dirty="0" smtClean="0"/>
              <a:t>otvorimo stranicu </a:t>
            </a:r>
            <a:r>
              <a:rPr lang="en-US" dirty="0" err="1" smtClean="0"/>
              <a:t>ispisa</a:t>
            </a:r>
            <a:r>
              <a:rPr lang="sr-Latn-RS" dirty="0" smtClean="0"/>
              <a:t>će se isti tekst </a:t>
            </a:r>
            <a:r>
              <a:rPr lang="en-US" dirty="0" smtClean="0"/>
              <a:t>“Hello world”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unapred</a:t>
            </a:r>
            <a:r>
              <a:rPr lang="en-US" dirty="0" smtClean="0"/>
              <a:t> </a:t>
            </a:r>
            <a:r>
              <a:rPr lang="en-US" dirty="0" err="1" smtClean="0"/>
              <a:t>zadali</a:t>
            </a:r>
            <a:endParaRPr lang="en-US" dirty="0" smtClean="0"/>
          </a:p>
          <a:p>
            <a:r>
              <a:rPr lang="en-US" dirty="0" smtClean="0"/>
              <a:t>Da </a:t>
            </a:r>
            <a:r>
              <a:rPr lang="en-US" dirty="0" err="1" smtClean="0"/>
              <a:t>bismo</a:t>
            </a:r>
            <a:r>
              <a:rPr lang="en-US" dirty="0" smtClean="0"/>
              <a:t> </a:t>
            </a:r>
            <a:r>
              <a:rPr lang="en-US" dirty="0" err="1" smtClean="0"/>
              <a:t>promenili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ispisuje</a:t>
            </a:r>
            <a:r>
              <a:rPr lang="en-US" dirty="0" smtClean="0"/>
              <a:t>, </a:t>
            </a:r>
            <a:r>
              <a:rPr lang="en-US" dirty="0" err="1" smtClean="0"/>
              <a:t>potrebno</a:t>
            </a:r>
            <a:r>
              <a:rPr lang="en-US" dirty="0" smtClean="0"/>
              <a:t> je da </a:t>
            </a:r>
            <a:r>
              <a:rPr lang="en-US" dirty="0" err="1" smtClean="0"/>
              <a:t>promenimo</a:t>
            </a:r>
            <a:r>
              <a:rPr lang="en-US" dirty="0" smtClean="0"/>
              <a:t> </a:t>
            </a:r>
            <a:r>
              <a:rPr lang="en-US" dirty="0" err="1" smtClean="0"/>
              <a:t>naredbu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/>
              <a:t>: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Zdravo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svete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sr-Latn-RS" dirty="0" smtClean="0"/>
              <a:t>Međutim ukoliko želimo da ispišemo tekst koji korisnik unese u tekstualno polje, taj tekst ne znamo unapred?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sr-Latn-RS" dirty="0" smtClean="0">
                <a:effectLst/>
              </a:rPr>
              <a:t> - promenljive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4268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Često nam je potrebno da zapamtimo neku informaciju da bismo je posle iskoristili u programu</a:t>
            </a:r>
          </a:p>
          <a:p>
            <a:pPr lvl="1"/>
            <a:r>
              <a:rPr lang="sr-Latn-RS" dirty="0"/>
              <a:t>r</a:t>
            </a:r>
            <a:r>
              <a:rPr lang="sr-Latn-RS" dirty="0" smtClean="0"/>
              <a:t>ecimo da zapamtimo koji tekst je korisnik uneo u tekstualno polje, da bismo  mogli </a:t>
            </a:r>
            <a:r>
              <a:rPr lang="sr-Latn-RS" dirty="0"/>
              <a:t>kasnije da ga </a:t>
            </a:r>
            <a:r>
              <a:rPr lang="sr-Latn-RS" dirty="0" smtClean="0"/>
              <a:t>ispišemo</a:t>
            </a:r>
            <a:endParaRPr lang="en-US" dirty="0" smtClean="0"/>
          </a:p>
          <a:p>
            <a:r>
              <a:rPr lang="en-US" dirty="0" smtClean="0"/>
              <a:t>Tome </a:t>
            </a:r>
            <a:r>
              <a:rPr lang="en-US" dirty="0" err="1" smtClean="0"/>
              <a:t>slu</a:t>
            </a:r>
            <a:r>
              <a:rPr lang="sr-Latn-RS" dirty="0" smtClean="0"/>
              <a:t>že </a:t>
            </a:r>
            <a:r>
              <a:rPr lang="sr-Latn-RS" b="1" dirty="0" smtClean="0"/>
              <a:t>promenljive </a:t>
            </a:r>
            <a:r>
              <a:rPr lang="sr-Latn-RS" dirty="0" smtClean="0"/>
              <a:t>(eng. variable)</a:t>
            </a:r>
            <a:endParaRPr lang="sr-Latn-RS" b="1" dirty="0" smtClean="0"/>
          </a:p>
          <a:p>
            <a:pPr lvl="1"/>
            <a:r>
              <a:rPr lang="sr-Latn-RS" dirty="0" smtClean="0"/>
              <a:t>možemo ih posmatrati kao kutije, koje imaju ime, i u kojima možemo čuvati podatak</a:t>
            </a:r>
          </a:p>
          <a:p>
            <a:r>
              <a:rPr lang="sr-Latn-RS" dirty="0" smtClean="0"/>
              <a:t>Podatak koji promenljiva čuva se takođe naziva </a:t>
            </a:r>
            <a:r>
              <a:rPr lang="sr-Latn-RS" b="1" dirty="0" smtClean="0"/>
              <a:t>vrednost </a:t>
            </a:r>
            <a:r>
              <a:rPr lang="sr-Latn-RS" dirty="0" smtClean="0"/>
              <a:t>promenljive (eng. value)</a:t>
            </a:r>
          </a:p>
          <a:p>
            <a:r>
              <a:rPr lang="sr-Latn-RS" dirty="0" smtClean="0"/>
              <a:t>Npr. možemo napraviti promenljivu, dati joj neko ime i u njoj sačuvati tekst koji korisnik unese</a:t>
            </a:r>
          </a:p>
          <a:p>
            <a:r>
              <a:rPr lang="sr-Latn-RS" dirty="0" smtClean="0"/>
              <a:t>Kasnije, kada želimo da ispišemo taj tekst, zadaćemo instrukciju računaru da ispiše podatak koji se nalazi u promenljivoj sa datim imenom</a:t>
            </a:r>
          </a:p>
          <a:p>
            <a:r>
              <a:rPr lang="sr-Latn-RS" dirty="0" smtClean="0"/>
              <a:t>Podatak koji se čuva u promenljivoj se može menjati (ukoliko korisnik obrise ili promeni tekst koji je uneo)</a:t>
            </a:r>
          </a:p>
          <a:p>
            <a:endParaRPr lang="sr-Latn-R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sr-Latn-RS" dirty="0" smtClean="0">
                <a:effectLst/>
              </a:rPr>
              <a:t> - promenljive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219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Da bismo koristili promenljive za čuvanje podataka, potrebno je prvo da ih napravimo tj. </a:t>
            </a:r>
            <a:r>
              <a:rPr lang="sr-Latn-RS" b="1" dirty="0"/>
              <a:t>d</a:t>
            </a:r>
            <a:r>
              <a:rPr lang="sr-Latn-RS" sz="2000" b="1" dirty="0" smtClean="0"/>
              <a:t>eklarišemo </a:t>
            </a:r>
            <a:r>
              <a:rPr lang="sr-Latn-RS" sz="2000" dirty="0" smtClean="0"/>
              <a:t>(eng. declaration)</a:t>
            </a:r>
          </a:p>
          <a:p>
            <a:endParaRPr lang="sr-Latn-RS" b="1" dirty="0"/>
          </a:p>
          <a:p>
            <a:pPr marL="109728" indent="0">
              <a:buNone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tekst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sr-Latn-RS" sz="1800" b="1" dirty="0" smtClean="0"/>
          </a:p>
          <a:p>
            <a:endParaRPr lang="sr-Latn-RS" sz="2000" b="1" dirty="0" smtClean="0"/>
          </a:p>
          <a:p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sr-Latn-RS" dirty="0" smtClean="0"/>
              <a:t>– </a:t>
            </a:r>
            <a:r>
              <a:rPr lang="sr-Latn-RS" b="1" dirty="0" smtClean="0"/>
              <a:t>ključna reč</a:t>
            </a:r>
            <a:r>
              <a:rPr lang="sr-Latn-RS" dirty="0" smtClean="0"/>
              <a:t> (eng. </a:t>
            </a:r>
            <a:r>
              <a:rPr lang="sr-Latn-RS" dirty="0"/>
              <a:t>k</a:t>
            </a:r>
            <a:r>
              <a:rPr lang="sr-Latn-RS" dirty="0" smtClean="0"/>
              <a:t>eyword)</a:t>
            </a:r>
          </a:p>
          <a:p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tekst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ime tj. </a:t>
            </a:r>
            <a:r>
              <a:rPr lang="sr-Latn-RS" b="1" dirty="0"/>
              <a:t>i</a:t>
            </a:r>
            <a:r>
              <a:rPr lang="sr-Latn-RS" b="1" dirty="0" smtClean="0"/>
              <a:t>dentifikator</a:t>
            </a:r>
            <a:r>
              <a:rPr lang="sr-Latn-RS" dirty="0" smtClean="0"/>
              <a:t> promenljive (eng. </a:t>
            </a:r>
            <a:r>
              <a:rPr lang="sr-Latn-RS" dirty="0"/>
              <a:t>i</a:t>
            </a:r>
            <a:r>
              <a:rPr lang="sr-Latn-RS" dirty="0" smtClean="0"/>
              <a:t>dentifier)</a:t>
            </a:r>
            <a:endParaRPr lang="en-US" dirty="0" smtClean="0"/>
          </a:p>
          <a:p>
            <a:endParaRPr lang="en-US" sz="2000" dirty="0"/>
          </a:p>
          <a:p>
            <a:r>
              <a:rPr lang="sr-Latn-RS" dirty="0" smtClean="0"/>
              <a:t>Kada naleti na ključnu reč </a:t>
            </a: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sr-Latn-RS" dirty="0" smtClean="0"/>
              <a:t> i</a:t>
            </a:r>
            <a:r>
              <a:rPr lang="en-US" dirty="0" err="1" smtClean="0"/>
              <a:t>nterpreter</a:t>
            </a:r>
            <a:r>
              <a:rPr lang="en-US" dirty="0" smtClean="0"/>
              <a:t> </a:t>
            </a:r>
            <a:r>
              <a:rPr lang="sr-Latn-RS" dirty="0" smtClean="0"/>
              <a:t>zna da je treba da napravi mesto u memoriji za vrednost promenljive koja se zove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tekst</a:t>
            </a: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sr-Latn-RS" dirty="0" smtClean="0">
                <a:effectLst/>
              </a:rPr>
              <a:t> - promenljive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9207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Program je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 err="1" smtClean="0"/>
              <a:t>instrukcija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govore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čunaru kako da uradi neki posao</a:t>
            </a:r>
          </a:p>
          <a:p>
            <a:r>
              <a:rPr lang="sr-Latn-RS" dirty="0" smtClean="0"/>
              <a:t>Možemo posmatrati program kao recept za pripremu nekog jela, imamo potrebne sastojke, njihove kolicine i korake koje je potrebno da obavimo da bismo od sastojaka pripremili jelo</a:t>
            </a:r>
          </a:p>
          <a:p>
            <a:endParaRPr lang="sr-Latn-RS" dirty="0" smtClean="0"/>
          </a:p>
          <a:p>
            <a:r>
              <a:rPr lang="sr-Latn-RS" dirty="0" smtClean="0"/>
              <a:t>Ljudi uglavno obavljaju poslove bez da previše razmiljaju o njima (npr. </a:t>
            </a:r>
            <a:r>
              <a:rPr lang="sr-Latn-RS" dirty="0"/>
              <a:t>m</a:t>
            </a:r>
            <a:r>
              <a:rPr lang="sr-Latn-RS" dirty="0" smtClean="0"/>
              <a:t>ožemo voziti auto, spremati doručak, placćati račune, bez da pratimo neke instrukcije)</a:t>
            </a:r>
          </a:p>
          <a:p>
            <a:r>
              <a:rPr lang="sr-Latn-RS" dirty="0" smtClean="0"/>
              <a:t>Medjutim da bi računar obavio neki posao, svaki put mora da prati korake, zbog čega je potrebno da ima detaljne instrukcije</a:t>
            </a:r>
          </a:p>
          <a:p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smtClean="0">
                <a:effectLst/>
              </a:rPr>
              <a:t>Program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8831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Ukoliko želimo da sačuvamo neki podatak u promenljivoj koju smo napravili, to radimo na sledeći način:</a:t>
            </a:r>
          </a:p>
          <a:p>
            <a:endParaRPr lang="sr-Latn-RS" dirty="0" smtClean="0"/>
          </a:p>
          <a:p>
            <a:pPr marL="109728" indent="0">
              <a:buNone/>
            </a:pPr>
            <a:r>
              <a:rPr lang="sr-Latn-RS" dirty="0" smtClean="0"/>
              <a:t>	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tekst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’;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sr-Latn-RS" b="1" dirty="0"/>
          </a:p>
          <a:p>
            <a:r>
              <a:rPr lang="en-US" sz="2000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/>
              <a:t> je operator </a:t>
            </a:r>
            <a:r>
              <a:rPr lang="en-US" sz="2000" b="1" dirty="0" err="1" smtClean="0"/>
              <a:t>dode</a:t>
            </a:r>
            <a:r>
              <a:rPr lang="en-US" b="1" dirty="0" err="1" smtClean="0"/>
              <a:t>ljivanja</a:t>
            </a:r>
            <a:r>
              <a:rPr lang="sr-Latn-RS" b="1" dirty="0" smtClean="0"/>
              <a:t> </a:t>
            </a:r>
            <a:r>
              <a:rPr lang="sr-Latn-RS" dirty="0" smtClean="0"/>
              <a:t>(eng. assignment)</a:t>
            </a:r>
            <a:endParaRPr lang="sr-Latn-RS" b="1" dirty="0" smtClean="0"/>
          </a:p>
          <a:p>
            <a:endParaRPr lang="en-US" b="1" dirty="0" smtClean="0"/>
          </a:p>
          <a:p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naredbom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rekli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čunaru: u prostor koji je rezervisan za promenljivu sa imenom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tekst </a:t>
            </a:r>
            <a:r>
              <a:rPr lang="sr-Latn-RS" dirty="0" smtClean="0"/>
              <a:t>sačuvaj podatak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 smtClean="0"/>
              <a:t>, odnosno promenljivoj sa imenom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tekst </a:t>
            </a:r>
            <a:r>
              <a:rPr lang="sr-Latn-RS" dirty="0" smtClean="0"/>
              <a:t>dodeli vrednost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Hello world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r-Latn-RS" dirty="0" smtClean="0"/>
              <a:t>Ako promenljivoj ne dodelimo nikakvu vrednost, imaće posebnu vrednost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  <a:r>
              <a:rPr lang="sr-Latn-RS" dirty="0"/>
              <a:t> (</a:t>
            </a:r>
            <a:r>
              <a:rPr lang="sr-Latn-RS" dirty="0" smtClean="0"/>
              <a:t>indikator da joj nismo ništa dodelili)</a:t>
            </a: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- </a:t>
            </a:r>
            <a:r>
              <a:rPr lang="en-US" dirty="0" err="1" smtClean="0">
                <a:effectLst/>
              </a:rPr>
              <a:t>promenljiv</a:t>
            </a:r>
            <a:r>
              <a:rPr lang="sr-Latn-RS" dirty="0" smtClean="0">
                <a:effectLst/>
              </a:rPr>
              <a:t>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0573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Nakon što smo napravili promenljivu i dodelili joj vrednost</a:t>
            </a:r>
            <a:r>
              <a:rPr lang="en-US" dirty="0" smtClean="0"/>
              <a:t>, </a:t>
            </a:r>
            <a:r>
              <a:rPr lang="en-US" dirty="0" err="1" smtClean="0"/>
              <a:t>mo</a:t>
            </a:r>
            <a:r>
              <a:rPr lang="sr-Latn-RS" dirty="0" smtClean="0"/>
              <a:t>žemo je koristiti dalje u programu</a:t>
            </a:r>
          </a:p>
          <a:p>
            <a:r>
              <a:rPr lang="sr-Latn-RS" dirty="0" smtClean="0"/>
              <a:t>Npr. 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console.log(tekst)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sr-Latn-RS" dirty="0" smtClean="0"/>
          </a:p>
          <a:p>
            <a:r>
              <a:rPr lang="sr-Latn-RS" dirty="0" smtClean="0"/>
              <a:t>Ova naredba će ispisati onaj tekst koji se nalazi u promenljivoj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tekst</a:t>
            </a:r>
            <a:endParaRPr lang="sr-Latn-RS" dirty="0" smtClean="0"/>
          </a:p>
          <a:p>
            <a:r>
              <a:rPr lang="sr-Latn-RS" sz="2000" dirty="0" smtClean="0"/>
              <a:t>Deo programa u kome možemo koristiti neku promenljivu se zove </a:t>
            </a:r>
            <a:r>
              <a:rPr lang="sr-Latn-RS" sz="2000" b="1" dirty="0" smtClean="0"/>
              <a:t>doseg </a:t>
            </a:r>
            <a:r>
              <a:rPr lang="sr-Latn-RS" dirty="0" smtClean="0"/>
              <a:t>(eng. scope)</a:t>
            </a:r>
          </a:p>
          <a:p>
            <a:endParaRPr lang="sr-Latn-RS" sz="2000" b="1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- </a:t>
            </a:r>
            <a:r>
              <a:rPr lang="en-US" dirty="0" err="1" smtClean="0">
                <a:effectLst/>
              </a:rPr>
              <a:t>promenljive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9489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sr-Latn-RS" dirty="0"/>
              <a:t>čuvaju mogu biti različitog tipa</a:t>
            </a:r>
            <a:endParaRPr lang="en-US" dirty="0"/>
          </a:p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promenljiva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 da čuva bilo koji tip podatka</a:t>
            </a:r>
            <a:endParaRPr lang="en-US" dirty="0"/>
          </a:p>
          <a:p>
            <a:endParaRPr lang="sr-Latn-RS" dirty="0"/>
          </a:p>
          <a:p>
            <a:r>
              <a:rPr lang="sr-Latn-RS" dirty="0"/>
              <a:t>Neki tipovi su:</a:t>
            </a:r>
          </a:p>
          <a:p>
            <a:pPr lvl="1"/>
            <a:r>
              <a:rPr lang="sr-Latn-RS" sz="2000" dirty="0"/>
              <a:t>numerički podaci</a:t>
            </a:r>
            <a:r>
              <a:rPr lang="en-US" sz="2000" dirty="0"/>
              <a:t> – </a:t>
            </a:r>
            <a:r>
              <a:rPr lang="sr-Latn-RS" sz="2000" b="1" dirty="0"/>
              <a:t>brojev</a:t>
            </a:r>
            <a:r>
              <a:rPr lang="en-US" sz="2000" b="1" dirty="0" err="1"/>
              <a:t>i</a:t>
            </a:r>
            <a:endParaRPr lang="en-US" sz="2000" b="1" dirty="0"/>
          </a:p>
          <a:p>
            <a:pPr lvl="2"/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0.5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-4</a:t>
            </a:r>
          </a:p>
          <a:p>
            <a:pPr lvl="2"/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r-Latn-R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temperatura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		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skra</a:t>
            </a:r>
            <a:r>
              <a:rPr lang="sr-Latn-RS" sz="1800" dirty="0"/>
              <a:t>ćeno </a:t>
            </a:r>
            <a:r>
              <a:rPr lang="en-US" sz="1800" dirty="0"/>
              <a:t>	</a:t>
            </a:r>
            <a:r>
              <a:rPr lang="sr-Latn-RS" sz="1800" dirty="0"/>
              <a:t> </a:t>
            </a:r>
            <a:r>
              <a:rPr lang="sr-Latn-R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temperatura</a:t>
            </a:r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28.3;	</a:t>
            </a:r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temperatura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28.3;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 </a:t>
            </a:r>
            <a:r>
              <a:rPr lang="en-US" dirty="0" err="1" smtClean="0">
                <a:effectLst/>
              </a:rPr>
              <a:t>tipovi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podataka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574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000" dirty="0" err="1" smtClean="0"/>
              <a:t>tekstualni</a:t>
            </a:r>
            <a:r>
              <a:rPr lang="sr-Latn-RS" sz="2000" dirty="0" smtClean="0"/>
              <a:t> </a:t>
            </a:r>
            <a:r>
              <a:rPr lang="sr-Latn-RS" sz="2000" dirty="0"/>
              <a:t>podaci</a:t>
            </a:r>
            <a:r>
              <a:rPr lang="en-US" sz="2000" dirty="0"/>
              <a:t> – </a:t>
            </a:r>
            <a:r>
              <a:rPr lang="en-US" sz="2000" b="1" dirty="0" smtClean="0"/>
              <a:t>string</a:t>
            </a:r>
          </a:p>
          <a:p>
            <a:pPr lvl="2"/>
            <a:r>
              <a:rPr lang="en-US" dirty="0"/>
              <a:t>‘</a:t>
            </a:r>
            <a:r>
              <a:rPr lang="sr-Latn-RS" dirty="0">
                <a:solidFill>
                  <a:srgbClr val="9900CC"/>
                </a:solidFill>
              </a:rPr>
              <a:t>ovo je neki tekst</a:t>
            </a:r>
            <a:r>
              <a:rPr lang="en-US" dirty="0"/>
              <a:t>’</a:t>
            </a:r>
            <a:endParaRPr lang="en-US" b="1" dirty="0"/>
          </a:p>
          <a:p>
            <a:pPr lvl="2"/>
            <a:r>
              <a:rPr lang="sr-Latn-RS" dirty="0" smtClean="0"/>
              <a:t>možemo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sr-Latn-RS" dirty="0" smtClean="0"/>
              <a:t>pisati </a:t>
            </a:r>
            <a:r>
              <a:rPr lang="sr-Latn-RS" dirty="0"/>
              <a:t>između jednostrukih </a:t>
            </a:r>
            <a:r>
              <a:rPr lang="en-US" dirty="0"/>
              <a:t>‘</a:t>
            </a:r>
            <a:r>
              <a:rPr lang="sr-Latn-RS" dirty="0">
                <a:solidFill>
                  <a:srgbClr val="9900CC"/>
                </a:solidFill>
              </a:rPr>
              <a:t>ovo je neki tekst</a:t>
            </a:r>
            <a:r>
              <a:rPr lang="en-US" dirty="0"/>
              <a:t>’ </a:t>
            </a:r>
            <a:r>
              <a:rPr lang="sr-Latn-RS" dirty="0"/>
              <a:t>i dvostrukih navodnika</a:t>
            </a:r>
            <a:r>
              <a:rPr lang="en-US" dirty="0"/>
              <a:t> “</a:t>
            </a:r>
            <a:r>
              <a:rPr lang="en-US" dirty="0" err="1">
                <a:solidFill>
                  <a:srgbClr val="9900CC"/>
                </a:solidFill>
              </a:rPr>
              <a:t>ovo</a:t>
            </a:r>
            <a:r>
              <a:rPr lang="en-US" dirty="0">
                <a:solidFill>
                  <a:srgbClr val="9900CC"/>
                </a:solidFill>
              </a:rPr>
              <a:t> je </a:t>
            </a:r>
            <a:r>
              <a:rPr lang="en-US" dirty="0" err="1">
                <a:solidFill>
                  <a:srgbClr val="9900CC"/>
                </a:solidFill>
              </a:rPr>
              <a:t>neki</a:t>
            </a:r>
            <a:r>
              <a:rPr lang="en-US" dirty="0">
                <a:solidFill>
                  <a:srgbClr val="9900CC"/>
                </a:solidFill>
              </a:rPr>
              <a:t> </a:t>
            </a:r>
            <a:r>
              <a:rPr lang="en-US" dirty="0" err="1">
                <a:solidFill>
                  <a:srgbClr val="9900CC"/>
                </a:solidFill>
              </a:rPr>
              <a:t>tekst</a:t>
            </a:r>
            <a:r>
              <a:rPr lang="en-US" dirty="0"/>
              <a:t>”</a:t>
            </a:r>
          </a:p>
          <a:p>
            <a:pPr lvl="2"/>
            <a:r>
              <a:rPr lang="en-US" dirty="0" err="1" smtClean="0"/>
              <a:t>bitno</a:t>
            </a:r>
            <a:r>
              <a:rPr lang="en-US" dirty="0" smtClean="0"/>
              <a:t> </a:t>
            </a:r>
            <a:r>
              <a:rPr lang="en-US" dirty="0"/>
              <a:t>je da </a:t>
            </a:r>
            <a:r>
              <a:rPr lang="en-US" dirty="0" err="1"/>
              <a:t>isti</a:t>
            </a:r>
            <a:r>
              <a:rPr lang="en-US" dirty="0"/>
              <a:t> tip </a:t>
            </a:r>
            <a:r>
              <a:rPr lang="en-US" dirty="0" err="1"/>
              <a:t>navodnika</a:t>
            </a:r>
            <a:r>
              <a:rPr lang="en-US" dirty="0"/>
              <a:t> </a:t>
            </a:r>
            <a:r>
              <a:rPr lang="en-US" dirty="0" err="1"/>
              <a:t>pisemo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(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pogresno</a:t>
            </a:r>
            <a:r>
              <a:rPr lang="en-US" dirty="0"/>
              <a:t> ‘</a:t>
            </a:r>
            <a:r>
              <a:rPr lang="en-US" dirty="0" err="1">
                <a:solidFill>
                  <a:srgbClr val="9900CC"/>
                </a:solidFill>
              </a:rPr>
              <a:t>tekst</a:t>
            </a:r>
            <a:r>
              <a:rPr lang="en-US" dirty="0"/>
              <a:t>”)</a:t>
            </a:r>
          </a:p>
          <a:p>
            <a:pPr lvl="2"/>
            <a:r>
              <a:rPr lang="en-US" dirty="0" err="1" smtClean="0"/>
              <a:t>navodnici</a:t>
            </a:r>
            <a:r>
              <a:rPr lang="en-US" dirty="0" smtClean="0"/>
              <a:t> </a:t>
            </a:r>
            <a:r>
              <a:rPr lang="en-US" dirty="0"/>
              <a:t>“, ‘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kosa</a:t>
            </a:r>
            <a:r>
              <a:rPr lang="en-US" dirty="0"/>
              <a:t> </a:t>
            </a:r>
            <a:r>
              <a:rPr lang="en-US" dirty="0" err="1"/>
              <a:t>crta</a:t>
            </a:r>
            <a:r>
              <a:rPr lang="en-US" dirty="0"/>
              <a:t> \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posebni</a:t>
            </a:r>
            <a:r>
              <a:rPr lang="en-US" dirty="0"/>
              <a:t> </a:t>
            </a:r>
            <a:r>
              <a:rPr lang="en-US" dirty="0" err="1"/>
              <a:t>karakteri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ho</a:t>
            </a:r>
            <a:r>
              <a:rPr lang="sr-Latn-RS" dirty="0"/>
              <a:t>ćemo nj</a:t>
            </a:r>
            <a:r>
              <a:rPr lang="en-US" dirty="0" err="1"/>
              <a:t>ih</a:t>
            </a:r>
            <a:r>
              <a:rPr lang="sr-Latn-RS" dirty="0"/>
              <a:t> da ispišemo to radimo ovako:</a:t>
            </a:r>
          </a:p>
          <a:p>
            <a:pPr lvl="3"/>
            <a:r>
              <a:rPr lang="en-US" sz="1600" dirty="0"/>
              <a:t>“ </a:t>
            </a:r>
            <a:r>
              <a:rPr lang="en-US" sz="1600" dirty="0" err="1">
                <a:solidFill>
                  <a:srgbClr val="9900CC"/>
                </a:solidFill>
              </a:rPr>
              <a:t>Ovo</a:t>
            </a:r>
            <a:r>
              <a:rPr lang="en-US" sz="1600" dirty="0">
                <a:solidFill>
                  <a:srgbClr val="9900CC"/>
                </a:solidFill>
              </a:rPr>
              <a:t>: \” je </a:t>
            </a:r>
            <a:r>
              <a:rPr lang="en-US" sz="1600" dirty="0" err="1">
                <a:solidFill>
                  <a:srgbClr val="9900CC"/>
                </a:solidFill>
              </a:rPr>
              <a:t>dvostruki</a:t>
            </a:r>
            <a:r>
              <a:rPr lang="en-US" sz="1600" dirty="0">
                <a:solidFill>
                  <a:srgbClr val="9900CC"/>
                </a:solidFill>
              </a:rPr>
              <a:t> </a:t>
            </a:r>
            <a:r>
              <a:rPr lang="en-US" sz="1600" dirty="0" err="1">
                <a:solidFill>
                  <a:srgbClr val="9900CC"/>
                </a:solidFill>
              </a:rPr>
              <a:t>navodnik</a:t>
            </a:r>
            <a:r>
              <a:rPr lang="en-US" sz="1600" dirty="0">
                <a:solidFill>
                  <a:srgbClr val="9900CC"/>
                </a:solidFill>
              </a:rPr>
              <a:t> </a:t>
            </a:r>
            <a:r>
              <a:rPr lang="en-US" sz="1600" dirty="0"/>
              <a:t>” 	</a:t>
            </a:r>
          </a:p>
          <a:p>
            <a:pPr lvl="3"/>
            <a:r>
              <a:rPr lang="en-US" sz="1600" dirty="0"/>
              <a:t>‘ </a:t>
            </a:r>
            <a:r>
              <a:rPr lang="en-US" sz="1600" dirty="0" err="1">
                <a:solidFill>
                  <a:srgbClr val="9900CC"/>
                </a:solidFill>
              </a:rPr>
              <a:t>Ovo</a:t>
            </a:r>
            <a:r>
              <a:rPr lang="en-US" sz="1600" dirty="0">
                <a:solidFill>
                  <a:srgbClr val="9900CC"/>
                </a:solidFill>
              </a:rPr>
              <a:t>: \’ je </a:t>
            </a:r>
            <a:r>
              <a:rPr lang="en-US" sz="1600" dirty="0" err="1">
                <a:solidFill>
                  <a:srgbClr val="9900CC"/>
                </a:solidFill>
              </a:rPr>
              <a:t>jednostruki</a:t>
            </a:r>
            <a:r>
              <a:rPr lang="en-US" sz="1600" dirty="0">
                <a:solidFill>
                  <a:srgbClr val="9900CC"/>
                </a:solidFill>
              </a:rPr>
              <a:t> </a:t>
            </a:r>
            <a:r>
              <a:rPr lang="en-US" sz="1600" dirty="0" err="1">
                <a:solidFill>
                  <a:srgbClr val="9900CC"/>
                </a:solidFill>
              </a:rPr>
              <a:t>navodnik</a:t>
            </a:r>
            <a:r>
              <a:rPr lang="en-US" sz="1600" dirty="0">
                <a:solidFill>
                  <a:srgbClr val="9900CC"/>
                </a:solidFill>
              </a:rPr>
              <a:t> </a:t>
            </a:r>
            <a:r>
              <a:rPr lang="en-US" sz="1600" dirty="0"/>
              <a:t>’ </a:t>
            </a:r>
          </a:p>
          <a:p>
            <a:pPr lvl="3"/>
            <a:r>
              <a:rPr lang="en-US" sz="1600" dirty="0"/>
              <a:t>“ </a:t>
            </a:r>
            <a:r>
              <a:rPr lang="en-US" sz="1600" dirty="0" err="1">
                <a:solidFill>
                  <a:srgbClr val="9900CC"/>
                </a:solidFill>
              </a:rPr>
              <a:t>Ovo</a:t>
            </a:r>
            <a:r>
              <a:rPr lang="en-US" sz="1600" dirty="0">
                <a:solidFill>
                  <a:srgbClr val="9900CC"/>
                </a:solidFill>
              </a:rPr>
              <a:t>: \\ je </a:t>
            </a:r>
            <a:r>
              <a:rPr lang="en-US" sz="1600" dirty="0" err="1">
                <a:solidFill>
                  <a:srgbClr val="9900CC"/>
                </a:solidFill>
              </a:rPr>
              <a:t>kosa</a:t>
            </a:r>
            <a:r>
              <a:rPr lang="en-US" sz="1600" dirty="0">
                <a:solidFill>
                  <a:srgbClr val="9900CC"/>
                </a:solidFill>
              </a:rPr>
              <a:t> </a:t>
            </a:r>
            <a:r>
              <a:rPr lang="en-US" sz="1600" dirty="0" err="1">
                <a:solidFill>
                  <a:srgbClr val="9900CC"/>
                </a:solidFill>
              </a:rPr>
              <a:t>crta</a:t>
            </a:r>
            <a:r>
              <a:rPr lang="en-US" sz="1600" dirty="0"/>
              <a:t>” 	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a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ispisali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red </a:t>
            </a:r>
            <a:r>
              <a:rPr lang="en-US" dirty="0" err="1"/>
              <a:t>ili</a:t>
            </a:r>
            <a:r>
              <a:rPr lang="en-US" dirty="0"/>
              <a:t> tab (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razmak</a:t>
            </a:r>
            <a:r>
              <a:rPr lang="en-US" dirty="0"/>
              <a:t>) to </a:t>
            </a:r>
            <a:r>
              <a:rPr lang="en-US" dirty="0" err="1"/>
              <a:t>radimo</a:t>
            </a:r>
            <a:r>
              <a:rPr lang="en-US" dirty="0"/>
              <a:t> </a:t>
            </a:r>
            <a:r>
              <a:rPr lang="en-US" dirty="0" err="1"/>
              <a:t>ovako</a:t>
            </a:r>
            <a:r>
              <a:rPr lang="en-US" dirty="0"/>
              <a:t>:</a:t>
            </a:r>
          </a:p>
          <a:p>
            <a:pPr lvl="3"/>
            <a:r>
              <a:rPr lang="en-US" sz="1600" dirty="0"/>
              <a:t>“ </a:t>
            </a:r>
            <a:r>
              <a:rPr lang="en-US" sz="1600" dirty="0" err="1">
                <a:solidFill>
                  <a:srgbClr val="9900CC"/>
                </a:solidFill>
              </a:rPr>
              <a:t>Ovo</a:t>
            </a:r>
            <a:r>
              <a:rPr lang="en-US" sz="1600" dirty="0">
                <a:solidFill>
                  <a:srgbClr val="9900CC"/>
                </a:solidFill>
              </a:rPr>
              <a:t>: \n je </a:t>
            </a:r>
            <a:r>
              <a:rPr lang="en-US" sz="1600" dirty="0" err="1">
                <a:solidFill>
                  <a:srgbClr val="9900CC"/>
                </a:solidFill>
              </a:rPr>
              <a:t>novi</a:t>
            </a:r>
            <a:r>
              <a:rPr lang="en-US" sz="1600" dirty="0">
                <a:solidFill>
                  <a:srgbClr val="9900CC"/>
                </a:solidFill>
              </a:rPr>
              <a:t> red</a:t>
            </a:r>
            <a:r>
              <a:rPr lang="en-US" sz="1600" dirty="0"/>
              <a:t>” 	</a:t>
            </a:r>
          </a:p>
          <a:p>
            <a:pPr lvl="3"/>
            <a:r>
              <a:rPr lang="en-US" sz="1600" dirty="0"/>
              <a:t>“ </a:t>
            </a:r>
            <a:r>
              <a:rPr lang="en-US" sz="1600" dirty="0" err="1">
                <a:solidFill>
                  <a:srgbClr val="9900CC"/>
                </a:solidFill>
              </a:rPr>
              <a:t>Ovo</a:t>
            </a:r>
            <a:r>
              <a:rPr lang="en-US" sz="1600" dirty="0">
                <a:solidFill>
                  <a:srgbClr val="9900CC"/>
                </a:solidFill>
              </a:rPr>
              <a:t>: \t je tab (</a:t>
            </a:r>
            <a:r>
              <a:rPr lang="en-US" sz="1600" dirty="0" err="1">
                <a:solidFill>
                  <a:srgbClr val="9900CC"/>
                </a:solidFill>
              </a:rPr>
              <a:t>veliki</a:t>
            </a:r>
            <a:r>
              <a:rPr lang="en-US" sz="1600" dirty="0">
                <a:solidFill>
                  <a:srgbClr val="9900CC"/>
                </a:solidFill>
              </a:rPr>
              <a:t> </a:t>
            </a:r>
            <a:r>
              <a:rPr lang="en-US" sz="1600" dirty="0" err="1">
                <a:solidFill>
                  <a:srgbClr val="9900CC"/>
                </a:solidFill>
              </a:rPr>
              <a:t>razmak</a:t>
            </a:r>
            <a:r>
              <a:rPr lang="en-US" sz="1600" dirty="0">
                <a:solidFill>
                  <a:srgbClr val="9900CC"/>
                </a:solidFill>
              </a:rPr>
              <a:t>)</a:t>
            </a:r>
            <a:r>
              <a:rPr lang="en-US" sz="1600" dirty="0"/>
              <a:t>”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dirty="0"/>
              <a:t> </a:t>
            </a:r>
            <a:endParaRPr lang="en-US" dirty="0" smtClean="0"/>
          </a:p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r-Latn-R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poruka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“</a:t>
            </a:r>
            <a:r>
              <a:rPr lang="en-US" sz="1800" dirty="0" err="1" smtClean="0">
                <a:solidFill>
                  <a:srgbClr val="9900CC"/>
                </a:solidFill>
              </a:rPr>
              <a:t>Uspesno</a:t>
            </a:r>
            <a:r>
              <a:rPr lang="en-US" sz="1800" dirty="0" smtClean="0">
                <a:solidFill>
                  <a:srgbClr val="9900CC"/>
                </a:solidFill>
              </a:rPr>
              <a:t> </a:t>
            </a:r>
            <a:r>
              <a:rPr lang="en-US" sz="1800" dirty="0" err="1" smtClean="0">
                <a:solidFill>
                  <a:srgbClr val="9900CC"/>
                </a:solidFill>
              </a:rPr>
              <a:t>ste</a:t>
            </a:r>
            <a:r>
              <a:rPr lang="en-US" sz="1800" dirty="0" smtClean="0">
                <a:solidFill>
                  <a:srgbClr val="9900CC"/>
                </a:solidFill>
              </a:rPr>
              <a:t> </a:t>
            </a:r>
            <a:r>
              <a:rPr lang="en-US" sz="1800" dirty="0" err="1" smtClean="0">
                <a:solidFill>
                  <a:srgbClr val="9900CC"/>
                </a:solidFill>
              </a:rPr>
              <a:t>rezervisali</a:t>
            </a:r>
            <a:r>
              <a:rPr lang="en-US" sz="1800" dirty="0" smtClean="0">
                <a:solidFill>
                  <a:srgbClr val="9900CC"/>
                </a:solidFill>
              </a:rPr>
              <a:t> </a:t>
            </a:r>
            <a:r>
              <a:rPr lang="en-US" sz="1800" dirty="0" err="1" smtClean="0">
                <a:solidFill>
                  <a:srgbClr val="9900CC"/>
                </a:solidFill>
              </a:rPr>
              <a:t>proizvod</a:t>
            </a:r>
            <a:r>
              <a:rPr lang="en-US" sz="1800" dirty="0" smtClean="0">
                <a:solidFill>
                  <a:srgbClr val="9900CC"/>
                </a:solidFill>
              </a:rPr>
              <a:t>.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”;</a:t>
            </a:r>
            <a:endParaRPr lang="sr-Latn-RS" sz="18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– </a:t>
            </a:r>
            <a:r>
              <a:rPr lang="en-US" dirty="0" err="1">
                <a:effectLst/>
              </a:rPr>
              <a:t>tipovi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9386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err="1"/>
              <a:t>b</a:t>
            </a:r>
            <a:r>
              <a:rPr lang="en-US" sz="2000" b="1" dirty="0" err="1" smtClean="0"/>
              <a:t>oolean</a:t>
            </a:r>
            <a:r>
              <a:rPr lang="en-US" sz="2000" dirty="0" smtClean="0"/>
              <a:t> </a:t>
            </a:r>
            <a:r>
              <a:rPr lang="en-US" sz="2000" dirty="0" err="1" smtClean="0"/>
              <a:t>podaci</a:t>
            </a:r>
            <a:endParaRPr lang="en-US" sz="1600" b="1" dirty="0"/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ogu</a:t>
            </a:r>
            <a:r>
              <a:rPr lang="en-US" dirty="0" smtClean="0"/>
              <a:t> </a:t>
            </a:r>
            <a:r>
              <a:rPr lang="en-US" dirty="0" err="1" smtClean="0"/>
              <a:t>imati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 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dirty="0" smtClean="0"/>
          </a:p>
          <a:p>
            <a:pPr lvl="2"/>
            <a:r>
              <a:rPr lang="sr-Latn-RS" dirty="0" err="1"/>
              <a:t>o</a:t>
            </a:r>
            <a:r>
              <a:rPr lang="en-US" dirty="0" err="1" smtClean="0"/>
              <a:t>vaj</a:t>
            </a:r>
            <a:r>
              <a:rPr lang="en-US" dirty="0" smtClean="0"/>
              <a:t> tip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sr-Latn-RS" dirty="0" smtClean="0"/>
              <a:t>že biti vrlo korisan, videćemo na nekim primerima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sz="2000" dirty="0" smtClean="0"/>
          </a:p>
          <a:p>
            <a:pPr lvl="1"/>
            <a:r>
              <a:rPr lang="sr-Latn-RS" sz="2000" b="1" dirty="0" smtClean="0"/>
              <a:t>nizovi</a:t>
            </a:r>
            <a:r>
              <a:rPr lang="en-US" sz="2000" dirty="0" smtClean="0"/>
              <a:t> </a:t>
            </a:r>
            <a:r>
              <a:rPr lang="en-US" sz="2000" dirty="0" err="1" smtClean="0"/>
              <a:t>poda</a:t>
            </a:r>
            <a:r>
              <a:rPr lang="sr-Latn-RS" sz="2000" dirty="0" smtClean="0"/>
              <a:t>taka</a:t>
            </a:r>
            <a:endParaRPr lang="en-US" sz="1600" b="1" dirty="0"/>
          </a:p>
          <a:p>
            <a:pPr lvl="2"/>
            <a:r>
              <a:rPr lang="sr-Latn-RS" sz="1800" dirty="0"/>
              <a:t>p</a:t>
            </a:r>
            <a:r>
              <a:rPr lang="en-US" sz="1800" dirty="0" smtClean="0"/>
              <a:t>o</a:t>
            </a:r>
            <a:r>
              <a:rPr lang="sr-Latn-RS" sz="1800" dirty="0" smtClean="0"/>
              <a:t>seban tip podataka koji može da čuva listu (niz) vrednosti</a:t>
            </a:r>
          </a:p>
          <a:p>
            <a:pPr lvl="2"/>
            <a:r>
              <a:rPr lang="sr-Latn-RS" sz="1800" dirty="0" smtClean="0"/>
              <a:t>n</a:t>
            </a:r>
            <a:r>
              <a:rPr lang="en-US" sz="1800" dirty="0" err="1"/>
              <a:t>i</a:t>
            </a:r>
            <a:r>
              <a:rPr lang="sr-Latn-RS" sz="1800" dirty="0"/>
              <a:t>z ne mora da čuva vrednosti istog tipa, ali dobra praksa je da ipak </a:t>
            </a:r>
            <a:r>
              <a:rPr lang="sr-Latn-RS" sz="1800" dirty="0" smtClean="0"/>
              <a:t>sadrži </a:t>
            </a:r>
            <a:r>
              <a:rPr lang="sr-Latn-RS" sz="1800" dirty="0"/>
              <a:t>vrednosti istog </a:t>
            </a:r>
            <a:r>
              <a:rPr lang="sr-Latn-RS" sz="1800" dirty="0" smtClean="0"/>
              <a:t>tipa</a:t>
            </a:r>
          </a:p>
          <a:p>
            <a:pPr lvl="2"/>
            <a:r>
              <a:rPr lang="sr-Latn-RS" sz="1800" dirty="0"/>
              <a:t>n</a:t>
            </a:r>
            <a:r>
              <a:rPr lang="sr-Latn-RS" sz="1800" dirty="0" smtClean="0"/>
              <a:t>iz bi trebalo da čuva podatke koji imaju nešto zajedničko (recimo niz sastojaka za pravljenje torte)</a:t>
            </a:r>
            <a:endParaRPr lang="en-US" sz="1800" dirty="0" smtClean="0"/>
          </a:p>
          <a:p>
            <a:pPr lvl="2"/>
            <a:r>
              <a:rPr lang="en-US" sz="1800" dirty="0" err="1" smtClean="0"/>
              <a:t>niz</a:t>
            </a:r>
            <a:r>
              <a:rPr lang="en-US" sz="1800" dirty="0" smtClean="0"/>
              <a:t> </a:t>
            </a:r>
            <a:r>
              <a:rPr lang="en-US" sz="1800" dirty="0" err="1" smtClean="0"/>
              <a:t>ko</a:t>
            </a:r>
            <a:r>
              <a:rPr lang="sr-Latn-RS" sz="1800" dirty="0" smtClean="0"/>
              <a:t>nstruišemo pomoću uglastih zagrada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 smtClean="0"/>
              <a:t>a </a:t>
            </a:r>
            <a:r>
              <a:rPr lang="en-US" sz="1800" dirty="0" err="1" smtClean="0"/>
              <a:t>vrednosti</a:t>
            </a:r>
            <a:r>
              <a:rPr lang="en-US" sz="1800" dirty="0" smtClean="0"/>
              <a:t> </a:t>
            </a:r>
            <a:r>
              <a:rPr lang="en-US" sz="1800" dirty="0" err="1" smtClean="0"/>
              <a:t>razdvajamo</a:t>
            </a:r>
            <a:r>
              <a:rPr lang="en-US" sz="1800" dirty="0" smtClean="0"/>
              <a:t> </a:t>
            </a:r>
            <a:r>
              <a:rPr lang="en-US" sz="1800" dirty="0" err="1" smtClean="0"/>
              <a:t>zarezima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 smtClean="0"/>
              <a:t>(ovakav način pravljenja niza se naziva </a:t>
            </a:r>
            <a:r>
              <a:rPr lang="sr-Latn-RS" sz="1800" i="1" dirty="0" smtClean="0"/>
              <a:t>array literal</a:t>
            </a:r>
            <a:r>
              <a:rPr lang="sr-Latn-RS" sz="1800" dirty="0" smtClean="0"/>
              <a:t>) </a:t>
            </a:r>
            <a:endParaRPr lang="en-US" sz="1800" dirty="0" smtClean="0"/>
          </a:p>
          <a:p>
            <a:pPr marL="630936" lvl="2" indent="0">
              <a:buNone/>
            </a:pPr>
            <a:endParaRPr lang="en-US" sz="1800" dirty="0"/>
          </a:p>
          <a:p>
            <a:pPr lvl="2"/>
            <a:r>
              <a:rPr lang="sr-Latn-R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sastojci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[“</a:t>
            </a:r>
            <a:r>
              <a:rPr lang="en-US" sz="18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jaja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sz="18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brasno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sz="18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secer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sz="18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puter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sz="18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slag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sz="18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jagode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”];</a:t>
            </a:r>
          </a:p>
          <a:p>
            <a:pPr lvl="2"/>
            <a:endParaRPr lang="sr-Latn-RS" sz="1800" dirty="0" smtClean="0"/>
          </a:p>
          <a:p>
            <a:pPr lvl="2"/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– </a:t>
            </a:r>
            <a:r>
              <a:rPr lang="en-US" dirty="0" err="1">
                <a:effectLst/>
              </a:rPr>
              <a:t>tipovi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podataka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0671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pPr lvl="2"/>
            <a:r>
              <a:rPr lang="sr-Latn-RS" dirty="0"/>
              <a:t>niz može da čuva koliko god želimo podataka i ne moramo unapred znati koliko će podataka čuvati</a:t>
            </a:r>
          </a:p>
          <a:p>
            <a:pPr lvl="2"/>
            <a:r>
              <a:rPr lang="sr-Latn-RS" dirty="0"/>
              <a:t>niz može da bude prazan</a:t>
            </a:r>
            <a:r>
              <a:rPr lang="en-US" dirty="0"/>
              <a:t> (</a:t>
            </a:r>
            <a:r>
              <a:rPr lang="sr-Latn-RS" dirty="0"/>
              <a:t>ne čuva ni jedan podatak)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sastojci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[];</a:t>
            </a:r>
          </a:p>
          <a:p>
            <a:pPr lvl="2"/>
            <a:endParaRPr lang="sr-Latn-RS" dirty="0" smtClean="0"/>
          </a:p>
          <a:p>
            <a:pPr lvl="2"/>
            <a:r>
              <a:rPr lang="sr-Latn-RS" dirty="0" smtClean="0"/>
              <a:t>drugi način konstruisanja niza je pomoću ključne reči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sr-Latn-RS" dirty="0" smtClean="0"/>
              <a:t>čega sledi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Array() </a:t>
            </a:r>
            <a:r>
              <a:rPr lang="sr-Latn-RS" dirty="0" smtClean="0"/>
              <a:t>(ovaj način se naziva </a:t>
            </a:r>
            <a:r>
              <a:rPr lang="sr-Latn-RS" i="1" dirty="0" smtClean="0"/>
              <a:t>array constructor</a:t>
            </a:r>
            <a:r>
              <a:rPr lang="sr-Latn-RS" dirty="0" smtClean="0"/>
              <a:t>) 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sr-Latn-R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sastojci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 Array(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jaja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dirty="0" err="1">
                <a:solidFill>
                  <a:srgbClr val="9900CC"/>
                </a:solidFill>
                <a:latin typeface="Consolas" panose="020B0609020204030204" pitchFamily="49" charset="0"/>
              </a:rPr>
              <a:t>brasno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dirty="0" err="1">
                <a:solidFill>
                  <a:srgbClr val="9900CC"/>
                </a:solidFill>
                <a:latin typeface="Consolas" panose="020B0609020204030204" pitchFamily="49" charset="0"/>
              </a:rPr>
              <a:t>secer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dirty="0" err="1">
                <a:solidFill>
                  <a:srgbClr val="9900CC"/>
                </a:solidFill>
                <a:latin typeface="Consolas" panose="020B0609020204030204" pitchFamily="49" charset="0"/>
              </a:rPr>
              <a:t>puter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slag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”, “</a:t>
            </a:r>
            <a:r>
              <a:rPr lang="en-US" dirty="0" err="1">
                <a:solidFill>
                  <a:srgbClr val="9900CC"/>
                </a:solidFill>
                <a:latin typeface="Consolas" panose="020B0609020204030204" pitchFamily="49" charset="0"/>
              </a:rPr>
              <a:t>jagode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sr-Latn-RS" dirty="0" smtClean="0"/>
          </a:p>
          <a:p>
            <a:pPr lvl="2"/>
            <a:r>
              <a:rPr lang="sr-Latn-RS" dirty="0" smtClean="0"/>
              <a:t>elementi niza su poređani u onom redosledu u kom smo ih konstruisali</a:t>
            </a:r>
            <a:endParaRPr lang="en-US" dirty="0" smtClean="0"/>
          </a:p>
          <a:p>
            <a:pPr lvl="2"/>
            <a:r>
              <a:rPr lang="sr-Latn-RS" dirty="0"/>
              <a:t>d</a:t>
            </a:r>
            <a:r>
              <a:rPr lang="sr-Latn-RS" dirty="0" smtClean="0"/>
              <a:t>a bismo pristupili nekom elementu iz niza moramo znati koji je po redu odnosno njegov </a:t>
            </a:r>
            <a:r>
              <a:rPr lang="sr-Latn-RS" b="1" dirty="0" smtClean="0"/>
              <a:t>indeks</a:t>
            </a:r>
          </a:p>
          <a:p>
            <a:pPr lvl="2"/>
            <a:r>
              <a:rPr lang="sr-Latn-RS" dirty="0"/>
              <a:t>r</a:t>
            </a:r>
            <a:r>
              <a:rPr lang="sr-Latn-RS" dirty="0" smtClean="0"/>
              <a:t>edni brojevi elemenata u nizu kreću od 0, tako da je u našem primeru element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9900CC"/>
                </a:solidFill>
                <a:latin typeface="Consolas" panose="020B0609020204030204" pitchFamily="49" charset="0"/>
              </a:rPr>
              <a:t>secer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poziciji</a:t>
            </a:r>
            <a:r>
              <a:rPr lang="en-US" dirty="0" smtClean="0"/>
              <a:t> </a:t>
            </a:r>
            <a:r>
              <a:rPr lang="en-US" dirty="0" err="1" smtClean="0"/>
              <a:t>tj</a:t>
            </a:r>
            <a:r>
              <a:rPr lang="en-US" dirty="0" smtClean="0"/>
              <a:t>. </a:t>
            </a:r>
            <a:r>
              <a:rPr lang="en-US" dirty="0" err="1"/>
              <a:t>i</a:t>
            </a:r>
            <a:r>
              <a:rPr lang="en-US" dirty="0" err="1" smtClean="0"/>
              <a:t>ndeksu</a:t>
            </a:r>
            <a:r>
              <a:rPr lang="en-US" dirty="0" smtClean="0"/>
              <a:t> 2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</a:t>
            </a:r>
            <a:r>
              <a:rPr lang="sr-Latn-RS" dirty="0" smtClean="0">
                <a:effectLst/>
              </a:rPr>
              <a:t> tipovi podataka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4848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pPr lvl="2"/>
            <a:r>
              <a:rPr lang="en-US" sz="1400" dirty="0" smtClean="0"/>
              <a:t> </a:t>
            </a:r>
            <a:r>
              <a:rPr lang="en-US" dirty="0" err="1" smtClean="0"/>
              <a:t>elementima</a:t>
            </a:r>
            <a:r>
              <a:rPr lang="en-US" dirty="0" smtClean="0"/>
              <a:t> u </a:t>
            </a:r>
            <a:r>
              <a:rPr lang="en-US" dirty="0" err="1" smtClean="0"/>
              <a:t>nizu</a:t>
            </a:r>
            <a:r>
              <a:rPr lang="en-US" dirty="0" smtClean="0"/>
              <a:t> </a:t>
            </a:r>
            <a:r>
              <a:rPr lang="en-US" dirty="0" err="1" smtClean="0"/>
              <a:t>pristupamo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slede</a:t>
            </a:r>
            <a:r>
              <a:rPr lang="sr-Latn-RS" dirty="0" smtClean="0"/>
              <a:t>ći način:</a:t>
            </a:r>
          </a:p>
          <a:p>
            <a:pPr marL="630936" lvl="2" indent="0">
              <a:buNone/>
            </a:pPr>
            <a:endParaRPr lang="en-US" sz="800" dirty="0" smtClean="0"/>
          </a:p>
          <a:p>
            <a:pPr marL="630936" lvl="2" indent="0">
              <a:buNone/>
            </a:pPr>
            <a:r>
              <a:rPr lang="en-US" sz="1400" i="1" dirty="0"/>
              <a:t>	</a:t>
            </a:r>
            <a:r>
              <a:rPr lang="sr-Latn-RS" i="1" dirty="0" smtClean="0"/>
              <a:t>ime_promenljive</a:t>
            </a:r>
            <a:r>
              <a:rPr lang="en-US" dirty="0" smtClean="0"/>
              <a:t>[</a:t>
            </a:r>
            <a:r>
              <a:rPr lang="en-US" i="1" dirty="0" err="1" smtClean="0"/>
              <a:t>indeks_elementa</a:t>
            </a:r>
            <a:r>
              <a:rPr lang="en-US" dirty="0" smtClean="0"/>
              <a:t>]</a:t>
            </a:r>
          </a:p>
          <a:p>
            <a:pPr marL="630936" lvl="2" indent="0">
              <a:buNone/>
            </a:pPr>
            <a:endParaRPr lang="en-US" sz="800" dirty="0"/>
          </a:p>
          <a:p>
            <a:pPr marL="630936" lvl="2" indent="0">
              <a:buNone/>
            </a:pPr>
            <a:r>
              <a:rPr lang="en-US" sz="1400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jaja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sastojci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[0]</a:t>
            </a:r>
          </a:p>
          <a:p>
            <a:pPr marL="630936" lvl="2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brasno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sastojci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[1]</a:t>
            </a:r>
          </a:p>
          <a:p>
            <a:pPr marL="630936" lvl="2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sastojci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[2]</a:t>
            </a:r>
          </a:p>
          <a:p>
            <a:pPr marL="630936" lvl="2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…</a:t>
            </a:r>
            <a:endParaRPr lang="sr-Latn-RS" sz="1400" dirty="0"/>
          </a:p>
          <a:p>
            <a:pPr lvl="2"/>
            <a:r>
              <a:rPr lang="sr-Latn-RS" dirty="0" err="1"/>
              <a:t>u</a:t>
            </a:r>
            <a:r>
              <a:rPr lang="en-US" dirty="0" err="1" smtClean="0"/>
              <a:t>koliko</a:t>
            </a:r>
            <a:r>
              <a:rPr lang="en-US" dirty="0" smtClean="0"/>
              <a:t> </a:t>
            </a:r>
            <a:r>
              <a:rPr lang="sr-Latn-RS" dirty="0" smtClean="0"/>
              <a:t>želimo da postavimo element u niz na određenu pozciju to radimo ovako</a:t>
            </a:r>
          </a:p>
          <a:p>
            <a:pPr marL="630936" lvl="2" indent="0">
              <a:buNone/>
            </a:pPr>
            <a:endParaRPr lang="sr-Latn-RS" sz="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630936" lvl="2" indent="0">
              <a:buNone/>
            </a:pPr>
            <a:r>
              <a:rPr lang="sr-Latn-R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sastojci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“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cokolada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630936" lvl="2" indent="0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en-US" sz="1400" dirty="0" smtClean="0"/>
          </a:p>
          <a:p>
            <a:pPr lvl="2"/>
            <a:r>
              <a:rPr lang="sr-Latn-RS" dirty="0"/>
              <a:t>s</a:t>
            </a:r>
            <a:r>
              <a:rPr lang="sr-Latn-RS" dirty="0" smtClean="0"/>
              <a:t>vaki niz ima svojstvo koje se zove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length </a:t>
            </a:r>
            <a:r>
              <a:rPr lang="sr-Latn-RS" dirty="0" smtClean="0"/>
              <a:t>i koje sadrži broj elemenata u nizu</a:t>
            </a:r>
          </a:p>
          <a:p>
            <a:pPr marL="914400" lvl="3" indent="0">
              <a:buNone/>
            </a:pPr>
            <a:endParaRPr lang="sr-Latn-RS" sz="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914400" lvl="3" indent="0">
              <a:buNone/>
            </a:pP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astojci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.length </a:t>
            </a:r>
            <a:r>
              <a:rPr lang="sr-Latn-RS" sz="1600" dirty="0" smtClean="0"/>
              <a:t>je broj 6</a:t>
            </a:r>
          </a:p>
          <a:p>
            <a:pPr marL="914400" lvl="3" indent="0">
              <a:buNone/>
            </a:pPr>
            <a:endParaRPr lang="en-US" sz="800" dirty="0" smtClean="0"/>
          </a:p>
          <a:p>
            <a:pPr lvl="1"/>
            <a:r>
              <a:rPr lang="sr-Latn-RS" sz="1600" dirty="0" smtClean="0"/>
              <a:t>Postoji </a:t>
            </a:r>
            <a:r>
              <a:rPr lang="sr-Latn-RS" sz="1600" dirty="0"/>
              <a:t>još različitih tipova podataka u Javascript </a:t>
            </a:r>
            <a:r>
              <a:rPr lang="sr-Latn-RS" sz="1600" dirty="0" smtClean="0"/>
              <a:t>jeziku </a:t>
            </a:r>
            <a:r>
              <a:rPr lang="sr-Latn-RS" sz="1600" b="1" dirty="0" smtClean="0"/>
              <a:t>objekti</a:t>
            </a:r>
            <a:r>
              <a:rPr lang="sr-Latn-RS" sz="1600" dirty="0" smtClean="0"/>
              <a:t> </a:t>
            </a:r>
            <a:r>
              <a:rPr lang="sr-Latn-RS" sz="1600" dirty="0"/>
              <a:t>(eng. object), </a:t>
            </a:r>
            <a:r>
              <a:rPr lang="sr-Latn-R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  <a:r>
              <a:rPr lang="sr-Latn-RS" sz="1600" dirty="0"/>
              <a:t>, </a:t>
            </a:r>
            <a:r>
              <a:rPr lang="sr-Latn-R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sr-Latn-RS" sz="1600" dirty="0"/>
              <a:t>, ali njih ćemo proučavati kasnije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</a:t>
            </a:r>
            <a:r>
              <a:rPr lang="sr-Latn-RS" dirty="0" smtClean="0">
                <a:effectLst/>
              </a:rPr>
              <a:t> tipovi podataka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357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Pravila</a:t>
            </a:r>
          </a:p>
          <a:p>
            <a:pPr lvl="1"/>
            <a:r>
              <a:rPr lang="sr-Latn-RS" dirty="0"/>
              <a:t>m</a:t>
            </a:r>
            <a:r>
              <a:rPr lang="sr-Latn-RS" dirty="0" smtClean="0"/>
              <a:t>ogu pocinjati slovima, $ ili _</a:t>
            </a:r>
          </a:p>
          <a:p>
            <a:pPr lvl="1"/>
            <a:r>
              <a:rPr lang="sr-Latn-RS" dirty="0"/>
              <a:t>m</a:t>
            </a:r>
            <a:r>
              <a:rPr lang="sr-Latn-RS" dirty="0" smtClean="0"/>
              <a:t>ogu sadržati slova, brojeve, </a:t>
            </a:r>
            <a:r>
              <a:rPr lang="sr-Latn-RS" dirty="0"/>
              <a:t>$</a:t>
            </a:r>
            <a:r>
              <a:rPr lang="sr-Latn-RS" dirty="0" smtClean="0"/>
              <a:t> i _</a:t>
            </a:r>
          </a:p>
          <a:p>
            <a:pPr lvl="1"/>
            <a:r>
              <a:rPr lang="sr-Latn-RS" dirty="0"/>
              <a:t>n</a:t>
            </a:r>
            <a:r>
              <a:rPr lang="sr-Latn-RS" dirty="0" smtClean="0"/>
              <a:t>e smeju biti neke od ključnih reči (npr.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sr-Latn-RS" dirty="0" smtClean="0"/>
              <a:t>)</a:t>
            </a:r>
          </a:p>
          <a:p>
            <a:endParaRPr lang="sr-Latn-RS" dirty="0" smtClean="0"/>
          </a:p>
          <a:p>
            <a:r>
              <a:rPr lang="sr-Latn-RS" dirty="0" smtClean="0"/>
              <a:t>Dobra praksa je nazivati promeljive smisleno tako da se može zaključiti za šta su namenjene</a:t>
            </a:r>
            <a:r>
              <a:rPr lang="sr-Latn-RS" dirty="0"/>
              <a:t> </a:t>
            </a:r>
            <a:r>
              <a:rPr lang="sr-Latn-RS" dirty="0" smtClean="0"/>
              <a:t>(npr.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sr-Latn-RS" dirty="0" smtClean="0"/>
              <a:t>)</a:t>
            </a:r>
          </a:p>
          <a:p>
            <a:endParaRPr lang="sr-Latn-RS" dirty="0" smtClean="0"/>
          </a:p>
          <a:p>
            <a:r>
              <a:rPr lang="sr-Latn-RS" dirty="0" smtClean="0"/>
              <a:t>Ukoliko se ime promenljive sastoji od dve reči (npr.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first name</a:t>
            </a:r>
            <a:r>
              <a:rPr lang="sr-Latn-RS" dirty="0" smtClean="0"/>
              <a:t>) praksa je da ime konstruišemo na jedan od sledećih načina</a:t>
            </a:r>
          </a:p>
          <a:p>
            <a:pPr lvl="1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sr-Latn-RS" dirty="0" smtClean="0"/>
              <a:t> (ovaj način se naziva </a:t>
            </a:r>
            <a:r>
              <a:rPr lang="sr-Latn-RS" i="1" dirty="0" smtClean="0"/>
              <a:t>camel case</a:t>
            </a:r>
            <a:r>
              <a:rPr lang="sr-Latn-RS" dirty="0" smtClean="0"/>
              <a:t>) </a:t>
            </a:r>
          </a:p>
          <a:p>
            <a:pPr lvl="1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first_name</a:t>
            </a:r>
            <a:r>
              <a:rPr lang="sr-Latn-RS" dirty="0" smtClean="0"/>
              <a:t> </a:t>
            </a:r>
            <a:r>
              <a:rPr lang="sr-Latn-RS" dirty="0"/>
              <a:t>(ovaj način se naziva </a:t>
            </a:r>
            <a:r>
              <a:rPr lang="sr-Latn-RS" i="1" dirty="0" smtClean="0"/>
              <a:t>snake tail</a:t>
            </a:r>
            <a:r>
              <a:rPr lang="sr-Latn-RS" dirty="0" smtClean="0"/>
              <a:t>) </a:t>
            </a:r>
            <a:endParaRPr lang="sr-Latn-RS" dirty="0"/>
          </a:p>
          <a:p>
            <a:pPr lvl="1"/>
            <a:endParaRPr lang="sr-Latn-R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</a:t>
            </a:r>
            <a:r>
              <a:rPr lang="sr-Latn-RS" dirty="0" smtClean="0">
                <a:effectLst/>
              </a:rPr>
              <a:t> imena promenljivih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7055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92500"/>
          </a:bodyPr>
          <a:lstStyle/>
          <a:p>
            <a:r>
              <a:rPr lang="en-US" sz="2000" b="1" dirty="0" smtClean="0"/>
              <a:t>Operator</a:t>
            </a:r>
            <a:r>
              <a:rPr lang="en-US" sz="2000" dirty="0" smtClean="0"/>
              <a:t> </a:t>
            </a:r>
            <a:r>
              <a:rPr lang="en-US" dirty="0" smtClean="0"/>
              <a:t>je </a:t>
            </a:r>
            <a:r>
              <a:rPr lang="sr-Latn-RS" sz="2000" dirty="0" smtClean="0"/>
              <a:t>operacija</a:t>
            </a:r>
            <a:r>
              <a:rPr lang="en-US" dirty="0" smtClean="0"/>
              <a:t> </a:t>
            </a:r>
            <a:r>
              <a:rPr lang="en-US" dirty="0" err="1" smtClean="0"/>
              <a:t>tj</a:t>
            </a:r>
            <a:r>
              <a:rPr lang="en-US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funkcija</a:t>
            </a:r>
            <a:r>
              <a:rPr lang="en-US" sz="2000" dirty="0" smtClean="0"/>
              <a:t> </a:t>
            </a:r>
            <a:r>
              <a:rPr lang="en-US" sz="2000" dirty="0" err="1" smtClean="0"/>
              <a:t>koja</a:t>
            </a:r>
            <a:r>
              <a:rPr lang="en-US" sz="2000" dirty="0" smtClean="0"/>
              <a:t> se </a:t>
            </a:r>
            <a:r>
              <a:rPr lang="en-US" sz="2000" dirty="0" err="1" smtClean="0"/>
              <a:t>primenjuje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argumente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daje</a:t>
            </a:r>
            <a:r>
              <a:rPr lang="en-US" sz="2000" dirty="0" smtClean="0"/>
              <a:t> </a:t>
            </a:r>
            <a:r>
              <a:rPr lang="en-US" sz="2000" dirty="0" err="1" smtClean="0"/>
              <a:t>rezultat</a:t>
            </a:r>
            <a:endParaRPr lang="en-US" sz="2000" dirty="0" smtClean="0"/>
          </a:p>
          <a:p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 je operator </a:t>
            </a:r>
            <a:r>
              <a:rPr lang="en-US" dirty="0" err="1" smtClean="0"/>
              <a:t>sabiranja</a:t>
            </a:r>
            <a:r>
              <a:rPr lang="en-US" dirty="0" smtClean="0"/>
              <a:t>, </a:t>
            </a:r>
            <a:r>
              <a:rPr lang="en-US" dirty="0" err="1" smtClean="0"/>
              <a:t>primenjuje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sabirka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izra</a:t>
            </a:r>
            <a:r>
              <a:rPr lang="sr-Latn-RS" dirty="0" smtClean="0"/>
              <a:t>čunava zbir</a:t>
            </a:r>
            <a:endParaRPr lang="en-US" dirty="0" smtClean="0"/>
          </a:p>
          <a:p>
            <a:endParaRPr lang="sr-Latn-RS" dirty="0"/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 + 5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sr-Latn-RS" dirty="0" smtClean="0"/>
          </a:p>
          <a:p>
            <a:endParaRPr lang="en-US" dirty="0" smtClean="0"/>
          </a:p>
          <a:p>
            <a:r>
              <a:rPr lang="en-US" b="1" dirty="0" err="1" smtClean="0"/>
              <a:t>Izraz</a:t>
            </a:r>
            <a:r>
              <a:rPr lang="en-US" dirty="0" smtClean="0"/>
              <a:t> je </a:t>
            </a:r>
            <a:r>
              <a:rPr lang="en-US" dirty="0" err="1" smtClean="0"/>
              <a:t>konstrukcija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izra</a:t>
            </a:r>
            <a:r>
              <a:rPr lang="sr-Latn-RS" dirty="0" smtClean="0"/>
              <a:t>čunava</a:t>
            </a:r>
          </a:p>
          <a:p>
            <a:r>
              <a:rPr lang="sr-Latn-RS" dirty="0" smtClean="0"/>
              <a:t>Npr. u gornjem primeru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 +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 </a:t>
            </a:r>
            <a:r>
              <a:rPr lang="sr-Latn-RS" dirty="0" smtClean="0"/>
              <a:t>je izraz</a:t>
            </a:r>
            <a:endParaRPr lang="en-US" dirty="0" smtClean="0"/>
          </a:p>
          <a:p>
            <a:r>
              <a:rPr lang="sr-Latn-RS" dirty="0" smtClean="0"/>
              <a:t>U Javascript</a:t>
            </a:r>
            <a:r>
              <a:rPr lang="en-US" dirty="0" smtClean="0"/>
              <a:t>-</a:t>
            </a:r>
            <a:r>
              <a:rPr lang="sr-Latn-RS" dirty="0" smtClean="0"/>
              <a:t>u postoji više različitih tipova operatora, neki od njih su:</a:t>
            </a:r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peratori dodeljivanja</a:t>
            </a:r>
          </a:p>
          <a:p>
            <a:pPr lvl="1"/>
            <a:r>
              <a:rPr lang="sr-Latn-RS" dirty="0"/>
              <a:t>a</a:t>
            </a:r>
            <a:r>
              <a:rPr lang="sr-Latn-RS" dirty="0" smtClean="0"/>
              <a:t>ritmetički operatori</a:t>
            </a:r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tring operatori </a:t>
            </a:r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peratori poređenja</a:t>
            </a:r>
          </a:p>
          <a:p>
            <a:pPr lvl="1"/>
            <a:r>
              <a:rPr lang="sr-Latn-RS" dirty="0"/>
              <a:t>l</a:t>
            </a:r>
            <a:r>
              <a:rPr lang="sr-Latn-RS" dirty="0" smtClean="0"/>
              <a:t>ogički operatori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 </a:t>
            </a:r>
            <a:r>
              <a:rPr lang="sr-Latn-RS" dirty="0" smtClean="0">
                <a:effectLst/>
              </a:rPr>
              <a:t>operatori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izrazi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36580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dirty="0" smtClean="0"/>
              <a:t> 	</a:t>
            </a:r>
            <a:r>
              <a:rPr lang="en-US" dirty="0" err="1" smtClean="0"/>
              <a:t>sabiranje</a:t>
            </a:r>
            <a:r>
              <a:rPr lang="en-US" dirty="0" smtClean="0"/>
              <a:t>			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4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6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	</a:t>
            </a:r>
            <a:r>
              <a:rPr lang="en-US" dirty="0" err="1"/>
              <a:t>o</a:t>
            </a:r>
            <a:r>
              <a:rPr lang="en-US" dirty="0" err="1" smtClean="0"/>
              <a:t>duzimanje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4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*	</a:t>
            </a:r>
            <a:r>
              <a:rPr lang="en-US" dirty="0" err="1"/>
              <a:t>m</a:t>
            </a:r>
            <a:r>
              <a:rPr lang="en-US" dirty="0" err="1" smtClean="0"/>
              <a:t>no</a:t>
            </a:r>
            <a:r>
              <a:rPr lang="sr-Latn-RS" dirty="0"/>
              <a:t>ž</a:t>
            </a:r>
            <a:r>
              <a:rPr lang="en-US" dirty="0" err="1" smtClean="0"/>
              <a:t>enje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 * 5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25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deljenje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15 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3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ostatak pri deljenju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9 % 4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 smtClean="0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**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/>
              <a:t>s</a:t>
            </a:r>
            <a:r>
              <a:rPr lang="sr-Latn-RS" dirty="0" smtClean="0"/>
              <a:t>tepenovanje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2 ** 3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8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povećavanje za jedan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5++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umanjenje za jedan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12--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lvl="1"/>
            <a:endParaRPr lang="sr-Latn-RS" dirty="0"/>
          </a:p>
          <a:p>
            <a:r>
              <a:rPr lang="sr-Latn-RS" dirty="0"/>
              <a:t>I</a:t>
            </a:r>
            <a:r>
              <a:rPr lang="sr-Latn-RS" dirty="0" smtClean="0"/>
              <a:t>zraz može da sadrži više operatora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3 + 9</a:t>
            </a:r>
            <a:r>
              <a:rPr lang="en-US" dirty="0" smtClean="0"/>
              <a:t>), </a:t>
            </a:r>
            <a:r>
              <a:rPr lang="en-US" dirty="0" err="1" smtClean="0"/>
              <a:t>onda</a:t>
            </a:r>
            <a:r>
              <a:rPr lang="en-US" dirty="0" smtClean="0"/>
              <a:t> se </a:t>
            </a:r>
            <a:r>
              <a:rPr lang="en-US" dirty="0" err="1" smtClean="0"/>
              <a:t>izra</a:t>
            </a:r>
            <a:r>
              <a:rPr lang="sr-Latn-RS" dirty="0" smtClean="0"/>
              <a:t>čunavanje vrši sa leva na desnu stranu</a:t>
            </a:r>
          </a:p>
          <a:p>
            <a:r>
              <a:rPr lang="sr-Latn-RS" dirty="0" smtClean="0"/>
              <a:t>Ukoliko imamo različite operatore u izrazu onda se izračunavaju onr operacije koje imaju veći prioritet </a:t>
            </a:r>
            <a:endParaRPr lang="en-US" dirty="0"/>
          </a:p>
          <a:p>
            <a:pPr marL="393192" lvl="1" indent="0">
              <a:buNone/>
            </a:pPr>
            <a:endParaRPr lang="sr-Latn-RS" b="1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 a</a:t>
            </a:r>
            <a:r>
              <a:rPr lang="sr-Latn-RS" dirty="0" smtClean="0">
                <a:effectLst/>
              </a:rPr>
              <a:t>ritmetički operatori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10274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Pisanje programa možemo podeliti u tri osnovna koraka:</a:t>
            </a:r>
          </a:p>
          <a:p>
            <a:endParaRPr lang="sr-Latn-RS" dirty="0"/>
          </a:p>
          <a:p>
            <a:pPr marL="566928" indent="-457200">
              <a:buFont typeface="+mj-lt"/>
              <a:buAutoNum type="arabicPeriod"/>
            </a:pPr>
            <a:r>
              <a:rPr lang="sr-Latn-RS" dirty="0" smtClean="0"/>
              <a:t>Postavljanje cilja</a:t>
            </a:r>
          </a:p>
          <a:p>
            <a:pPr lvl="1"/>
            <a:r>
              <a:rPr lang="sr-Latn-RS" sz="2000" dirty="0" smtClean="0"/>
              <a:t>odgovor na pitanje </a:t>
            </a:r>
            <a:r>
              <a:rPr lang="sr-Latn-RS" sz="2000" i="1" dirty="0"/>
              <a:t>Š</a:t>
            </a:r>
            <a:r>
              <a:rPr lang="sr-Latn-RS" sz="2000" i="1" dirty="0" smtClean="0"/>
              <a:t>ta to želimo da uradimo</a:t>
            </a:r>
            <a:r>
              <a:rPr lang="en-US" sz="2000" i="1" dirty="0" smtClean="0"/>
              <a:t>/</a:t>
            </a:r>
            <a:r>
              <a:rPr lang="sr-Latn-RS" sz="2000" i="1" dirty="0" smtClean="0"/>
              <a:t>postignemo?</a:t>
            </a:r>
          </a:p>
          <a:p>
            <a:pPr lvl="1"/>
            <a:endParaRPr lang="sr-Latn-RS" sz="2000" i="1" dirty="0" smtClean="0"/>
          </a:p>
          <a:p>
            <a:pPr marL="566928" indent="-457200">
              <a:buFont typeface="+mj-lt"/>
              <a:buAutoNum type="arabicPeriod"/>
            </a:pPr>
            <a:r>
              <a:rPr lang="sr-Latn-RS" dirty="0" smtClean="0"/>
              <a:t>Podela na </a:t>
            </a:r>
            <a:r>
              <a:rPr lang="sr-Latn-RS" dirty="0"/>
              <a:t>sitne </a:t>
            </a:r>
            <a:r>
              <a:rPr lang="sr-Latn-RS" dirty="0" smtClean="0"/>
              <a:t>zadatke</a:t>
            </a:r>
            <a:endParaRPr lang="sr-Latn-RS" dirty="0"/>
          </a:p>
          <a:p>
            <a:pPr lvl="1"/>
            <a:r>
              <a:rPr lang="sr-Latn-RS" sz="2000" dirty="0"/>
              <a:t>odgovor na </a:t>
            </a:r>
            <a:r>
              <a:rPr lang="sr-Latn-RS" sz="2000" dirty="0" smtClean="0"/>
              <a:t>pitanje </a:t>
            </a:r>
            <a:r>
              <a:rPr lang="sr-Latn-RS" sz="2000" i="1" dirty="0"/>
              <a:t>K</a:t>
            </a:r>
            <a:r>
              <a:rPr lang="sr-Latn-RS" sz="2000" i="1" dirty="0" smtClean="0"/>
              <a:t>oji su to zadaci koje treba da obavimo da bismo završili ciljni zadatak?</a:t>
            </a:r>
          </a:p>
          <a:p>
            <a:pPr lvl="1"/>
            <a:endParaRPr lang="sr-Latn-RS" sz="2000" i="1" dirty="0"/>
          </a:p>
          <a:p>
            <a:pPr marL="566928" indent="-457200">
              <a:buFont typeface="+mj-lt"/>
              <a:buAutoNum type="arabicPeriod"/>
            </a:pPr>
            <a:r>
              <a:rPr lang="sr-Latn-RS" dirty="0" smtClean="0"/>
              <a:t>Zapisivanje redom svih koraka koji vode do cilja</a:t>
            </a:r>
          </a:p>
          <a:p>
            <a:pPr marL="651510" lvl="1" indent="-285750"/>
            <a:r>
              <a:rPr lang="sr-Latn-RS" dirty="0"/>
              <a:t>p</a:t>
            </a:r>
            <a:r>
              <a:rPr lang="sr-Latn-RS" dirty="0" smtClean="0"/>
              <a:t>rogramiranje je zapisivanje ovih koraka u nekom programskom jeziku koji računar može da razume (u našem slučaju to je Javascript)</a:t>
            </a:r>
          </a:p>
          <a:p>
            <a:pPr marL="822960" lvl="1" indent="-457200">
              <a:buFont typeface="+mj-lt"/>
              <a:buAutoNum type="arabicPeriod"/>
            </a:pPr>
            <a:endParaRPr lang="sr-Latn-RS" dirty="0" smtClean="0"/>
          </a:p>
          <a:p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smtClean="0">
                <a:effectLst/>
              </a:rPr>
              <a:t>Program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5943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dirty="0" smtClean="0"/>
              <a:t> 	</a:t>
            </a:r>
            <a:r>
              <a:rPr lang="en-US" dirty="0" err="1" smtClean="0"/>
              <a:t>sabiranje</a:t>
            </a:r>
            <a:r>
              <a:rPr lang="en-US" dirty="0" smtClean="0"/>
              <a:t>			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4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6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	</a:t>
            </a:r>
            <a:r>
              <a:rPr lang="en-US" dirty="0" err="1"/>
              <a:t>o</a:t>
            </a:r>
            <a:r>
              <a:rPr lang="en-US" dirty="0" err="1" smtClean="0"/>
              <a:t>duzimanje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4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*	</a:t>
            </a:r>
            <a:r>
              <a:rPr lang="en-US" dirty="0" err="1"/>
              <a:t>m</a:t>
            </a:r>
            <a:r>
              <a:rPr lang="en-US" dirty="0" err="1" smtClean="0"/>
              <a:t>no</a:t>
            </a:r>
            <a:r>
              <a:rPr lang="sr-Latn-RS" dirty="0"/>
              <a:t>ž</a:t>
            </a:r>
            <a:r>
              <a:rPr lang="en-US" dirty="0" err="1" smtClean="0"/>
              <a:t>enje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 * 5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25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deljenje</a:t>
            </a:r>
            <a:r>
              <a:rPr lang="en-US" dirty="0" smtClean="0"/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15 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3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ostatak pri deljenju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9 % 4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 smtClean="0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**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/>
              <a:t>s</a:t>
            </a:r>
            <a:r>
              <a:rPr lang="sr-Latn-RS" dirty="0" smtClean="0"/>
              <a:t>tepenovanje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2 ** 3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8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povećavanje za jedan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5++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umanjenje za jedan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12--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lvl="1"/>
            <a:endParaRPr lang="sr-Latn-RS" dirty="0"/>
          </a:p>
          <a:p>
            <a:r>
              <a:rPr lang="sr-Latn-RS" dirty="0"/>
              <a:t>I</a:t>
            </a:r>
            <a:r>
              <a:rPr lang="sr-Latn-RS" dirty="0" smtClean="0"/>
              <a:t>zraz može da sadrži više operatora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3 + 9</a:t>
            </a:r>
            <a:r>
              <a:rPr lang="en-US" dirty="0" smtClean="0"/>
              <a:t>), </a:t>
            </a:r>
            <a:r>
              <a:rPr lang="en-US" dirty="0" err="1" smtClean="0"/>
              <a:t>onda</a:t>
            </a:r>
            <a:r>
              <a:rPr lang="en-US" dirty="0" smtClean="0"/>
              <a:t> se </a:t>
            </a:r>
            <a:r>
              <a:rPr lang="en-US" dirty="0" err="1" smtClean="0"/>
              <a:t>izra</a:t>
            </a:r>
            <a:r>
              <a:rPr lang="sr-Latn-RS" dirty="0" smtClean="0"/>
              <a:t>čunavanje vrši sa leva na desnu stranu</a:t>
            </a:r>
          </a:p>
          <a:p>
            <a:r>
              <a:rPr lang="sr-Latn-RS" dirty="0" smtClean="0"/>
              <a:t>Ukoliko imamo različite operatore u izrazu onda se izračunavaju on</a:t>
            </a:r>
            <a:r>
              <a:rPr lang="en-US" dirty="0" smtClean="0"/>
              <a:t>e</a:t>
            </a:r>
            <a:r>
              <a:rPr lang="sr-Latn-RS" dirty="0" smtClean="0"/>
              <a:t> operacije koje imaju veći prioritet </a:t>
            </a:r>
            <a:endParaRPr lang="en-US" dirty="0"/>
          </a:p>
          <a:p>
            <a:pPr marL="393192" lvl="1" indent="0">
              <a:buNone/>
            </a:pPr>
            <a:endParaRPr lang="sr-Latn-RS" b="1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 a</a:t>
            </a:r>
            <a:r>
              <a:rPr lang="sr-Latn-RS" dirty="0" smtClean="0">
                <a:effectLst/>
              </a:rPr>
              <a:t>ritmetički operatori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96244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 smtClean="0"/>
              <a:t>Ovaj</a:t>
            </a:r>
            <a:r>
              <a:rPr lang="en-US" dirty="0" smtClean="0"/>
              <a:t> operator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operaciju</a:t>
            </a:r>
            <a:r>
              <a:rPr lang="en-US" dirty="0" smtClean="0"/>
              <a:t> </a:t>
            </a:r>
            <a:r>
              <a:rPr lang="en-US" dirty="0" err="1" smtClean="0"/>
              <a:t>nadovezivanja</a:t>
            </a:r>
            <a:r>
              <a:rPr lang="en-US" dirty="0" smtClean="0"/>
              <a:t> </a:t>
            </a:r>
            <a:r>
              <a:rPr lang="en-US" dirty="0" err="1" smtClean="0"/>
              <a:t>stringova</a:t>
            </a:r>
            <a:endParaRPr lang="en-US" dirty="0" smtClean="0"/>
          </a:p>
          <a:p>
            <a:r>
              <a:rPr lang="en-US" sz="2000" dirty="0" smtClean="0"/>
              <a:t>Pi</a:t>
            </a:r>
            <a:r>
              <a:rPr lang="sr-Latn-RS" sz="2000" dirty="0" smtClean="0"/>
              <a:t>še 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spaja dva stringa i kao rezultat daje jedan string</a:t>
            </a:r>
          </a:p>
          <a:p>
            <a:endParaRPr lang="sr-Latn-RS" sz="2000" dirty="0"/>
          </a:p>
          <a:p>
            <a:pPr marL="0" lvl="1" indent="0">
              <a:spcBef>
                <a:spcPts val="400"/>
              </a:spcBef>
              <a:buSzPct val="68000"/>
              <a:buNone/>
            </a:pP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var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ukus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“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cokolad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400"/>
              </a:spcBef>
              <a:buSzPct val="68000"/>
              <a:buNone/>
            </a:pP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jelo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torta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400"/>
              </a:spcBef>
              <a:buSzPct val="68000"/>
              <a:buNone/>
            </a:pPr>
            <a:r>
              <a:rPr lang="sr-Latn-RS" sz="2000" dirty="0" smtClean="0"/>
              <a:t>   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ukusnoJelo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ukus +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 ” +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jelo   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dirty="0"/>
              <a:t> </a:t>
            </a:r>
            <a:endParaRPr lang="sr-Latn-RS" dirty="0" smtClean="0"/>
          </a:p>
          <a:p>
            <a:r>
              <a:rPr lang="sr-Latn-RS" dirty="0" smtClean="0"/>
              <a:t>Promenljiva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ukusnoJelo </a:t>
            </a:r>
            <a:r>
              <a:rPr lang="sr-Latn-RS" dirty="0" smtClean="0"/>
              <a:t>je string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cokoladna torta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– 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string</a:t>
            </a:r>
            <a:r>
              <a:rPr lang="en-US" dirty="0" smtClean="0">
                <a:effectLst/>
              </a:rPr>
              <a:t> operator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8500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Funkcije</a:t>
            </a:r>
            <a:r>
              <a:rPr lang="sr-Latn-RS" sz="2000" dirty="0" smtClean="0"/>
              <a:t> su grupisane naredbe koje završavaju određen posao</a:t>
            </a:r>
          </a:p>
          <a:p>
            <a:r>
              <a:rPr lang="sr-Latn-RS" dirty="0" smtClean="0"/>
              <a:t>Pravimo ih kada znamo da ćemo neki zadatak</a:t>
            </a:r>
            <a:r>
              <a:rPr lang="en-US" dirty="0" smtClean="0"/>
              <a:t>, </a:t>
            </a:r>
            <a:r>
              <a:rPr lang="en-US" dirty="0" err="1" smtClean="0"/>
              <a:t>posao</a:t>
            </a:r>
            <a:r>
              <a:rPr lang="en-US" dirty="0" smtClean="0"/>
              <a:t>, </a:t>
            </a:r>
            <a:r>
              <a:rPr lang="en-US" dirty="0" err="1" smtClean="0"/>
              <a:t>izra</a:t>
            </a:r>
            <a:r>
              <a:rPr lang="sr-Latn-RS" dirty="0" smtClean="0"/>
              <a:t>čunavanje koristiti više puta u programu</a:t>
            </a:r>
          </a:p>
          <a:p>
            <a:r>
              <a:rPr lang="sr-Latn-RS" sz="2000" dirty="0" smtClean="0"/>
              <a:t>Služe da bolje organizujemo programski kod (recimo da ne ponavljamo iste naredbe više puta u kodu)</a:t>
            </a:r>
            <a:endParaRPr lang="en-US" sz="2000" dirty="0" smtClean="0"/>
          </a:p>
          <a:p>
            <a:r>
              <a:rPr lang="sr-Latn-RS" sz="2000" dirty="0" smtClean="0"/>
              <a:t> </a:t>
            </a:r>
            <a:r>
              <a:rPr lang="sr-Latn-RS" dirty="0" smtClean="0"/>
              <a:t>U većini slučajeva funkcijama dajemo </a:t>
            </a:r>
            <a:r>
              <a:rPr lang="sr-Latn-RS" b="1" dirty="0" smtClean="0"/>
              <a:t>ime</a:t>
            </a:r>
            <a:r>
              <a:rPr lang="sr-Latn-RS" dirty="0" smtClean="0"/>
              <a:t> (eng. </a:t>
            </a:r>
            <a:r>
              <a:rPr lang="sr-Latn-RS" dirty="0"/>
              <a:t>f</a:t>
            </a:r>
            <a:r>
              <a:rPr lang="sr-Latn-RS" dirty="0" smtClean="0"/>
              <a:t>unction name) kako bismo mogli da ih koristimo kada su nam potrebne</a:t>
            </a:r>
            <a:endParaRPr lang="en-US" dirty="0" smtClean="0"/>
          </a:p>
          <a:p>
            <a:r>
              <a:rPr lang="en-US" dirty="0" err="1" smtClean="0"/>
              <a:t>Zadatak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obavlja</a:t>
            </a:r>
            <a:r>
              <a:rPr lang="en-US" dirty="0" smtClean="0"/>
              <a:t> se </a:t>
            </a:r>
            <a:r>
              <a:rPr lang="en-US" dirty="0" err="1" smtClean="0"/>
              <a:t>sastoji</a:t>
            </a:r>
            <a:r>
              <a:rPr lang="en-US" dirty="0" smtClean="0"/>
              <a:t> od n</a:t>
            </a:r>
            <a:r>
              <a:rPr lang="sr-Latn-RS" dirty="0" smtClean="0"/>
              <a:t>aredb</a:t>
            </a:r>
            <a:r>
              <a:rPr lang="en-US" dirty="0" err="1" smtClean="0"/>
              <a:t>i</a:t>
            </a:r>
            <a:r>
              <a:rPr lang="sr-Latn-RS" dirty="0" smtClean="0"/>
              <a:t> koje su grupisane u blok koji se naziva </a:t>
            </a:r>
            <a:r>
              <a:rPr lang="sr-Latn-RS" b="1" dirty="0" smtClean="0"/>
              <a:t>telo</a:t>
            </a:r>
            <a:r>
              <a:rPr lang="sr-Latn-RS" dirty="0"/>
              <a:t> funkcije</a:t>
            </a:r>
            <a:r>
              <a:rPr lang="sr-Latn-RS" b="1" dirty="0" smtClean="0"/>
              <a:t> </a:t>
            </a:r>
            <a:r>
              <a:rPr lang="sr-Latn-RS" dirty="0" smtClean="0"/>
              <a:t>(eng. </a:t>
            </a:r>
            <a:r>
              <a:rPr lang="sr-Latn-RS" dirty="0"/>
              <a:t>f</a:t>
            </a:r>
            <a:r>
              <a:rPr lang="sr-Latn-RS" dirty="0" smtClean="0"/>
              <a:t>unction body)</a:t>
            </a:r>
          </a:p>
          <a:p>
            <a:r>
              <a:rPr lang="sr-Latn-RS" dirty="0" smtClean="0"/>
              <a:t>Funkciji mogu da zatrebaju neki ulazni podaci, oni se nazivaju </a:t>
            </a:r>
            <a:r>
              <a:rPr lang="sr-Latn-RS" b="1" dirty="0" smtClean="0"/>
              <a:t>argumenti</a:t>
            </a:r>
            <a:r>
              <a:rPr lang="sr-Latn-RS" dirty="0" smtClean="0"/>
              <a:t> funkcije (eng. function arguments)</a:t>
            </a:r>
          </a:p>
          <a:p>
            <a:r>
              <a:rPr lang="sr-Latn-RS" sz="2000" dirty="0" smtClean="0"/>
              <a:t>Funkcija može da vrati neki rezultat, on se naziva </a:t>
            </a:r>
            <a:r>
              <a:rPr lang="sr-Latn-RS" sz="2000" b="1" dirty="0" smtClean="0"/>
              <a:t>povratna vrednost </a:t>
            </a:r>
            <a:r>
              <a:rPr lang="sr-Latn-RS" sz="2000" dirty="0" smtClean="0"/>
              <a:t>(eng. </a:t>
            </a:r>
            <a:r>
              <a:rPr lang="sr-Latn-RS" dirty="0" smtClean="0"/>
              <a:t>return value)</a:t>
            </a:r>
            <a:endParaRPr lang="sr-Latn-RS" sz="2000" b="1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en-US" dirty="0" err="1" smtClean="0">
                <a:effectLst/>
              </a:rPr>
              <a:t>funkcije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1862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Bitno </a:t>
            </a:r>
            <a:r>
              <a:rPr lang="sr-Latn-RS" dirty="0"/>
              <a:t>je da razlikujemo definisanje funkcije od pozivanja funkcije</a:t>
            </a:r>
          </a:p>
          <a:p>
            <a:r>
              <a:rPr lang="sr-Latn-RS" dirty="0"/>
              <a:t>Definisanje funkcije je davanje imena </a:t>
            </a:r>
            <a:r>
              <a:rPr lang="sr-Latn-RS" dirty="0" smtClean="0"/>
              <a:t>funkciji i pisanje bloka naredbi koje funkcija izvršava </a:t>
            </a:r>
          </a:p>
          <a:p>
            <a:r>
              <a:rPr lang="sr-Latn-RS" dirty="0" smtClean="0"/>
              <a:t>Funkciju pozivamo u programu onog trenutka kada želimo da ona završi posao i vrati nam rezultat</a:t>
            </a:r>
          </a:p>
          <a:p>
            <a:r>
              <a:rPr lang="sr-Latn-RS" dirty="0" smtClean="0"/>
              <a:t>Npr</a:t>
            </a:r>
            <a:r>
              <a:rPr lang="sr-Latn-RS" dirty="0"/>
              <a:t>. </a:t>
            </a:r>
            <a:r>
              <a:rPr lang="sr-Latn-RS" dirty="0" smtClean="0"/>
              <a:t>Imamo funkciju </a:t>
            </a:r>
            <a:r>
              <a:rPr lang="sr-Latn-RS" dirty="0"/>
              <a:t>koja računa cenu </a:t>
            </a:r>
            <a:r>
              <a:rPr lang="sr-Latn-RS" dirty="0" smtClean="0"/>
              <a:t>nekog materijala na osnovu koli</a:t>
            </a:r>
            <a:r>
              <a:rPr lang="sr-Latn-RS" dirty="0"/>
              <a:t>č</a:t>
            </a:r>
            <a:r>
              <a:rPr lang="sr-Latn-RS" dirty="0" smtClean="0"/>
              <a:t>ine </a:t>
            </a:r>
          </a:p>
          <a:p>
            <a:r>
              <a:rPr lang="sr-Latn-RS" dirty="0" smtClean="0"/>
              <a:t>Pozivamo je tek </a:t>
            </a:r>
            <a:r>
              <a:rPr lang="sr-Latn-RS" dirty="0"/>
              <a:t>kada </a:t>
            </a:r>
            <a:r>
              <a:rPr lang="sr-Latn-RS" dirty="0" smtClean="0"/>
              <a:t>korisnik unese </a:t>
            </a:r>
            <a:r>
              <a:rPr lang="sr-Latn-RS" dirty="0"/>
              <a:t>količinu </a:t>
            </a:r>
            <a:r>
              <a:rPr lang="sr-Latn-RS" dirty="0" smtClean="0"/>
              <a:t>materijala ili bilo gde u programu gde nam treba izračunata cena materijala</a:t>
            </a:r>
          </a:p>
          <a:p>
            <a:r>
              <a:rPr lang="sr-Latn-RS" dirty="0"/>
              <a:t>P</a:t>
            </a:r>
            <a:r>
              <a:rPr lang="sr-Latn-RS" dirty="0" smtClean="0"/>
              <a:t>re toga smo je definisali, dali joj ime i napisali blok naredbi koji, na osnovu količine koju smo prosledili kao argument, pravilno računa cenu i vraća rezultat</a:t>
            </a:r>
            <a:endParaRPr lang="sr-Latn-RS" dirty="0"/>
          </a:p>
          <a:p>
            <a:r>
              <a:rPr lang="sr-Latn-RS" dirty="0" smtClean="0"/>
              <a:t>Funkcija ne mora da ima ime</a:t>
            </a:r>
            <a:r>
              <a:rPr lang="en-US" dirty="0" smtClean="0"/>
              <a:t> – </a:t>
            </a:r>
            <a:r>
              <a:rPr lang="en-US" b="1" dirty="0" err="1" smtClean="0"/>
              <a:t>anonimna</a:t>
            </a:r>
            <a:r>
              <a:rPr lang="en-US" b="1" dirty="0" smtClean="0"/>
              <a:t> </a:t>
            </a:r>
            <a:r>
              <a:rPr lang="en-US" b="1" dirty="0" err="1" smtClean="0"/>
              <a:t>funkcija</a:t>
            </a:r>
            <a:r>
              <a:rPr lang="en-US" dirty="0" smtClean="0"/>
              <a:t> (</a:t>
            </a:r>
            <a:r>
              <a:rPr lang="en-US" dirty="0" err="1" smtClean="0"/>
              <a:t>eng.</a:t>
            </a:r>
            <a:r>
              <a:rPr lang="en-US" dirty="0" smtClean="0"/>
              <a:t> anonymous function), a</a:t>
            </a:r>
            <a:r>
              <a:rPr lang="sr-Latn-RS" dirty="0" smtClean="0"/>
              <a:t>rgumente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sr-Latn-RS" dirty="0" smtClean="0"/>
              <a:t>povratnu vrednost</a:t>
            </a:r>
            <a:endParaRPr lang="sr-Latn-RS" dirty="0"/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funkcije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209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Definisanje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jedinicnaCena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128.5;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rezultujucaCena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jedinicnaCena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rezultujucaCena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	</a:t>
            </a:r>
          </a:p>
          <a:p>
            <a:pPr marL="109728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 smtClean="0"/>
              <a:t>Pozivanje</a:t>
            </a:r>
            <a:r>
              <a:rPr lang="en-US" dirty="0" smtClean="0"/>
              <a:t>:</a:t>
            </a:r>
            <a:endParaRPr lang="sr-Latn-RS" dirty="0" smtClean="0"/>
          </a:p>
          <a:p>
            <a:pPr marL="109728" indent="0">
              <a:buNone/>
            </a:pPr>
            <a:endParaRPr lang="sr-Latn-R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17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109728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funkcije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0355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92500" lnSpcReduction="10000"/>
          </a:bodyPr>
          <a:lstStyle/>
          <a:p>
            <a:r>
              <a:rPr lang="sr-Latn-RS" sz="2000" dirty="0" smtClean="0"/>
              <a:t>Funkciju deklarišemo pomoću ključne reči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function</a:t>
            </a:r>
            <a:r>
              <a:rPr lang="sr-Latn-RS" sz="2000" dirty="0" smtClean="0"/>
              <a:t> nakon koje sledi ime funkcije</a:t>
            </a:r>
            <a:r>
              <a:rPr lang="en-US" sz="2000" dirty="0" smtClean="0"/>
              <a:t> -</a:t>
            </a:r>
            <a:r>
              <a:rPr lang="sr-Latn-RS" sz="2000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endParaRPr lang="sr-Latn-RS" sz="2000" dirty="0" smtClean="0"/>
          </a:p>
          <a:p>
            <a:r>
              <a:rPr lang="sr-Latn-RS" dirty="0"/>
              <a:t>U</a:t>
            </a:r>
            <a:r>
              <a:rPr lang="sr-Latn-RS" sz="2000" dirty="0" smtClean="0"/>
              <a:t>nutar zagrada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2000" dirty="0" smtClean="0"/>
              <a:t>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 smtClean="0"/>
              <a:t> se nalaze imena argumenata (razdvojeni zarezom ako ih ima više</a:t>
            </a:r>
            <a:endParaRPr lang="en-US" sz="2000" dirty="0" smtClean="0"/>
          </a:p>
          <a:p>
            <a:r>
              <a:rPr lang="sr-Latn-RS" dirty="0" smtClean="0"/>
              <a:t>Z</a:t>
            </a:r>
            <a:r>
              <a:rPr lang="sr-Latn-RS" sz="2000" dirty="0" smtClean="0"/>
              <a:t>agrade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sr-Latn-RS" sz="2000" dirty="0" smtClean="0"/>
              <a:t>okružuju blok naredbi koje funkcija izvršava</a:t>
            </a:r>
          </a:p>
          <a:p>
            <a:r>
              <a:rPr lang="sr-Latn-RS" dirty="0" smtClean="0"/>
              <a:t>Pomoću ključne reči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sr-Latn-RS" dirty="0" smtClean="0"/>
              <a:t>vraćamo rezultat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sr-Latn-RS" sz="2000" dirty="0" smtClean="0"/>
              <a:t>Funkciju pozivamo tako što navedemo njeno ime i u zagradama prosledimo vrednosti argumenata (razdvojene zarezom ukoliko ih ima više)</a:t>
            </a:r>
            <a:endParaRPr lang="en-US" sz="2000" dirty="0" smtClean="0"/>
          </a:p>
          <a:p>
            <a:endParaRPr lang="sr-Latn-RS" sz="2000" dirty="0" smtClean="0"/>
          </a:p>
          <a:p>
            <a:pPr marL="393192" lvl="1" indent="0">
              <a:buNone/>
            </a:pPr>
            <a:r>
              <a:rPr lang="sr-Latn-RS" dirty="0"/>
              <a:t> </a:t>
            </a:r>
            <a:r>
              <a:rPr lang="sr-Latn-RS" dirty="0" smtClean="0"/>
              <a:t>	</a:t>
            </a:r>
            <a:r>
              <a:rPr lang="en-US" sz="1900" dirty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programski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kod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koji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izvrsa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pre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poziva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funkcije</a:t>
            </a:r>
            <a:endParaRPr lang="sr-Latn-RS" sz="1900" dirty="0" smtClean="0"/>
          </a:p>
          <a:p>
            <a:pPr marL="109728" indent="0">
              <a:buNone/>
            </a:pP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9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sz="19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17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//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programski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kod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koji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izvrsava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kada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funkcija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zavrsi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vrati</a:t>
            </a:r>
            <a:r>
              <a:rPr lang="en-US" sz="19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rezultat</a:t>
            </a:r>
            <a:endParaRPr lang="en-US" sz="19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sz="19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pozva</a:t>
            </a:r>
            <a:r>
              <a:rPr lang="sr-Latn-RS" dirty="0" smtClean="0"/>
              <a:t>li funkciju, izvršavaju se naredbe koje se nalaze u telu funkcije i kada funkcija vrati rezultat, naš program nastavlja dalje sa radom</a:t>
            </a:r>
            <a:endParaRPr lang="en-US" dirty="0" smtClean="0"/>
          </a:p>
          <a:p>
            <a:endParaRPr lang="sr-Latn-RS" dirty="0"/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funkcije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27493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Funkcije možemo definisati i ovako:</a:t>
            </a:r>
          </a:p>
          <a:p>
            <a:pPr marL="109728" indent="0"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jedinicnaCena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128.5;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rezultujucaCena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jedinicnaCena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rezultujucaCena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Na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čin smo funkciju sačuvali u promenljivoj sa imenom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endParaRPr lang="sr-Latn-RS" dirty="0"/>
          </a:p>
          <a:p>
            <a:r>
              <a:rPr lang="sr-Latn-RS" dirty="0" smtClean="0"/>
              <a:t>Primetimo da na ovaj način nismo dali ime funkciji (eng. anonymous function) već smo je sačuvali u promenljivu koja ima ime</a:t>
            </a:r>
          </a:p>
          <a:p>
            <a:r>
              <a:rPr lang="sr-Latn-RS" dirty="0" smtClean="0"/>
              <a:t>Funkciju pozivamo na isti način:</a:t>
            </a:r>
          </a:p>
          <a:p>
            <a:pPr marL="109728" indent="0">
              <a:buNone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17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sr-Latn-RS" dirty="0" smtClean="0"/>
          </a:p>
          <a:p>
            <a:endParaRPr lang="sr-Latn-RS" dirty="0" smtClean="0"/>
          </a:p>
          <a:p>
            <a:pPr marL="109728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funkcije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88638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sr-Latn-RS" sz="1300" dirty="0" smtClean="0"/>
              <a:t>Promenljive koje smo deklarisali unutar funkcije možemo koristiti samo unutar te funkcije</a:t>
            </a:r>
          </a:p>
          <a:p>
            <a:r>
              <a:rPr lang="sr-Latn-RS" sz="1300" dirty="0" smtClean="0"/>
              <a:t>Ovakve promenljive se nazivaju </a:t>
            </a:r>
            <a:r>
              <a:rPr lang="sr-Latn-RS" sz="1300" b="1" dirty="0" smtClean="0"/>
              <a:t>lokalne</a:t>
            </a:r>
            <a:r>
              <a:rPr lang="sr-Latn-RS" sz="1300" dirty="0" smtClean="0"/>
              <a:t> (eng. local variables) jer imaju </a:t>
            </a:r>
            <a:r>
              <a:rPr lang="sr-Latn-RS" sz="1300" b="1" dirty="0" smtClean="0"/>
              <a:t>lokalni</a:t>
            </a:r>
            <a:r>
              <a:rPr lang="sr-Latn-RS" sz="1300" dirty="0" smtClean="0"/>
              <a:t> </a:t>
            </a:r>
            <a:r>
              <a:rPr lang="sr-Latn-RS" sz="1300" b="1" dirty="0" smtClean="0"/>
              <a:t>opseg</a:t>
            </a:r>
            <a:r>
              <a:rPr lang="sr-Latn-RS" sz="1300" dirty="0" smtClean="0"/>
              <a:t> (eng. local scope) odnosno ne možemo ih koristiti van tela funkcije</a:t>
            </a:r>
          </a:p>
          <a:p>
            <a:r>
              <a:rPr lang="sr-Latn-RS" sz="1300" dirty="0" smtClean="0"/>
              <a:t>One se konstruišu u trenutku kada se funkcija pozove i postoje sve dok funkcija ne završi sa radom, nakon toga se brišu </a:t>
            </a:r>
          </a:p>
          <a:p>
            <a:r>
              <a:rPr lang="sr-Latn-RS" sz="1300" dirty="0"/>
              <a:t>S</a:t>
            </a:r>
            <a:r>
              <a:rPr lang="sr-Latn-RS" sz="1300" dirty="0" smtClean="0"/>
              <a:t>ledeći put kada pozovemo funkciju, one se opet konstruišu, postoje dok se funkcija ne završi, i tako svaki put</a:t>
            </a:r>
          </a:p>
          <a:p>
            <a:r>
              <a:rPr lang="sr-Latn-RS" sz="1300" dirty="0" smtClean="0"/>
              <a:t>Promenljive koje smo deklarisali van funkcije nazivamo </a:t>
            </a:r>
            <a:r>
              <a:rPr lang="sr-Latn-RS" sz="1300" b="1" dirty="0" smtClean="0"/>
              <a:t>globalne</a:t>
            </a:r>
            <a:r>
              <a:rPr lang="sr-Latn-RS" sz="1300" dirty="0" smtClean="0"/>
              <a:t> (eng. global variables) i one imaju </a:t>
            </a:r>
            <a:r>
              <a:rPr lang="sr-Latn-RS" sz="1300" b="1" dirty="0" smtClean="0"/>
              <a:t>globalni opseg </a:t>
            </a:r>
            <a:r>
              <a:rPr lang="sr-Latn-RS" sz="1300" dirty="0" smtClean="0"/>
              <a:t>(eng. global scope)</a:t>
            </a:r>
          </a:p>
          <a:p>
            <a:r>
              <a:rPr lang="sr-Latn-RS" sz="1300" dirty="0" smtClean="0"/>
              <a:t>Globalne promenljive možemo koristiti bilo gde u programu</a:t>
            </a:r>
            <a:endParaRPr lang="en-US" sz="1300" dirty="0" smtClean="0"/>
          </a:p>
          <a:p>
            <a:endParaRPr lang="en-US" sz="12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globalna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promenljiva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sr-Latn-RS" sz="1200" dirty="0" smtClean="0"/>
          </a:p>
          <a:p>
            <a:pPr marL="109728" indent="0">
              <a:buNone/>
            </a:pP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popust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20;</a:t>
            </a:r>
            <a:endParaRPr lang="sr-Latn-RS" sz="1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sr-Latn-RS" sz="1200" dirty="0"/>
          </a:p>
          <a:p>
            <a:pPr marL="109728" indent="0">
              <a:buNone/>
            </a:pP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lokalna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promenljiva</a:t>
            </a:r>
            <a:endParaRPr lang="sr-Latn-RS" sz="1200" dirty="0"/>
          </a:p>
          <a:p>
            <a:pPr marL="109728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jedinicnaCena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128.5;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//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mozemo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koristiti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promenljivu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popust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jer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je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globalna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promenljivu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jedinicnaCena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</a:p>
          <a:p>
            <a:pPr marL="393192" lvl="1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rezultujucaCena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jedinicnaCena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popust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rezultujucaCena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	</a:t>
            </a:r>
            <a:endParaRPr lang="en-US" sz="12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ovde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mozemo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koristiti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promenljivu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popust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ali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ne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mozemo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promenljivu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rezultujucaCena</a:t>
            </a:r>
            <a:r>
              <a:rPr lang="en-US" sz="12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endParaRPr lang="sr-Latn-RS" sz="12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funkcije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25702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Objekat</a:t>
            </a:r>
            <a:r>
              <a:rPr lang="en-US" sz="2000" dirty="0" smtClean="0"/>
              <a:t> je </a:t>
            </a:r>
            <a:r>
              <a:rPr lang="en-US" sz="2000" dirty="0" err="1" smtClean="0"/>
              <a:t>poseban</a:t>
            </a:r>
            <a:r>
              <a:rPr lang="en-US" sz="2000" dirty="0" smtClean="0"/>
              <a:t> tip </a:t>
            </a:r>
            <a:r>
              <a:rPr lang="en-US" sz="2000" dirty="0" err="1" smtClean="0"/>
              <a:t>podataka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sr-Latn-RS" sz="2000" dirty="0" smtClean="0"/>
              <a:t>ima svojstva i metode (odnosno </a:t>
            </a:r>
            <a:r>
              <a:rPr lang="sr-Latn-RS" dirty="0" smtClean="0"/>
              <a:t>promenljive i funkcije)</a:t>
            </a:r>
          </a:p>
          <a:p>
            <a:r>
              <a:rPr lang="sr-Latn-RS" sz="2000" dirty="0" smtClean="0"/>
              <a:t>Koristimo ih kada želimo da modelujemo kompleksnije podatke (npr. </a:t>
            </a:r>
            <a:r>
              <a:rPr lang="sr-Latn-RS" dirty="0" smtClean="0"/>
              <a:t>automobil, restoran, korisnika, itd)</a:t>
            </a:r>
          </a:p>
          <a:p>
            <a:r>
              <a:rPr lang="en-US" sz="2000" dirty="0" err="1" smtClean="0"/>
              <a:t>Svojstva</a:t>
            </a:r>
            <a:r>
              <a:rPr lang="en-US" sz="2000" dirty="0" smtClean="0"/>
              <a:t> </a:t>
            </a:r>
            <a:r>
              <a:rPr lang="en-US" sz="2000" dirty="0" err="1" smtClean="0"/>
              <a:t>nam</a:t>
            </a:r>
            <a:r>
              <a:rPr lang="en-US" sz="2000" dirty="0" smtClean="0"/>
              <a:t> </a:t>
            </a:r>
            <a:r>
              <a:rPr lang="en-US" sz="2000" dirty="0" err="1" smtClean="0"/>
              <a:t>govore</a:t>
            </a:r>
            <a:r>
              <a:rPr lang="en-US" sz="2000" dirty="0" smtClean="0"/>
              <a:t> ne</a:t>
            </a:r>
            <a:r>
              <a:rPr lang="sr-Latn-RS" sz="2000" dirty="0" smtClean="0"/>
              <a:t>što o objektu (npr. ime restorana, broj stolova) i svaka instanca objekta ima određene vrednosti svojstava</a:t>
            </a:r>
          </a:p>
          <a:p>
            <a:r>
              <a:rPr lang="sr-Latn-RS" dirty="0" smtClean="0"/>
              <a:t>Metode predstavljaju akcije, zadatke koji su vezani za objekat (npr. provera da li ima slobodnih stolova u restoranu)</a:t>
            </a:r>
          </a:p>
          <a:p>
            <a:r>
              <a:rPr lang="sr-Latn-RS" sz="2000" dirty="0" smtClean="0"/>
              <a:t>Objekti pravimo od parova </a:t>
            </a:r>
            <a:r>
              <a:rPr lang="sr-Latn-RS" sz="2000" b="1" dirty="0" smtClean="0"/>
              <a:t>ključ</a:t>
            </a:r>
            <a:r>
              <a:rPr lang="sr-Latn-RS" sz="2000" dirty="0" smtClean="0"/>
              <a:t> (eng. key) i </a:t>
            </a:r>
            <a:r>
              <a:rPr lang="sr-Latn-RS" sz="2000" b="1" dirty="0" smtClean="0"/>
              <a:t>vrednost</a:t>
            </a:r>
            <a:r>
              <a:rPr lang="sr-Latn-RS" sz="2000" dirty="0" smtClean="0"/>
              <a:t> (eng. value)</a:t>
            </a:r>
          </a:p>
          <a:p>
            <a:r>
              <a:rPr lang="sr-Latn-RS" sz="2000" dirty="0" smtClean="0"/>
              <a:t>Ukoliko je vrednost za određeni ključ funkcija, onda taj ključ predstavlja metodu, inače predstavlja svojstvo</a:t>
            </a:r>
          </a:p>
          <a:p>
            <a:r>
              <a:rPr lang="sr-Latn-RS" dirty="0" smtClean="0"/>
              <a:t>Ključevi moraju biti jedinstveni, ne smeju postojati dva ista ključa u jednom objektu</a:t>
            </a: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6270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Ime (ključ) – vrednost parovi se često koriste</a:t>
            </a:r>
          </a:p>
          <a:p>
            <a:r>
              <a:rPr lang="sr-Latn-RS" sz="2000" dirty="0" smtClean="0"/>
              <a:t>Promenljive imaju svoje ime (ključ) i možemo im dodeliti vrednost (broj, string, boolean)</a:t>
            </a:r>
          </a:p>
          <a:p>
            <a:r>
              <a:rPr lang="sr-Latn-RS" dirty="0" smtClean="0"/>
              <a:t>Nizovi imaju svoje ime i listu vrednosti</a:t>
            </a:r>
          </a:p>
          <a:p>
            <a:r>
              <a:rPr lang="sr-Latn-RS" sz="2000" dirty="0" smtClean="0"/>
              <a:t>Funkcije imaju svoje ime i kao vrednost blok naredbi koje izvršavaju</a:t>
            </a:r>
          </a:p>
          <a:p>
            <a:r>
              <a:rPr lang="sr-Latn-RS" dirty="0" smtClean="0"/>
              <a:t>Objekti imaju skup parova ime (ključ) – vrednost</a:t>
            </a:r>
          </a:p>
          <a:p>
            <a:endParaRPr lang="sr-Latn-RS" dirty="0" smtClean="0"/>
          </a:p>
          <a:p>
            <a:r>
              <a:rPr lang="sr-Latn-RS" dirty="0" smtClean="0"/>
              <a:t>Podsetimo se i u CSS-u smo imali pravila koja se sastoje od imena i vrednosti</a:t>
            </a: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1842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Na primer zadatak nam je da sredimo sobu</a:t>
            </a:r>
          </a:p>
          <a:p>
            <a:r>
              <a:rPr lang="sr-Latn-RS" dirty="0" smtClean="0"/>
              <a:t>Da bismo uradili taj posao, potrebno je da pratimo ovaj niz koraka:</a:t>
            </a:r>
          </a:p>
          <a:p>
            <a:pPr lvl="1"/>
            <a:endParaRPr lang="sr-Latn-RS" sz="2000" dirty="0" smtClean="0"/>
          </a:p>
          <a:p>
            <a:pPr lvl="1"/>
            <a:r>
              <a:rPr lang="sr-Latn-RS" sz="2000" dirty="0" smtClean="0"/>
              <a:t>skinemo prljavu posteljinu</a:t>
            </a:r>
            <a:endParaRPr lang="sr-Latn-RS" sz="2000" dirty="0"/>
          </a:p>
          <a:p>
            <a:pPr lvl="1"/>
            <a:r>
              <a:rPr lang="sr-Latn-RS" sz="2000" dirty="0"/>
              <a:t>s</a:t>
            </a:r>
            <a:r>
              <a:rPr lang="sr-Latn-RS" sz="2000" dirty="0" smtClean="0"/>
              <a:t>tavimo čistu posteljinu</a:t>
            </a:r>
            <a:endParaRPr lang="sr-Latn-RS" sz="2000" dirty="0"/>
          </a:p>
          <a:p>
            <a:pPr lvl="1"/>
            <a:r>
              <a:rPr lang="sr-Latn-RS" sz="2000" dirty="0" smtClean="0"/>
              <a:t>namestimo krevet</a:t>
            </a:r>
            <a:endParaRPr lang="sr-Latn-RS" sz="2000" dirty="0"/>
          </a:p>
          <a:p>
            <a:pPr lvl="1"/>
            <a:r>
              <a:rPr lang="sr-Latn-RS" sz="2000" dirty="0" smtClean="0"/>
              <a:t>obrisemo prašinu</a:t>
            </a:r>
          </a:p>
          <a:p>
            <a:pPr lvl="1"/>
            <a:r>
              <a:rPr lang="sr-Latn-RS" sz="2000" dirty="0" smtClean="0"/>
              <a:t>usisamo pod</a:t>
            </a:r>
          </a:p>
          <a:p>
            <a:pPr lvl="1"/>
            <a:r>
              <a:rPr lang="sr-Latn-RS" sz="2000" dirty="0" smtClean="0"/>
              <a:t>obrišemo pod</a:t>
            </a:r>
          </a:p>
          <a:p>
            <a:pPr lvl="1"/>
            <a:endParaRPr lang="sr-Latn-RS" sz="2000" dirty="0"/>
          </a:p>
          <a:p>
            <a:pPr marL="109728" indent="0">
              <a:buNone/>
            </a:pPr>
            <a:r>
              <a:rPr lang="sr-Latn-RS" dirty="0" smtClean="0"/>
              <a:t>	</a:t>
            </a:r>
          </a:p>
          <a:p>
            <a:pPr marL="822960" lvl="1" indent="-457200">
              <a:buFont typeface="+mj-lt"/>
              <a:buAutoNum type="arabicPeriod"/>
            </a:pPr>
            <a:endParaRPr lang="sr-Latn-RS" sz="2000" dirty="0" smtClean="0"/>
          </a:p>
          <a:p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sr-Latn-RS" dirty="0" smtClean="0">
                <a:effectLst/>
              </a:rPr>
              <a:t>Primer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5742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92500" lnSpcReduction="10000"/>
          </a:bodyPr>
          <a:lstStyle/>
          <a:p>
            <a:pPr marL="393192" lvl="1" indent="0"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restoran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{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svojstva</a:t>
            </a:r>
            <a:endParaRPr lang="sr-Latn-RS" dirty="0"/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‘</a:t>
            </a:r>
            <a:r>
              <a:rPr lang="en-US" sz="18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Mia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brojStolova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20 ,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zauzeto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7,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cigarete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[‘</a:t>
            </a:r>
            <a:r>
              <a:rPr lang="en-US" sz="18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pizza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’</a:t>
            </a:r>
            <a:r>
              <a:rPr lang="en-US" sz="1800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lazanje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’</a:t>
            </a:r>
            <a:r>
              <a:rPr lang="en-US" sz="18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pasta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’],</a:t>
            </a:r>
            <a:endParaRPr lang="sr-Latn-RS" sz="1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metodi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proveriSlobodne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brojStolova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zauzeto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r>
              <a:rPr lang="sr-Latn-RS" sz="1800" dirty="0" smtClean="0"/>
              <a:t>Primetimo ključnu reč 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smtClean="0"/>
              <a:t>, u</a:t>
            </a:r>
            <a:r>
              <a:rPr lang="sr-Latn-RS" sz="1800" dirty="0" smtClean="0"/>
              <a:t> ovom slučaju </a:t>
            </a:r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 </a:t>
            </a:r>
            <a:r>
              <a:rPr lang="sr-Latn-RS" sz="1800" dirty="0" smtClean="0"/>
              <a:t>predstavlja naš objekat restorana</a:t>
            </a:r>
            <a:endParaRPr lang="en-US" sz="1800" dirty="0" smtClean="0"/>
          </a:p>
          <a:p>
            <a:r>
              <a:rPr lang="sr-Latn-RS" sz="1800" dirty="0" smtClean="0"/>
              <a:t>Tako da je</a:t>
            </a:r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this.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brojStolova</a:t>
            </a:r>
            <a:r>
              <a:rPr lang="sr-Latn-RS" sz="1800" dirty="0" smtClean="0"/>
              <a:t> broj 20</a:t>
            </a:r>
            <a:r>
              <a:rPr lang="en-US" sz="1800" dirty="0" smtClean="0"/>
              <a:t> a 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proveriSlobodne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/>
              <a:t>funkcija</a:t>
            </a:r>
            <a:r>
              <a:rPr lang="en-US" sz="1800" dirty="0" smtClean="0"/>
              <a:t> </a:t>
            </a:r>
            <a:r>
              <a:rPr lang="en-US" sz="1800" dirty="0" err="1" smtClean="0"/>
              <a:t>koja</a:t>
            </a:r>
            <a:r>
              <a:rPr lang="en-US" sz="1800" dirty="0" smtClean="0"/>
              <a:t> </a:t>
            </a:r>
            <a:r>
              <a:rPr lang="en-US" sz="1800" dirty="0" err="1" smtClean="0"/>
              <a:t>vra</a:t>
            </a:r>
            <a:r>
              <a:rPr lang="sr-Latn-RS" sz="1800" dirty="0" smtClean="0"/>
              <a:t>ća broj slobodnih stolova u tom restoranu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1456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</a:t>
            </a:r>
            <a:r>
              <a:rPr lang="sr-Latn-RS" dirty="0"/>
              <a:t>omoću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ime_objekta.kljuc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ili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ime_objekta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[‘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kljuc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p</a:t>
            </a:r>
            <a:r>
              <a:rPr lang="sr-Latn-RS" dirty="0"/>
              <a:t>ristupamo svojstvima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metodima</a:t>
            </a:r>
            <a:r>
              <a:rPr lang="en-US" dirty="0"/>
              <a:t> </a:t>
            </a:r>
            <a:r>
              <a:rPr lang="en-US" dirty="0" err="1" smtClean="0"/>
              <a:t>objekta</a:t>
            </a:r>
            <a:endParaRPr lang="sr-Latn-R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r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estoran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zauzeto</a:t>
            </a:r>
            <a:r>
              <a:rPr lang="en-US" dirty="0"/>
              <a:t> </a:t>
            </a:r>
            <a:r>
              <a:rPr lang="sr-Latn-RS" dirty="0" smtClean="0"/>
              <a:t> ili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estoran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[‘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zauzeto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  <a:r>
              <a:rPr lang="sr-Latn-RS" dirty="0" smtClean="0"/>
              <a:t>  </a:t>
            </a:r>
            <a:r>
              <a:rPr lang="en-US" dirty="0" smtClean="0"/>
              <a:t>je </a:t>
            </a:r>
            <a:r>
              <a:rPr lang="en-US" dirty="0" err="1" smtClean="0"/>
              <a:t>broj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7 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/>
              <a:t>Mo</a:t>
            </a:r>
            <a:r>
              <a:rPr lang="sr-Latn-RS" sz="2000" dirty="0" smtClean="0"/>
              <a:t>žemo promeniti vrednosti</a:t>
            </a:r>
            <a:r>
              <a:rPr lang="en-US" sz="2000" dirty="0" smtClean="0"/>
              <a:t>:</a:t>
            </a:r>
            <a:endParaRPr lang="sr-Latn-RS" sz="2000" dirty="0" smtClean="0"/>
          </a:p>
          <a:p>
            <a:endParaRPr lang="en-US" sz="2000" dirty="0" smtClean="0"/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estoran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zauzeto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8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sr-Latn-R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Mo</a:t>
            </a:r>
            <a:r>
              <a:rPr lang="sr-Latn-RS" dirty="0"/>
              <a:t>žemo </a:t>
            </a:r>
            <a:r>
              <a:rPr lang="en-US" dirty="0" err="1" smtClean="0"/>
              <a:t>dodati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postojale</a:t>
            </a:r>
            <a:r>
              <a:rPr lang="en-US" dirty="0" smtClean="0"/>
              <a:t>:</a:t>
            </a:r>
            <a:endParaRPr lang="sr-Latn-R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estoran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pice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[‘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voda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9900CC"/>
                </a:solidFill>
                <a:latin typeface="Consolas" panose="020B0609020204030204" pitchFamily="49" charset="0"/>
              </a:rPr>
              <a:t>sok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vino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’];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Mo</a:t>
            </a:r>
            <a:r>
              <a:rPr lang="sr-Latn-RS" dirty="0"/>
              <a:t>žemo </a:t>
            </a:r>
            <a:r>
              <a:rPr lang="sr-Latn-RS" dirty="0" smtClean="0"/>
              <a:t>obrisati </a:t>
            </a:r>
            <a:r>
              <a:rPr lang="en-US" dirty="0" err="1" smtClean="0"/>
              <a:t>vrednosti</a:t>
            </a:r>
            <a:r>
              <a:rPr lang="sr-Latn-RS" dirty="0" smtClean="0"/>
              <a:t> pomoću ključne reči 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sr-Latn-RS" dirty="0" smtClean="0"/>
              <a:t>:</a:t>
            </a:r>
            <a:endParaRPr lang="en-US" dirty="0"/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estoran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cigarete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/>
          </a:p>
          <a:p>
            <a:r>
              <a:rPr lang="sr-Latn-RS" dirty="0" smtClean="0"/>
              <a:t>Ako pokušamo da pristupimo svojstvu ili metodi u objektu koju smo obrisali, dobićemo vrednost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  <a:endParaRPr lang="en-US" dirty="0"/>
          </a:p>
          <a:p>
            <a:endParaRPr lang="sr-Latn-RS" dirty="0" smtClean="0"/>
          </a:p>
          <a:p>
            <a:pPr marL="393192" lvl="1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7471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85000" lnSpcReduction="20000"/>
          </a:bodyPr>
          <a:lstStyle/>
          <a:p>
            <a:r>
              <a:rPr lang="sr-Latn-RS" sz="2000" dirty="0" smtClean="0"/>
              <a:t>U prethodnom primeru smo napravili objekat restorana sa konkretnim vrednostima</a:t>
            </a:r>
          </a:p>
          <a:p>
            <a:r>
              <a:rPr lang="sr-Latn-RS" dirty="0" smtClean="0"/>
              <a:t>Ali često nam je potrebno da imamo više objekata istog tipa (npr. više restorana) koji imaju različite vrednosti (svaki restoran ima svoje ime, broj stolova, itd.)</a:t>
            </a:r>
          </a:p>
          <a:p>
            <a:r>
              <a:rPr lang="sr-Latn-RS" dirty="0" smtClean="0"/>
              <a:t>U tom slučaju bi bilo korisno da napravimo funkciju koja će praviti objekat restorana od vrednosti koje joj prosledimo </a:t>
            </a:r>
            <a:endParaRPr lang="en-US" dirty="0" smtClean="0"/>
          </a:p>
          <a:p>
            <a:r>
              <a:rPr lang="en-US" dirty="0" err="1" smtClean="0"/>
              <a:t>Ovakva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se </a:t>
            </a:r>
            <a:r>
              <a:rPr lang="en-US" dirty="0" err="1" smtClean="0"/>
              <a:t>zove</a:t>
            </a:r>
            <a:r>
              <a:rPr lang="en-US" dirty="0" smtClean="0"/>
              <a:t> </a:t>
            </a:r>
            <a:r>
              <a:rPr lang="en-US" b="1" dirty="0" err="1" smtClean="0"/>
              <a:t>konstruktor</a:t>
            </a:r>
            <a:r>
              <a:rPr lang="en-US" dirty="0" smtClean="0"/>
              <a:t> (</a:t>
            </a:r>
            <a:r>
              <a:rPr lang="en-US" dirty="0" err="1" smtClean="0"/>
              <a:t>eng.</a:t>
            </a:r>
            <a:r>
              <a:rPr lang="en-US" dirty="0" smtClean="0"/>
              <a:t> constructor)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rimetimo da se za sve restorane na isti način računa broj slobodnih stolova, tako da je funkcija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proveriSlobodn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 </a:t>
            </a:r>
            <a:r>
              <a:rPr lang="sr-Latn-RS" dirty="0" smtClean="0"/>
              <a:t>ista za sve restorane</a:t>
            </a:r>
          </a:p>
          <a:p>
            <a:pPr marL="393192" lvl="1" indent="0">
              <a:buNone/>
            </a:pPr>
            <a:endParaRPr lang="sr-Latn-R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unction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estoran(ime, brStolova, zauzeto, cigarete, jela)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this.brojStolova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brStolova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this.zauzeto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zauzeto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this.cigarete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cigarete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this.jela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jela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this.proveriSlobodne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brojStolova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zauzeto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  <a:endParaRPr lang="en-US" sz="1800" dirty="0"/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9579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Pomo</a:t>
            </a:r>
            <a:r>
              <a:rPr lang="sr-Latn-RS" sz="1800" dirty="0" smtClean="0"/>
              <a:t>ću konstruktor funkcije nov objekat pravimo koristeći ključnu reč </a:t>
            </a:r>
            <a:r>
              <a:rPr lang="sr-Latn-RS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 smtClean="0"/>
              <a:t>Praksa</a:t>
            </a:r>
            <a:r>
              <a:rPr lang="en-US" sz="1800" dirty="0" smtClean="0"/>
              <a:t> je da </a:t>
            </a:r>
            <a:r>
              <a:rPr lang="en-US" sz="1800" dirty="0" err="1" smtClean="0"/>
              <a:t>konstruktor</a:t>
            </a:r>
            <a:r>
              <a:rPr lang="en-US" sz="1800" dirty="0" smtClean="0"/>
              <a:t> </a:t>
            </a:r>
            <a:r>
              <a:rPr lang="en-US" sz="1800" dirty="0" err="1" smtClean="0"/>
              <a:t>funkcije</a:t>
            </a:r>
            <a:r>
              <a:rPr lang="en-US" sz="1800" dirty="0" smtClean="0"/>
              <a:t> </a:t>
            </a:r>
            <a:r>
              <a:rPr lang="en-US" sz="1800" dirty="0" err="1" smtClean="0"/>
              <a:t>imaju</a:t>
            </a:r>
            <a:r>
              <a:rPr lang="en-US" sz="1800" dirty="0" smtClean="0"/>
              <a:t> </a:t>
            </a:r>
            <a:r>
              <a:rPr lang="en-US" sz="1800" dirty="0" err="1" smtClean="0"/>
              <a:t>prvo</a:t>
            </a:r>
            <a:r>
              <a:rPr lang="en-US" sz="1800" dirty="0" smtClean="0"/>
              <a:t> </a:t>
            </a:r>
            <a:r>
              <a:rPr lang="en-US" sz="1800" dirty="0" err="1" smtClean="0"/>
              <a:t>slovo</a:t>
            </a:r>
            <a:r>
              <a:rPr lang="en-US" sz="1800" dirty="0" smtClean="0"/>
              <a:t> </a:t>
            </a:r>
            <a:r>
              <a:rPr lang="en-US" sz="1800" dirty="0" err="1" smtClean="0"/>
              <a:t>veliko</a:t>
            </a:r>
            <a:endParaRPr lang="sr-Latn-RS" sz="1800" dirty="0" smtClean="0"/>
          </a:p>
          <a:p>
            <a:pPr marL="393192" lvl="1" indent="0">
              <a:buNone/>
            </a:pPr>
            <a:endParaRPr lang="sr-Latn-R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italijanski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estoran(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Mia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30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0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pizza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pasta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lazanje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93192" lvl="1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meksicki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estoran(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Huros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0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nacos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burito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paelja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sr-Latn-RS" dirty="0"/>
          </a:p>
          <a:p>
            <a:pPr marL="393192" lvl="1" indent="0">
              <a:buNone/>
            </a:pPr>
            <a:endParaRPr lang="en-US" dirty="0"/>
          </a:p>
          <a:p>
            <a:r>
              <a:rPr lang="en-US" sz="1800" dirty="0" err="1" smtClean="0"/>
              <a:t>Ako</a:t>
            </a:r>
            <a:r>
              <a:rPr lang="en-US" sz="1800" dirty="0" smtClean="0"/>
              <a:t> </a:t>
            </a:r>
            <a:r>
              <a:rPr lang="sr-Latn-RS" sz="1800" dirty="0" smtClean="0"/>
              <a:t>želimo da napravimo prazan objekat, pa naknadno da mu dodajemo svojstva i metode to možemo učiniti:</a:t>
            </a:r>
          </a:p>
          <a:p>
            <a:pPr marL="393192" lvl="1" indent="0">
              <a:buNone/>
            </a:pP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prazan1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{};</a:t>
            </a:r>
            <a:endParaRPr lang="sr-Latn-RS" dirty="0"/>
          </a:p>
          <a:p>
            <a:pPr marL="393192" lvl="1" indent="0">
              <a:buNone/>
            </a:pP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prazan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Object()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endParaRPr lang="en-US" sz="16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66175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11609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his </a:t>
            </a:r>
            <a:r>
              <a:rPr lang="en-US" dirty="0" smtClean="0"/>
              <a:t>je </a:t>
            </a:r>
            <a:r>
              <a:rPr lang="en-US" dirty="0" err="1" smtClean="0"/>
              <a:t>klju</a:t>
            </a:r>
            <a:r>
              <a:rPr lang="sr-Latn-RS" dirty="0" smtClean="0"/>
              <a:t>čna reč koji se često koristi unutar funkcija</a:t>
            </a:r>
          </a:p>
          <a:p>
            <a:r>
              <a:rPr lang="sr-Latn-RS" dirty="0" smtClean="0"/>
              <a:t>Predstavlja objekat unutar kog je funkcija napravljena tako da možemo pristupati svojstvima i metodima tog objekta unutar funkcije</a:t>
            </a:r>
          </a:p>
          <a:p>
            <a:r>
              <a:rPr lang="sr-Latn-RS" dirty="0" smtClean="0"/>
              <a:t>Ukoliko je funkcija napravljena globalno, a ne unutar nekog objekta, onda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sr-Latn-RS" dirty="0" smtClean="0"/>
              <a:t> predstavlja globalni objekat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 </a:t>
            </a:r>
            <a:r>
              <a:rPr lang="sr-Latn-RS" dirty="0" smtClean="0"/>
              <a:t>koji sadrži sve globalne promenljive i funkcije koje smo napravili</a:t>
            </a:r>
          </a:p>
          <a:p>
            <a:endParaRPr lang="sr-Latn-R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125;</a:t>
            </a:r>
          </a:p>
          <a:p>
            <a:pPr marL="393192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unction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this.cena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objekat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02046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cement = {</a:t>
            </a:r>
            <a:endParaRPr lang="sr-Latn-R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125,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izracunajCenu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kolicina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this.cena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  <a:endParaRPr lang="sr-Latn-RS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}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sr-Latn-RS" dirty="0"/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1342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3"/>
            <a:ext cx="10430844" cy="456432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/>
              <a:t>Mo</a:t>
            </a:r>
            <a:r>
              <a:rPr lang="sr-Latn-RS" sz="2000" dirty="0" smtClean="0"/>
              <a:t>žemo napraviti niz objekata ili u objekat sačuvati niz</a:t>
            </a:r>
          </a:p>
          <a:p>
            <a:endParaRPr lang="sr-Latn-RS" dirty="0"/>
          </a:p>
          <a:p>
            <a:pPr marL="393192" lvl="1" indent="0"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slatkisi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Bananica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15},</a:t>
            </a: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Keks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50},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{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Cokolada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100}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dirty="0"/>
          </a:p>
          <a:p>
            <a:pPr marL="393192" lvl="1" indent="0"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proizvod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Parfem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tipovi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[‘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cvetni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vocni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orjentalni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’]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sz="2000" dirty="0" smtClean="0">
              <a:solidFill>
                <a:srgbClr val="9900CC"/>
              </a:solidFill>
            </a:endParaRPr>
          </a:p>
          <a:p>
            <a:r>
              <a:rPr lang="sr-Latn-RS" dirty="0" smtClean="0"/>
              <a:t>Takođe, objekat može sadržati drugi objekat</a:t>
            </a:r>
          </a:p>
          <a:p>
            <a:endParaRPr lang="en-US" dirty="0"/>
          </a:p>
          <a:p>
            <a:pPr marL="393192" lvl="1" indent="0"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firma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Best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vlasnik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{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Pera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	</a:t>
            </a: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prezime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Peric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1739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Objekti koje sami pravimo treba da modeluju podatke koji su specificni za potrebe našeg programa </a:t>
            </a:r>
          </a:p>
          <a:p>
            <a:r>
              <a:rPr lang="sr-Latn-RS" dirty="0" smtClean="0"/>
              <a:t>Međutim postoje neki podaci koji su nam cesto potrebni u različitim programima (npr. sirina prozora, )</a:t>
            </a:r>
          </a:p>
          <a:p>
            <a:r>
              <a:rPr lang="en-US" dirty="0" err="1" smtClean="0"/>
              <a:t>Browseri</a:t>
            </a:r>
            <a:r>
              <a:rPr lang="en-US" dirty="0" smtClean="0"/>
              <a:t> </a:t>
            </a:r>
            <a:r>
              <a:rPr lang="en-US" dirty="0" err="1" smtClean="0"/>
              <a:t>poseduju</a:t>
            </a:r>
            <a:r>
              <a:rPr lang="en-US" dirty="0" smtClean="0"/>
              <a:t> </a:t>
            </a:r>
            <a:r>
              <a:rPr lang="sr-Latn-RS" dirty="0" smtClean="0"/>
              <a:t>već gotove objekte koje možemo koristiti u našem program</a:t>
            </a:r>
            <a:r>
              <a:rPr lang="en-US" dirty="0" smtClean="0"/>
              <a:t>u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se </a:t>
            </a:r>
            <a:r>
              <a:rPr lang="en-US" dirty="0" err="1" smtClean="0"/>
              <a:t>zovu</a:t>
            </a:r>
            <a:r>
              <a:rPr lang="en-US" dirty="0" smtClean="0"/>
              <a:t> </a:t>
            </a:r>
            <a:r>
              <a:rPr lang="en-US" b="1" dirty="0" smtClean="0"/>
              <a:t>built-in</a:t>
            </a:r>
            <a:r>
              <a:rPr lang="en-US" dirty="0" smtClean="0"/>
              <a:t> </a:t>
            </a:r>
            <a:r>
              <a:rPr lang="en-US" dirty="0" err="1" smtClean="0"/>
              <a:t>objekti</a:t>
            </a:r>
            <a:endParaRPr lang="sr-Latn-RS" dirty="0" smtClean="0"/>
          </a:p>
          <a:p>
            <a:r>
              <a:rPr lang="en-US" dirty="0" smtClean="0"/>
              <a:t>Mo</a:t>
            </a:r>
            <a:r>
              <a:rPr lang="sr-Latn-RS" dirty="0" smtClean="0"/>
              <a:t>žemo ih podeliti u tri grupe:</a:t>
            </a:r>
          </a:p>
          <a:p>
            <a:pPr lvl="1"/>
            <a:r>
              <a:rPr lang="sr-Latn-RS" sz="2000" dirty="0" smtClean="0"/>
              <a:t>Browser object model</a:t>
            </a:r>
          </a:p>
          <a:p>
            <a:pPr lvl="1"/>
            <a:r>
              <a:rPr lang="sr-Latn-RS" sz="2000" dirty="0" smtClean="0"/>
              <a:t>Document object model</a:t>
            </a:r>
          </a:p>
          <a:p>
            <a:pPr lvl="1"/>
            <a:r>
              <a:rPr lang="sr-Latn-RS" sz="2000" dirty="0" smtClean="0"/>
              <a:t>Global Javascript objects</a:t>
            </a:r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built-in </a:t>
            </a:r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0409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en-US" sz="1800" dirty="0" smtClean="0"/>
              <a:t>Na </a:t>
            </a:r>
            <a:r>
              <a:rPr lang="en-US" sz="1800" dirty="0" err="1" smtClean="0"/>
              <a:t>raspolaganju</a:t>
            </a:r>
            <a:r>
              <a:rPr lang="en-US" sz="1800" dirty="0" smtClean="0"/>
              <a:t> </a:t>
            </a:r>
            <a:r>
              <a:rPr lang="en-US" sz="1800" dirty="0" err="1" smtClean="0"/>
              <a:t>nam</a:t>
            </a:r>
            <a:r>
              <a:rPr lang="en-US" sz="1800" dirty="0" smtClean="0"/>
              <a:t> je </a:t>
            </a:r>
            <a:r>
              <a:rPr lang="en-US" sz="1800" dirty="0" err="1" smtClean="0"/>
              <a:t>objekat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</a:t>
            </a:r>
          </a:p>
          <a:p>
            <a:r>
              <a:rPr lang="en-US" sz="1800" dirty="0" err="1" smtClean="0"/>
              <a:t>Neka</a:t>
            </a:r>
            <a:r>
              <a:rPr lang="en-US" sz="1800" dirty="0" smtClean="0"/>
              <a:t> </a:t>
            </a:r>
            <a:r>
              <a:rPr lang="en-US" sz="1800" dirty="0" err="1" smtClean="0"/>
              <a:t>svojstva</a:t>
            </a:r>
            <a:r>
              <a:rPr lang="en-US" sz="1800" dirty="0" smtClean="0"/>
              <a:t> </a:t>
            </a:r>
            <a:r>
              <a:rPr lang="en-US" sz="1800" dirty="0" err="1" smtClean="0"/>
              <a:t>objekta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 </a:t>
            </a:r>
            <a:r>
              <a:rPr lang="en-US" sz="1800" dirty="0" err="1" smtClean="0"/>
              <a:t>su</a:t>
            </a:r>
            <a:r>
              <a:rPr lang="en-US" sz="1800" dirty="0" smtClean="0"/>
              <a:t>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window.location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– URL trenutno otvorene web stranice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window.history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– </a:t>
            </a:r>
            <a:r>
              <a:rPr lang="en-US" dirty="0" err="1" smtClean="0"/>
              <a:t>objekat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sr-Latn-RS" dirty="0" smtClean="0"/>
              <a:t>čuva detalje o stranicama koje je korisnik posećivao</a:t>
            </a:r>
            <a:endParaRPr lang="en-US" dirty="0"/>
          </a:p>
          <a:p>
            <a:pPr lvl="2"/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window.history.length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 smtClean="0"/>
              <a:t>– broj posećenih stranice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window.screen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– objekat koji modeluje ekran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window.screen.width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 smtClean="0"/>
              <a:t>– širina ekrana u pikselima (px)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window.screen.height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 smtClean="0"/>
              <a:t>– visina ekrana u pikselima (px)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 smtClean="0"/>
              <a:t>Neki</a:t>
            </a:r>
            <a:r>
              <a:rPr lang="en-US" sz="1800" dirty="0" smtClean="0"/>
              <a:t> </a:t>
            </a:r>
            <a:r>
              <a:rPr lang="en-US" sz="1800" dirty="0" err="1" smtClean="0"/>
              <a:t>metodi</a:t>
            </a:r>
            <a:r>
              <a:rPr lang="en-US" sz="1800" dirty="0" smtClean="0"/>
              <a:t> </a:t>
            </a:r>
            <a:r>
              <a:rPr lang="en-US" sz="1800" dirty="0" err="1" smtClean="0"/>
              <a:t>objekta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window.alert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poruka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– ispisuje poruku u prozorčiću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window.open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– otvara stranicu sa zadatim URLom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r-Latn-RS" sz="1800" dirty="0" smtClean="0"/>
              <a:t>Spisak svih svojstava i metoda se može pronaći u literaturi</a:t>
            </a:r>
            <a:endParaRPr lang="en-US" sz="1800" dirty="0"/>
          </a:p>
          <a:p>
            <a:pPr lvl="1"/>
            <a:endParaRPr lang="sr-Latn-R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Browser object model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31188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Modeluje</a:t>
            </a:r>
            <a:r>
              <a:rPr lang="en-US" sz="1800" dirty="0" smtClean="0"/>
              <a:t> web </a:t>
            </a:r>
            <a:r>
              <a:rPr lang="en-US" sz="1800" dirty="0" err="1" smtClean="0"/>
              <a:t>stranicu</a:t>
            </a:r>
            <a:r>
              <a:rPr lang="en-US" sz="1800" dirty="0" smtClean="0"/>
              <a:t> </a:t>
            </a:r>
            <a:r>
              <a:rPr lang="en-US" sz="1800" dirty="0" err="1" smtClean="0"/>
              <a:t>koju</a:t>
            </a:r>
            <a:r>
              <a:rPr lang="en-US" sz="1800" dirty="0" smtClean="0"/>
              <a:t> </a:t>
            </a:r>
            <a:r>
              <a:rPr lang="en-US" sz="1800" dirty="0" err="1" smtClean="0"/>
              <a:t>smo</a:t>
            </a:r>
            <a:r>
              <a:rPr lang="en-US" sz="1800" dirty="0" smtClean="0"/>
              <a:t> </a:t>
            </a:r>
            <a:r>
              <a:rPr lang="en-US" sz="1800" dirty="0" err="1" smtClean="0"/>
              <a:t>otvorili</a:t>
            </a:r>
            <a:r>
              <a:rPr lang="en-US" sz="1800" dirty="0" smtClean="0"/>
              <a:t> u browser</a:t>
            </a:r>
            <a:endParaRPr lang="sr-Latn-RS" sz="1800" dirty="0" smtClean="0"/>
          </a:p>
          <a:p>
            <a:r>
              <a:rPr lang="sr-Latn-RS" sz="1800" dirty="0" smtClean="0"/>
              <a:t>Svi HTML tagovi su predstavljeni pojedinačnim objektima i nalaze se u objektu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 </a:t>
            </a:r>
            <a:endParaRPr lang="en-US" sz="1800" dirty="0" smtClean="0"/>
          </a:p>
          <a:p>
            <a:r>
              <a:rPr lang="en-US" sz="1800" dirty="0" err="1"/>
              <a:t>Neka</a:t>
            </a:r>
            <a:r>
              <a:rPr lang="en-US" sz="1800" dirty="0"/>
              <a:t> </a:t>
            </a:r>
            <a:r>
              <a:rPr lang="en-US" sz="1800" dirty="0" err="1"/>
              <a:t>svojstva</a:t>
            </a:r>
            <a:r>
              <a:rPr lang="en-US" sz="1800" dirty="0"/>
              <a:t> </a:t>
            </a:r>
            <a:r>
              <a:rPr lang="en-US" sz="1800" dirty="0" err="1"/>
              <a:t>objekta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 </a:t>
            </a:r>
            <a:r>
              <a:rPr lang="en-US" sz="1800" dirty="0" err="1"/>
              <a:t>su</a:t>
            </a:r>
            <a:r>
              <a:rPr lang="en-US" sz="1800" dirty="0"/>
              <a:t>: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ocument.title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en-US" dirty="0" err="1" smtClean="0"/>
              <a:t>naslov</a:t>
            </a:r>
            <a:r>
              <a:rPr lang="en-US" dirty="0" smtClean="0"/>
              <a:t> </a:t>
            </a:r>
            <a:r>
              <a:rPr lang="en-US" dirty="0" err="1" smtClean="0"/>
              <a:t>dokumenta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document.lastModified</a:t>
            </a:r>
            <a:r>
              <a:rPr lang="en-US" dirty="0" smtClean="0"/>
              <a:t>– datum </a:t>
            </a:r>
            <a:r>
              <a:rPr lang="en-US" dirty="0" err="1" smtClean="0"/>
              <a:t>poslednje</a:t>
            </a:r>
            <a:r>
              <a:rPr lang="en-US" dirty="0" smtClean="0"/>
              <a:t> </a:t>
            </a:r>
            <a:r>
              <a:rPr lang="en-US" dirty="0" err="1" smtClean="0"/>
              <a:t>izmene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/>
              <a:t>Neki</a:t>
            </a:r>
            <a:r>
              <a:rPr lang="en-US" sz="1800" dirty="0"/>
              <a:t> </a:t>
            </a:r>
            <a:r>
              <a:rPr lang="en-US" sz="1800" dirty="0" err="1"/>
              <a:t>metodi</a:t>
            </a:r>
            <a:r>
              <a:rPr lang="en-US" sz="1800" dirty="0"/>
              <a:t> </a:t>
            </a:r>
            <a:r>
              <a:rPr lang="en-US" sz="1800" dirty="0" err="1"/>
              <a:t>objekta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(id)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dohvata objekat koji ima prosleđen id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(element)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pravi novi objekat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selektor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vraća niz objekata koji zadovoljavaju prosleđen selektor</a:t>
            </a:r>
            <a:endParaRPr lang="sr-Latn-RS" dirty="0"/>
          </a:p>
          <a:p>
            <a:pPr marL="393192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 smtClean="0"/>
              <a:t>Ovaj</a:t>
            </a:r>
            <a:r>
              <a:rPr lang="en-US" sz="1800" dirty="0" smtClean="0"/>
              <a:t> </a:t>
            </a:r>
            <a:r>
              <a:rPr lang="en-US" sz="1800" dirty="0" err="1" smtClean="0"/>
              <a:t>objekat</a:t>
            </a:r>
            <a:r>
              <a:rPr lang="en-US" sz="1800" dirty="0" smtClean="0"/>
              <a:t> </a:t>
            </a:r>
            <a:r>
              <a:rPr lang="sr-Latn-RS" sz="1800" dirty="0" smtClean="0"/>
              <a:t>ćemo detaljnije učiti kasnije</a:t>
            </a:r>
            <a:endParaRPr lang="en-US" sz="1800" dirty="0" smtClean="0"/>
          </a:p>
          <a:p>
            <a:r>
              <a:rPr lang="sr-Latn-RS" sz="1800" dirty="0" smtClean="0"/>
              <a:t>Spisak </a:t>
            </a:r>
            <a:r>
              <a:rPr lang="sr-Latn-RS" sz="1800" dirty="0"/>
              <a:t>svih svojstava i </a:t>
            </a:r>
            <a:r>
              <a:rPr lang="sr-Latn-RS" sz="1800" dirty="0" smtClean="0"/>
              <a:t>metoda </a:t>
            </a:r>
            <a:r>
              <a:rPr lang="sr-Latn-RS" sz="1800" dirty="0"/>
              <a:t>se može pronaći u </a:t>
            </a:r>
            <a:r>
              <a:rPr lang="sr-Latn-RS" sz="1800" dirty="0" smtClean="0"/>
              <a:t>literaturi</a:t>
            </a:r>
            <a:endParaRPr lang="en-US" sz="18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Document Object Model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6563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smtClean="0"/>
              <a:t>Ra</a:t>
            </a:r>
            <a:r>
              <a:rPr lang="sr-Latn-RS" dirty="0" smtClean="0"/>
              <a:t>čunari razumeju ono što je napisano na programskom jeziku</a:t>
            </a:r>
          </a:p>
          <a:p>
            <a:r>
              <a:rPr lang="sr-Latn-RS" dirty="0" smtClean="0"/>
              <a:t>Programski jezik, kao i drugi govorni jezici, imaju:</a:t>
            </a:r>
          </a:p>
          <a:p>
            <a:endParaRPr lang="sr-Latn-RS" dirty="0"/>
          </a:p>
          <a:p>
            <a:pPr lvl="1"/>
            <a:r>
              <a:rPr lang="sr-Latn-RS" sz="2000" dirty="0" smtClean="0"/>
              <a:t>Vokabular – reči koje računar razume</a:t>
            </a:r>
          </a:p>
          <a:p>
            <a:pPr lvl="1"/>
            <a:r>
              <a:rPr lang="sr-Latn-RS" sz="2000" dirty="0" smtClean="0"/>
              <a:t>Sintaksa – pravila za sklapanje rečenica od reči iz vokabulara</a:t>
            </a:r>
            <a:endParaRPr lang="sr-Latn-RS" sz="2000" dirty="0"/>
          </a:p>
          <a:p>
            <a:pPr marL="109728" indent="0">
              <a:buNone/>
            </a:pPr>
            <a:r>
              <a:rPr lang="sr-Latn-RS" dirty="0" smtClean="0"/>
              <a:t>	</a:t>
            </a:r>
          </a:p>
          <a:p>
            <a:pPr marL="822960" lvl="1" indent="-457200">
              <a:buFont typeface="+mj-lt"/>
              <a:buAutoNum type="arabicPeriod"/>
            </a:pPr>
            <a:endParaRPr lang="sr-Latn-RS" sz="2000" dirty="0" smtClean="0"/>
          </a:p>
          <a:p>
            <a:r>
              <a:rPr lang="sr-Latn-RS" dirty="0" smtClean="0"/>
              <a:t>Pored vokabulara i sintakse programskog jezika, potrebno je da izučimo pristup rešavanju problema odnosno na koji način računar obavlja neki zadatak</a:t>
            </a:r>
          </a:p>
          <a:p>
            <a:r>
              <a:rPr lang="sr-Latn-RS" dirty="0" smtClean="0"/>
              <a:t>U žargonu se to zove </a:t>
            </a:r>
            <a:r>
              <a:rPr lang="sr-Latn-RS" i="1" dirty="0" smtClean="0"/>
              <a:t>programmatic approach</a:t>
            </a:r>
            <a:endParaRPr lang="en-US" i="1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sr-Latn-RS" dirty="0" smtClean="0">
                <a:effectLst/>
              </a:rPr>
              <a:t>Programski jezik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9571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Neki globa</a:t>
            </a:r>
            <a:r>
              <a:rPr lang="en-US" dirty="0" err="1" smtClean="0"/>
              <a:t>lni</a:t>
            </a:r>
            <a:r>
              <a:rPr lang="en-US" dirty="0" smtClean="0"/>
              <a:t> </a:t>
            </a:r>
            <a:r>
              <a:rPr lang="en-US" dirty="0" err="1" smtClean="0"/>
              <a:t>objekati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dostupni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sz="2000" dirty="0" smtClean="0"/>
              <a:t>String</a:t>
            </a:r>
          </a:p>
          <a:p>
            <a:pPr lvl="1"/>
            <a:r>
              <a:rPr lang="sr-Latn-RS" sz="2000" dirty="0" smtClean="0"/>
              <a:t>Number</a:t>
            </a:r>
          </a:p>
          <a:p>
            <a:pPr lvl="1"/>
            <a:r>
              <a:rPr lang="sr-Latn-RS" sz="2000" dirty="0" smtClean="0"/>
              <a:t>Math</a:t>
            </a:r>
          </a:p>
          <a:p>
            <a:pPr lvl="1"/>
            <a:r>
              <a:rPr lang="sr-Latn-RS" sz="2000" dirty="0" smtClean="0"/>
              <a:t>Date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dirty="0" err="1" smtClean="0"/>
              <a:t>Poseduju</a:t>
            </a:r>
            <a:r>
              <a:rPr lang="en-US" dirty="0" smtClean="0"/>
              <a:t> </a:t>
            </a:r>
            <a:r>
              <a:rPr lang="en-US" dirty="0" err="1" smtClean="0"/>
              <a:t>korisna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Detaljnije</a:t>
            </a:r>
            <a:r>
              <a:rPr lang="en-US" dirty="0" smtClean="0"/>
              <a:t> </a:t>
            </a:r>
            <a:r>
              <a:rPr lang="sr-Latn-RS" dirty="0" smtClean="0"/>
              <a:t>ćemo ih učiti kasnije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Global objects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5827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Često se susrećemo sa situacijama gde želimo da izvršimo jedan zadatak ukoliko važi neki uslov, a drugi zadatak ukoliko taj uslov ne važi</a:t>
            </a:r>
          </a:p>
          <a:p>
            <a:r>
              <a:rPr lang="sr-Latn-RS" sz="2000" dirty="0" smtClean="0"/>
              <a:t>Npr. kupujemo namirnice u prodavnici, ukoliko imamo novca, moćićemo da platimo, inaće nećemo moći</a:t>
            </a:r>
          </a:p>
          <a:p>
            <a:r>
              <a:rPr lang="sr-Latn-RS" dirty="0" smtClean="0"/>
              <a:t>Ovo zovemo </a:t>
            </a:r>
            <a:r>
              <a:rPr lang="sr-Latn-RS" b="1" dirty="0" smtClean="0"/>
              <a:t>grananje </a:t>
            </a:r>
            <a:r>
              <a:rPr lang="sr-Latn-RS" dirty="0" smtClean="0"/>
              <a:t>i implementiramo ga pomoću</a:t>
            </a:r>
            <a:r>
              <a:rPr lang="sr-Latn-RS" dirty="0"/>
              <a:t> naredbe</a:t>
            </a:r>
            <a:r>
              <a:rPr lang="sr-Latn-RS" dirty="0" smtClean="0"/>
              <a:t> </a:t>
            </a:r>
            <a:r>
              <a:rPr lang="sr-Latn-RS" b="1" dirty="0" smtClean="0"/>
              <a:t>if</a:t>
            </a:r>
            <a:r>
              <a:rPr lang="sr-Latn-RS" dirty="0" smtClean="0"/>
              <a:t> na sledeći način:</a:t>
            </a:r>
          </a:p>
          <a:p>
            <a:endParaRPr lang="sr-Latn-RS" b="1" dirty="0" smtClean="0"/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ukoliko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je </a:t>
            </a:r>
            <a:r>
              <a:rPr lang="en-US" i="1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uslov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tacan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izvsavace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naredbe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iz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ovog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bloka</a:t>
            </a: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inace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ce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izvrsavati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naredbe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iz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ovog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bloka</a:t>
            </a:r>
            <a:endParaRPr lang="en-US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</a:t>
            </a:r>
            <a:r>
              <a:rPr lang="en-US" dirty="0" err="1" smtClean="0">
                <a:effectLst/>
              </a:rPr>
              <a:t>naredba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grananja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IF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304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sr-Latn-RS" sz="1500" dirty="0" smtClean="0"/>
              <a:t>Možemo imati više različitih grananja:</a:t>
            </a:r>
            <a:endParaRPr lang="sr-Latn-RS" sz="1500" dirty="0"/>
          </a:p>
          <a:p>
            <a:pPr marL="393192" lvl="1" indent="0">
              <a:buNone/>
            </a:pPr>
            <a:r>
              <a:rPr lang="sr-Latn-R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uslov1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	//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ukoliko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je </a:t>
            </a:r>
            <a:r>
              <a:rPr lang="en-US" sz="1500" i="1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uslov</a:t>
            </a:r>
            <a:r>
              <a:rPr lang="sr-Latn-RS" sz="15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tacan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izvsavace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naredbe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ovog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bloka</a:t>
            </a:r>
            <a:endParaRPr lang="en-U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sz="15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5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sr-Latn-R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lse if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uslov2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inace,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ukoliko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je </a:t>
            </a:r>
            <a:r>
              <a:rPr lang="en-US" sz="1500" i="1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uslov</a:t>
            </a:r>
            <a:r>
              <a:rPr lang="sr-Latn-RS" sz="15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tacan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izvsavace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naredbe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ovog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bloka</a:t>
            </a:r>
            <a:endParaRPr lang="en-U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else if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uslov3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sr-Latn-RS" sz="15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inace,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ukoliko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je </a:t>
            </a:r>
            <a:r>
              <a:rPr lang="en-US" sz="1500" i="1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uslov</a:t>
            </a:r>
            <a:r>
              <a:rPr lang="sr-Latn-RS" sz="15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tacan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izvsavace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naredbe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ovog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bloka</a:t>
            </a:r>
            <a:endParaRPr lang="en-U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 marL="393192" lvl="1" indent="0">
              <a:buNone/>
            </a:pPr>
            <a:r>
              <a:rPr lang="sr-Latn-RS" sz="15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sr-Latn-R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lse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	//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inace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ce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izvrsavati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naredbe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ovog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bloka</a:t>
            </a:r>
            <a:endParaRPr lang="en-U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r-Latn-RS" sz="1500" dirty="0" smtClean="0"/>
              <a:t>Primetimo da će se izvršavati tačno jedan od ovi blokova naredbi, prvi blok čiji uslov je zadovoljen</a:t>
            </a:r>
          </a:p>
          <a:p>
            <a:r>
              <a:rPr lang="sr-Latn-RS" sz="1500" dirty="0" smtClean="0"/>
              <a:t>Npr. ukoliko su zadovoljeni i </a:t>
            </a:r>
            <a:r>
              <a:rPr lang="sr-Latn-R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uslov2</a:t>
            </a:r>
            <a:r>
              <a:rPr lang="sr-Latn-RS" sz="1500" dirty="0" smtClean="0"/>
              <a:t> i </a:t>
            </a:r>
            <a:r>
              <a:rPr lang="sr-Latn-R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uslov3</a:t>
            </a:r>
            <a:r>
              <a:rPr lang="sr-Latn-RS" sz="1500" dirty="0" smtClean="0"/>
              <a:t> izvršavaće se </a:t>
            </a:r>
            <a:r>
              <a:rPr lang="sr-Latn-RS" sz="1500" b="1" dirty="0" smtClean="0"/>
              <a:t>samo </a:t>
            </a:r>
            <a:r>
              <a:rPr lang="sr-Latn-RS" sz="1500" dirty="0" smtClean="0"/>
              <a:t>one naredbe iz drugog bloka</a:t>
            </a:r>
            <a:r>
              <a:rPr lang="en-US" sz="1500" dirty="0" smtClean="0"/>
              <a:t> </a:t>
            </a:r>
            <a:r>
              <a:rPr lang="en-US" sz="1500" dirty="0" err="1" smtClean="0"/>
              <a:t>jer</a:t>
            </a:r>
            <a:r>
              <a:rPr lang="en-US" sz="1500" dirty="0" smtClean="0"/>
              <a:t> se </a:t>
            </a:r>
            <a:r>
              <a:rPr lang="en-US" sz="1500" dirty="0" err="1" smtClean="0"/>
              <a:t>prvo</a:t>
            </a:r>
            <a:r>
              <a:rPr lang="en-US" sz="1500" dirty="0" smtClean="0"/>
              <a:t> </a:t>
            </a:r>
            <a:r>
              <a:rPr lang="en-US" sz="1500" dirty="0" err="1" smtClean="0"/>
              <a:t>ispitalo</a:t>
            </a:r>
            <a:r>
              <a:rPr lang="en-US" sz="1500" dirty="0" smtClean="0"/>
              <a:t> da li je 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uslov2</a:t>
            </a:r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/>
              <a:t>ta</a:t>
            </a:r>
            <a:r>
              <a:rPr lang="sr-Latn-RS" sz="1500" dirty="0" smtClean="0"/>
              <a:t>čan, i pošto jeste, ušlo se u  tu granu programa</a:t>
            </a:r>
            <a:endParaRPr lang="sr-Latn-RS" sz="1500" b="1" dirty="0"/>
          </a:p>
          <a:p>
            <a:pPr marL="393192" lvl="1" indent="0">
              <a:buNone/>
            </a:pPr>
            <a:endParaRPr lang="en-US" sz="15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naredba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grananja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</a:rPr>
              <a:t>IF </a:t>
            </a:r>
          </a:p>
        </p:txBody>
      </p:sp>
    </p:spTree>
    <p:extLst>
      <p:ext uri="{BB962C8B-B14F-4D97-AF65-F5344CB8AC3E}">
        <p14:creationId xmlns:p14="http://schemas.microsoft.com/office/powerpoint/2010/main" val="386097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sr-Latn-R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slov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/>
              <a:t>je </a:t>
            </a:r>
            <a:r>
              <a:rPr lang="en-US" sz="2000" dirty="0" err="1" smtClean="0"/>
              <a:t>izraz</a:t>
            </a:r>
            <a:r>
              <a:rPr lang="sr-Latn-RS" dirty="0" smtClean="0"/>
              <a:t> koji kada se izračuna daje rezultat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 </a:t>
            </a:r>
            <a:r>
              <a:rPr lang="en-US" dirty="0" err="1" smtClean="0"/>
              <a:t>i</a:t>
            </a:r>
            <a:r>
              <a:rPr lang="sr-Latn-RS" dirty="0" smtClean="0"/>
              <a:t>li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r-Latn-RS" dirty="0" smtClean="0"/>
              <a:t>Ovakvi izrazi se zovu </a:t>
            </a:r>
            <a:r>
              <a:rPr lang="sr-Latn-RS" b="1" dirty="0" smtClean="0"/>
              <a:t>boolean expressions </a:t>
            </a:r>
            <a:r>
              <a:rPr lang="sr-Latn-RS" dirty="0" smtClean="0"/>
              <a:t>zato što je rezultat njihovih izračunavanja vrednost </a:t>
            </a:r>
            <a:r>
              <a:rPr lang="sr-Latn-RS" dirty="0"/>
              <a:t>boolean </a:t>
            </a:r>
            <a:r>
              <a:rPr lang="sr-Latn-RS" dirty="0" smtClean="0"/>
              <a:t>tipa</a:t>
            </a:r>
            <a:endParaRPr lang="sr-Latn-RS" b="1" dirty="0" smtClean="0"/>
          </a:p>
          <a:p>
            <a:r>
              <a:rPr lang="sr-Latn-RS" dirty="0" smtClean="0"/>
              <a:t>Uglavno</a:t>
            </a:r>
            <a:r>
              <a:rPr lang="en-US" dirty="0" smtClean="0"/>
              <a:t>m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izraz</a:t>
            </a:r>
            <a:r>
              <a:rPr lang="en-US" dirty="0" smtClean="0"/>
              <a:t>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sr-Latn-RS" dirty="0" smtClean="0"/>
              <a:t>neko </a:t>
            </a:r>
            <a:r>
              <a:rPr lang="en-US" dirty="0" smtClean="0"/>
              <a:t>pore</a:t>
            </a:r>
            <a:r>
              <a:rPr lang="sr-Latn-RS" dirty="0" smtClean="0"/>
              <a:t>đ</a:t>
            </a:r>
            <a:r>
              <a:rPr lang="en-US" dirty="0" err="1" smtClean="0"/>
              <a:t>enje</a:t>
            </a:r>
            <a:endParaRPr lang="sr-Latn-RS" dirty="0" smtClean="0"/>
          </a:p>
          <a:p>
            <a:r>
              <a:rPr lang="sr-Latn-RS" sz="2000" dirty="0" smtClean="0"/>
              <a:t>Npr. ukoliko je broj dana u godini jednak 365 onda godina nije prestupna, inace jeste prestupna</a:t>
            </a:r>
          </a:p>
          <a:p>
            <a:r>
              <a:rPr lang="sr-Latn-RS" sz="2000" dirty="0" smtClean="0"/>
              <a:t>Za poređenje koristimo </a:t>
            </a:r>
            <a:r>
              <a:rPr lang="sr-Latn-RS" sz="2000" b="1" dirty="0" smtClean="0"/>
              <a:t>operatore poređenja</a:t>
            </a:r>
          </a:p>
          <a:p>
            <a:endParaRPr lang="sr-Latn-RS" sz="2000" b="1" dirty="0" smtClean="0"/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en-US" dirty="0" err="1" smtClean="0">
                <a:effectLst/>
              </a:rPr>
              <a:t>naredba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grananja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</a:rPr>
              <a:t>IF </a:t>
            </a:r>
          </a:p>
        </p:txBody>
      </p:sp>
    </p:spTree>
    <p:extLst>
      <p:ext uri="{BB962C8B-B14F-4D97-AF65-F5344CB8AC3E}">
        <p14:creationId xmlns:p14="http://schemas.microsoft.com/office/powerpoint/2010/main" val="3484996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== </a:t>
            </a: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err="1" smtClean="0"/>
              <a:t>jednakost</a:t>
            </a:r>
            <a:r>
              <a:rPr lang="en-US" dirty="0"/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hello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ok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/>
              <a:t>nejednakost</a:t>
            </a:r>
            <a:r>
              <a:rPr lang="en-US" dirty="0"/>
              <a:t>	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/>
              <a:t>ve</a:t>
            </a:r>
            <a:r>
              <a:rPr lang="sr-Latn-RS" dirty="0" smtClean="0"/>
              <a:t>ć</a:t>
            </a:r>
            <a:r>
              <a:rPr lang="en-US" dirty="0" smtClean="0"/>
              <a:t>e</a:t>
            </a:r>
            <a:r>
              <a:rPr lang="en-US" dirty="0"/>
              <a:t>	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9 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manje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5 &lt;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veće ili jednako</a:t>
            </a:r>
            <a:r>
              <a:rPr lang="en-US" dirty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 &gt;= 5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sr-Latn-RS" dirty="0" smtClean="0"/>
              <a:t>manje ili jednako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6 &lt;= 1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false</a:t>
            </a:r>
          </a:p>
          <a:p>
            <a:endParaRPr lang="en-US" dirty="0" smtClean="0"/>
          </a:p>
          <a:p>
            <a:r>
              <a:rPr lang="sr-Latn-RS" dirty="0" smtClean="0"/>
              <a:t>p</a:t>
            </a:r>
            <a:r>
              <a:rPr lang="en-US" dirty="0" smtClean="0"/>
              <a:t>o</a:t>
            </a:r>
            <a:r>
              <a:rPr lang="sr-Latn-RS" dirty="0" smtClean="0"/>
              <a:t>željno je koristit</a:t>
            </a:r>
            <a:r>
              <a:rPr lang="en-US" dirty="0" err="1" smtClean="0"/>
              <a:t>i</a:t>
            </a:r>
            <a:r>
              <a:rPr lang="sr-Latn-RS" dirty="0" smtClean="0"/>
              <a:t> striktne operatore jednakosti i nejednakosti</a:t>
            </a:r>
            <a:r>
              <a:rPr lang="en-US" dirty="0" smtClean="0"/>
              <a:t>,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porede</a:t>
            </a:r>
            <a:r>
              <a:rPr lang="en-US" dirty="0" smtClean="0"/>
              <a:t> ne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, </a:t>
            </a:r>
            <a:r>
              <a:rPr lang="en-US" dirty="0" err="1" smtClean="0"/>
              <a:t>ve</a:t>
            </a:r>
            <a:r>
              <a:rPr lang="sr-Latn-RS" dirty="0" smtClean="0"/>
              <a:t>ć </a:t>
            </a:r>
            <a:r>
              <a:rPr lang="en-US" dirty="0" err="1" smtClean="0"/>
              <a:t>i</a:t>
            </a:r>
            <a:r>
              <a:rPr lang="en-US" dirty="0" smtClean="0"/>
              <a:t> tip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/>
              <a:t>striktna</a:t>
            </a:r>
            <a:r>
              <a:rPr lang="en-US" dirty="0"/>
              <a:t> </a:t>
            </a:r>
            <a:r>
              <a:rPr lang="en-US" dirty="0" err="1"/>
              <a:t>jednakost</a:t>
            </a: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/>
              <a:t>			</a:t>
            </a: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 </a:t>
            </a:r>
            <a:r>
              <a:rPr lang="en-US" dirty="0" err="1" smtClean="0"/>
              <a:t>jer</a:t>
            </a:r>
            <a:r>
              <a:rPr lang="en-US" dirty="0" smtClean="0"/>
              <a:t> 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9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a 				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 </a:t>
            </a:r>
            <a:r>
              <a:rPr lang="en-US" dirty="0" smtClean="0"/>
              <a:t>string, </a:t>
            </a:r>
            <a:r>
              <a:rPr lang="en-US" dirty="0" err="1" smtClean="0"/>
              <a:t>dok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	9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109728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!==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/>
              <a:t>striktna</a:t>
            </a:r>
            <a:r>
              <a:rPr lang="en-US" dirty="0"/>
              <a:t> </a:t>
            </a:r>
            <a:r>
              <a:rPr lang="en-US" dirty="0" err="1" smtClean="0"/>
              <a:t>nejednakost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9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!==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true</a:t>
            </a:r>
          </a:p>
          <a:p>
            <a:pPr marL="109728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operatori poređenja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450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Izrazi koje poredimo operatorima poređenja ne moraju nužno da budu jedna vrednost</a:t>
            </a:r>
            <a:r>
              <a:rPr lang="en-US" sz="2000" dirty="0" smtClean="0"/>
              <a:t>, </a:t>
            </a:r>
            <a:r>
              <a:rPr lang="en-US" sz="2000" dirty="0" err="1" smtClean="0"/>
              <a:t>npr</a:t>
            </a:r>
            <a:r>
              <a:rPr lang="en-US" dirty="0" smtClean="0"/>
              <a:t>:</a:t>
            </a:r>
            <a:endParaRPr lang="en-US" sz="2000" dirty="0" smtClean="0"/>
          </a:p>
          <a:p>
            <a:endParaRPr lang="sr-Latn-RS" sz="2000" dirty="0" smtClean="0"/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cenaKeks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cenaMleko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cenaJaja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&lt;=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novacMuz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novacZena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109728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 smtClean="0"/>
              <a:t>Rezultat</a:t>
            </a:r>
            <a:r>
              <a:rPr lang="en-US" dirty="0" smtClean="0"/>
              <a:t> pore</a:t>
            </a:r>
            <a:r>
              <a:rPr lang="sr-Latn-RS" dirty="0" smtClean="0"/>
              <a:t>đenja možemo sačuvati u promenljivu</a:t>
            </a:r>
          </a:p>
          <a:p>
            <a:endParaRPr lang="sr-Latn-RS" dirty="0" smtClean="0"/>
          </a:p>
          <a:p>
            <a:pPr marL="109728" indent="0">
              <a:buNone/>
            </a:pP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var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nemaPobednika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rezultatJovan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rezultatLazar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operatori poređenja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2170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Ponekad želimo da proverimo da li važi više uslova u istom trenutku</a:t>
            </a:r>
          </a:p>
          <a:p>
            <a:r>
              <a:rPr lang="sr-Latn-RS" sz="2000" dirty="0" smtClean="0"/>
              <a:t>Npr. imamo x i y koordinatu neke tačke, želimo da proverimo da li je tačka u centru koordinatnog sistema ili nije</a:t>
            </a:r>
            <a:r>
              <a:rPr lang="sr-Latn-RS" dirty="0" smtClean="0"/>
              <a:t>, tj. </a:t>
            </a:r>
            <a:r>
              <a:rPr lang="sr-Latn-RS" dirty="0"/>
              <a:t>ž</a:t>
            </a:r>
            <a:r>
              <a:rPr lang="sr-Latn-RS" dirty="0" smtClean="0"/>
              <a:t>elimo da proverimo da li je x koordinata jednaka 0 i y koordinata jednaka 0</a:t>
            </a:r>
          </a:p>
          <a:p>
            <a:pPr marL="109728" indent="0">
              <a:buNone/>
            </a:pP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/>
              <a:t>operator </a:t>
            </a:r>
            <a:r>
              <a:rPr lang="en-US" i="1" dirty="0" err="1" smtClean="0"/>
              <a:t>i</a:t>
            </a:r>
            <a:r>
              <a:rPr lang="en-US" dirty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 &amp;&amp; B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true </a:t>
            </a: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sr-Latn-RS" dirty="0" smtClean="0"/>
              <a:t>oba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 smtClean="0"/>
              <a:t> ta</a:t>
            </a:r>
            <a:r>
              <a:rPr lang="sr-Latn-RS" dirty="0" smtClean="0"/>
              <a:t>čni, </a:t>
            </a:r>
          </a:p>
          <a:p>
            <a:pPr marL="109728" indent="0">
              <a:buNone/>
            </a:pPr>
            <a:r>
              <a:rPr lang="sr-Latn-RS" dirty="0"/>
              <a:t>	</a:t>
            </a:r>
            <a:r>
              <a:rPr lang="sr-Latn-RS" dirty="0" smtClean="0"/>
              <a:t>		inače je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/>
              <a:t>operator </a:t>
            </a:r>
            <a:r>
              <a:rPr lang="en-US" i="1" dirty="0" err="1" smtClean="0"/>
              <a:t>ili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 ||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sr-Latn-RS" dirty="0"/>
              <a:t>oba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</a:t>
            </a:r>
            <a:r>
              <a:rPr lang="en-US" dirty="0" err="1" smtClean="0"/>
              <a:t>neta</a:t>
            </a:r>
            <a:r>
              <a:rPr lang="sr-Latn-RS" dirty="0"/>
              <a:t>čni</a:t>
            </a:r>
            <a:r>
              <a:rPr lang="sr-Latn-RS" dirty="0" smtClean="0"/>
              <a:t>,</a:t>
            </a:r>
          </a:p>
          <a:p>
            <a:pPr marL="109728" indent="0">
              <a:buNone/>
            </a:pPr>
            <a:r>
              <a:rPr lang="sr-Latn-RS" dirty="0"/>
              <a:t>		</a:t>
            </a:r>
            <a:r>
              <a:rPr lang="sr-Latn-RS" dirty="0" smtClean="0"/>
              <a:t>	inače </a:t>
            </a:r>
            <a:r>
              <a:rPr lang="sr-Latn-RS" dirty="0"/>
              <a:t>je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/>
              <a:t>operator </a:t>
            </a:r>
            <a:r>
              <a:rPr lang="en-US" i="1" dirty="0" smtClean="0"/>
              <a:t>ne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!A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true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/>
              <a:t>neta</a:t>
            </a:r>
            <a:r>
              <a:rPr lang="sr-Latn-RS" dirty="0" smtClean="0"/>
              <a:t>čno, </a:t>
            </a:r>
          </a:p>
          <a:p>
            <a:pPr marL="109728" indent="0">
              <a:buNone/>
            </a:pPr>
            <a:r>
              <a:rPr lang="sr-Latn-RS" dirty="0"/>
              <a:t>	</a:t>
            </a:r>
            <a:r>
              <a:rPr lang="sr-Latn-RS" dirty="0" smtClean="0"/>
              <a:t>		inače </a:t>
            </a:r>
            <a:r>
              <a:rPr lang="sr-Latn-RS" dirty="0"/>
              <a:t>je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</a:t>
            </a:r>
            <a:r>
              <a:rPr lang="en-US" dirty="0" err="1" smtClean="0">
                <a:effectLst/>
              </a:rPr>
              <a:t>logi</a:t>
            </a:r>
            <a:r>
              <a:rPr lang="sr-Latn-RS" dirty="0" smtClean="0">
                <a:effectLst/>
              </a:rPr>
              <a:t>čki operatori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0758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r>
              <a:rPr lang="sr-Latn-R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vrednost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ukoliko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je </a:t>
            </a:r>
            <a:r>
              <a:rPr lang="en-US" sz="1500" i="1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vrednost</a:t>
            </a:r>
            <a:r>
              <a:rPr lang="en-US" sz="15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jednaka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i="1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vrednost</a:t>
            </a:r>
            <a:r>
              <a:rPr lang="sr-Latn-RS" sz="15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1</a:t>
            </a:r>
            <a:r>
              <a:rPr lang="en-US" sz="15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izvsavace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naredbe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iz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ovog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bloka</a:t>
            </a:r>
            <a:endParaRPr lang="en-US" sz="15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case 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vrednost1:</a:t>
            </a:r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393192" lvl="1" indent="0">
              <a:buNone/>
            </a:pP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393192" lvl="1" indent="0">
              <a:buNone/>
            </a:pP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500" i="1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en-US" sz="15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ukoliko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je </a:t>
            </a:r>
            <a:r>
              <a:rPr lang="en-US" sz="1500" i="1" dirty="0" err="1">
                <a:solidFill>
                  <a:srgbClr val="624B12"/>
                </a:solidFill>
                <a:latin typeface="Consolas" panose="020B0609020204030204" pitchFamily="49" charset="0"/>
              </a:rPr>
              <a:t>vrednost</a:t>
            </a:r>
            <a:r>
              <a:rPr lang="en-US" sz="1500" i="1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jednaka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vrednost2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izvsavace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se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naredbe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ovog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bloka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sz="15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case 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vrednost</a:t>
            </a:r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393192" lvl="1" indent="0">
              <a:buNone/>
            </a:pP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}</a:t>
            </a:r>
            <a:r>
              <a:rPr lang="sr-Latn-R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393192" lvl="1" indent="0">
              <a:buNone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sz="15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ukoliko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i="1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vrednost</a:t>
            </a:r>
            <a:r>
              <a:rPr lang="en-US" sz="15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nije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jednaka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nijednoj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prethodnoj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izvsavace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se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naredbe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iz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ovog</a:t>
            </a:r>
            <a:r>
              <a:rPr lang="en-US" sz="15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624B12"/>
                </a:solidFill>
                <a:latin typeface="Consolas" panose="020B0609020204030204" pitchFamily="49" charset="0"/>
              </a:rPr>
              <a:t>bloka</a:t>
            </a:r>
            <a:endParaRPr lang="en-U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393192" lvl="1" indent="0">
              <a:buNone/>
            </a:pP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sz="15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naredba </a:t>
            </a:r>
            <a:r>
              <a:rPr lang="sr-Latn-RS" dirty="0" smtClean="0">
                <a:effectLst/>
                <a:latin typeface="Consolas" panose="020B0609020204030204" pitchFamily="49" charset="0"/>
              </a:rPr>
              <a:t>SWITCH</a:t>
            </a:r>
            <a:endParaRPr 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657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Ukoliko</a:t>
            </a:r>
            <a:r>
              <a:rPr lang="en-US" sz="2000" dirty="0" smtClean="0"/>
              <a:t> </a:t>
            </a:r>
            <a:r>
              <a:rPr lang="en-US" sz="2000" dirty="0" err="1" smtClean="0"/>
              <a:t>poku</a:t>
            </a:r>
            <a:r>
              <a:rPr lang="sr-Latn-RS" dirty="0" smtClean="0"/>
              <a:t>šamo da iskoristimo vrednost nekog tipa koji nije očekivan</a:t>
            </a:r>
            <a:r>
              <a:rPr lang="sr-Latn-RS" dirty="0"/>
              <a:t> </a:t>
            </a:r>
            <a:r>
              <a:rPr lang="sr-Latn-RS" dirty="0" smtClean="0"/>
              <a:t>(npr.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 &gt;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sr-Latn-RS" dirty="0" smtClean="0"/>
              <a:t> </a:t>
            </a:r>
            <a:r>
              <a:rPr lang="en-US" dirty="0" smtClean="0"/>
              <a:t>)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sr-Latn-RS" dirty="0" smtClean="0"/>
              <a:t>će pokušati da konvertuje vrednost neočekivanog tipa u očekivan tip (tako da će 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>
                <a:solidFill>
                  <a:srgbClr val="9900C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 </a:t>
            </a:r>
            <a:r>
              <a:rPr lang="sr-Latn-RS" dirty="0" smtClean="0"/>
              <a:t>konvertovati u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sr-Latn-RS" dirty="0" smtClean="0"/>
              <a:t> i rezultat će biti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sr-Latn-RS" dirty="0" smtClean="0"/>
              <a:t>)</a:t>
            </a:r>
            <a:endParaRPr lang="en-US" dirty="0" smtClean="0"/>
          </a:p>
          <a:p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jezici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ovakva</a:t>
            </a:r>
            <a:r>
              <a:rPr lang="en-US" dirty="0" smtClean="0"/>
              <a:t> </a:t>
            </a:r>
            <a:r>
              <a:rPr lang="en-US" dirty="0" err="1" smtClean="0"/>
              <a:t>svojstva</a:t>
            </a:r>
            <a:r>
              <a:rPr lang="en-US" dirty="0" smtClean="0"/>
              <a:t> se </a:t>
            </a:r>
            <a:r>
              <a:rPr lang="en-US" dirty="0" err="1" smtClean="0"/>
              <a:t>zovu</a:t>
            </a:r>
            <a:r>
              <a:rPr lang="en-US" dirty="0" smtClean="0"/>
              <a:t> </a:t>
            </a:r>
            <a:r>
              <a:rPr lang="en-US" b="1" dirty="0" err="1" smtClean="0"/>
              <a:t>slabo</a:t>
            </a:r>
            <a:r>
              <a:rPr lang="en-US" b="1" dirty="0" smtClean="0"/>
              <a:t> </a:t>
            </a:r>
            <a:r>
              <a:rPr lang="en-US" b="1" dirty="0" err="1" smtClean="0"/>
              <a:t>tipizirani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eng.</a:t>
            </a:r>
            <a:r>
              <a:rPr lang="en-US" dirty="0" smtClean="0"/>
              <a:t> weakly (loosely) typed)</a:t>
            </a:r>
          </a:p>
          <a:p>
            <a:r>
              <a:rPr lang="sr-Latn-RS" dirty="0" smtClean="0"/>
              <a:t>Ovakvo ponašanje nije uvek dobro i može dovesti do grešaka u programu, tako da je dobra praksa koristiti striktne operatore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===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!==</a:t>
            </a:r>
          </a:p>
          <a:p>
            <a:r>
              <a:rPr lang="en-US" dirty="0" err="1" smtClean="0"/>
              <a:t>Pomenimo</a:t>
            </a:r>
            <a:r>
              <a:rPr lang="en-US" dirty="0" smtClean="0"/>
              <a:t> </a:t>
            </a:r>
            <a:r>
              <a:rPr lang="en-US" dirty="0" err="1" smtClean="0"/>
              <a:t>jos</a:t>
            </a:r>
            <a:r>
              <a:rPr lang="en-US" dirty="0" smtClean="0"/>
              <a:t> par </a:t>
            </a:r>
            <a:r>
              <a:rPr lang="en-US" dirty="0" err="1" smtClean="0"/>
              <a:t>tipova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promenljiva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</a:t>
            </a:r>
            <a:r>
              <a:rPr lang="en-US" dirty="0" err="1" smtClean="0"/>
              <a:t>deklarisana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joj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dodeljena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prazna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/>
              <a:t>–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čava da je došlo do nevalidne operacije (npr.</a:t>
            </a:r>
            <a:r>
              <a:rPr lang="en-US" dirty="0"/>
              <a:t> </a:t>
            </a:r>
            <a:r>
              <a:rPr lang="en-US" dirty="0" err="1" smtClean="0"/>
              <a:t>rezultat</a:t>
            </a:r>
            <a:r>
              <a:rPr lang="sr-Latn-R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deset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’/2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Infinity -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 </a:t>
            </a:r>
            <a:r>
              <a:rPr lang="en-US" dirty="0" err="1" smtClean="0"/>
              <a:t>beskona</a:t>
            </a:r>
            <a:r>
              <a:rPr lang="sr-Latn-RS" dirty="0" smtClean="0"/>
              <a:t>čno (npr. rezultat 2</a:t>
            </a:r>
            <a:r>
              <a:rPr lang="en-US" dirty="0" smtClean="0"/>
              <a:t>/0)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</a:t>
            </a:r>
            <a:r>
              <a:rPr lang="en-US" dirty="0" err="1" smtClean="0">
                <a:effectLst/>
              </a:rPr>
              <a:t>konverzija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tipova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7952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Prilikom</a:t>
            </a:r>
            <a:r>
              <a:rPr lang="en-US" sz="1800" dirty="0" smtClean="0"/>
              <a:t> </a:t>
            </a:r>
            <a:r>
              <a:rPr lang="en-US" sz="1800" dirty="0" err="1" smtClean="0"/>
              <a:t>konverzije</a:t>
            </a:r>
            <a:r>
              <a:rPr lang="en-US" sz="1800" dirty="0" smtClean="0"/>
              <a:t> u Boolean tip, </a:t>
            </a:r>
            <a:r>
              <a:rPr lang="en-US" sz="1800" dirty="0" err="1" smtClean="0"/>
              <a:t>vrednosti</a:t>
            </a:r>
            <a:r>
              <a:rPr lang="en-US" sz="1800" dirty="0" smtClean="0"/>
              <a:t> </a:t>
            </a:r>
            <a:r>
              <a:rPr lang="en-US" sz="1800" dirty="0" err="1" smtClean="0"/>
              <a:t>delimo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one </a:t>
            </a:r>
            <a:r>
              <a:rPr lang="en-US" sz="1800" dirty="0" err="1" smtClean="0"/>
              <a:t>koje</a:t>
            </a:r>
            <a:r>
              <a:rPr lang="en-US" sz="1800" dirty="0" smtClean="0"/>
              <a:t> se </a:t>
            </a:r>
            <a:r>
              <a:rPr lang="en-US" sz="1800" dirty="0" err="1" smtClean="0"/>
              <a:t>konvertuju</a:t>
            </a:r>
            <a:r>
              <a:rPr lang="en-US" sz="1800" dirty="0" smtClean="0"/>
              <a:t> u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smtClean="0"/>
              <a:t> (</a:t>
            </a:r>
            <a:r>
              <a:rPr lang="en-US" sz="1800" dirty="0" err="1" smtClean="0"/>
              <a:t>eng.</a:t>
            </a:r>
            <a:r>
              <a:rPr lang="en-US" sz="1800" dirty="0" smtClean="0"/>
              <a:t> </a:t>
            </a:r>
            <a:r>
              <a:rPr lang="en-US" sz="1800" dirty="0" err="1" smtClean="0"/>
              <a:t>truthy</a:t>
            </a:r>
            <a:r>
              <a:rPr lang="en-US" sz="1800" dirty="0" smtClean="0"/>
              <a:t>) </a:t>
            </a:r>
            <a:r>
              <a:rPr lang="en-US" sz="1800" dirty="0" err="1" smtClean="0"/>
              <a:t>i</a:t>
            </a:r>
            <a:r>
              <a:rPr lang="en-US" sz="1800" dirty="0" smtClean="0"/>
              <a:t> one </a:t>
            </a:r>
            <a:r>
              <a:rPr lang="en-US" sz="1800" dirty="0" err="1" smtClean="0"/>
              <a:t>koje</a:t>
            </a:r>
            <a:r>
              <a:rPr lang="en-US" sz="1800" dirty="0" smtClean="0"/>
              <a:t> se </a:t>
            </a:r>
            <a:r>
              <a:rPr lang="en-US" sz="1800" dirty="0" err="1" smtClean="0"/>
              <a:t>konvertuju</a:t>
            </a:r>
            <a:r>
              <a:rPr lang="en-US" sz="1800" dirty="0" smtClean="0"/>
              <a:t> u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 </a:t>
            </a:r>
            <a:r>
              <a:rPr lang="en-US" sz="1800" dirty="0" smtClean="0"/>
              <a:t>(</a:t>
            </a:r>
            <a:r>
              <a:rPr lang="en-US" sz="1800" dirty="0" err="1" smtClean="0"/>
              <a:t>eng.</a:t>
            </a:r>
            <a:r>
              <a:rPr lang="en-US" sz="1800" dirty="0" smtClean="0"/>
              <a:t> </a:t>
            </a:r>
            <a:r>
              <a:rPr lang="en-US" sz="1800" dirty="0" err="1" smtClean="0"/>
              <a:t>falsy</a:t>
            </a:r>
            <a:r>
              <a:rPr lang="en-US" sz="1800" dirty="0" smtClean="0"/>
              <a:t>)</a:t>
            </a:r>
          </a:p>
          <a:p>
            <a:r>
              <a:rPr lang="en-US" sz="1800" dirty="0" err="1" smtClean="0"/>
              <a:t>Truthy</a:t>
            </a:r>
            <a:r>
              <a:rPr lang="en-US" sz="1800" dirty="0" smtClean="0"/>
              <a:t>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rue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rojevi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sr-Latn-RS" dirty="0" smtClean="0"/>
              <a:t>čiti od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sr-Latn-RS" dirty="0"/>
              <a:t>s</a:t>
            </a:r>
            <a:r>
              <a:rPr lang="sr-Latn-RS" dirty="0" smtClean="0"/>
              <a:t>tringovi koji nisu prazni 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abc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’, 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endParaRPr lang="en-US" dirty="0" smtClean="0"/>
          </a:p>
          <a:p>
            <a:r>
              <a:rPr lang="en-US" sz="1800" dirty="0" err="1" smtClean="0"/>
              <a:t>Falsy</a:t>
            </a:r>
            <a:r>
              <a:rPr lang="en-US" sz="1800" dirty="0" smtClean="0"/>
              <a:t>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alse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roj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razan</a:t>
            </a:r>
            <a:r>
              <a:rPr lang="en-US" dirty="0" smtClean="0"/>
              <a:t> string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’’</a:t>
            </a: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NaN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od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12/’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undefined </a:t>
            </a:r>
          </a:p>
          <a:p>
            <a:pPr marL="630936" lvl="2" indent="0">
              <a:buNone/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x</a:t>
            </a:r>
            <a:endParaRPr lang="en-US" sz="18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</a:t>
            </a:r>
            <a:r>
              <a:rPr lang="en-US" dirty="0" err="1" smtClean="0">
                <a:effectLst/>
              </a:rPr>
              <a:t>truthy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falsy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vrednosti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3233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 smtClean="0"/>
              <a:t>Posmatramo</a:t>
            </a:r>
            <a:r>
              <a:rPr lang="en-US" dirty="0" smtClean="0"/>
              <a:t> red u </a:t>
            </a:r>
            <a:r>
              <a:rPr lang="en-US" dirty="0" err="1" smtClean="0"/>
              <a:t>banci</a:t>
            </a:r>
            <a:r>
              <a:rPr lang="en-US" dirty="0" smtClean="0"/>
              <a:t>, </a:t>
            </a:r>
            <a:r>
              <a:rPr lang="sr-Latn-RS" dirty="0" smtClean="0"/>
              <a:t>treba da objasnimo računaru kako da odredi ko je najviši u redu</a:t>
            </a:r>
          </a:p>
          <a:p>
            <a:r>
              <a:rPr lang="sr-Latn-RS" dirty="0" smtClean="0"/>
              <a:t>Računaru treba niz koraka:</a:t>
            </a:r>
          </a:p>
          <a:p>
            <a:endParaRPr lang="sr-Latn-RS" dirty="0" smtClean="0"/>
          </a:p>
          <a:p>
            <a:pPr lvl="1"/>
            <a:r>
              <a:rPr lang="sr-Latn-RS" dirty="0" smtClean="0"/>
              <a:t>Izračunaj visinu prvog </a:t>
            </a:r>
            <a:r>
              <a:rPr lang="sr-Latn-RS" dirty="0"/>
              <a:t>čoveka</a:t>
            </a:r>
            <a:r>
              <a:rPr lang="sr-Latn-RS" dirty="0" smtClean="0"/>
              <a:t> u redu</a:t>
            </a:r>
          </a:p>
          <a:p>
            <a:pPr lvl="1"/>
            <a:r>
              <a:rPr lang="sr-Latn-RS" dirty="0" smtClean="0"/>
              <a:t>Pretpostavi da je on najviši</a:t>
            </a:r>
          </a:p>
          <a:p>
            <a:pPr lvl="1"/>
            <a:r>
              <a:rPr lang="sr-Latn-RS" dirty="0" smtClean="0"/>
              <a:t>Pogledaj ostale ljude u redu, jednog po jednog, izračunaj visinu i uporedi je sa najvišom čovekom do sad</a:t>
            </a:r>
          </a:p>
          <a:p>
            <a:pPr lvl="1"/>
            <a:r>
              <a:rPr lang="sr-Latn-RS" dirty="0" smtClean="0"/>
              <a:t>U svakom koraku, ukoliko pronađeš nekog ko je viši od trenutno najvišeg čoveka, on postaje nov najviši čovek</a:t>
            </a:r>
          </a:p>
          <a:p>
            <a:pPr lvl="1"/>
            <a:r>
              <a:rPr lang="sr-Latn-RS" dirty="0" smtClean="0"/>
              <a:t>Kada uporediš sa svim ljudima u redu, rezultat je onaj koji je ostao najviši</a:t>
            </a:r>
          </a:p>
          <a:p>
            <a:pPr lvl="1"/>
            <a:endParaRPr lang="sr-Latn-RS" dirty="0"/>
          </a:p>
          <a:p>
            <a:r>
              <a:rPr lang="sr-Latn-RS" dirty="0" smtClean="0"/>
              <a:t>To znači da računar treba da pogleda svakog čoveka i ispita da li je on viši od trenutno najvišeg, tj. </a:t>
            </a:r>
            <a:r>
              <a:rPr lang="sr-Latn-RS" dirty="0"/>
              <a:t>m</a:t>
            </a:r>
            <a:r>
              <a:rPr lang="sr-Latn-RS" dirty="0" smtClean="0"/>
              <a:t>ora da prođe kroz ceo red da bi odredio najvišeg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sr-Latn-RS" dirty="0" smtClean="0">
                <a:effectLst/>
              </a:rPr>
              <a:t>Primer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1451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Često nam je potrebno da neki zadatak ponovimo više puta</a:t>
            </a:r>
          </a:p>
          <a:p>
            <a:r>
              <a:rPr lang="sr-Latn-RS" dirty="0" smtClean="0"/>
              <a:t>Npr. slanje email svim zaposlenima, brisanje svih komentara </a:t>
            </a:r>
          </a:p>
          <a:p>
            <a:r>
              <a:rPr lang="sr-Latn-RS" sz="2000" dirty="0" smtClean="0"/>
              <a:t>Odnosno potrebno je izvršavamo isti zadatak sve dok je neki uslov ispunjen</a:t>
            </a:r>
          </a:p>
          <a:p>
            <a:r>
              <a:rPr lang="sr-Latn-RS" sz="2000" dirty="0" smtClean="0"/>
              <a:t>Npr. </a:t>
            </a:r>
            <a:r>
              <a:rPr lang="sr-Latn-RS" dirty="0" smtClean="0"/>
              <a:t>šaljemo email svakom elementu iz niza u kome čuvamo podatke o zaposlenima </a:t>
            </a:r>
            <a:r>
              <a:rPr lang="sr-Latn-RS" sz="2000" dirty="0" smtClean="0"/>
              <a:t>sve dok nismo poslali email svima, tj. </a:t>
            </a:r>
            <a:r>
              <a:rPr lang="sr-Latn-RS" dirty="0"/>
              <a:t>p</a:t>
            </a:r>
            <a:r>
              <a:rPr lang="sr-Latn-RS" sz="2000" dirty="0" smtClean="0"/>
              <a:t>rošli kroz ceo niz</a:t>
            </a:r>
          </a:p>
          <a:p>
            <a:r>
              <a:rPr lang="sr-Latn-RS" sz="2000" dirty="0" smtClean="0"/>
              <a:t>Ovakvi zadaci se implementiraju korišćenjem posebnih naredbi koje se nazivaju </a:t>
            </a:r>
            <a:r>
              <a:rPr lang="sr-Latn-RS" sz="2000" b="1" dirty="0" smtClean="0"/>
              <a:t>petlje</a:t>
            </a:r>
          </a:p>
          <a:p>
            <a:r>
              <a:rPr lang="sr-Latn-RS" dirty="0" smtClean="0"/>
              <a:t>Postoje tri naredbe petlji 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sr-Latn-RS" dirty="0" smtClean="0"/>
              <a:t>, 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sr-Latn-RS" dirty="0" smtClean="0"/>
              <a:t> i </a:t>
            </a: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 while</a:t>
            </a:r>
            <a:endParaRPr lang="sr-Latn-RS" sz="20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r-Latn-RS" dirty="0" smtClean="0"/>
              <a:t>Razlika u ovim naredbama je samo redosled izvršavanja, tj. svaki zadatak koji možemo da rešimo pomoću jedne, možemo i pomoću ostalih petlji</a:t>
            </a:r>
          </a:p>
          <a:p>
            <a:endParaRPr lang="sr-Latn-RS" dirty="0" smtClean="0"/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</a:t>
            </a:r>
            <a:r>
              <a:rPr lang="en-US" dirty="0" err="1" smtClean="0">
                <a:effectLst/>
              </a:rPr>
              <a:t>petlje</a:t>
            </a:r>
            <a:r>
              <a:rPr lang="en-US" dirty="0" smtClean="0">
                <a:effectLst/>
              </a:rPr>
              <a:t> (</a:t>
            </a:r>
            <a:r>
              <a:rPr lang="en-US" dirty="0" err="1" smtClean="0">
                <a:effectLst/>
              </a:rPr>
              <a:t>eng.</a:t>
            </a:r>
            <a:r>
              <a:rPr lang="en-US" dirty="0" smtClean="0">
                <a:effectLst/>
              </a:rPr>
              <a:t> loops)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47441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11608"/>
            <a:ext cx="10430844" cy="4498132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r>
              <a:rPr lang="sr-Latn-R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sr-Latn-R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1. inicijalizacije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sr-Latn-RS" sz="1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2.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uslov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; </a:t>
            </a:r>
            <a:r>
              <a:rPr lang="sr-Latn-RS" sz="1500" dirty="0" smtClean="0">
                <a:solidFill>
                  <a:srgbClr val="FE00E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 smtClean="0">
                <a:solidFill>
                  <a:srgbClr val="FE00E0"/>
                </a:solidFill>
                <a:latin typeface="Consolas" panose="020B0609020204030204" pitchFamily="49" charset="0"/>
              </a:rPr>
              <a:t>.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FE00E0"/>
                </a:solidFill>
                <a:latin typeface="Consolas" panose="020B0609020204030204" pitchFamily="49" charset="0"/>
              </a:rPr>
              <a:t>a</a:t>
            </a:r>
            <a:r>
              <a:rPr lang="sr-Latn-RS" sz="1500" dirty="0" smtClean="0">
                <a:solidFill>
                  <a:srgbClr val="FE00E0"/>
                </a:solidFill>
                <a:latin typeface="Consolas" panose="020B0609020204030204" pitchFamily="49" charset="0"/>
              </a:rPr>
              <a:t>žuriranje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sr-Latn-R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3.a </a:t>
            </a:r>
            <a:r>
              <a:rPr lang="en-US" sz="15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telo</a:t>
            </a:r>
            <a:r>
              <a:rPr lang="en-U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petlje</a:t>
            </a:r>
            <a:r>
              <a:rPr lang="en-U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eng.</a:t>
            </a:r>
            <a:r>
              <a:rPr lang="en-U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body)</a:t>
            </a:r>
          </a:p>
          <a:p>
            <a:pPr marL="393192" lvl="1" indent="0">
              <a:buNone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393192" lvl="1" indent="0">
              <a:buNone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sr-Latn-R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3.b </a:t>
            </a:r>
            <a:r>
              <a:rPr lang="en-US" sz="15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izlazak</a:t>
            </a:r>
            <a:r>
              <a:rPr lang="en-U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iz</a:t>
            </a:r>
            <a:r>
              <a:rPr lang="en-U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petlje</a:t>
            </a:r>
            <a:endParaRPr lang="en-US" sz="1500" dirty="0">
              <a:solidFill>
                <a:srgbClr val="91CE08"/>
              </a:solidFill>
              <a:latin typeface="Consolas" panose="020B0609020204030204" pitchFamily="49" charset="0"/>
            </a:endParaRPr>
          </a:p>
          <a:p>
            <a:r>
              <a:rPr lang="en-US" sz="1500" dirty="0" err="1">
                <a:solidFill>
                  <a:srgbClr val="2A08F5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nicijalizacije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en-US" sz="1500" dirty="0" err="1" smtClean="0"/>
              <a:t>naredbe</a:t>
            </a:r>
            <a:r>
              <a:rPr lang="en-US" sz="1500" dirty="0" smtClean="0"/>
              <a:t> </a:t>
            </a:r>
            <a:r>
              <a:rPr lang="en-US" sz="1500" dirty="0" err="1" smtClean="0"/>
              <a:t>koje</a:t>
            </a:r>
            <a:r>
              <a:rPr lang="en-US" sz="1500" dirty="0" smtClean="0"/>
              <a:t> se </a:t>
            </a:r>
            <a:r>
              <a:rPr lang="en-US" sz="1500" dirty="0" err="1" smtClean="0"/>
              <a:t>izvr</a:t>
            </a:r>
            <a:r>
              <a:rPr lang="sr-Latn-RS" sz="1500" dirty="0" smtClean="0"/>
              <a:t>šavaju tačno jednom pre nego što se uđe u petlju</a:t>
            </a:r>
          </a:p>
          <a:p>
            <a:r>
              <a:rPr lang="sr-Latn-RS" sz="1500" dirty="0">
                <a:solidFill>
                  <a:schemeClr val="accent3"/>
                </a:solidFill>
                <a:latin typeface="Consolas" panose="020B0609020204030204" pitchFamily="49" charset="0"/>
              </a:rPr>
              <a:t>u</a:t>
            </a:r>
            <a:r>
              <a:rPr lang="sr-Latn-RS" sz="1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slov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/>
              <a:t>– izraz kao kod 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if</a:t>
            </a:r>
            <a:r>
              <a:rPr lang="sr-Latn-RS" sz="1500" dirty="0" smtClean="0"/>
              <a:t> naredbe, ispituje se da li je njegova vrednost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sr-Latn-RS" sz="1500" dirty="0" smtClean="0"/>
              <a:t> i ukoliko jeste, ućiće se u </a:t>
            </a:r>
            <a:r>
              <a:rPr lang="sr-Latn-RS" sz="1500" dirty="0" smtClean="0">
                <a:solidFill>
                  <a:srgbClr val="91CE08"/>
                </a:solidFill>
              </a:rPr>
              <a:t>telo petlje</a:t>
            </a:r>
            <a:r>
              <a:rPr lang="sr-Latn-RS" sz="1500" dirty="0" smtClean="0"/>
              <a:t>, ukoliko je vrednost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 </a:t>
            </a:r>
            <a:r>
              <a:rPr lang="en-US" sz="1500" dirty="0" err="1" smtClean="0"/>
              <a:t>iza</a:t>
            </a:r>
            <a:r>
              <a:rPr lang="sr-Latn-RS" sz="1500" dirty="0" smtClean="0"/>
              <a:t>ćiće se iz petlje</a:t>
            </a:r>
          </a:p>
          <a:p>
            <a:r>
              <a:rPr lang="en-US" sz="1500" dirty="0" err="1">
                <a:solidFill>
                  <a:srgbClr val="91CE08"/>
                </a:solidFill>
                <a:latin typeface="Consolas" panose="020B0609020204030204" pitchFamily="49" charset="0"/>
              </a:rPr>
              <a:t>telo</a:t>
            </a:r>
            <a:r>
              <a:rPr lang="en-US" sz="1500" dirty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petlje</a:t>
            </a:r>
            <a:r>
              <a:rPr lang="sr-Latn-R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/>
              <a:t>– naredbe koje se izvršavaju kada se uđe u petlju, nakon što se izvrše sve naredbe iz tela petlje, izvršiće se </a:t>
            </a:r>
            <a:r>
              <a:rPr lang="sr-Latn-RS" sz="1500" dirty="0" smtClean="0">
                <a:solidFill>
                  <a:srgbClr val="FE00E0"/>
                </a:solidFill>
                <a:latin typeface="Consolas" panose="020B0609020204030204" pitchFamily="49" charset="0"/>
              </a:rPr>
              <a:t>ažuriranje</a:t>
            </a:r>
          </a:p>
          <a:p>
            <a:r>
              <a:rPr lang="en-US" sz="1500" dirty="0">
                <a:solidFill>
                  <a:srgbClr val="FE00E0"/>
                </a:solidFill>
                <a:latin typeface="Consolas" panose="020B0609020204030204" pitchFamily="49" charset="0"/>
              </a:rPr>
              <a:t>a</a:t>
            </a:r>
            <a:r>
              <a:rPr lang="sr-Latn-RS" sz="1500" dirty="0" smtClean="0">
                <a:solidFill>
                  <a:srgbClr val="FE00E0"/>
                </a:solidFill>
                <a:latin typeface="Consolas" panose="020B0609020204030204" pitchFamily="49" charset="0"/>
              </a:rPr>
              <a:t>žuriranje </a:t>
            </a:r>
            <a:r>
              <a:rPr lang="sr-Latn-RS" sz="1500" dirty="0"/>
              <a:t>– naredbe koje se izvršavaju </a:t>
            </a:r>
            <a:r>
              <a:rPr lang="en-US" sz="1500" dirty="0" err="1" smtClean="0"/>
              <a:t>svaki</a:t>
            </a:r>
            <a:r>
              <a:rPr lang="en-US" sz="1500" dirty="0" smtClean="0"/>
              <a:t> put </a:t>
            </a:r>
            <a:r>
              <a:rPr lang="en-US" sz="1500" dirty="0" err="1" smtClean="0"/>
              <a:t>kad</a:t>
            </a:r>
            <a:r>
              <a:rPr lang="en-US" sz="1500" dirty="0" smtClean="0"/>
              <a:t> se </a:t>
            </a:r>
            <a:r>
              <a:rPr lang="en-US" sz="1500" dirty="0" err="1" smtClean="0"/>
              <a:t>sve</a:t>
            </a:r>
            <a:r>
              <a:rPr lang="en-US" sz="1500" dirty="0" smtClean="0"/>
              <a:t> </a:t>
            </a:r>
            <a:r>
              <a:rPr lang="en-US" sz="1500" dirty="0" err="1" smtClean="0"/>
              <a:t>naredbe</a:t>
            </a:r>
            <a:r>
              <a:rPr lang="en-US" sz="1500" dirty="0" smtClean="0"/>
              <a:t> </a:t>
            </a:r>
            <a:r>
              <a:rPr lang="en-US" sz="1500" dirty="0" err="1" smtClean="0"/>
              <a:t>iz</a:t>
            </a:r>
            <a:r>
              <a:rPr lang="en-US" sz="1500" dirty="0" smtClean="0"/>
              <a:t> </a:t>
            </a:r>
            <a:r>
              <a:rPr lang="en-US" sz="1500" dirty="0" err="1" smtClean="0">
                <a:solidFill>
                  <a:srgbClr val="91CE08"/>
                </a:solidFill>
              </a:rPr>
              <a:t>tela</a:t>
            </a:r>
            <a:r>
              <a:rPr lang="en-US" sz="1500" dirty="0" smtClean="0">
                <a:solidFill>
                  <a:srgbClr val="91CE08"/>
                </a:solidFill>
              </a:rPr>
              <a:t> </a:t>
            </a:r>
            <a:r>
              <a:rPr lang="en-US" sz="1500" dirty="0" err="1" smtClean="0">
                <a:solidFill>
                  <a:srgbClr val="91CE08"/>
                </a:solidFill>
              </a:rPr>
              <a:t>petlje</a:t>
            </a:r>
            <a:r>
              <a:rPr lang="en-US" sz="1500" dirty="0" smtClean="0">
                <a:solidFill>
                  <a:srgbClr val="91CE08"/>
                </a:solidFill>
              </a:rPr>
              <a:t> </a:t>
            </a:r>
            <a:r>
              <a:rPr lang="en-US" sz="1500" dirty="0" err="1" smtClean="0"/>
              <a:t>zavr</a:t>
            </a:r>
            <a:r>
              <a:rPr lang="sr-Latn-RS" sz="1500" dirty="0" smtClean="0"/>
              <a:t>še</a:t>
            </a:r>
            <a:endParaRPr lang="en-U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sr-Latn-RS" sz="1500" dirty="0" smtClean="0"/>
              <a:t>Redosled je sledeći: </a:t>
            </a:r>
          </a:p>
          <a:p>
            <a:pPr lvl="1"/>
            <a:r>
              <a:rPr lang="sr-Latn-RS" sz="1500" dirty="0" smtClean="0"/>
              <a:t>na početku se izvrši</a:t>
            </a:r>
            <a:r>
              <a:rPr lang="sr-Latn-R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>
                <a:solidFill>
                  <a:srgbClr val="2A08F5"/>
                </a:solidFill>
                <a:latin typeface="Consolas" panose="020B0609020204030204" pitchFamily="49" charset="0"/>
              </a:rPr>
              <a:t>1</a:t>
            </a:r>
            <a:r>
              <a:rPr lang="sr-Latn-RS" sz="15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sr-Latn-RS" sz="1500" dirty="0"/>
              <a:t>n</a:t>
            </a:r>
            <a:r>
              <a:rPr lang="sr-Latn-RS" sz="1500" dirty="0" smtClean="0"/>
              <a:t>akon toga se ispituje vrednost </a:t>
            </a:r>
            <a:r>
              <a:rPr lang="sr-Latn-RS" sz="1500" dirty="0">
                <a:solidFill>
                  <a:schemeClr val="accent3"/>
                </a:solidFill>
                <a:latin typeface="Consolas" panose="020B0609020204030204" pitchFamily="49" charset="0"/>
              </a:rPr>
              <a:t>2</a:t>
            </a:r>
            <a:r>
              <a:rPr lang="sr-Latn-RS" sz="1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.</a:t>
            </a:r>
          </a:p>
          <a:p>
            <a:pPr lvl="2"/>
            <a:r>
              <a:rPr lang="sr-Latn-RS" sz="1500" dirty="0"/>
              <a:t>a</a:t>
            </a:r>
            <a:r>
              <a:rPr lang="sr-Latn-RS" sz="1500" dirty="0" smtClean="0"/>
              <a:t>ko je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 </a:t>
            </a:r>
            <a:r>
              <a:rPr lang="sr-Latn-RS" sz="1500" dirty="0" smtClean="0"/>
              <a:t>izvršava se</a:t>
            </a:r>
            <a:r>
              <a:rPr lang="sr-Latn-R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3.a</a:t>
            </a:r>
          </a:p>
          <a:p>
            <a:pPr lvl="3"/>
            <a:r>
              <a:rPr lang="en-US" sz="1500" dirty="0"/>
              <a:t>n</a:t>
            </a:r>
            <a:r>
              <a:rPr lang="sr-Latn-RS" sz="1500" dirty="0" smtClean="0"/>
              <a:t>akon toga se izvršava </a:t>
            </a:r>
            <a:r>
              <a:rPr lang="sr-Latn-RS" sz="1500" dirty="0" smtClean="0">
                <a:solidFill>
                  <a:srgbClr val="FE00E0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 smtClean="0">
                <a:solidFill>
                  <a:srgbClr val="FE00E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 smtClean="0"/>
              <a:t>i</a:t>
            </a:r>
            <a:r>
              <a:rPr lang="en-US" sz="1500" dirty="0" smtClean="0"/>
              <a:t> </a:t>
            </a:r>
            <a:r>
              <a:rPr lang="en-US" sz="1500" dirty="0" err="1" smtClean="0"/>
              <a:t>ponovo</a:t>
            </a:r>
            <a:r>
              <a:rPr lang="en-US" sz="1500" dirty="0" smtClean="0"/>
              <a:t> </a:t>
            </a:r>
            <a:r>
              <a:rPr lang="en-US" sz="1500" dirty="0" err="1" smtClean="0"/>
              <a:t>ispituje</a:t>
            </a:r>
            <a:r>
              <a:rPr lang="en-US" sz="1500" dirty="0" smtClean="0"/>
              <a:t> </a:t>
            </a:r>
            <a:r>
              <a:rPr lang="sr-Latn-RS" sz="1500" dirty="0" smtClean="0"/>
              <a:t>vrednost </a:t>
            </a:r>
            <a:r>
              <a:rPr lang="sr-Latn-RS" sz="15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2.</a:t>
            </a:r>
            <a:r>
              <a:rPr lang="sr-Latn-RS" sz="1500" dirty="0"/>
              <a:t> </a:t>
            </a:r>
            <a:r>
              <a:rPr lang="sr-Latn-RS" sz="1500" dirty="0" smtClean="0"/>
              <a:t>i</a:t>
            </a:r>
            <a:r>
              <a:rPr lang="en-US" sz="1500" dirty="0" smtClean="0"/>
              <a:t> </a:t>
            </a:r>
            <a:r>
              <a:rPr lang="en-US" sz="1500" dirty="0" err="1" smtClean="0"/>
              <a:t>ako</a:t>
            </a:r>
            <a:r>
              <a:rPr lang="en-US" sz="1500" dirty="0" smtClean="0"/>
              <a:t> je ta</a:t>
            </a:r>
            <a:r>
              <a:rPr lang="sr-Latn-RS" sz="1500" dirty="0" smtClean="0"/>
              <a:t>čno ponovo se izvršava </a:t>
            </a:r>
            <a:r>
              <a:rPr lang="sr-Latn-R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3.a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/>
              <a:t>pa </a:t>
            </a:r>
            <a:r>
              <a:rPr lang="sr-Latn-RS" sz="1500" dirty="0" smtClean="0">
                <a:solidFill>
                  <a:srgbClr val="FE00E0"/>
                </a:solidFill>
                <a:latin typeface="Consolas" panose="020B0609020204030204" pitchFamily="49" charset="0"/>
              </a:rPr>
              <a:t>4.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/>
              <a:t>i ponovo ispituje vrednost </a:t>
            </a:r>
            <a:r>
              <a:rPr lang="sr-Latn-RS" sz="1500" dirty="0">
                <a:solidFill>
                  <a:schemeClr val="accent3"/>
                </a:solidFill>
                <a:latin typeface="Consolas" panose="020B0609020204030204" pitchFamily="49" charset="0"/>
              </a:rPr>
              <a:t>2.</a:t>
            </a:r>
            <a:r>
              <a:rPr lang="sr-Latn-RS" sz="1500" dirty="0" smtClean="0"/>
              <a:t>, i tako sve dok vrednost </a:t>
            </a:r>
            <a:r>
              <a:rPr lang="sr-Latn-RS" sz="1500" dirty="0">
                <a:solidFill>
                  <a:schemeClr val="accent3"/>
                </a:solidFill>
                <a:latin typeface="Consolas" panose="020B0609020204030204" pitchFamily="49" charset="0"/>
              </a:rPr>
              <a:t>2.</a:t>
            </a:r>
            <a:r>
              <a:rPr lang="sr-Latn-R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/>
              <a:t>ne bude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sr-Latn-RS" sz="1500" dirty="0"/>
              <a:t>ako je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 </a:t>
            </a:r>
            <a:r>
              <a:rPr lang="sr-Latn-RS" sz="1500" dirty="0" smtClean="0"/>
              <a:t>izvršava </a:t>
            </a:r>
            <a:r>
              <a:rPr lang="sr-Latn-RS" sz="1500" dirty="0"/>
              <a:t>se</a:t>
            </a:r>
            <a:r>
              <a:rPr lang="sr-Latn-R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3.b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/>
              <a:t>i izlazi iz petlje i nastavlja dalje sa programom</a:t>
            </a:r>
            <a:endParaRPr lang="sr-Latn-RS" sz="15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15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410916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</a:t>
            </a:r>
            <a:r>
              <a:rPr lang="sr-Latn-RS" dirty="0" smtClean="0">
                <a:effectLst/>
                <a:latin typeface="Consolas" panose="020B0609020204030204" pitchFamily="49" charset="0"/>
              </a:rPr>
              <a:t>FOR </a:t>
            </a:r>
            <a:r>
              <a:rPr lang="sr-Latn-RS" dirty="0" smtClean="0">
                <a:effectLst/>
              </a:rPr>
              <a:t>petlja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397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</a:t>
            </a:r>
            <a:r>
              <a:rPr lang="sr-Latn-RS" dirty="0">
                <a:effectLst/>
                <a:latin typeface="Consolas" panose="020B0609020204030204" pitchFamily="49" charset="0"/>
              </a:rPr>
              <a:t>FOR </a:t>
            </a:r>
            <a:r>
              <a:rPr lang="sr-Latn-RS" dirty="0">
                <a:effectLst/>
              </a:rPr>
              <a:t>petlja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65" y="546081"/>
            <a:ext cx="4343832" cy="59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93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Primer: želimo da ispišemo brojeve od 0-5 korišćenjem </a:t>
            </a: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for </a:t>
            </a:r>
            <a:r>
              <a:rPr lang="sr-Latn-RS" dirty="0" smtClean="0"/>
              <a:t>petlje</a:t>
            </a:r>
            <a:endParaRPr lang="sr-Latn-RS" dirty="0"/>
          </a:p>
          <a:p>
            <a:pPr marL="393192" lvl="1" indent="0">
              <a:buNone/>
            </a:pPr>
            <a:endParaRPr lang="en-US" sz="20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sr-Latn-R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5;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console.log(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}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err="1" smtClean="0"/>
              <a:t>Redosled</a:t>
            </a:r>
            <a:r>
              <a:rPr lang="en-US" dirty="0" smtClean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šavanja:</a:t>
            </a:r>
          </a:p>
          <a:p>
            <a:pPr marL="566928" indent="-457200">
              <a:lnSpc>
                <a:spcPct val="120000"/>
              </a:lnSpc>
              <a:buSzPct val="90000"/>
              <a:buFont typeface="+mj-lt"/>
              <a:buAutoNum type="arabicPeriod"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– napravili smo brojač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kojim ćemo brojati koliko puta smo ispisali vrednost i postavili ga na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endParaRPr lang="en-US" dirty="0" smtClean="0"/>
          </a:p>
          <a:p>
            <a:pPr marL="566928" indent="-457200">
              <a:lnSpc>
                <a:spcPct val="120000"/>
              </a:lnSpc>
              <a:buSzPct val="90000"/>
              <a:buFont typeface="+mj-lt"/>
              <a:buAutoNum type="arabicPeriod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5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– ispitujemo da li je brojač manji od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sr-Latn-RS" dirty="0" smtClean="0"/>
              <a:t>ako </a:t>
            </a:r>
            <a:r>
              <a:rPr lang="sr-Latn-RS" dirty="0"/>
              <a:t>jeste idemo na korak </a:t>
            </a:r>
            <a:r>
              <a:rPr lang="sr-Latn-RS" dirty="0" smtClean="0"/>
              <a:t>3.</a:t>
            </a:r>
            <a:r>
              <a:rPr lang="en-US" dirty="0" smtClean="0"/>
              <a:t>, </a:t>
            </a:r>
            <a:r>
              <a:rPr lang="sr-Latn-RS" dirty="0" smtClean="0"/>
              <a:t>ako </a:t>
            </a:r>
            <a:r>
              <a:rPr lang="sr-Latn-RS" dirty="0"/>
              <a:t>nije idemo na korak 5</a:t>
            </a:r>
            <a:r>
              <a:rPr lang="sr-Latn-RS" dirty="0" smtClean="0"/>
              <a:t>.</a:t>
            </a:r>
            <a:endParaRPr lang="en-US" dirty="0" smtClean="0"/>
          </a:p>
          <a:p>
            <a:pPr marL="566928" indent="-457200">
              <a:lnSpc>
                <a:spcPct val="120000"/>
              </a:lnSpc>
              <a:buSzPct val="90000"/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2000" dirty="0"/>
              <a:t>– </a:t>
            </a:r>
            <a:r>
              <a:rPr lang="sr-Latn-RS" sz="2000" dirty="0" smtClean="0"/>
              <a:t>ispisujemo vrednost brojača</a:t>
            </a:r>
            <a:endParaRPr lang="en-US" sz="2000" dirty="0" smtClean="0"/>
          </a:p>
          <a:p>
            <a:pPr marL="566928" indent="-457200">
              <a:lnSpc>
                <a:spcPct val="120000"/>
              </a:lnSpc>
              <a:buSzPct val="90000"/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 </a:t>
            </a:r>
            <a:r>
              <a:rPr lang="sr-Latn-RS" sz="2000" dirty="0"/>
              <a:t>– </a:t>
            </a:r>
            <a:r>
              <a:rPr lang="sr-Latn-RS" sz="2000" dirty="0" smtClean="0"/>
              <a:t>povećavamo brojač za jedan i vraćamo se na korak 2.</a:t>
            </a:r>
            <a:endParaRPr lang="en-US" dirty="0" smtClean="0"/>
          </a:p>
          <a:p>
            <a:pPr marL="566928" indent="-457200">
              <a:lnSpc>
                <a:spcPct val="120000"/>
              </a:lnSpc>
              <a:buSzPct val="90000"/>
              <a:buFont typeface="+mj-lt"/>
              <a:buAutoNum type="arabicPeriod"/>
            </a:pPr>
            <a:r>
              <a:rPr lang="sr-Latn-RS" sz="2000" dirty="0" smtClean="0"/>
              <a:t>I</a:t>
            </a:r>
            <a:r>
              <a:rPr lang="en-US" dirty="0" err="1" smtClean="0"/>
              <a:t>zlazimo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 </a:t>
            </a:r>
            <a:r>
              <a:rPr lang="sr-Latn-RS" dirty="0" smtClean="0">
                <a:effectLst/>
                <a:latin typeface="Consolas" panose="020B0609020204030204" pitchFamily="49" charset="0"/>
              </a:rPr>
              <a:t>FOR </a:t>
            </a:r>
            <a:r>
              <a:rPr lang="sr-Latn-RS" dirty="0">
                <a:effectLst/>
              </a:rPr>
              <a:t>petlja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76861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6022109" y="1600954"/>
            <a:ext cx="4922260" cy="4498132"/>
          </a:xfrm>
        </p:spPr>
        <p:txBody>
          <a:bodyPr>
            <a:noAutofit/>
          </a:bodyPr>
          <a:lstStyle/>
          <a:p>
            <a:pPr marL="109728" lvl="1" indent="0">
              <a:spcBef>
                <a:spcPts val="500"/>
              </a:spcBef>
              <a:buSzPct val="68000"/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 – 2++ </a:t>
            </a:r>
            <a:r>
              <a:rPr lang="en-US" sz="2000" dirty="0"/>
              <a:t>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3,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3</a:t>
            </a:r>
            <a:endParaRPr lang="sr-Latn-RS" sz="2000" dirty="0"/>
          </a:p>
          <a:p>
            <a:pPr marL="109728" lvl="1" indent="0">
              <a:spcBef>
                <a:spcPts val="500"/>
              </a:spcBef>
              <a:buSzPct val="68000"/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5 – </a:t>
            </a:r>
            <a:r>
              <a:rPr lang="en-US" sz="2000" dirty="0" smtClean="0"/>
              <a:t>da li je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 &lt; 5</a:t>
            </a:r>
            <a:r>
              <a:rPr lang="en-US" sz="2000" dirty="0" smtClean="0"/>
              <a:t>? </a:t>
            </a:r>
            <a:r>
              <a:rPr lang="en-US" sz="2000" dirty="0" err="1" smtClean="0"/>
              <a:t>Jeste</a:t>
            </a:r>
            <a:r>
              <a:rPr lang="en-US" sz="2000" dirty="0" smtClean="0"/>
              <a:t>.</a:t>
            </a:r>
          </a:p>
          <a:p>
            <a:pPr marL="109728" lvl="1" indent="0">
              <a:spcBef>
                <a:spcPts val="500"/>
              </a:spcBef>
              <a:buSzPct val="68000"/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</a:t>
            </a:r>
            <a:r>
              <a:rPr lang="en-US" sz="2000" dirty="0" smtClean="0"/>
              <a:t> </a:t>
            </a:r>
            <a:r>
              <a:rPr lang="en-US" sz="2000" dirty="0" err="1" smtClean="0"/>
              <a:t>Ispisuje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3</a:t>
            </a:r>
            <a:endParaRPr lang="en-US" sz="2000" dirty="0" smtClean="0"/>
          </a:p>
          <a:p>
            <a:pPr marL="109728" lvl="1" indent="0">
              <a:spcBef>
                <a:spcPts val="500"/>
              </a:spcBef>
              <a:buSzPct val="68000"/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 – 3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 </a:t>
            </a:r>
            <a:r>
              <a:rPr lang="en-US" sz="2000" dirty="0"/>
              <a:t>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500"/>
              </a:spcBef>
              <a:buSzPct val="68000"/>
              <a:buNone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5 – </a:t>
            </a:r>
            <a:r>
              <a:rPr lang="en-US" sz="2000" dirty="0"/>
              <a:t>da li je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 5</a:t>
            </a:r>
            <a:r>
              <a:rPr lang="en-US" sz="2000" dirty="0"/>
              <a:t>? </a:t>
            </a:r>
            <a:r>
              <a:rPr lang="en-US" sz="2000" dirty="0" err="1"/>
              <a:t>Jeste</a:t>
            </a:r>
            <a:r>
              <a:rPr lang="en-US" sz="2000" dirty="0"/>
              <a:t>.</a:t>
            </a:r>
          </a:p>
          <a:p>
            <a:pPr marL="109728" lvl="1" indent="0">
              <a:spcBef>
                <a:spcPts val="500"/>
              </a:spcBef>
              <a:buSzPct val="68000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</a:t>
            </a:r>
            <a:r>
              <a:rPr lang="en-US" sz="2000" dirty="0"/>
              <a:t> </a:t>
            </a:r>
            <a:r>
              <a:rPr lang="en-US" sz="2000" dirty="0" err="1"/>
              <a:t>Ispisuje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2000" dirty="0"/>
          </a:p>
          <a:p>
            <a:pPr marL="109728" lvl="1" indent="0">
              <a:spcBef>
                <a:spcPts val="500"/>
              </a:spcBef>
              <a:buSzPct val="68000"/>
              <a:buNone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 –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4++ </a:t>
            </a:r>
            <a:r>
              <a:rPr lang="en-US" sz="2000" dirty="0"/>
              <a:t>je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500"/>
              </a:spcBef>
              <a:buSzPct val="68000"/>
              <a:buNone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5 – </a:t>
            </a:r>
            <a:r>
              <a:rPr lang="en-US" sz="2000" dirty="0"/>
              <a:t>da li je 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 5</a:t>
            </a:r>
            <a:r>
              <a:rPr lang="en-US" sz="2000" dirty="0"/>
              <a:t>? </a:t>
            </a:r>
            <a:r>
              <a:rPr lang="en-US" sz="2000" dirty="0" err="1" smtClean="0"/>
              <a:t>Nije</a:t>
            </a:r>
            <a:r>
              <a:rPr lang="en-US" sz="2000" dirty="0" smtClean="0"/>
              <a:t>, </a:t>
            </a:r>
            <a:r>
              <a:rPr lang="en-US" sz="2000" dirty="0" err="1" smtClean="0"/>
              <a:t>zavr</a:t>
            </a:r>
            <a:r>
              <a:rPr lang="sr-Latn-RS" sz="2000" dirty="0" smtClean="0"/>
              <a:t>šavamo petlju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</a:t>
            </a:r>
            <a:r>
              <a:rPr lang="sr-Latn-RS" dirty="0">
                <a:effectLst/>
                <a:latin typeface="Consolas" panose="020B0609020204030204" pitchFamily="49" charset="0"/>
              </a:rPr>
              <a:t>FOR </a:t>
            </a:r>
            <a:r>
              <a:rPr lang="sr-Latn-RS" dirty="0">
                <a:effectLst/>
              </a:rPr>
              <a:t>petlja</a:t>
            </a:r>
            <a:endParaRPr lang="en-US" dirty="0">
              <a:effectLst/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947449" y="1600954"/>
            <a:ext cx="4922260" cy="449813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500"/>
              </a:spcBef>
              <a:buFont typeface="Wingdings 3"/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pPr marL="109728" indent="0">
              <a:spcBef>
                <a:spcPts val="500"/>
              </a:spcBef>
              <a:buFont typeface="Wingdings 3"/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5 – </a:t>
            </a:r>
            <a:r>
              <a:rPr lang="en-US" dirty="0" smtClean="0">
                <a:latin typeface="+mj-lt"/>
              </a:rPr>
              <a:t>da li je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 &lt; 5</a:t>
            </a:r>
            <a:r>
              <a:rPr lang="en-US" dirty="0" smtClean="0"/>
              <a:t>? </a:t>
            </a:r>
            <a:r>
              <a:rPr lang="en-US" dirty="0" err="1" smtClean="0"/>
              <a:t>Jeste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500"/>
              </a:spcBef>
              <a:buSzPct val="68000"/>
              <a:buFont typeface="Verdana"/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</a:t>
            </a:r>
            <a:r>
              <a:rPr lang="en-US" sz="2000" dirty="0" smtClean="0"/>
              <a:t> </a:t>
            </a:r>
            <a:r>
              <a:rPr lang="en-US" sz="2000" dirty="0" err="1" smtClean="0"/>
              <a:t>Ispisuje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0</a:t>
            </a:r>
            <a:endParaRPr lang="en-US" sz="2000" dirty="0" smtClean="0"/>
          </a:p>
          <a:p>
            <a:pPr marL="109728" lvl="1" indent="0">
              <a:spcBef>
                <a:spcPts val="500"/>
              </a:spcBef>
              <a:buSzPct val="68000"/>
              <a:buFont typeface="Verdana"/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 – 0++ </a:t>
            </a:r>
            <a:r>
              <a:rPr lang="en-US" sz="2000" dirty="0" smtClean="0"/>
              <a:t>je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1</a:t>
            </a:r>
          </a:p>
          <a:p>
            <a:pPr marL="109728" lvl="1" indent="0">
              <a:spcBef>
                <a:spcPts val="500"/>
              </a:spcBef>
              <a:buSzPct val="68000"/>
              <a:buFont typeface="Verdana"/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5 – </a:t>
            </a:r>
            <a:r>
              <a:rPr lang="en-US" sz="2000" dirty="0" smtClean="0"/>
              <a:t>da li je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 &lt; 5</a:t>
            </a:r>
            <a:r>
              <a:rPr lang="en-US" sz="2000" dirty="0" smtClean="0"/>
              <a:t>? </a:t>
            </a:r>
            <a:r>
              <a:rPr lang="en-US" sz="2000" dirty="0" err="1" smtClean="0"/>
              <a:t>Jeste</a:t>
            </a:r>
            <a:r>
              <a:rPr lang="en-US" sz="2000" dirty="0" smtClean="0"/>
              <a:t>.</a:t>
            </a:r>
          </a:p>
          <a:p>
            <a:pPr marL="109728" lvl="1" indent="0">
              <a:spcBef>
                <a:spcPts val="500"/>
              </a:spcBef>
              <a:buSzPct val="68000"/>
              <a:buFont typeface="Verdana"/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</a:t>
            </a:r>
            <a:r>
              <a:rPr lang="en-US" sz="2000" dirty="0" smtClean="0"/>
              <a:t> </a:t>
            </a:r>
            <a:r>
              <a:rPr lang="en-US" sz="2000" dirty="0" err="1" smtClean="0"/>
              <a:t>Ispisuje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  <a:endParaRPr lang="en-US" sz="2000" dirty="0" smtClean="0"/>
          </a:p>
          <a:p>
            <a:pPr marL="109728" lvl="1" indent="0">
              <a:spcBef>
                <a:spcPts val="500"/>
              </a:spcBef>
              <a:buSzPct val="68000"/>
              <a:buFont typeface="Verdana"/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 – 1++ </a:t>
            </a:r>
            <a:r>
              <a:rPr lang="en-US" sz="2000" dirty="0" smtClean="0"/>
              <a:t>je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2,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2</a:t>
            </a:r>
          </a:p>
          <a:p>
            <a:pPr marL="109728" lvl="1" indent="0">
              <a:spcBef>
                <a:spcPts val="500"/>
              </a:spcBef>
              <a:buSzPct val="68000"/>
              <a:buFont typeface="Verdana"/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5 – </a:t>
            </a:r>
            <a:r>
              <a:rPr lang="en-US" sz="2000" dirty="0" smtClean="0"/>
              <a:t>da li je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 &lt; 5</a:t>
            </a:r>
            <a:r>
              <a:rPr lang="en-US" sz="2000" dirty="0" smtClean="0"/>
              <a:t>? </a:t>
            </a:r>
            <a:r>
              <a:rPr lang="en-US" sz="2000" dirty="0" err="1" smtClean="0"/>
              <a:t>Jeste</a:t>
            </a:r>
            <a:r>
              <a:rPr lang="en-US" sz="2000" dirty="0" smtClean="0"/>
              <a:t>.</a:t>
            </a:r>
          </a:p>
          <a:p>
            <a:pPr marL="109728" lvl="1" indent="0">
              <a:spcBef>
                <a:spcPts val="500"/>
              </a:spcBef>
              <a:buSzPct val="68000"/>
              <a:buFont typeface="Verdana"/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</a:t>
            </a:r>
            <a:r>
              <a:rPr lang="en-US" sz="2000" dirty="0" smtClean="0"/>
              <a:t> </a:t>
            </a:r>
            <a:r>
              <a:rPr lang="en-US" sz="2000" dirty="0" err="1" smtClean="0"/>
              <a:t>Ispisuje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2</a:t>
            </a:r>
            <a:endParaRPr lang="sr-Latn-RS" sz="2000" dirty="0" smtClean="0"/>
          </a:p>
        </p:txBody>
      </p:sp>
    </p:spTree>
    <p:extLst>
      <p:ext uri="{BB962C8B-B14F-4D97-AF65-F5344CB8AC3E}">
        <p14:creationId xmlns:p14="http://schemas.microsoft.com/office/powerpoint/2010/main" val="2765720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1. </a:t>
            </a:r>
            <a:r>
              <a:rPr lang="en-US" sz="2000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uslov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// </a:t>
            </a:r>
            <a:r>
              <a:rPr lang="en-US" sz="20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2.a </a:t>
            </a:r>
            <a:r>
              <a:rPr lang="en-US" sz="20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telo</a:t>
            </a:r>
            <a:r>
              <a:rPr lang="en-US" sz="20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petlje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eng.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body)</a:t>
            </a:r>
          </a:p>
          <a:p>
            <a:pPr marL="393192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393192" lvl="1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2.b </a:t>
            </a:r>
            <a:r>
              <a:rPr lang="en-US" sz="20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izlazak</a:t>
            </a:r>
            <a:r>
              <a:rPr lang="en-US" sz="20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iz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91CE08"/>
                </a:solidFill>
                <a:latin typeface="Consolas" panose="020B0609020204030204" pitchFamily="49" charset="0"/>
              </a:rPr>
              <a:t>petlje</a:t>
            </a:r>
            <a:endParaRPr lang="en-US" sz="2000" dirty="0" smtClean="0">
              <a:solidFill>
                <a:srgbClr val="91CE08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en-US" sz="2000" dirty="0">
              <a:solidFill>
                <a:srgbClr val="91CE08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/>
              <a:t>Redosled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err="1" smtClean="0"/>
              <a:t>ispituje</a:t>
            </a:r>
            <a:r>
              <a:rPr lang="en-US" sz="2000" dirty="0" smtClean="0"/>
              <a:t> se </a:t>
            </a:r>
            <a:r>
              <a:rPr lang="en-US" sz="20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1. </a:t>
            </a:r>
            <a:r>
              <a:rPr lang="en-US" sz="2000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uslov</a:t>
            </a:r>
            <a:endParaRPr lang="en-US" sz="2000" dirty="0" smtClean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 smtClean="0"/>
              <a:t>ukoliko</a:t>
            </a:r>
            <a:r>
              <a:rPr lang="en-US" sz="2000" dirty="0" smtClean="0"/>
              <a:t> je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/>
              <a:t>izvrsava</a:t>
            </a:r>
            <a:r>
              <a:rPr lang="en-US" sz="2000" dirty="0" smtClean="0"/>
              <a:t> se 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2.a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ponovo</a:t>
            </a:r>
            <a:r>
              <a:rPr lang="en-US" sz="2000" dirty="0" smtClean="0"/>
              <a:t> se </a:t>
            </a:r>
            <a:r>
              <a:rPr lang="en-US" sz="2000" dirty="0" err="1" smtClean="0"/>
              <a:t>ispituje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. </a:t>
            </a:r>
            <a:r>
              <a:rPr lang="en-US" sz="2000" dirty="0" err="1" smtClean="0">
                <a:solidFill>
                  <a:schemeClr val="accent3"/>
                </a:solidFill>
                <a:latin typeface="Consolas" panose="020B0609020204030204" pitchFamily="49" charset="0"/>
              </a:rPr>
              <a:t>uslov</a:t>
            </a:r>
            <a:endParaRPr lang="en-US" sz="2000" dirty="0" smtClean="0"/>
          </a:p>
          <a:p>
            <a:pPr lvl="1"/>
            <a:r>
              <a:rPr lang="en-US" sz="2000" dirty="0" err="1"/>
              <a:t>u</a:t>
            </a:r>
            <a:r>
              <a:rPr lang="en-US" sz="2000" dirty="0" err="1" smtClean="0"/>
              <a:t>koliko</a:t>
            </a:r>
            <a:r>
              <a:rPr lang="en-US" sz="2000" dirty="0" smtClean="0"/>
              <a:t> je 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 </a:t>
            </a:r>
            <a:r>
              <a:rPr lang="en-US" sz="2000" dirty="0" err="1" smtClean="0"/>
              <a:t>izlazi</a:t>
            </a:r>
            <a:r>
              <a:rPr lang="en-US" sz="2000" dirty="0" smtClean="0"/>
              <a:t> se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petlje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2.b</a:t>
            </a:r>
            <a:endParaRPr lang="en-US" sz="2000" dirty="0" smtClean="0"/>
          </a:p>
          <a:p>
            <a:endParaRPr lang="sr-Latn-R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</a:t>
            </a:r>
            <a:r>
              <a:rPr lang="sr-Latn-RS" dirty="0" smtClean="0">
                <a:effectLst/>
                <a:latin typeface="Consolas" panose="020B0609020204030204" pitchFamily="49" charset="0"/>
              </a:rPr>
              <a:t>WHILE </a:t>
            </a:r>
            <a:r>
              <a:rPr lang="sr-Latn-RS" dirty="0">
                <a:effectLst/>
              </a:rPr>
              <a:t>petlja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1158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sr-Latn-RS" sz="1500" dirty="0"/>
              <a:t>Primer: želimo da ispišemo brojeve od 0-5 korišćenjem </a:t>
            </a: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while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/>
              <a:t>petlje</a:t>
            </a:r>
            <a:endParaRPr lang="en-US" sz="1500" dirty="0" smtClean="0"/>
          </a:p>
          <a:p>
            <a:pPr marL="109728" indent="0">
              <a:buNone/>
            </a:pPr>
            <a:endParaRPr lang="en-US" sz="15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0;</a:t>
            </a:r>
            <a:endParaRPr lang="en-US" sz="1500" dirty="0" smtClean="0"/>
          </a:p>
          <a:p>
            <a:pPr marL="109728" indent="0">
              <a:buNone/>
            </a:pPr>
            <a:r>
              <a:rPr lang="en-U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console.log(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393192" lvl="1" indent="0">
              <a:buNone/>
            </a:pP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+= 1; </a:t>
            </a:r>
          </a:p>
          <a:p>
            <a:pPr marL="393192" lvl="1" indent="0">
              <a:buNone/>
            </a:pP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}	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endParaRPr lang="en-US" sz="1500" dirty="0" smtClean="0"/>
          </a:p>
          <a:p>
            <a:r>
              <a:rPr lang="en-US" sz="1500" dirty="0" err="1"/>
              <a:t>Redosled</a:t>
            </a:r>
            <a:r>
              <a:rPr lang="en-US" sz="1500" dirty="0"/>
              <a:t> </a:t>
            </a:r>
            <a:r>
              <a:rPr lang="en-US" sz="1500" dirty="0" err="1"/>
              <a:t>izvr</a:t>
            </a:r>
            <a:r>
              <a:rPr lang="sr-Latn-RS" sz="1500" dirty="0"/>
              <a:t>šavanja:</a:t>
            </a:r>
          </a:p>
          <a:p>
            <a:pPr marL="109728" indent="0">
              <a:lnSpc>
                <a:spcPct val="120000"/>
              </a:lnSpc>
              <a:buSzPct val="90000"/>
              <a:buNone/>
            </a:pPr>
            <a:r>
              <a:rPr lang="en-US" sz="15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  <a:r>
              <a:rPr lang="sr-Latn-R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/>
              <a:t>– napravili smo brojač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i, </a:t>
            </a:r>
            <a:r>
              <a:rPr lang="en-US" sz="1500" dirty="0" smtClean="0"/>
              <a:t>pre </a:t>
            </a:r>
            <a:r>
              <a:rPr lang="en-US" sz="1500" dirty="0" err="1" smtClean="0"/>
              <a:t>nego</a:t>
            </a:r>
            <a:r>
              <a:rPr lang="en-US" sz="1500" dirty="0" smtClean="0"/>
              <a:t> </a:t>
            </a:r>
            <a:r>
              <a:rPr lang="sr-Latn-RS" sz="1500" dirty="0" smtClean="0"/>
              <a:t>što smo ušli u petlju, kojim </a:t>
            </a:r>
            <a:r>
              <a:rPr lang="sr-Latn-RS" sz="1500" dirty="0"/>
              <a:t>ćemo brojati koliko puta smo ispisali vrednost i postavili ga na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endParaRPr lang="en-US" sz="1500" dirty="0"/>
          </a:p>
          <a:p>
            <a:pPr marL="109728" indent="0">
              <a:lnSpc>
                <a:spcPct val="120000"/>
              </a:lnSpc>
              <a:buSzPct val="90000"/>
              <a:buNone/>
            </a:pP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&lt; 5</a:t>
            </a:r>
            <a:r>
              <a:rPr lang="sr-Latn-R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/>
              <a:t>– ispitujemo da li je brojač manji od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endParaRPr lang="sr-Latn-RS" sz="15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65760" lvl="1" indent="0">
              <a:lnSpc>
                <a:spcPct val="120000"/>
              </a:lnSpc>
              <a:buSzPct val="90000"/>
              <a:buNone/>
            </a:pPr>
            <a:r>
              <a:rPr lang="sr-Latn-RS" sz="1500" dirty="0" smtClean="0"/>
              <a:t>ako </a:t>
            </a:r>
            <a:r>
              <a:rPr lang="sr-Latn-RS" sz="1500" dirty="0"/>
              <a:t>jeste idemo </a:t>
            </a:r>
            <a:r>
              <a:rPr lang="en-US" sz="1500" dirty="0" err="1" smtClean="0"/>
              <a:t>izvr</a:t>
            </a:r>
            <a:r>
              <a:rPr lang="sr-Latn-RS" sz="1500" dirty="0" smtClean="0"/>
              <a:t>šavamo telo petlje</a:t>
            </a:r>
            <a:endParaRPr lang="en-US" sz="1500" dirty="0"/>
          </a:p>
          <a:p>
            <a:pPr marL="603504" lvl="2" indent="0">
              <a:lnSpc>
                <a:spcPct val="120000"/>
              </a:lnSpc>
              <a:buSzPct val="90000"/>
              <a:buNone/>
            </a:pP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/>
              <a:t>– ispisujemo vrednost brojača</a:t>
            </a:r>
            <a:endParaRPr lang="en-US" sz="1500" dirty="0"/>
          </a:p>
          <a:p>
            <a:pPr marL="603504" lvl="2" indent="0">
              <a:lnSpc>
                <a:spcPct val="120000"/>
              </a:lnSpc>
              <a:buSzPct val="90000"/>
              <a:buNone/>
            </a:pP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+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1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/>
              <a:t>– povećavamo brojač za jedan i vraćamo se na korak 2.</a:t>
            </a:r>
            <a:endParaRPr lang="en-US" sz="1500" dirty="0"/>
          </a:p>
          <a:p>
            <a:pPr marL="109728" indent="0">
              <a:lnSpc>
                <a:spcPct val="120000"/>
              </a:lnSpc>
              <a:buSzPct val="90000"/>
              <a:buNone/>
            </a:pPr>
            <a:r>
              <a:rPr lang="sr-Latn-RS" sz="1500" dirty="0"/>
              <a:t> </a:t>
            </a:r>
            <a:r>
              <a:rPr lang="sr-Latn-RS" sz="1500" dirty="0" smtClean="0"/>
              <a:t>   ako </a:t>
            </a:r>
            <a:r>
              <a:rPr lang="sr-Latn-RS" sz="1500" dirty="0"/>
              <a:t>nije izlazimo iz petlje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-</a:t>
            </a:r>
            <a:r>
              <a:rPr lang="sr-Latn-RS" dirty="0">
                <a:effectLst/>
              </a:rPr>
              <a:t> </a:t>
            </a:r>
            <a:r>
              <a:rPr lang="sr-Latn-RS" dirty="0">
                <a:effectLst/>
                <a:latin typeface="Consolas" panose="020B0609020204030204" pitchFamily="49" charset="0"/>
              </a:rPr>
              <a:t>WHILE </a:t>
            </a:r>
            <a:r>
              <a:rPr lang="sr-Latn-RS" dirty="0">
                <a:effectLst/>
              </a:rPr>
              <a:t>petlja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474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// </a:t>
            </a:r>
            <a:r>
              <a:rPr lang="en-US" sz="20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1.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telo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petlje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eng.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body)</a:t>
            </a:r>
          </a:p>
          <a:p>
            <a:pPr marL="393192" lvl="1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2.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uslov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izlazak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iz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petlje</a:t>
            </a:r>
            <a:endParaRPr lang="en-US" sz="2000" dirty="0">
              <a:solidFill>
                <a:srgbClr val="91CE08"/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endParaRPr lang="en-US" sz="2000" dirty="0">
              <a:solidFill>
                <a:srgbClr val="91CE08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Redosled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err="1"/>
              <a:t>izvrsava</a:t>
            </a:r>
            <a:r>
              <a:rPr lang="en-US" sz="2000" dirty="0"/>
              <a:t> </a:t>
            </a:r>
            <a:r>
              <a:rPr lang="en-US" sz="2000" dirty="0" smtClean="0"/>
              <a:t>se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1.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telo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petlje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endParaRPr lang="en-US" sz="2000" dirty="0"/>
          </a:p>
          <a:p>
            <a:pPr lvl="1"/>
            <a:r>
              <a:rPr lang="en-US" sz="2000" dirty="0" err="1"/>
              <a:t>ispituje</a:t>
            </a:r>
            <a:r>
              <a:rPr lang="en-US" sz="2000" dirty="0"/>
              <a:t> se </a:t>
            </a:r>
            <a:r>
              <a:rPr lang="en-US" sz="20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2.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uslov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000" dirty="0" err="1"/>
              <a:t>ukoliko</a:t>
            </a:r>
            <a:r>
              <a:rPr lang="en-US" sz="2000" dirty="0"/>
              <a:t> je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/>
              <a:t>izvrsava</a:t>
            </a:r>
            <a:r>
              <a:rPr lang="en-US" sz="2000" dirty="0"/>
              <a:t> se </a:t>
            </a:r>
            <a:r>
              <a:rPr lang="en-US" sz="20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.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telo</a:t>
            </a:r>
            <a:r>
              <a:rPr lang="en-US" sz="2000" dirty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1CE08"/>
                </a:solidFill>
                <a:latin typeface="Consolas" panose="020B0609020204030204" pitchFamily="49" charset="0"/>
              </a:rPr>
              <a:t>petlje</a:t>
            </a:r>
            <a:r>
              <a:rPr lang="en-US" sz="2000" dirty="0" smtClean="0">
                <a:solidFill>
                  <a:srgbClr val="91CE08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/>
              <a:t>ponovo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opet</a:t>
            </a:r>
            <a:r>
              <a:rPr lang="en-US" sz="2000" dirty="0" smtClean="0"/>
              <a:t> se </a:t>
            </a:r>
            <a:r>
              <a:rPr lang="en-US" sz="2000" dirty="0" err="1"/>
              <a:t>ispituje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accent3"/>
                </a:solidFill>
                <a:latin typeface="Consolas" panose="020B0609020204030204" pitchFamily="49" charset="0"/>
              </a:rPr>
              <a:t>2.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uslov</a:t>
            </a:r>
            <a:endParaRPr lang="en-US" sz="2000" dirty="0"/>
          </a:p>
          <a:p>
            <a:pPr lvl="2"/>
            <a:r>
              <a:rPr lang="en-US" sz="2000" dirty="0" err="1"/>
              <a:t>ukoliko</a:t>
            </a:r>
            <a:r>
              <a:rPr lang="en-US" sz="2000" dirty="0"/>
              <a:t> je 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 </a:t>
            </a:r>
            <a:r>
              <a:rPr lang="en-US" sz="2000" dirty="0" err="1"/>
              <a:t>izlazi</a:t>
            </a:r>
            <a:r>
              <a:rPr lang="en-US" sz="2000" dirty="0"/>
              <a:t> se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 smtClean="0"/>
              <a:t>petlje</a:t>
            </a:r>
            <a:endParaRPr lang="en-US" sz="2000" dirty="0"/>
          </a:p>
          <a:p>
            <a:r>
              <a:rPr lang="en-US" dirty="0"/>
              <a:t>d</a:t>
            </a:r>
            <a:r>
              <a:rPr lang="en-US" dirty="0" smtClean="0"/>
              <a:t>o while </a:t>
            </a:r>
            <a:r>
              <a:rPr lang="en-US" dirty="0" err="1" smtClean="0"/>
              <a:t>petlja</a:t>
            </a:r>
            <a:r>
              <a:rPr lang="en-US" dirty="0" smtClean="0"/>
              <a:t> se </a:t>
            </a:r>
            <a:r>
              <a:rPr lang="en-US" dirty="0" err="1" smtClean="0"/>
              <a:t>razlikuje</a:t>
            </a:r>
            <a:r>
              <a:rPr lang="en-US" dirty="0" smtClean="0"/>
              <a:t> od </a:t>
            </a:r>
            <a:r>
              <a:rPr lang="en-US" dirty="0" err="1" smtClean="0"/>
              <a:t>po</a:t>
            </a:r>
            <a:r>
              <a:rPr lang="en-US" dirty="0" smtClean="0"/>
              <a:t> tome </a:t>
            </a:r>
            <a:r>
              <a:rPr lang="sr-Latn-RS" dirty="0" smtClean="0"/>
              <a:t>što se telo petlje izvrši sigurno jedanput</a:t>
            </a:r>
            <a:endParaRPr lang="sr-Latn-R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  <a:latin typeface="Consolas" panose="020B0609020204030204" pitchFamily="49" charset="0"/>
              </a:rPr>
              <a:t> DO WHILE </a:t>
            </a:r>
            <a:r>
              <a:rPr lang="sr-Latn-RS" dirty="0" smtClean="0">
                <a:effectLst/>
              </a:rPr>
              <a:t>petlja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98872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sr-Latn-RS" sz="1800" dirty="0" smtClean="0"/>
              <a:t>Nizovi su objekti koji se često koriste u kombinaciji sa petljama</a:t>
            </a:r>
          </a:p>
          <a:p>
            <a:r>
              <a:rPr lang="en-US" sz="1800" dirty="0" err="1" smtClean="0"/>
              <a:t>Npr</a:t>
            </a:r>
            <a:r>
              <a:rPr lang="en-US" sz="1800" dirty="0" smtClean="0"/>
              <a:t>. </a:t>
            </a:r>
            <a:r>
              <a:rPr lang="en-US" sz="1800" dirty="0" err="1" smtClean="0"/>
              <a:t>Ispisivanje</a:t>
            </a:r>
            <a:r>
              <a:rPr lang="en-US" sz="1800" dirty="0" smtClean="0"/>
              <a:t> </a:t>
            </a:r>
            <a:r>
              <a:rPr lang="en-US" sz="1800" dirty="0" err="1" smtClean="0"/>
              <a:t>svih</a:t>
            </a:r>
            <a:r>
              <a:rPr lang="en-US" sz="1800" dirty="0" smtClean="0"/>
              <a:t> </a:t>
            </a:r>
            <a:r>
              <a:rPr lang="en-US" sz="1800" dirty="0" err="1" smtClean="0"/>
              <a:t>elemenata</a:t>
            </a:r>
            <a:r>
              <a:rPr lang="en-US" sz="1800" dirty="0" smtClean="0"/>
              <a:t> </a:t>
            </a:r>
            <a:r>
              <a:rPr lang="en-US" sz="1800" dirty="0" err="1" smtClean="0"/>
              <a:t>nekog</a:t>
            </a:r>
            <a:r>
              <a:rPr lang="en-US" sz="1800" dirty="0" smtClean="0"/>
              <a:t> </a:t>
            </a:r>
            <a:r>
              <a:rPr lang="en-US" sz="1800" dirty="0" err="1" smtClean="0"/>
              <a:t>niza</a:t>
            </a:r>
            <a:endParaRPr lang="en-US" sz="1800" dirty="0"/>
          </a:p>
          <a:p>
            <a:pPr marL="393192" lvl="1" indent="0"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[1,2,3,4,5];</a:t>
            </a:r>
            <a:endParaRPr lang="en-US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sr-Latn-R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niz.length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 err="1" smtClean="0"/>
              <a:t>ili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[1,2,3,4,5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];</a:t>
            </a:r>
            <a:endParaRPr lang="en-US" dirty="0"/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duzina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niz.length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109728" indent="0">
              <a:buNone/>
            </a:pPr>
            <a:r>
              <a:rPr lang="en-US" sz="18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duzina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]);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+= 1; </a:t>
            </a:r>
          </a:p>
          <a:p>
            <a:pPr marL="393192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}	 	</a:t>
            </a:r>
          </a:p>
          <a:p>
            <a:pPr marL="393192" lvl="1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Nizovi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8004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Neke</a:t>
            </a:r>
            <a:r>
              <a:rPr lang="en-US" sz="2000" dirty="0" smtClean="0"/>
              <a:t> </a:t>
            </a:r>
            <a:r>
              <a:rPr lang="en-US" sz="2000" dirty="0" err="1" smtClean="0"/>
              <a:t>korisne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rad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nizovima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niz.push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vrednost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en-US" dirty="0" err="1" smtClean="0"/>
              <a:t>dodaje</a:t>
            </a:r>
            <a:r>
              <a:rPr lang="en-US" dirty="0" smtClean="0"/>
              <a:t> </a:t>
            </a:r>
            <a:r>
              <a:rPr lang="en-US" dirty="0" err="1" smtClean="0"/>
              <a:t>prosle</a:t>
            </a:r>
            <a:r>
              <a:rPr lang="sr-Latn-RS" dirty="0" smtClean="0"/>
              <a:t>đenu </a:t>
            </a:r>
            <a:r>
              <a:rPr lang="en-US" dirty="0" err="1" smtClean="0"/>
              <a:t>vredno</a:t>
            </a:r>
            <a:r>
              <a:rPr lang="sr-Latn-RS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 kraj niza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niz.pop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uklanja element sa kraja niza i vraća ga kao povratnu vrednost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niz.indexOf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vrednost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vraća indeks prvog pojavljivanja prosleđene vrednosti, -1 ukoliko vrednost ne postoji u nizu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niz.join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(s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eparator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spaja sve elemente niza u string, koristeći prosleđen separator</a:t>
            </a:r>
            <a:r>
              <a:rPr lang="en-US" dirty="0" smtClean="0"/>
              <a:t> (string)</a:t>
            </a:r>
            <a:r>
              <a:rPr lang="sr-Latn-RS" dirty="0" smtClean="0"/>
              <a:t>, ukoliko separator nije prosleđen, spaja elemente sa </a:t>
            </a:r>
            <a:r>
              <a:rPr lang="en-US" dirty="0" err="1" smtClean="0"/>
              <a:t>zarezom</a:t>
            </a:r>
            <a:r>
              <a:rPr lang="en-US" dirty="0" smtClean="0"/>
              <a:t> ,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niz1.concat(niz2)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en-US" dirty="0" err="1" smtClean="0"/>
              <a:t>spaja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niz1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niz2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niz.slice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poc_indeks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kraj_indeks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en-US" dirty="0" err="1" smtClean="0"/>
              <a:t>vra</a:t>
            </a:r>
            <a:r>
              <a:rPr lang="sr-Latn-RS" dirty="0" smtClean="0"/>
              <a:t>ća deo niza od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poc_indeks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do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kraj_indeks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sortira elemente u nizu leksikografski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sort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poredi_func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možemo proslediti našu funkciju poređenja na osnovu koje će se sortirati elementi</a:t>
            </a:r>
            <a:endParaRPr lang="sr-Latn-RS" dirty="0"/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Nizovi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7413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Kako računar modeluje svet? </a:t>
            </a:r>
          </a:p>
          <a:p>
            <a:pPr lvl="1"/>
            <a:r>
              <a:rPr lang="sr-Latn-RS" sz="2000" dirty="0" smtClean="0"/>
              <a:t>Npr. kako da objasnimo računaru šta je hotel, automobil, vožnja, broj soba?</a:t>
            </a:r>
            <a:endParaRPr lang="en-US" sz="2000" dirty="0" smtClean="0"/>
          </a:p>
          <a:p>
            <a:pPr lvl="1"/>
            <a:endParaRPr lang="sr-Latn-RS" sz="2000" dirty="0" smtClean="0"/>
          </a:p>
          <a:p>
            <a:r>
              <a:rPr lang="sr-Latn-RS" dirty="0" smtClean="0"/>
              <a:t>U programiranju, fizičke stvari predstavljamo objektima</a:t>
            </a:r>
          </a:p>
          <a:p>
            <a:endParaRPr lang="en-US" dirty="0" smtClean="0"/>
          </a:p>
          <a:p>
            <a:r>
              <a:rPr lang="sr-Latn-RS" dirty="0" smtClean="0"/>
              <a:t>Objekti mogu biti različitog tipa</a:t>
            </a:r>
            <a:endParaRPr lang="en-US" dirty="0" smtClean="0"/>
          </a:p>
          <a:p>
            <a:pPr lvl="1"/>
            <a:r>
              <a:rPr lang="sr-Latn-RS" sz="2000" dirty="0" smtClean="0"/>
              <a:t>automobil i hotel jesu različiti tipovi objekta</a:t>
            </a:r>
          </a:p>
          <a:p>
            <a:pPr lvl="1"/>
            <a:r>
              <a:rPr lang="sr-Latn-RS" sz="2000" dirty="0" smtClean="0"/>
              <a:t>Golf je jedna instanca objekta tipa automobil</a:t>
            </a:r>
          </a:p>
          <a:p>
            <a:pPr lvl="1"/>
            <a:r>
              <a:rPr lang="sr-Latn-RS" sz="2000" dirty="0" smtClean="0"/>
              <a:t>Hilton je jedna instanca objekta tipa hotel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7603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lnSpcReduction="10000"/>
          </a:bodyPr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poredi_func </a:t>
            </a:r>
            <a:r>
              <a:rPr lang="sr-Latn-RS" dirty="0" smtClean="0"/>
              <a:t>treba da izgleda ovako:</a:t>
            </a:r>
          </a:p>
          <a:p>
            <a:endParaRPr lang="sr-Latn-RS" dirty="0" smtClean="0"/>
          </a:p>
          <a:p>
            <a:pPr marL="109728" indent="0">
              <a:buNone/>
            </a:pPr>
            <a:r>
              <a:rPr lang="sr-Latn-RS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poredi_func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elem1, elem2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  <a:r>
              <a:rPr lang="sr-Latn-R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dirty="0"/>
          </a:p>
          <a:p>
            <a:r>
              <a:rPr lang="sr-Latn-RS" dirty="0"/>
              <a:t>f</a:t>
            </a:r>
            <a:r>
              <a:rPr lang="sr-Latn-RS" dirty="0" smtClean="0"/>
              <a:t>unkcija treba da uporedi dva elementa iz niza i da vrati rezultat koji će da bude 1, 0 ili -1</a:t>
            </a:r>
          </a:p>
          <a:p>
            <a:r>
              <a:rPr lang="sr-Latn-RS" dirty="0" smtClean="0"/>
              <a:t>ako 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elem1</a:t>
            </a:r>
            <a:r>
              <a:rPr lang="sr-Latn-RS" dirty="0" smtClean="0"/>
              <a:t> treba da se nalazi pre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elem2 </a:t>
            </a:r>
            <a:r>
              <a:rPr lang="sr-Latn-RS" dirty="0" smtClean="0"/>
              <a:t>u sortiranom nizu, onda funckija treba da vrati 1</a:t>
            </a:r>
          </a:p>
          <a:p>
            <a:r>
              <a:rPr lang="sr-Latn-RS" dirty="0"/>
              <a:t>ako 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elem2</a:t>
            </a:r>
            <a:r>
              <a:rPr lang="sr-Latn-RS" dirty="0" smtClean="0"/>
              <a:t> </a:t>
            </a:r>
            <a:r>
              <a:rPr lang="sr-Latn-RS" dirty="0"/>
              <a:t>treba da se nalazi pre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elem1 </a:t>
            </a:r>
            <a:r>
              <a:rPr lang="sr-Latn-RS" dirty="0"/>
              <a:t>u sortiranom nizu, onda funckija treba da vrati -</a:t>
            </a:r>
            <a:r>
              <a:rPr lang="sr-Latn-RS" dirty="0" smtClean="0"/>
              <a:t>1</a:t>
            </a:r>
            <a:endParaRPr lang="sr-Latn-RS" dirty="0"/>
          </a:p>
          <a:p>
            <a:r>
              <a:rPr lang="sr-Latn-RS" dirty="0"/>
              <a:t>a</a:t>
            </a:r>
            <a:r>
              <a:rPr lang="sr-Latn-RS" dirty="0" smtClean="0"/>
              <a:t>ko su elementi jednaki, tj. ako nije važno koji će element biti prvi u sortiranom nizu, onda funkcija treba da vrati 0</a:t>
            </a:r>
          </a:p>
          <a:p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ort</a:t>
            </a:r>
            <a:r>
              <a:rPr lang="sr-Latn-R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 </a:t>
            </a:r>
            <a:r>
              <a:rPr lang="sr-Latn-RS" dirty="0" smtClean="0"/>
              <a:t>će porediti elemente niza koristeći našu funkciju i sortirati ih u tom poretku</a:t>
            </a:r>
            <a:endParaRPr lang="sr-Latn-RS" i="1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sr-Latn-RS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sr-Latn-RS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Nizovi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6808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uslov_func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pronalazi prvi element koji zadovoljava zadati uslov, vraća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undefined </a:t>
            </a:r>
            <a:r>
              <a:rPr lang="sr-Latn-RS" dirty="0" smtClean="0"/>
              <a:t>ako ne postoji</a:t>
            </a:r>
            <a:endParaRPr lang="sr-Latn-RS" dirty="0"/>
          </a:p>
          <a:p>
            <a:r>
              <a:rPr lang="sr-Latn-RS" dirty="0" smtClean="0"/>
              <a:t>Uslov je naša funkcija koja treba da izgleda ovako:</a:t>
            </a:r>
          </a:p>
          <a:p>
            <a:pPr marL="109728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109728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_func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sr-Latn-R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 smtClean="0"/>
              <a:t>Ukoliko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sr-Latn-R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zadovoljava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še kriterijume, funkcija treba da vrati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rue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inače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Nizovi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4833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filter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uslov_func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– </a:t>
            </a:r>
            <a:r>
              <a:rPr lang="sr-Latn-RS" dirty="0" smtClean="0"/>
              <a:t>izdvaja sve elemente </a:t>
            </a:r>
            <a:r>
              <a:rPr lang="sr-Latn-RS" dirty="0"/>
              <a:t>koji </a:t>
            </a:r>
            <a:r>
              <a:rPr lang="sr-Latn-RS" dirty="0" smtClean="0"/>
              <a:t>zadovoljavaju </a:t>
            </a:r>
            <a:r>
              <a:rPr lang="sr-Latn-RS" dirty="0"/>
              <a:t>zadati uslov, </a:t>
            </a:r>
            <a:r>
              <a:rPr lang="sr-Latn-RS" dirty="0" smtClean="0"/>
              <a:t>vraća</a:t>
            </a:r>
            <a:r>
              <a:rPr lang="en-US" dirty="0"/>
              <a:t> </a:t>
            </a:r>
            <a:r>
              <a:rPr lang="en-US" dirty="0" err="1" smtClean="0"/>
              <a:t>prazan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/>
              <a:t>) a</a:t>
            </a:r>
            <a:r>
              <a:rPr lang="sr-Latn-RS" dirty="0" smtClean="0"/>
              <a:t>ko </a:t>
            </a:r>
            <a:r>
              <a:rPr lang="sr-Latn-RS" dirty="0"/>
              <a:t>ne </a:t>
            </a:r>
            <a:r>
              <a:rPr lang="sr-Latn-RS" dirty="0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nijedan</a:t>
            </a:r>
            <a:r>
              <a:rPr lang="en-US" dirty="0" smtClean="0"/>
              <a:t> element</a:t>
            </a:r>
            <a:endParaRPr lang="sr-Latn-RS" dirty="0"/>
          </a:p>
          <a:p>
            <a:r>
              <a:rPr lang="sr-Latn-RS" dirty="0"/>
              <a:t>Uslov je naša funkcija koja treba da izgleda ovako:</a:t>
            </a:r>
          </a:p>
          <a:p>
            <a:pPr marL="109728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109728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i="1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uslov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_func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  <a:r>
              <a:rPr lang="sr-Latn-R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i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Ukoliko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sr-Latn-RS" dirty="0"/>
              <a:t> </a:t>
            </a:r>
            <a:r>
              <a:rPr lang="en-US" dirty="0"/>
              <a:t> </a:t>
            </a:r>
            <a:r>
              <a:rPr lang="en-US" dirty="0" err="1"/>
              <a:t>zadovoljava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še kriterijume, funkcija treba da vrati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dirty="0"/>
              <a:t>inače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Nizovi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9845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3637985"/>
            <a:ext cx="7019636" cy="283125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 smtClean="0"/>
              <a:t>Kada</a:t>
            </a:r>
            <a:r>
              <a:rPr lang="en-US" dirty="0" smtClean="0"/>
              <a:t> browser u</a:t>
            </a:r>
            <a:r>
              <a:rPr lang="sr-Latn-RS" dirty="0" smtClean="0"/>
              <a:t>čita web stranicu, u pozadini se konstruise objekat DOM drveta</a:t>
            </a:r>
          </a:p>
          <a:p>
            <a:r>
              <a:rPr lang="sr-Latn-RS" dirty="0" smtClean="0"/>
              <a:t>To je objekat koji predstavlja HTML strukturu stranice, svaki HTML tag je predstavljen objektom</a:t>
            </a:r>
          </a:p>
          <a:p>
            <a:r>
              <a:rPr lang="sr-Latn-RS" dirty="0" smtClean="0"/>
              <a:t>Definisana su svojstva i metode pomoću kojih možemo pristupati, menjati, brisati, dodavati objekte u drvo</a:t>
            </a:r>
          </a:p>
          <a:p>
            <a:r>
              <a:rPr lang="sr-Latn-RS" dirty="0" smtClean="0"/>
              <a:t>Objekte</a:t>
            </a:r>
            <a:r>
              <a:rPr lang="en-US" dirty="0" smtClean="0"/>
              <a:t> DOM </a:t>
            </a:r>
            <a:r>
              <a:rPr lang="en-US" dirty="0" err="1" smtClean="0"/>
              <a:t>drveta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sr-Latn-RS" dirty="0" smtClean="0"/>
              <a:t>žemo podeliti u 4 kategorije:</a:t>
            </a:r>
          </a:p>
          <a:p>
            <a:pPr lvl="1"/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ocument</a:t>
            </a:r>
            <a:r>
              <a:rPr lang="sr-Latn-R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sr-Latn-RS" sz="2000" dirty="0" smtClean="0">
                <a:latin typeface="+mj-lt"/>
              </a:rPr>
              <a:t>objekat, koren (eng. root)</a:t>
            </a: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elementi</a:t>
            </a:r>
            <a:r>
              <a:rPr lang="sr-Latn-RS" sz="2000" dirty="0" smtClean="0">
                <a:latin typeface="+mj-lt"/>
              </a:rPr>
              <a:t> (tagovi)</a:t>
            </a:r>
          </a:p>
          <a:p>
            <a:pPr lvl="1"/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tributi</a:t>
            </a: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tekst</a:t>
            </a:r>
          </a:p>
          <a:p>
            <a:pPr lvl="1"/>
            <a:endParaRPr lang="sr-Latn-RS" sz="2000" dirty="0" smtClean="0">
              <a:latin typeface="+mj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Document Object Model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08641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ocument</a:t>
            </a:r>
            <a:r>
              <a:rPr lang="sr-Latn-R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sr-Latn-RS" dirty="0" smtClean="0"/>
              <a:t>objekat je koren (početak) drveta i predstavlja celu HTML stranicu (sadržaj koji se nalazi između html tagova</a:t>
            </a:r>
          </a:p>
          <a:p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lementi</a:t>
            </a:r>
            <a:r>
              <a:rPr lang="sr-Latn-RS" sz="2000" dirty="0" smtClean="0"/>
              <a:t> </a:t>
            </a:r>
            <a:r>
              <a:rPr lang="sr-Latn-RS" sz="2000" dirty="0"/>
              <a:t>(</a:t>
            </a:r>
            <a:r>
              <a:rPr lang="sr-Latn-RS" sz="2000" dirty="0" smtClean="0"/>
              <a:t>tagovi) su objekti koji se konstruišu za svaki HTML tag i nalaze se u DOM drvetu</a:t>
            </a:r>
          </a:p>
          <a:p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tributi</a:t>
            </a:r>
            <a:r>
              <a:rPr lang="sr-Latn-RS" dirty="0" smtClean="0"/>
              <a:t> su objekti koji se konstruišu za svaki atribut koji element sadrži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</a:rPr>
              <a:t>kstualni</a:t>
            </a:r>
            <a:r>
              <a:rPr lang="sr-Latn-RS" sz="2000" dirty="0" smtClean="0"/>
              <a:t> objekti predstavljaju tekstualni sadržaj elementa, ukoliko on postoji</a:t>
            </a:r>
          </a:p>
          <a:p>
            <a:r>
              <a:rPr lang="sr-Latn-RS" sz="2000" dirty="0" smtClean="0"/>
              <a:t>Svakom od objekata DOM drveta možemo pristupiti, ažurirati ga, obrisati, dodati nov objekat i slično</a:t>
            </a:r>
          </a:p>
          <a:p>
            <a:endParaRPr lang="sr-Latn-RS" sz="2000" dirty="0" smtClean="0"/>
          </a:p>
          <a:p>
            <a:pPr lvl="1"/>
            <a:endParaRPr lang="sr-Latn-RS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sr-Latn-RS" sz="2000" dirty="0"/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</a:t>
            </a:r>
            <a:r>
              <a:rPr lang="en-US" dirty="0">
                <a:effectLst/>
              </a:rPr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9769675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en-US" sz="1700" dirty="0" smtClean="0"/>
              <a:t>DOM </a:t>
            </a:r>
            <a:r>
              <a:rPr lang="en-US" sz="1700" dirty="0" err="1" smtClean="0"/>
              <a:t>objektima</a:t>
            </a:r>
            <a:r>
              <a:rPr lang="en-US" sz="1700" dirty="0" smtClean="0"/>
              <a:t> </a:t>
            </a:r>
            <a:r>
              <a:rPr lang="en-US" sz="1700" dirty="0" err="1" smtClean="0"/>
              <a:t>mo</a:t>
            </a:r>
            <a:r>
              <a:rPr lang="sr-Latn-RS" sz="1700" dirty="0" smtClean="0"/>
              <a:t>žemo pristupiti koristeći metode koje se nalaze u 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sr-Latn-R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sr-Latn-RS" sz="1700" dirty="0" smtClean="0"/>
              <a:t>objektu</a:t>
            </a:r>
          </a:p>
          <a:p>
            <a:r>
              <a:rPr lang="sr-Latn-RS" sz="1700" dirty="0" smtClean="0"/>
              <a:t>Metode koje dohvataju jedan objekat:</a:t>
            </a:r>
          </a:p>
          <a:p>
            <a:pPr lvl="1"/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7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700" dirty="0" smtClean="0"/>
              <a:t>– </a:t>
            </a:r>
            <a:r>
              <a:rPr lang="en-US" sz="1700" dirty="0" err="1" smtClean="0"/>
              <a:t>dohvata</a:t>
            </a:r>
            <a:r>
              <a:rPr lang="en-US" sz="1700" dirty="0" smtClean="0"/>
              <a:t> element </a:t>
            </a:r>
            <a:r>
              <a:rPr lang="en-US" sz="1700" dirty="0" err="1" smtClean="0"/>
              <a:t>sa</a:t>
            </a:r>
            <a:r>
              <a:rPr lang="en-US" sz="1700" dirty="0" smtClean="0"/>
              <a:t> </a:t>
            </a:r>
            <a:r>
              <a:rPr lang="en-US" sz="1700" dirty="0" err="1" smtClean="0"/>
              <a:t>prosledjenom</a:t>
            </a:r>
            <a:r>
              <a:rPr lang="en-US" sz="1700" dirty="0" smtClean="0"/>
              <a:t> </a:t>
            </a:r>
            <a:r>
              <a:rPr lang="en-US" sz="1700" dirty="0" err="1" smtClean="0"/>
              <a:t>vredno</a:t>
            </a:r>
            <a:r>
              <a:rPr lang="sr-Latn-RS" sz="1700" dirty="0" smtClean="0"/>
              <a:t>šću atributa id</a:t>
            </a:r>
            <a:endParaRPr lang="sr-Latn-RS" sz="1700" dirty="0"/>
          </a:p>
          <a:p>
            <a:pPr lvl="1"/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</a:t>
            </a:r>
            <a:r>
              <a:rPr lang="en-US" sz="1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querySelector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selektor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700" dirty="0" smtClean="0"/>
              <a:t>- dohvata prvi element koji zadovoljava zadat CSS selektor</a:t>
            </a:r>
            <a:endParaRPr lang="sr-Latn-RS" sz="1700" dirty="0"/>
          </a:p>
          <a:p>
            <a:r>
              <a:rPr lang="sr-Latn-RS" sz="1700" dirty="0"/>
              <a:t>Metode koje dohvataju </a:t>
            </a:r>
            <a:r>
              <a:rPr lang="en-US" sz="1700" dirty="0" err="1" smtClean="0"/>
              <a:t>niz</a:t>
            </a:r>
            <a:r>
              <a:rPr lang="en-US" sz="1700" dirty="0" smtClean="0"/>
              <a:t> </a:t>
            </a:r>
            <a:r>
              <a:rPr lang="sr-Latn-RS" sz="1700" dirty="0" smtClean="0"/>
              <a:t>objekat</a:t>
            </a:r>
            <a:r>
              <a:rPr lang="en-US" sz="1700" dirty="0" smtClean="0"/>
              <a:t>a</a:t>
            </a:r>
            <a:r>
              <a:rPr lang="sr-Latn-RS" sz="1700" dirty="0" smtClean="0"/>
              <a:t>:</a:t>
            </a:r>
            <a:endParaRPr lang="sr-Latn-RS" sz="1700" dirty="0"/>
          </a:p>
          <a:p>
            <a:pPr lvl="1"/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document.getElement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en-US" sz="1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ClassName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ime_klase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7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sr-Latn-RS" sz="1700" dirty="0"/>
              <a:t>- dohvata </a:t>
            </a:r>
            <a:r>
              <a:rPr lang="sr-Latn-RS" sz="1700" dirty="0" smtClean="0"/>
              <a:t>sve elemente koji imaju prosleđenu vrednost atributa </a:t>
            </a:r>
            <a:r>
              <a:rPr lang="sr-Latn-RS" sz="17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endParaRPr lang="sr-Latn-RS" sz="1700" dirty="0">
              <a:solidFill>
                <a:srgbClr val="0070C0"/>
              </a:solidFill>
            </a:endParaRPr>
          </a:p>
          <a:p>
            <a:pPr lvl="1"/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document.getElement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en-US" sz="1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TagName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ime_taga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700" dirty="0"/>
              <a:t> - dohvata sve </a:t>
            </a:r>
            <a:r>
              <a:rPr lang="sr-Latn-RS" sz="1700" dirty="0" smtClean="0"/>
              <a:t>elemente sa datim tagom</a:t>
            </a:r>
            <a:endParaRPr lang="sr-Latn-RS" sz="17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sr-Latn-RS" sz="17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</a:t>
            </a:r>
            <a:r>
              <a:rPr lang="en-US" sz="17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querySelectorAll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selektor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700" dirty="0"/>
              <a:t> - dohvata sve elemente koji </a:t>
            </a:r>
            <a:r>
              <a:rPr lang="sr-Latn-RS" sz="1700" dirty="0" smtClean="0"/>
              <a:t>zadovoljavaju zadat CSS selektor</a:t>
            </a:r>
            <a:endParaRPr lang="sr-Latn-RS" sz="1700" dirty="0">
              <a:solidFill>
                <a:srgbClr val="0070C0"/>
              </a:solidFill>
            </a:endParaRPr>
          </a:p>
          <a:p>
            <a:r>
              <a:rPr lang="sr-Latn-RS" sz="1700" dirty="0" smtClean="0"/>
              <a:t>Kada dohvatimo neki element ili niz elemenata, dobra praksa je da ih sačuvamo u promenljivu kako bismo mogli da ih koristimo kasnije kada nam zatrebaju</a:t>
            </a:r>
          </a:p>
          <a:p>
            <a:r>
              <a:rPr lang="sr-Latn-RS" sz="1700" dirty="0" smtClean="0"/>
              <a:t>Dohvatanje elemenata je skupa operacija, može oduzimati dosta vremena i usporavati program, zato se trudimo da je koristimo što manje možemo</a:t>
            </a:r>
            <a:endParaRPr lang="sr-Latn-RS" sz="17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</a:t>
            </a:r>
            <a:r>
              <a:rPr lang="en-US" dirty="0" smtClean="0">
                <a:effectLst/>
              </a:rPr>
              <a:t>Document </a:t>
            </a:r>
            <a:r>
              <a:rPr lang="en-US" dirty="0">
                <a:effectLst/>
              </a:rPr>
              <a:t>Object Model</a:t>
            </a:r>
          </a:p>
        </p:txBody>
      </p:sp>
    </p:spTree>
    <p:extLst>
      <p:ext uri="{BB962C8B-B14F-4D97-AF65-F5344CB8AC3E}">
        <p14:creationId xmlns:p14="http://schemas.microsoft.com/office/powerpoint/2010/main" val="20605590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6906650" cy="4886258"/>
          </a:xfrm>
        </p:spPr>
        <p:txBody>
          <a:bodyPr>
            <a:normAutofit/>
          </a:bodyPr>
          <a:lstStyle/>
          <a:p>
            <a:r>
              <a:rPr lang="sr-Latn-RS" dirty="0" smtClean="0"/>
              <a:t>Možemo se kretati kroz DOM drvo (prolaziti njegove elemente) </a:t>
            </a: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element.parentNode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/>
              <a:t>–</a:t>
            </a:r>
            <a:r>
              <a:rPr lang="sr-Latn-RS" sz="2000" dirty="0" smtClean="0"/>
              <a:t> dohvata roditeljski </a:t>
            </a:r>
            <a:r>
              <a:rPr lang="en-US" sz="2000" dirty="0" smtClean="0"/>
              <a:t>element</a:t>
            </a:r>
            <a:endParaRPr lang="sr-Latn-RS" sz="2000" dirty="0" smtClean="0"/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element.previousSibling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/>
              <a:t>–</a:t>
            </a:r>
            <a:r>
              <a:rPr lang="sr-Latn-RS" sz="2000" dirty="0" smtClean="0"/>
              <a:t> dohvata </a:t>
            </a:r>
            <a:r>
              <a:rPr lang="en-US" sz="2000" dirty="0" smtClean="0"/>
              <a:t>element </a:t>
            </a:r>
            <a:r>
              <a:rPr lang="sr-Latn-RS" sz="2000" dirty="0" smtClean="0"/>
              <a:t>koji je prethodni rođak datom elementu</a:t>
            </a: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element.nextSibling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dohvata</a:t>
            </a:r>
            <a:r>
              <a:rPr lang="en-US" sz="2000" dirty="0" smtClean="0"/>
              <a:t> element </a:t>
            </a:r>
            <a:r>
              <a:rPr lang="sr-Latn-RS" sz="2000" dirty="0" smtClean="0"/>
              <a:t>koji je sledeći rođak datom elementu</a:t>
            </a: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element.firstChild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/>
              <a:t>– </a:t>
            </a:r>
            <a:r>
              <a:rPr lang="en-US" sz="2000" dirty="0" err="1" smtClean="0"/>
              <a:t>dohvata</a:t>
            </a:r>
            <a:r>
              <a:rPr lang="en-US" sz="2000" dirty="0" smtClean="0"/>
              <a:t> element </a:t>
            </a:r>
            <a:r>
              <a:rPr lang="sr-Latn-RS" sz="2000" dirty="0" smtClean="0"/>
              <a:t>koji je prvo dete datog elementa</a:t>
            </a: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element.lastChild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/>
              <a:t>– </a:t>
            </a:r>
            <a:r>
              <a:rPr lang="en-US" sz="2000" dirty="0" err="1" smtClean="0"/>
              <a:t>dohvata</a:t>
            </a:r>
            <a:r>
              <a:rPr lang="en-US" sz="2000" dirty="0" smtClean="0"/>
              <a:t> element </a:t>
            </a:r>
            <a:r>
              <a:rPr lang="sr-Latn-RS" sz="2000" dirty="0" smtClean="0"/>
              <a:t>koji je poslednje dete datog elementa</a:t>
            </a:r>
            <a:endParaRPr lang="sr-Latn-RS" sz="2000" dirty="0"/>
          </a:p>
          <a:p>
            <a:endParaRPr lang="sr-Latn-R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</a:t>
            </a:r>
            <a:r>
              <a:rPr lang="en-US" dirty="0">
                <a:effectLst/>
              </a:rPr>
              <a:t>Document Object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64" y="1951348"/>
            <a:ext cx="4863294" cy="36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4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Elemente</a:t>
            </a:r>
            <a:r>
              <a:rPr lang="en-US" sz="1400" dirty="0" smtClean="0"/>
              <a:t> </a:t>
            </a:r>
            <a:r>
              <a:rPr lang="en-US" sz="1400" dirty="0" err="1" smtClean="0"/>
              <a:t>mo</a:t>
            </a:r>
            <a:r>
              <a:rPr lang="sr-Latn-RS" sz="1400" dirty="0" smtClean="0"/>
              <a:t>žemo ažurirati</a:t>
            </a:r>
          </a:p>
          <a:p>
            <a:r>
              <a:rPr lang="sr-Latn-RS" sz="1400" dirty="0" smtClean="0"/>
              <a:t>Svojstva:</a:t>
            </a:r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element.innerHTML </a:t>
            </a:r>
            <a:r>
              <a:rPr lang="en-US" sz="1400" dirty="0" smtClean="0"/>
              <a:t>–</a:t>
            </a:r>
            <a:r>
              <a:rPr lang="sr-Latn-RS" sz="1400" dirty="0" smtClean="0"/>
              <a:t> HTML sadržaj elementa</a:t>
            </a:r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element.textContent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/>
              <a:t>–</a:t>
            </a:r>
            <a:r>
              <a:rPr lang="sr-Latn-RS" sz="1400" dirty="0"/>
              <a:t> </a:t>
            </a:r>
            <a:r>
              <a:rPr lang="sr-Latn-RS" sz="1400" dirty="0" smtClean="0"/>
              <a:t>tekstualni sadržaj elementa </a:t>
            </a:r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element.className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/>
              <a:t>–</a:t>
            </a:r>
            <a:r>
              <a:rPr lang="sr-Latn-RS" sz="1400" dirty="0"/>
              <a:t> </a:t>
            </a:r>
            <a:r>
              <a:rPr lang="sr-Latn-RS" sz="1400" dirty="0" smtClean="0"/>
              <a:t>vrednost atributa </a:t>
            </a:r>
            <a:r>
              <a:rPr lang="sr-Latn-R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endParaRPr lang="sr-Latn-R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element.id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/>
              <a:t>–</a:t>
            </a:r>
            <a:r>
              <a:rPr lang="sr-Latn-RS" sz="1400" dirty="0"/>
              <a:t> </a:t>
            </a:r>
            <a:r>
              <a:rPr lang="sr-Latn-RS" sz="1400" dirty="0" smtClean="0"/>
              <a:t>vrednost atributa </a:t>
            </a:r>
            <a:r>
              <a:rPr lang="sr-Latn-R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sr-Latn-RS" sz="1400" dirty="0" smtClean="0"/>
              <a:t>Metodi:</a:t>
            </a:r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element.createElement(</a:t>
            </a:r>
            <a:r>
              <a:rPr lang="sr-Latn-RS" sz="14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ime_taga</a:t>
            </a:r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/>
              <a:t>–</a:t>
            </a:r>
            <a:r>
              <a:rPr lang="sr-Latn-RS" sz="1400" dirty="0" smtClean="0"/>
              <a:t> konstruiše objekat elementa</a:t>
            </a:r>
            <a:endParaRPr lang="sr-Latn-RS" sz="1400" dirty="0"/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element.createTextNode(</a:t>
            </a:r>
            <a:r>
              <a:rPr lang="sr-Latn-RS" sz="14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tekst</a:t>
            </a:r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/>
              <a:t>–</a:t>
            </a:r>
            <a:r>
              <a:rPr lang="sr-Latn-RS" sz="1400" dirty="0"/>
              <a:t> </a:t>
            </a:r>
            <a:r>
              <a:rPr lang="sr-Latn-RS" sz="1400" dirty="0" smtClean="0"/>
              <a:t>konstruiše tekstualni objekat</a:t>
            </a:r>
            <a:endParaRPr lang="sr-Latn-RS" sz="1400" dirty="0"/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element.appendChild(</a:t>
            </a:r>
            <a:r>
              <a:rPr lang="sr-Latn-RS" sz="14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/>
              <a:t>–</a:t>
            </a:r>
            <a:r>
              <a:rPr lang="sr-Latn-RS" sz="1400" dirty="0" smtClean="0"/>
              <a:t> dodaje dete element u DOM drvo</a:t>
            </a:r>
            <a:endParaRPr lang="sr-Latn-RS" sz="1400" dirty="0"/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element.removeChild(</a:t>
            </a:r>
            <a:r>
              <a:rPr lang="sr-Latn-RS" sz="14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/>
              <a:t>–</a:t>
            </a:r>
            <a:r>
              <a:rPr lang="sr-Latn-RS" sz="1400" dirty="0" smtClean="0"/>
              <a:t> uklanja dete elementa iz DOM drveta</a:t>
            </a:r>
            <a:endParaRPr lang="sr-Latn-RS" sz="1400" dirty="0"/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element.hasAttribute(</a:t>
            </a:r>
            <a:r>
              <a:rPr lang="sr-Latn-RS" sz="14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ime_atributa</a:t>
            </a:r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/>
              <a:t>–</a:t>
            </a:r>
            <a:r>
              <a:rPr lang="sr-Latn-RS" sz="1400" dirty="0" smtClean="0"/>
              <a:t> ispituje da li postoji atribut</a:t>
            </a:r>
            <a:endParaRPr lang="sr-Latn-RS" sz="1400" dirty="0"/>
          </a:p>
          <a:p>
            <a:pPr lvl="1"/>
            <a:r>
              <a:rPr lang="sr-Latn-R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lement.getAttribute(</a:t>
            </a:r>
            <a:r>
              <a:rPr lang="sr-Latn-RS" sz="14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ime_atributa</a:t>
            </a:r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/>
              <a:t>–</a:t>
            </a:r>
            <a:r>
              <a:rPr lang="sr-Latn-RS" sz="1400" dirty="0" smtClean="0"/>
              <a:t> </a:t>
            </a:r>
            <a:r>
              <a:rPr lang="sr-Latn-RS" sz="1400" dirty="0"/>
              <a:t>dohvata </a:t>
            </a:r>
            <a:r>
              <a:rPr lang="sr-Latn-RS" sz="1400" dirty="0" smtClean="0"/>
              <a:t>atribut</a:t>
            </a:r>
            <a:endParaRPr lang="sr-Latn-RS" sz="1400" dirty="0"/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element.setAttribute(</a:t>
            </a:r>
            <a:r>
              <a:rPr lang="sr-Latn-RS" sz="14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ime_atributa, vrednost_atributa</a:t>
            </a:r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/>
              <a:t>–</a:t>
            </a:r>
            <a:r>
              <a:rPr lang="sr-Latn-RS" sz="1400" dirty="0" smtClean="0"/>
              <a:t> postavlja </a:t>
            </a:r>
            <a:r>
              <a:rPr lang="sr-Latn-RS" sz="1400" dirty="0"/>
              <a:t>vrednost </a:t>
            </a:r>
            <a:r>
              <a:rPr lang="sr-Latn-RS" sz="1400" dirty="0" smtClean="0"/>
              <a:t>atributa</a:t>
            </a:r>
            <a:endParaRPr lang="sr-Latn-RS" sz="1400" dirty="0"/>
          </a:p>
          <a:p>
            <a:pPr lvl="1"/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element.removeAttribute(</a:t>
            </a:r>
            <a:r>
              <a:rPr lang="sr-Latn-RS" sz="14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ime_atributa</a:t>
            </a:r>
            <a:r>
              <a:rPr lang="sr-Latn-RS" sz="14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/>
              <a:t>–</a:t>
            </a:r>
            <a:r>
              <a:rPr lang="sr-Latn-RS" sz="1400" dirty="0" smtClean="0"/>
              <a:t> uklanja atribut</a:t>
            </a:r>
          </a:p>
          <a:p>
            <a:pPr lvl="1"/>
            <a:endParaRPr lang="sr-Latn-RS" sz="1400" dirty="0"/>
          </a:p>
          <a:p>
            <a:r>
              <a:rPr lang="en-US" sz="1400" dirty="0" err="1" smtClean="0"/>
              <a:t>Primetimo</a:t>
            </a:r>
            <a:r>
              <a:rPr lang="en-US" sz="1400" dirty="0" smtClean="0"/>
              <a:t> da a</a:t>
            </a:r>
            <a:r>
              <a:rPr lang="sr-Latn-RS" sz="1400" dirty="0" smtClean="0"/>
              <a:t>žuriranje elemenata DOM drveta ne menjamo sadržaj HTML stranice koja se nalazi na serveru, ona ostaje na serveru kakva je i bila ranije, ažuriranjem DOMa menjamo prikazivanje stranice u browseru </a:t>
            </a:r>
            <a:endParaRPr lang="en-US" sz="14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- 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096069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Nad</a:t>
            </a:r>
            <a:r>
              <a:rPr lang="en-US" sz="1600" dirty="0" smtClean="0"/>
              <a:t> </a:t>
            </a:r>
            <a:r>
              <a:rPr lang="sr-Latn-RS" sz="1600" dirty="0" smtClean="0"/>
              <a:t>svakim objektom koji je tipa String</a:t>
            </a:r>
            <a:r>
              <a:rPr lang="en-US" sz="1600" dirty="0" smtClean="0"/>
              <a:t> </a:t>
            </a:r>
            <a:r>
              <a:rPr lang="sr-Latn-RS" sz="1600" dirty="0" smtClean="0"/>
              <a:t>možemo koristiti neka svojstva i metode globalnog String objekta</a:t>
            </a:r>
          </a:p>
          <a:p>
            <a:r>
              <a:rPr lang="sr-Latn-RS" sz="1600" dirty="0" smtClean="0"/>
              <a:t>Najčešće korišćeno svojstvo je 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endParaRPr lang="sr-Latn-RS" sz="1600" dirty="0"/>
          </a:p>
          <a:p>
            <a:r>
              <a:rPr lang="sr-Latn-RS" sz="1600" dirty="0" smtClean="0"/>
              <a:t>Neki korisni metodi su:</a:t>
            </a:r>
          </a:p>
          <a:p>
            <a:pPr lvl="1"/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toUpperCase()</a:t>
            </a:r>
            <a:r>
              <a:rPr lang="sr-Latn-RS" sz="1600" dirty="0"/>
              <a:t> </a:t>
            </a:r>
            <a:r>
              <a:rPr lang="sr-Latn-RS" sz="1600" dirty="0" smtClean="0"/>
              <a:t>– pretvara sva slova u velika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toLowerCase()</a:t>
            </a:r>
            <a:r>
              <a:rPr lang="sr-Latn-RS" sz="1600" dirty="0"/>
              <a:t> – pretvara sva slova u </a:t>
            </a:r>
            <a:r>
              <a:rPr lang="sr-Latn-RS" sz="1600" dirty="0" smtClean="0"/>
              <a:t>mala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charAt(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indeks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600" dirty="0"/>
              <a:t> – </a:t>
            </a:r>
            <a:r>
              <a:rPr lang="sr-Latn-RS" sz="1600" dirty="0" smtClean="0"/>
              <a:t>vraća slovo (karakter) koji se nalazi na prosleđenom indeksu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indexOf(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podstring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600" dirty="0"/>
              <a:t> – vraća </a:t>
            </a:r>
            <a:r>
              <a:rPr lang="sr-Latn-RS" sz="1600" dirty="0" smtClean="0"/>
              <a:t>indeks prvog pojavljivanja prosleđenog podstringa u našem stringu, -1 ako podstring ne postoji u našem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lastIndexOf(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podstring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600" dirty="0"/>
              <a:t> – vraća indeks </a:t>
            </a:r>
            <a:r>
              <a:rPr lang="sr-Latn-RS" sz="1600" dirty="0" smtClean="0"/>
              <a:t>poslednjeg </a:t>
            </a:r>
            <a:r>
              <a:rPr lang="sr-Latn-RS" sz="1600" dirty="0"/>
              <a:t>pojavljivanja prosleđenog podstringa u našem stringu, -1 ako podstring ne postoji u našem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substring(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poc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sr-Latn-RS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indeks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kraj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indeks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600" dirty="0" smtClean="0"/>
              <a:t> </a:t>
            </a:r>
            <a:r>
              <a:rPr lang="sr-Latn-RS" sz="1600" dirty="0"/>
              <a:t>– vraća </a:t>
            </a:r>
            <a:r>
              <a:rPr lang="sr-Latn-RS" sz="1600" dirty="0" smtClean="0"/>
              <a:t>podstring</a:t>
            </a:r>
            <a:r>
              <a:rPr lang="en-US" sz="1600" dirty="0" smtClean="0"/>
              <a:t> </a:t>
            </a:r>
            <a:r>
              <a:rPr lang="en-US" sz="1600" dirty="0" err="1" smtClean="0"/>
              <a:t>karaktera</a:t>
            </a:r>
            <a:r>
              <a:rPr lang="en-US" sz="1600" dirty="0" smtClean="0"/>
              <a:t> od </a:t>
            </a:r>
            <a:r>
              <a:rPr lang="sr-Latn-RS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poc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indeks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/>
              <a:t>do</a:t>
            </a:r>
            <a:r>
              <a:rPr lang="sr-Latn-RS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kraj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sr-Latn-RS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indeks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split(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600" dirty="0"/>
              <a:t>– </a:t>
            </a:r>
            <a:r>
              <a:rPr lang="en-US" sz="1600" dirty="0" err="1" smtClean="0"/>
              <a:t>razla</a:t>
            </a:r>
            <a:r>
              <a:rPr lang="sr-Latn-RS" sz="1600" dirty="0" smtClean="0"/>
              <a:t>že string na niz podstringova koji su bili razdvojeni prosleđenim stringom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rim() </a:t>
            </a:r>
            <a:r>
              <a:rPr lang="sr-Latn-RS" sz="1600" dirty="0"/>
              <a:t>– </a:t>
            </a:r>
            <a:r>
              <a:rPr lang="sr-Latn-RS" sz="1600" dirty="0" smtClean="0"/>
              <a:t>briše beline sa početka i kraja stringa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replace(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podstring1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podstring2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1600" dirty="0"/>
              <a:t> – </a:t>
            </a:r>
            <a:r>
              <a:rPr lang="sr-Latn-RS" sz="1600" dirty="0" smtClean="0"/>
              <a:t>zamenjuje 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podstring1 </a:t>
            </a:r>
            <a:r>
              <a:rPr lang="sr-Latn-RS" sz="1600" dirty="0" smtClean="0"/>
              <a:t>podstringom</a:t>
            </a:r>
            <a:r>
              <a:rPr lang="sr-Latn-RS" sz="16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podstring2</a:t>
            </a:r>
            <a:endParaRPr lang="sr-Latn-R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</a:t>
            </a:r>
            <a:r>
              <a:rPr lang="en-US" dirty="0" smtClean="0">
                <a:effectLst/>
              </a:rPr>
              <a:t>String global object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93492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en-US" dirty="0" smtClean="0"/>
              <a:t> Number </a:t>
            </a:r>
            <a:r>
              <a:rPr lang="sr-Latn-RS" dirty="0" smtClean="0"/>
              <a:t>mogu biti </a:t>
            </a:r>
            <a:r>
              <a:rPr lang="sr-Latn-RS" b="1" dirty="0" smtClean="0"/>
              <a:t>cel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eng.</a:t>
            </a:r>
            <a:r>
              <a:rPr lang="en-US" dirty="0" smtClean="0"/>
              <a:t> integer)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err="1" smtClean="0"/>
              <a:t>decimalni</a:t>
            </a:r>
            <a:r>
              <a:rPr lang="en-US" dirty="0" smtClean="0"/>
              <a:t> </a:t>
            </a:r>
            <a:r>
              <a:rPr lang="en-US" dirty="0" err="1" smtClean="0"/>
              <a:t>brojevi</a:t>
            </a:r>
            <a:r>
              <a:rPr lang="en-US" dirty="0" smtClean="0"/>
              <a:t> (</a:t>
            </a:r>
            <a:r>
              <a:rPr lang="en-US" dirty="0" err="1" smtClean="0"/>
              <a:t>eng.</a:t>
            </a:r>
            <a:r>
              <a:rPr lang="en-US" dirty="0" smtClean="0"/>
              <a:t> float)</a:t>
            </a:r>
          </a:p>
          <a:p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korisne</a:t>
            </a:r>
            <a:r>
              <a:rPr lang="en-US" dirty="0" smtClean="0"/>
              <a:t> </a:t>
            </a:r>
            <a:r>
              <a:rPr lang="sr-Latn-RS" dirty="0" smtClean="0"/>
              <a:t>metode</a:t>
            </a:r>
            <a:r>
              <a:rPr lang="en-US" dirty="0" smtClean="0"/>
              <a:t> Number </a:t>
            </a:r>
            <a:r>
              <a:rPr lang="en-US" dirty="0" err="1" smtClean="0"/>
              <a:t>globalnog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Number.isNaN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 smtClean="0"/>
              <a:t> </a:t>
            </a:r>
            <a:r>
              <a:rPr lang="sr-Latn-RS" sz="2000" dirty="0"/>
              <a:t>– </a:t>
            </a:r>
            <a:r>
              <a:rPr lang="en-US" sz="2000" dirty="0" err="1" smtClean="0"/>
              <a:t>ispituje</a:t>
            </a:r>
            <a:r>
              <a:rPr lang="en-US" sz="2000" dirty="0" smtClean="0"/>
              <a:t> da li je </a:t>
            </a:r>
            <a:r>
              <a:rPr lang="en-US" sz="2000" dirty="0" err="1" smtClean="0"/>
              <a:t>broj</a:t>
            </a:r>
            <a:r>
              <a:rPr lang="en-US" sz="2000" dirty="0" smtClean="0"/>
              <a:t> </a:t>
            </a:r>
            <a:r>
              <a:rPr lang="en-US" sz="2000" dirty="0" err="1" smtClean="0"/>
              <a:t>NaN</a:t>
            </a:r>
            <a:endParaRPr lang="sr-Latn-R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Number.isInteger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 smtClean="0"/>
              <a:t> </a:t>
            </a:r>
            <a:r>
              <a:rPr lang="sr-Latn-RS" sz="2000" dirty="0"/>
              <a:t>– </a:t>
            </a:r>
            <a:r>
              <a:rPr lang="en-US" sz="2000" dirty="0" err="1" smtClean="0"/>
              <a:t>ispituje</a:t>
            </a:r>
            <a:r>
              <a:rPr lang="en-US" sz="2000" dirty="0" smtClean="0"/>
              <a:t> da li je </a:t>
            </a:r>
            <a:r>
              <a:rPr lang="en-US" sz="2000" dirty="0" err="1" smtClean="0"/>
              <a:t>broj</a:t>
            </a:r>
            <a:r>
              <a:rPr lang="en-US" sz="2000" dirty="0" smtClean="0"/>
              <a:t> </a:t>
            </a:r>
            <a:r>
              <a:rPr lang="en-US" sz="2000" dirty="0" err="1" smtClean="0"/>
              <a:t>ceo</a:t>
            </a:r>
            <a:r>
              <a:rPr lang="en-US" sz="2000" dirty="0" smtClean="0"/>
              <a:t> </a:t>
            </a:r>
            <a:r>
              <a:rPr lang="en-US" sz="2000" dirty="0" err="1" smtClean="0"/>
              <a:t>tj</a:t>
            </a:r>
            <a:r>
              <a:rPr lang="en-US" sz="2000" dirty="0" smtClean="0"/>
              <a:t>. integer</a:t>
            </a:r>
            <a:endParaRPr lang="sr-Latn-R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Number.parseInt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 smtClean="0"/>
              <a:t> </a:t>
            </a:r>
            <a:r>
              <a:rPr lang="sr-Latn-RS" sz="2000" dirty="0"/>
              <a:t>– </a:t>
            </a:r>
            <a:r>
              <a:rPr lang="en-US" sz="2000" dirty="0" smtClean="0"/>
              <a:t>od </a:t>
            </a:r>
            <a:r>
              <a:rPr lang="en-US" sz="2000" dirty="0" err="1" smtClean="0"/>
              <a:t>stringa</a:t>
            </a:r>
            <a:r>
              <a:rPr lang="en-US" sz="2000" dirty="0" smtClean="0"/>
              <a:t> </a:t>
            </a:r>
            <a:r>
              <a:rPr lang="en-US" sz="2000" dirty="0" err="1" smtClean="0"/>
              <a:t>pravi</a:t>
            </a:r>
            <a:r>
              <a:rPr lang="en-US" sz="2000" dirty="0" smtClean="0"/>
              <a:t> integer </a:t>
            </a:r>
            <a:r>
              <a:rPr lang="en-US" sz="2000" dirty="0" err="1" smtClean="0"/>
              <a:t>broj</a:t>
            </a:r>
            <a:r>
              <a:rPr lang="en-US" sz="2000" dirty="0" smtClean="0"/>
              <a:t> </a:t>
            </a:r>
            <a:r>
              <a:rPr lang="en-US" sz="2000" dirty="0" err="1" smtClean="0"/>
              <a:t>ukoliko</a:t>
            </a:r>
            <a:r>
              <a:rPr lang="en-US" sz="2000" dirty="0" smtClean="0"/>
              <a:t> je to </a:t>
            </a:r>
            <a:r>
              <a:rPr lang="en-US" sz="2000" dirty="0" err="1" smtClean="0"/>
              <a:t>mogu</a:t>
            </a:r>
            <a:r>
              <a:rPr lang="sr-Latn-RS" sz="2000" dirty="0" smtClean="0"/>
              <a:t>ć</a:t>
            </a:r>
            <a:r>
              <a:rPr lang="en-US" sz="2000" dirty="0" smtClean="0"/>
              <a:t>e</a:t>
            </a:r>
            <a:endParaRPr lang="sr-Latn-R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Number.parseFloat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/>
              <a:t> – </a:t>
            </a:r>
            <a:r>
              <a:rPr lang="sr-Latn-RS" sz="2000" dirty="0" smtClean="0"/>
              <a:t>od stringa pravi float broj ukoliko je to moguće</a:t>
            </a:r>
          </a:p>
          <a:p>
            <a:pPr lvl="1"/>
            <a:endParaRPr lang="sr-Latn-RS" sz="2000" dirty="0" smtClean="0"/>
          </a:p>
          <a:p>
            <a:r>
              <a:rPr lang="sr-Latn-RS" dirty="0" smtClean="0"/>
              <a:t>Nad objektima koji su tipa Number možemo pozvati metod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toString() </a:t>
            </a:r>
            <a:r>
              <a:rPr lang="sr-Latn-RS" dirty="0" smtClean="0"/>
              <a:t>koji vraća string napravljen od našeg objekta</a:t>
            </a: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Number global object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93842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/>
              <a:t>Objekti </a:t>
            </a:r>
            <a:r>
              <a:rPr lang="sr-Latn-RS" dirty="0" smtClean="0"/>
              <a:t>imaju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</a:t>
            </a:r>
            <a:r>
              <a:rPr lang="sr-Latn-RS" dirty="0" smtClean="0"/>
              <a:t>vojstva</a:t>
            </a:r>
            <a:endParaRPr lang="en-US" dirty="0" smtClean="0"/>
          </a:p>
          <a:p>
            <a:pPr lvl="1"/>
            <a:r>
              <a:rPr lang="sr-Latn-RS" dirty="0" smtClean="0"/>
              <a:t>dogadjaje </a:t>
            </a:r>
            <a:r>
              <a:rPr lang="sr-Latn-RS" dirty="0"/>
              <a:t>na koje reaguju </a:t>
            </a:r>
            <a:endParaRPr lang="en-US" dirty="0"/>
          </a:p>
          <a:p>
            <a:pPr lvl="1"/>
            <a:r>
              <a:rPr lang="sr-Latn-RS" dirty="0" smtClean="0"/>
              <a:t>metode </a:t>
            </a:r>
            <a:r>
              <a:rPr lang="sr-Latn-RS" dirty="0"/>
              <a:t>koje mogu da izvršavaju	</a:t>
            </a:r>
            <a:endParaRPr lang="en-US" dirty="0" smtClean="0"/>
          </a:p>
          <a:p>
            <a:r>
              <a:rPr lang="en-US" dirty="0" err="1" smtClean="0"/>
              <a:t>Npr</a:t>
            </a:r>
            <a:r>
              <a:rPr lang="en-US" dirty="0" smtClean="0"/>
              <a:t>. a</a:t>
            </a:r>
            <a:r>
              <a:rPr lang="sr-Latn-RS" dirty="0" smtClean="0"/>
              <a:t>utomobil ima</a:t>
            </a:r>
            <a:r>
              <a:rPr lang="en-US" dirty="0" smtClean="0"/>
              <a:t>:</a:t>
            </a:r>
            <a:r>
              <a:rPr lang="sr-Latn-RS" dirty="0" smtClean="0"/>
              <a:t>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sr-Latn-RS" dirty="0" smtClean="0"/>
              <a:t>oju</a:t>
            </a:r>
            <a:r>
              <a:rPr lang="en-US" dirty="0" smtClean="0"/>
              <a:t> - </a:t>
            </a:r>
            <a:r>
              <a:rPr lang="en-US" dirty="0" err="1" smtClean="0"/>
              <a:t>svojstvo</a:t>
            </a:r>
            <a:endParaRPr lang="en-US" dirty="0" smtClean="0"/>
          </a:p>
          <a:p>
            <a:pPr lvl="1"/>
            <a:r>
              <a:rPr lang="sr-Latn-RS" dirty="0" smtClean="0"/>
              <a:t>reaguje </a:t>
            </a:r>
            <a:r>
              <a:rPr lang="sr-Latn-RS" dirty="0"/>
              <a:t>na klik dugmeta za otkljucavanje </a:t>
            </a:r>
            <a:r>
              <a:rPr lang="en-US" dirty="0" smtClean="0"/>
              <a:t>- </a:t>
            </a:r>
            <a:r>
              <a:rPr lang="en-US" dirty="0" err="1" smtClean="0"/>
              <a:t>dogadjaj</a:t>
            </a:r>
            <a:endParaRPr lang="en-US" dirty="0"/>
          </a:p>
          <a:p>
            <a:pPr lvl="1"/>
            <a:r>
              <a:rPr lang="en-US" dirty="0" smtClean="0"/>
              <a:t>g</a:t>
            </a:r>
            <a:r>
              <a:rPr lang="sr-Latn-RS" dirty="0" smtClean="0"/>
              <a:t>reje</a:t>
            </a:r>
            <a:r>
              <a:rPr lang="en-US" dirty="0" smtClean="0"/>
              <a:t> - </a:t>
            </a:r>
            <a:r>
              <a:rPr lang="en-US" dirty="0" err="1" smtClean="0"/>
              <a:t>metoda</a:t>
            </a:r>
            <a:endParaRPr lang="en-US" dirty="0" smtClean="0"/>
          </a:p>
          <a:p>
            <a:r>
              <a:rPr lang="en-US" dirty="0" smtClean="0"/>
              <a:t>Instance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odre</a:t>
            </a:r>
            <a:r>
              <a:rPr lang="sr-Latn-RS" dirty="0" smtClean="0"/>
              <a:t>đene vrednosti svojstava</a:t>
            </a:r>
          </a:p>
          <a:p>
            <a:r>
              <a:rPr lang="sr-Latn-RS" dirty="0" smtClean="0"/>
              <a:t>Npr. Lukin Golf je zelene boje</a:t>
            </a:r>
          </a:p>
          <a:p>
            <a:r>
              <a:rPr lang="sr-Latn-RS" dirty="0" smtClean="0"/>
              <a:t>Svojstva objekata takođe mogu biti objekti</a:t>
            </a:r>
          </a:p>
          <a:p>
            <a:r>
              <a:rPr lang="sr-Latn-RS" dirty="0" smtClean="0"/>
              <a:t>Npr. </a:t>
            </a:r>
            <a:r>
              <a:rPr lang="sr-Latn-RS" dirty="0"/>
              <a:t>b</a:t>
            </a:r>
            <a:r>
              <a:rPr lang="sr-Latn-RS" dirty="0" smtClean="0"/>
              <a:t>oja automobila može da se predstavi kao objekat Boja koji ima svojstva </a:t>
            </a:r>
            <a:r>
              <a:rPr lang="sr-Latn-RS" i="1" dirty="0" smtClean="0"/>
              <a:t>jacina_crvene, jacina_zelene, jacina_plave </a:t>
            </a:r>
            <a:endParaRPr lang="sr-Latn-RS" i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Objekti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32280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Ima neka korisna svojstva i metode za matematičke funkcije</a:t>
            </a:r>
            <a:endParaRPr lang="en-US" dirty="0"/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sr-Latn-RS" sz="2000" dirty="0" smtClean="0"/>
              <a:t> </a:t>
            </a:r>
            <a:r>
              <a:rPr lang="sr-Latn-RS" sz="2000" dirty="0"/>
              <a:t>– </a:t>
            </a:r>
            <a:r>
              <a:rPr lang="sr-Latn-RS" sz="2000" dirty="0" smtClean="0"/>
              <a:t>vrednost broja PI (3.14159...)</a:t>
            </a: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Math.round(</a:t>
            </a:r>
            <a:r>
              <a:rPr lang="sr-Latn-RS" sz="20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 smtClean="0"/>
              <a:t> </a:t>
            </a:r>
            <a:r>
              <a:rPr lang="sr-Latn-RS" sz="2000" dirty="0"/>
              <a:t>– </a:t>
            </a:r>
            <a:r>
              <a:rPr lang="sr-Latn-RS" sz="2000" dirty="0" smtClean="0"/>
              <a:t>zaokružuje decimalni broj na najbliži ceo broj</a:t>
            </a:r>
            <a:endParaRPr lang="sr-Latn-RS" sz="2000" dirty="0"/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Math.sqrt(</a:t>
            </a:r>
            <a:r>
              <a:rPr lang="sr-Latn-RS" sz="20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/>
              <a:t> – </a:t>
            </a:r>
            <a:r>
              <a:rPr lang="sr-Latn-RS" sz="2000" dirty="0" smtClean="0"/>
              <a:t>vraća kvadratni koren broja</a:t>
            </a: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Math.random()</a:t>
            </a:r>
            <a:r>
              <a:rPr lang="sr-Latn-RS" sz="2000" dirty="0" smtClean="0"/>
              <a:t> </a:t>
            </a:r>
            <a:r>
              <a:rPr lang="sr-Latn-RS" sz="2000" dirty="0"/>
              <a:t>– vraća </a:t>
            </a:r>
            <a:r>
              <a:rPr lang="sr-Latn-RS" sz="2000" dirty="0" smtClean="0"/>
              <a:t>slučajan broj između 0 i 1</a:t>
            </a:r>
            <a:endParaRPr lang="sr-Latn-R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Math.abs(</a:t>
            </a:r>
            <a:r>
              <a:rPr lang="sr-Latn-RS" sz="20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/>
              <a:t> – vraća </a:t>
            </a:r>
            <a:r>
              <a:rPr lang="sr-Latn-RS" sz="2000" dirty="0" smtClean="0"/>
              <a:t>apsolutnu vrednost broja</a:t>
            </a:r>
            <a:endParaRPr lang="sr-Latn-R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Math.log(</a:t>
            </a:r>
            <a:r>
              <a:rPr lang="sr-Latn-RS" sz="20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broj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/>
              <a:t> – vraća </a:t>
            </a:r>
            <a:r>
              <a:rPr lang="sr-Latn-RS" sz="2000" dirty="0" smtClean="0"/>
              <a:t>logaritam broja</a:t>
            </a:r>
            <a:endParaRPr lang="sr-Latn-R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Math.min(</a:t>
            </a:r>
            <a:r>
              <a:rPr lang="sr-Latn-RS" sz="20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niz_brojeva</a:t>
            </a:r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 smtClean="0"/>
              <a:t> </a:t>
            </a:r>
            <a:r>
              <a:rPr lang="sr-Latn-RS" sz="2000" dirty="0"/>
              <a:t>– </a:t>
            </a:r>
            <a:r>
              <a:rPr lang="sr-Latn-RS" sz="2000" dirty="0" smtClean="0"/>
              <a:t>vraća najmanji broj iz niza brojeva</a:t>
            </a:r>
            <a:endParaRPr lang="sr-Latn-R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Math.max(</a:t>
            </a:r>
            <a:r>
              <a:rPr lang="sr-Latn-RS" sz="20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niz_brojeva</a:t>
            </a:r>
            <a:r>
              <a:rPr lang="sr-Latn-R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sr-Latn-RS" sz="2000" dirty="0"/>
              <a:t> – vraća </a:t>
            </a:r>
            <a:r>
              <a:rPr lang="sr-Latn-RS" sz="2000" dirty="0" smtClean="0"/>
              <a:t>najveći </a:t>
            </a:r>
            <a:r>
              <a:rPr lang="sr-Latn-RS" sz="2000" dirty="0"/>
              <a:t>broj iz niza brojeva</a:t>
            </a:r>
            <a:endParaRPr lang="sr-Latn-R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sr-Latn-R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Math globalni objekat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7927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61155"/>
            <a:ext cx="10451128" cy="1121790"/>
          </a:xfrm>
        </p:spPr>
        <p:txBody>
          <a:bodyPr>
            <a:noAutofit/>
          </a:bodyPr>
          <a:lstStyle/>
          <a:p>
            <a:r>
              <a:rPr lang="sr-Latn-RS" sz="1500" dirty="0" smtClean="0"/>
              <a:t>Da bismo napravili objekat datuma koristimo </a:t>
            </a:r>
            <a:r>
              <a:rPr lang="sr-Latn-R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Date()</a:t>
            </a:r>
            <a:r>
              <a:rPr lang="sr-Latn-RS" sz="1500" dirty="0" smtClean="0"/>
              <a:t> konstruktor funkciju</a:t>
            </a:r>
          </a:p>
          <a:p>
            <a:r>
              <a:rPr lang="en-US" sz="15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datum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sr-Latn-RS" sz="15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new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Date()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sr-Latn-RS" sz="1500" dirty="0" smtClean="0"/>
              <a:t>Ovaj objekat sadrži i trenutni datum i vreme, možemo i zadati vrednosti za datum i vreme 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(godina,mesec,dan,sati,minuti,sekunde)</a:t>
            </a:r>
            <a:endParaRPr lang="sr-Latn-RS" sz="1500" i="1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</a:t>
            </a:r>
            <a:r>
              <a:rPr lang="sr-Latn-RS" dirty="0" smtClean="0">
                <a:effectLst/>
              </a:rPr>
              <a:t> Date globalni objekat</a:t>
            </a:r>
            <a:endParaRPr lang="en-US" dirty="0">
              <a:effectLst/>
            </a:endParaRPr>
          </a:p>
        </p:txBody>
      </p:sp>
      <p:sp>
        <p:nvSpPr>
          <p:cNvPr id="4" name="Text Placeholder 11"/>
          <p:cNvSpPr txBox="1">
            <a:spLocks/>
          </p:cNvSpPr>
          <p:nvPr/>
        </p:nvSpPr>
        <p:spPr>
          <a:xfrm>
            <a:off x="5703216" y="2824426"/>
            <a:ext cx="4317476" cy="381487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getDate() – </a:t>
            </a:r>
            <a:r>
              <a:rPr lang="sr-Latn-RS" sz="1500" dirty="0" smtClean="0"/>
              <a:t>vraća dan u mesecu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setDate(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dan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 </a:t>
            </a:r>
            <a:r>
              <a:rPr lang="sr-Latn-RS" sz="1500" dirty="0" smtClean="0"/>
              <a:t>postavlja dan u mesecu (1-31)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getMonth() – </a:t>
            </a:r>
            <a:r>
              <a:rPr lang="sr-Latn-RS" sz="1500" dirty="0" smtClean="0"/>
              <a:t>vraća broj meseca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setMonth(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mesec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 </a:t>
            </a:r>
            <a:r>
              <a:rPr lang="sr-Latn-RS" sz="1500" dirty="0" smtClean="0"/>
              <a:t>postavlja broj meseca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getFullYear() – </a:t>
            </a:r>
            <a:r>
              <a:rPr lang="sr-Latn-RS" sz="1500" dirty="0" smtClean="0"/>
              <a:t>vraća broj godine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setFullYear(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godina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 </a:t>
            </a:r>
            <a:r>
              <a:rPr lang="sr-Latn-RS" sz="1500" dirty="0" smtClean="0"/>
              <a:t>postavlja broj godine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toString() – </a:t>
            </a:r>
            <a:r>
              <a:rPr lang="sr-Latn-RS" sz="1500" dirty="0" smtClean="0"/>
              <a:t>vraća string reprezentaciju datuma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sr-Latn-RS" sz="1500" dirty="0" smtClean="0"/>
          </a:p>
        </p:txBody>
      </p:sp>
      <p:sp>
        <p:nvSpPr>
          <p:cNvPr id="5" name="Text Placeholder 11"/>
          <p:cNvSpPr txBox="1">
            <a:spLocks/>
          </p:cNvSpPr>
          <p:nvPr/>
        </p:nvSpPr>
        <p:spPr>
          <a:xfrm>
            <a:off x="774765" y="2582945"/>
            <a:ext cx="4428831" cy="31202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sz="1500" dirty="0" smtClean="0"/>
              <a:t>Korisne metode Date objekta su:</a:t>
            </a: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getHours() –</a:t>
            </a:r>
            <a:r>
              <a:rPr lang="sr-Latn-RS" sz="1500" dirty="0" smtClean="0"/>
              <a:t> vraća broj sati 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setHours(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sati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 </a:t>
            </a:r>
            <a:r>
              <a:rPr lang="sr-Latn-RS" sz="1500" dirty="0" smtClean="0"/>
              <a:t>postavlja broj sati (0-23)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getMinutes() – </a:t>
            </a:r>
            <a:r>
              <a:rPr lang="sr-Latn-RS" sz="1500" dirty="0" smtClean="0"/>
              <a:t>vraća broj minuta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setMinutes(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minuti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 </a:t>
            </a:r>
            <a:r>
              <a:rPr lang="sr-Latn-RS" sz="1500" dirty="0" smtClean="0"/>
              <a:t>postavlja broj minuta (0-59)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getSeconds() – </a:t>
            </a:r>
            <a:r>
              <a:rPr lang="sr-Latn-RS" sz="1500" dirty="0" smtClean="0"/>
              <a:t>vraća broj sekundi</a:t>
            </a:r>
            <a:endParaRPr lang="sr-Latn-RS" sz="15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setSeconds(</a:t>
            </a:r>
            <a:r>
              <a:rPr lang="sr-Latn-RS" sz="15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sekunde</a:t>
            </a:r>
            <a:r>
              <a:rPr lang="sr-Latn-RS" sz="15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– </a:t>
            </a:r>
            <a:r>
              <a:rPr lang="sr-Latn-RS" sz="1500" dirty="0" smtClean="0"/>
              <a:t>postavlja broj sekundi (0-59)</a:t>
            </a:r>
          </a:p>
        </p:txBody>
      </p:sp>
    </p:spTree>
    <p:extLst>
      <p:ext uri="{BB962C8B-B14F-4D97-AF65-F5344CB8AC3E}">
        <p14:creationId xmlns:p14="http://schemas.microsoft.com/office/powerpoint/2010/main" val="9349473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sr-Latn-RS" sz="1800" dirty="0" smtClean="0"/>
              <a:t>Često želimo da reagujemo na neke događaje (eng. events) kako bismo napravili našu stranicu interaktivnom</a:t>
            </a:r>
          </a:p>
          <a:p>
            <a:r>
              <a:rPr lang="sr-Latn-RS" sz="1800" dirty="0" smtClean="0"/>
              <a:t>Npr. kada korisnik klikne na dugme </a:t>
            </a:r>
            <a:r>
              <a:rPr lang="en-US" sz="1800" i="1" dirty="0" smtClean="0"/>
              <a:t>‘Next’ </a:t>
            </a:r>
            <a:r>
              <a:rPr lang="sr-Latn-RS" sz="1800" dirty="0" smtClean="0"/>
              <a:t>želimo da mu otvorimo sledeću stranicu </a:t>
            </a:r>
          </a:p>
          <a:p>
            <a:r>
              <a:rPr lang="sr-Latn-RS" sz="1800" dirty="0" smtClean="0"/>
              <a:t>Klik na dugme je u ovom slučaju događaj i želimo da na neki način kažemo browseru da kada se ovaj događaj, treba da se otvori sledeća stranica</a:t>
            </a:r>
          </a:p>
          <a:p>
            <a:r>
              <a:rPr lang="sr-Latn-RS" sz="1800" dirty="0" smtClean="0"/>
              <a:t>Odnosno, možemo napraviti funkciju koja će da se izvrši svaki put kada se desi neki događaj</a:t>
            </a:r>
          </a:p>
          <a:p>
            <a:r>
              <a:rPr lang="sr-Latn-RS" sz="1800" dirty="0" smtClean="0"/>
              <a:t>Postoji već predefinisana lista događaja na koje možemo reagovati, neki od njih su klik miša, klik dugmeta na tastaturi, skrolovanje stranice (eng. scroll) gore-dole, levo-desno,...</a:t>
            </a:r>
            <a:endParaRPr lang="en-US" sz="1800" dirty="0" smtClean="0"/>
          </a:p>
          <a:p>
            <a:r>
              <a:rPr lang="en-US" sz="1800" dirty="0" err="1" smtClean="0"/>
              <a:t>Terminologija</a:t>
            </a:r>
            <a:r>
              <a:rPr lang="en-US" sz="1800" dirty="0" smtClean="0"/>
              <a:t>:</a:t>
            </a:r>
          </a:p>
          <a:p>
            <a:pPr lvl="1"/>
            <a:r>
              <a:rPr lang="sr-Latn-RS" dirty="0"/>
              <a:t>k</a:t>
            </a:r>
            <a:r>
              <a:rPr lang="sr-Latn-RS" dirty="0" smtClean="0"/>
              <a:t>ada se događaj desi k</a:t>
            </a:r>
            <a:r>
              <a:rPr lang="en-US" dirty="0" err="1" smtClean="0"/>
              <a:t>azemo</a:t>
            </a:r>
            <a:r>
              <a:rPr lang="en-US" dirty="0" smtClean="0"/>
              <a:t> da je </a:t>
            </a:r>
            <a:r>
              <a:rPr lang="sr-Latn-RS" b="1" dirty="0" smtClean="0"/>
              <a:t>opaljen</a:t>
            </a:r>
            <a:r>
              <a:rPr lang="sr-Latn-RS" dirty="0" smtClean="0"/>
              <a:t> (eng. event is </a:t>
            </a:r>
            <a:r>
              <a:rPr lang="sr-Latn-RS" b="1" dirty="0" smtClean="0"/>
              <a:t>fired</a:t>
            </a:r>
            <a:r>
              <a:rPr lang="sr-Latn-RS" dirty="0" smtClean="0"/>
              <a:t>, event is </a:t>
            </a:r>
            <a:r>
              <a:rPr lang="sr-Latn-RS" b="1" dirty="0" smtClean="0"/>
              <a:t>raised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/>
              <a:t>f</a:t>
            </a:r>
            <a:r>
              <a:rPr lang="sr-Latn-RS" dirty="0" smtClean="0"/>
              <a:t>unkcija koja se izvršava nakon što je događaj opaljen se naziva eng. </a:t>
            </a:r>
            <a:r>
              <a:rPr lang="sr-Latn-RS" b="1" dirty="0" smtClean="0"/>
              <a:t>event handler </a:t>
            </a:r>
            <a:r>
              <a:rPr lang="sr-Latn-RS" dirty="0" smtClean="0"/>
              <a:t>ili </a:t>
            </a:r>
            <a:r>
              <a:rPr lang="sr-Latn-RS" b="1" dirty="0" smtClean="0"/>
              <a:t>event listener</a:t>
            </a:r>
          </a:p>
          <a:p>
            <a:pPr lvl="1"/>
            <a:r>
              <a:rPr lang="sr-Latn-RS" dirty="0" smtClean="0"/>
              <a:t>izvršavanje ove funkcije nazivamo </a:t>
            </a:r>
            <a:r>
              <a:rPr lang="sr-Latn-RS" b="1" dirty="0" smtClean="0"/>
              <a:t>okidanje</a:t>
            </a:r>
            <a:r>
              <a:rPr lang="sr-Latn-RS" dirty="0" smtClean="0"/>
              <a:t> (eng. function is </a:t>
            </a:r>
            <a:r>
              <a:rPr lang="sr-Latn-RS" b="1" dirty="0" smtClean="0"/>
              <a:t>triggered</a:t>
            </a:r>
            <a:r>
              <a:rPr lang="sr-Latn-RS" dirty="0" smtClean="0"/>
              <a:t> by event)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– </a:t>
            </a:r>
            <a:r>
              <a:rPr lang="en-US" dirty="0" err="1" smtClean="0">
                <a:effectLst/>
              </a:rPr>
              <a:t>Doga</a:t>
            </a:r>
            <a:r>
              <a:rPr lang="sr-Latn-RS" dirty="0" smtClean="0">
                <a:effectLst/>
              </a:rPr>
              <a:t>đaji (eng. events)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42045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Postoje događaji koji se odnose na jedan ili više HTML elementa (klik miša na neki konkretan link) i događaji koji se odnose na celu stranicu (učitavanje stranice)</a:t>
            </a:r>
          </a:p>
          <a:p>
            <a:r>
              <a:rPr lang="sr-Latn-RS" dirty="0" smtClean="0"/>
              <a:t>Potrebno je da nekako zadamo funkciju (event handler) koja će se izvršiti kada se događaj opali (event fires)</a:t>
            </a:r>
          </a:p>
          <a:p>
            <a:r>
              <a:rPr lang="sr-Latn-RS" dirty="0" smtClean="0"/>
              <a:t>Ovo se zove </a:t>
            </a:r>
            <a:r>
              <a:rPr lang="sr-Latn-RS" b="1" dirty="0" smtClean="0"/>
              <a:t>vezivanje </a:t>
            </a:r>
            <a:r>
              <a:rPr lang="sr-Latn-RS" dirty="0" smtClean="0"/>
              <a:t>funkcije (eng. </a:t>
            </a:r>
            <a:r>
              <a:rPr lang="sr-Latn-RS" b="1" dirty="0"/>
              <a:t>binding </a:t>
            </a:r>
            <a:r>
              <a:rPr lang="sr-Latn-RS" dirty="0" smtClean="0"/>
              <a:t>event handler to event)</a:t>
            </a:r>
          </a:p>
          <a:p>
            <a:r>
              <a:rPr lang="sr-Latn-RS" dirty="0" smtClean="0"/>
              <a:t>Ovo možemo uraditi na više načina, mi ćemo naučiti jedan način koji je najbolja praksa, a ostale ćemo samo pokazati </a:t>
            </a:r>
          </a:p>
          <a:p>
            <a:r>
              <a:rPr lang="sr-Latn-RS" dirty="0" smtClean="0"/>
              <a:t>Primer: želimo da promenimo boju teksta kada se klikne na dugme </a:t>
            </a:r>
            <a:r>
              <a:rPr lang="en-US" i="1" dirty="0" smtClean="0"/>
              <a:t>‘</a:t>
            </a:r>
            <a:r>
              <a:rPr lang="en-US" i="1" dirty="0" err="1" smtClean="0"/>
              <a:t>Promeni</a:t>
            </a:r>
            <a:r>
              <a:rPr lang="en-US" i="1" dirty="0" smtClean="0"/>
              <a:t>’</a:t>
            </a:r>
            <a:endParaRPr lang="sr-Latn-RS" i="1" dirty="0" smtClean="0"/>
          </a:p>
          <a:p>
            <a:r>
              <a:rPr lang="sr-Latn-RS" dirty="0" smtClean="0"/>
              <a:t>Potrebno je da postavimo funkciju koja će se izvršavati kada se desi klik na dugme </a:t>
            </a:r>
            <a:r>
              <a:rPr lang="en-US" i="1" dirty="0" smtClean="0"/>
              <a:t>‘</a:t>
            </a:r>
            <a:r>
              <a:rPr lang="en-US" i="1" dirty="0" err="1" smtClean="0"/>
              <a:t>Promeni</a:t>
            </a:r>
            <a:r>
              <a:rPr lang="en-US" i="1" dirty="0" smtClean="0"/>
              <a:t>’</a:t>
            </a:r>
            <a:r>
              <a:rPr lang="sr-Latn-RS" i="1" dirty="0" smtClean="0"/>
              <a:t> </a:t>
            </a:r>
            <a:r>
              <a:rPr lang="sr-Latn-RS" dirty="0" smtClean="0"/>
              <a:t>i koja će menjati boju teksta nekom paragrafu</a:t>
            </a:r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– </a:t>
            </a:r>
            <a:r>
              <a:rPr lang="en-US" dirty="0" err="1">
                <a:effectLst/>
              </a:rPr>
              <a:t>Doga</a:t>
            </a:r>
            <a:r>
              <a:rPr lang="sr-Latn-RS" dirty="0">
                <a:effectLst/>
              </a:rPr>
              <a:t>đaji (eng. events)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9363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575174"/>
          </a:xfrm>
        </p:spPr>
        <p:txBody>
          <a:bodyPr>
            <a:noAutofit/>
          </a:bodyPr>
          <a:lstStyle/>
          <a:p>
            <a:r>
              <a:rPr lang="sr-Latn-RS" sz="1700" dirty="0" smtClean="0"/>
              <a:t>Ovako vezujemo event handler:</a:t>
            </a:r>
          </a:p>
          <a:p>
            <a:endParaRPr lang="sr-Latn-RS" sz="1700" dirty="0" smtClean="0"/>
          </a:p>
          <a:p>
            <a:pPr marL="109728" indent="0">
              <a:buNone/>
            </a:pPr>
            <a:r>
              <a:rPr lang="sr-Latn-RS" sz="1700" i="1" dirty="0" smtClean="0"/>
              <a:t> </a:t>
            </a:r>
            <a:r>
              <a:rPr lang="sr-Latn-RS" sz="17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dom_element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.addEventListener(</a:t>
            </a:r>
            <a:r>
              <a:rPr lang="sr-Latn-RS" sz="17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ime_događaja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sr-Latn-RS" sz="17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ime_funkcije</a:t>
            </a:r>
            <a:r>
              <a:rPr lang="sr-Latn-RS" sz="17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sr-Latn-RS" sz="1700" dirty="0" smtClean="0"/>
          </a:p>
          <a:p>
            <a:r>
              <a:rPr lang="sr-Latn-RS" sz="17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dom_element</a:t>
            </a:r>
            <a:r>
              <a:rPr lang="sr-Latn-RS" sz="17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–</a:t>
            </a:r>
            <a:r>
              <a:rPr lang="sr-Latn-RS" sz="1700" dirty="0"/>
              <a:t> </a:t>
            </a:r>
            <a:r>
              <a:rPr lang="sr-Latn-RS" sz="1700" dirty="0" smtClean="0"/>
              <a:t>DOM objekat nad kojim se događaj okida</a:t>
            </a:r>
            <a:endParaRPr lang="sr-Latn-RS" sz="1700" dirty="0"/>
          </a:p>
          <a:p>
            <a:r>
              <a:rPr lang="sr-Latn-RS" sz="17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ime_događaja</a:t>
            </a:r>
            <a:r>
              <a:rPr lang="sr-Latn-RS" sz="1700" i="1" dirty="0">
                <a:solidFill>
                  <a:srgbClr val="624B12"/>
                </a:solidFill>
                <a:latin typeface="Consolas" panose="020B0609020204030204" pitchFamily="49" charset="0"/>
              </a:rPr>
              <a:t> – </a:t>
            </a:r>
            <a:r>
              <a:rPr lang="sr-Latn-RS" sz="1700" dirty="0" smtClean="0"/>
              <a:t>ime dogašaja na koji reagujemo</a:t>
            </a:r>
            <a:endParaRPr lang="sr-Latn-RS" sz="1700" i="1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r>
              <a:rPr lang="sr-Latn-RS" sz="17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ime_funkcije</a:t>
            </a:r>
            <a:r>
              <a:rPr lang="sr-Latn-RS" sz="1700" i="1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RS" sz="17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–</a:t>
            </a:r>
            <a:r>
              <a:rPr lang="sr-Latn-RS" sz="1700" dirty="0"/>
              <a:t> </a:t>
            </a:r>
            <a:r>
              <a:rPr lang="sr-Latn-RS" sz="1700" dirty="0" smtClean="0"/>
              <a:t>funkcija koja se izvršava kada se događaj okine</a:t>
            </a:r>
          </a:p>
          <a:p>
            <a:endParaRPr lang="sr-Latn-RS" sz="1700" dirty="0" smtClean="0"/>
          </a:p>
          <a:p>
            <a:r>
              <a:rPr lang="sr-Latn-RS" sz="1700" dirty="0" smtClean="0"/>
              <a:t>U našem slučaju</a:t>
            </a:r>
            <a:endParaRPr lang="en-US" sz="1700" dirty="0" smtClean="0"/>
          </a:p>
          <a:p>
            <a:pPr lvl="1"/>
            <a:r>
              <a:rPr lang="sr-Latn-RS" sz="1700" dirty="0" smtClean="0"/>
              <a:t> </a:t>
            </a:r>
            <a:r>
              <a:rPr lang="sr-Latn-RS" sz="17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dom_element</a:t>
            </a:r>
            <a:r>
              <a:rPr lang="sr-Latn-RS" sz="1700" dirty="0"/>
              <a:t> </a:t>
            </a:r>
            <a:r>
              <a:rPr lang="sr-Latn-RS" sz="1700" dirty="0" smtClean="0"/>
              <a:t>će biti dugme </a:t>
            </a:r>
            <a:r>
              <a:rPr lang="en-US" sz="1700" i="1" dirty="0" smtClean="0"/>
              <a:t>‘</a:t>
            </a:r>
            <a:r>
              <a:rPr lang="en-US" sz="1700" i="1" dirty="0" err="1" smtClean="0"/>
              <a:t>Promeni</a:t>
            </a:r>
            <a:r>
              <a:rPr lang="en-US" sz="1700" i="1" dirty="0" smtClean="0"/>
              <a:t>’</a:t>
            </a:r>
            <a:endParaRPr lang="en-US" sz="17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700" i="1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ime_događaja</a:t>
            </a:r>
            <a:r>
              <a:rPr lang="en-US" sz="1700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RS" sz="1700" dirty="0"/>
              <a:t>će biti dugme </a:t>
            </a:r>
            <a:r>
              <a:rPr lang="en-US" sz="1700" i="1" dirty="0" smtClean="0"/>
              <a:t>‘click’</a:t>
            </a:r>
            <a:endParaRPr lang="en-US" sz="17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sz="17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ime_funkcije</a:t>
            </a:r>
            <a:r>
              <a:rPr lang="sr-Latn-RS" sz="1700" i="1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sr-Latn-RS" sz="1700" dirty="0" smtClean="0"/>
              <a:t>će </a:t>
            </a:r>
            <a:r>
              <a:rPr lang="sr-Latn-RS" sz="1700" dirty="0"/>
              <a:t>biti </a:t>
            </a:r>
            <a:r>
              <a:rPr lang="en-US" sz="1700" dirty="0" err="1" smtClean="0"/>
              <a:t>recimo</a:t>
            </a:r>
            <a:r>
              <a:rPr lang="en-US" sz="1700" dirty="0" smtClean="0"/>
              <a:t> </a:t>
            </a:r>
            <a:r>
              <a:rPr lang="en-US" sz="1700" i="1" dirty="0" err="1" smtClean="0"/>
              <a:t>promeniBoju</a:t>
            </a:r>
            <a:endParaRPr lang="en-US" sz="1700" i="1" dirty="0" smtClean="0"/>
          </a:p>
          <a:p>
            <a:pPr lvl="1"/>
            <a:endParaRPr lang="en-US" sz="1700" i="1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r>
              <a:rPr lang="sr-Latn-RS" sz="1700" dirty="0"/>
              <a:t>Ukoliko event handler funkciju nećemo nigde više koristiti u programu, možemo napraviti anonimnu </a:t>
            </a:r>
            <a:r>
              <a:rPr lang="sr-Latn-RS" sz="1700" dirty="0" smtClean="0"/>
              <a:t>funkciju</a:t>
            </a:r>
            <a:endParaRPr lang="sr-Latn-RS" sz="17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-</a:t>
            </a:r>
            <a:r>
              <a:rPr lang="sr-Latn-R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Doga</a:t>
            </a:r>
            <a:r>
              <a:rPr lang="sr-Latn-RS" dirty="0">
                <a:effectLst/>
              </a:rPr>
              <a:t>đaji (eng. events)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1124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dohvatamo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DOM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objekat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dugmeta</a:t>
            </a: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dugme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Promeni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promeni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’);</a:t>
            </a:r>
          </a:p>
          <a:p>
            <a:pPr marL="109728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pravimo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funkciju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za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promenu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boje</a:t>
            </a: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unction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promeniBoju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109728" indent="0">
              <a:buNone/>
            </a:pP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dohvatamo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paragraf</a:t>
            </a: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paragraf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parag1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u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niz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CSS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klasa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dodajemo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klasu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koja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menja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boju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teksta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u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crveno</a:t>
            </a: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paragraf.classList.add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(‘</a:t>
            </a:r>
            <a:r>
              <a:rPr lang="en-US" dirty="0" err="1" smtClean="0">
                <a:solidFill>
                  <a:srgbClr val="9900CC"/>
                </a:solidFill>
                <a:latin typeface="Consolas" panose="020B0609020204030204" pitchFamily="49" charset="0"/>
              </a:rPr>
              <a:t>crveni-tekst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US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vezujemo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funkciju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promeni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B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oju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na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doga</a:t>
            </a:r>
            <a:r>
              <a:rPr lang="sr-Latn-R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đaj click nad dugmetom promeni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dugme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Promeni.addEventListener(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click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promeniBoju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Doga</a:t>
            </a:r>
            <a:r>
              <a:rPr lang="sr-Latn-RS" dirty="0">
                <a:effectLst/>
              </a:rPr>
              <a:t>đaji (eng. events)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4093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koristimo</a:t>
            </a:r>
            <a:r>
              <a:rPr lang="en-US" dirty="0" smtClean="0"/>
              <a:t> </a:t>
            </a:r>
            <a:r>
              <a:rPr lang="en-US" dirty="0" err="1" smtClean="0"/>
              <a:t>anonimnu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dohvatamo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DOM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objekat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dugmeta</a:t>
            </a:r>
            <a:endParaRPr lang="en-US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dugme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Promeni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(‘</a:t>
            </a:r>
            <a:r>
              <a:rPr lang="en-US" dirty="0" err="1">
                <a:solidFill>
                  <a:srgbClr val="9900CC"/>
                </a:solidFill>
                <a:latin typeface="Consolas" panose="020B0609020204030204" pitchFamily="49" charset="0"/>
              </a:rPr>
              <a:t>promeni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’);</a:t>
            </a:r>
          </a:p>
          <a:p>
            <a:pPr marL="109728" indent="0">
              <a:buNone/>
            </a:pPr>
            <a:endParaRPr lang="en-US" i="1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vezujemo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anonimnu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funkciju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24B12"/>
                </a:solidFill>
                <a:latin typeface="Consolas" panose="020B0609020204030204" pitchFamily="49" charset="0"/>
              </a:rPr>
              <a:t>na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doga</a:t>
            </a:r>
            <a:r>
              <a:rPr lang="sr-Latn-RS" dirty="0">
                <a:solidFill>
                  <a:srgbClr val="624B12"/>
                </a:solidFill>
                <a:latin typeface="Consolas" panose="020B0609020204030204" pitchFamily="49" charset="0"/>
              </a:rPr>
              <a:t>đaj click nad dugmetom promeni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</a:p>
          <a:p>
            <a:pPr marL="109728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dugme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Promeni.addEventListener(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109728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i="1" dirty="0" smtClean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624B12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dohvatamo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paragraf</a:t>
            </a:r>
            <a:endParaRPr lang="en-US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paragraf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parag1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’);</a:t>
            </a:r>
          </a:p>
          <a:p>
            <a:pPr marL="109728" indent="0">
              <a:buNone/>
            </a:pP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// u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niz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CSS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klasa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dodajemo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klasu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koja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menja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boju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teksta</a:t>
            </a:r>
            <a:r>
              <a:rPr lang="en-US" dirty="0">
                <a:solidFill>
                  <a:srgbClr val="624B12"/>
                </a:solidFill>
                <a:latin typeface="Consolas" panose="020B0609020204030204" pitchFamily="49" charset="0"/>
              </a:rPr>
              <a:t> u </a:t>
            </a:r>
            <a:r>
              <a:rPr lang="en-US" dirty="0" err="1">
                <a:solidFill>
                  <a:srgbClr val="624B12"/>
                </a:solidFill>
                <a:latin typeface="Consolas" panose="020B0609020204030204" pitchFamily="49" charset="0"/>
              </a:rPr>
              <a:t>crveno</a:t>
            </a:r>
            <a:endParaRPr lang="en-US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paragraf.classList.add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(‘</a:t>
            </a:r>
            <a:r>
              <a:rPr lang="en-US" dirty="0" err="1">
                <a:solidFill>
                  <a:srgbClr val="9900CC"/>
                </a:solidFill>
                <a:latin typeface="Consolas" panose="020B0609020204030204" pitchFamily="49" charset="0"/>
              </a:rPr>
              <a:t>crveni-tekst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’);</a:t>
            </a:r>
          </a:p>
          <a:p>
            <a:pPr marL="109728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Doga</a:t>
            </a:r>
            <a:r>
              <a:rPr lang="sr-Latn-RS" dirty="0">
                <a:effectLst/>
              </a:rPr>
              <a:t>đaji (eng. events)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9967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Event handler </a:t>
            </a:r>
            <a:r>
              <a:rPr lang="en-US" dirty="0" err="1" smtClean="0"/>
              <a:t>funkcij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</a:t>
            </a:r>
            <a:r>
              <a:rPr lang="sr-Latn-RS" dirty="0" smtClean="0"/>
              <a:t>žemo prosleđivati argumente ukoliko su nam potrebni</a:t>
            </a:r>
          </a:p>
          <a:p>
            <a:r>
              <a:rPr lang="sr-Latn-RS" sz="2000" dirty="0" smtClean="0"/>
              <a:t>Prvi argument po pravilu je event objekat a ostali argumenti mogu biti naši</a:t>
            </a:r>
          </a:p>
          <a:p>
            <a:r>
              <a:rPr lang="sr-Latn-RS" dirty="0" smtClean="0"/>
              <a:t>Često se event objektu daje ime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sr-Latn-RS" dirty="0" smtClean="0"/>
              <a:t> ili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</a:t>
            </a:r>
            <a:endParaRPr lang="sr-Latn-RS" dirty="0" smtClean="0"/>
          </a:p>
          <a:p>
            <a:pPr marL="109728" indent="0">
              <a:buNone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109728" indent="0">
              <a:buNone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element.addEventListener(event,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e, arg1, arg2, ...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 { })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sr-Latn-RS" dirty="0"/>
          </a:p>
          <a:p>
            <a:r>
              <a:rPr lang="en-US" sz="2000" dirty="0" smtClean="0"/>
              <a:t>Event </a:t>
            </a:r>
            <a:r>
              <a:rPr lang="en-US" sz="2000" dirty="0" err="1" smtClean="0"/>
              <a:t>objekat</a:t>
            </a:r>
            <a:r>
              <a:rPr lang="en-US" sz="2000" dirty="0" smtClean="0"/>
              <a:t> </a:t>
            </a:r>
            <a:r>
              <a:rPr lang="sr-Latn-RS" dirty="0" smtClean="0"/>
              <a:t>čuva podatke o tome koji događaj se desio, nad kojim elementom, i sl.</a:t>
            </a:r>
          </a:p>
          <a:p>
            <a:r>
              <a:rPr lang="sr-Latn-RS" dirty="0" smtClean="0"/>
              <a:t>Neka s</a:t>
            </a:r>
            <a:r>
              <a:rPr lang="sr-Latn-RS" sz="2000" dirty="0" smtClean="0"/>
              <a:t>vojstva:</a:t>
            </a:r>
          </a:p>
          <a:p>
            <a:pPr lvl="1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e.target – </a:t>
            </a:r>
            <a:r>
              <a:rPr lang="sr-Latn-RS" dirty="0" smtClean="0"/>
              <a:t>element nad kojim se desio događaj</a:t>
            </a:r>
            <a:endParaRPr lang="sr-Latn-RS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e.type </a:t>
            </a:r>
            <a:r>
              <a:rPr lang="sr-Latn-RS" dirty="0" smtClean="0"/>
              <a:t>– tip događaja</a:t>
            </a:r>
            <a:endParaRPr lang="sr-Latn-RS" dirty="0"/>
          </a:p>
          <a:p>
            <a:r>
              <a:rPr lang="sr-Latn-RS" sz="2200" dirty="0" smtClean="0"/>
              <a:t>Neki metodi:</a:t>
            </a:r>
          </a:p>
          <a:p>
            <a:pPr lvl="1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e.preventDefault() </a:t>
            </a:r>
            <a:r>
              <a:rPr lang="sr-Latn-RS" dirty="0" smtClean="0"/>
              <a:t>– sprečava da se izvrši default ponašanje</a:t>
            </a:r>
            <a:endParaRPr lang="sr-Latn-R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e.stopPropagation()</a:t>
            </a:r>
            <a:r>
              <a:rPr lang="sr-Latn-RS" dirty="0"/>
              <a:t> </a:t>
            </a:r>
            <a:r>
              <a:rPr lang="sr-Latn-RS" dirty="0" smtClean="0"/>
              <a:t>– sprečava propagiranje događaja na roditelje i decu elementa nad kojim se događaj desio</a:t>
            </a:r>
            <a:endParaRPr lang="sr-Latn-RS" dirty="0"/>
          </a:p>
          <a:p>
            <a:endParaRPr lang="sr-Latn-RS" sz="20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Doga</a:t>
            </a:r>
            <a:r>
              <a:rPr lang="sr-Latn-RS" dirty="0">
                <a:effectLst/>
              </a:rPr>
              <a:t>đaji (eng. events)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1010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1304073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HTML elementi su ugnježdeni jedni u druge zbog čega se dešava da kada, recimo, kliknemo na neko dugme, kliknuli smo na sve njegove roditelje</a:t>
            </a:r>
          </a:p>
          <a:p>
            <a:r>
              <a:rPr lang="sr-Latn-RS" sz="1800" dirty="0" smtClean="0"/>
              <a:t>Ukoliko postoje funkcije event handler za isti događaj nad svim elementima u nizu, redosled kojim će se izvršavati može biti u dva smera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Doga</a:t>
            </a:r>
            <a:r>
              <a:rPr lang="sr-Latn-RS" dirty="0">
                <a:effectLst/>
              </a:rPr>
              <a:t>đaji (eng. events)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75" y="2678748"/>
            <a:ext cx="4064926" cy="4179252"/>
          </a:xfrm>
          <a:prstGeom prst="rect">
            <a:avLst/>
          </a:prstGeom>
        </p:spPr>
      </p:pic>
      <p:sp>
        <p:nvSpPr>
          <p:cNvPr id="5" name="Text Placeholder 11"/>
          <p:cNvSpPr txBox="1">
            <a:spLocks/>
          </p:cNvSpPr>
          <p:nvPr/>
        </p:nvSpPr>
        <p:spPr>
          <a:xfrm>
            <a:off x="795049" y="2648932"/>
            <a:ext cx="7256026" cy="3780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r-Latn-RS" sz="1800" dirty="0" smtClean="0"/>
              <a:t>Prvi smer je da se prvo izvrši funkcija event handler nad poslednjim detetom (na slici pored je to dugme) pa se onda izvrši nad njegovim roditeljem (body) i tako dalje (eng. </a:t>
            </a:r>
            <a:r>
              <a:rPr lang="sr-Latn-RS" sz="1800" b="1" dirty="0" smtClean="0"/>
              <a:t>event bubbling</a:t>
            </a:r>
            <a:r>
              <a:rPr lang="sr-Latn-RS" sz="1800" dirty="0" smtClean="0"/>
              <a:t>)</a:t>
            </a:r>
          </a:p>
          <a:p>
            <a:r>
              <a:rPr lang="sr-Latn-RS" sz="1800" dirty="0" smtClean="0"/>
              <a:t>Drugi smer je da se prvo izvrši funkcija nad prvim roditeljem pa onda nad decom redom </a:t>
            </a:r>
            <a:r>
              <a:rPr lang="sr-Latn-RS" sz="1800" dirty="0"/>
              <a:t>(eng. </a:t>
            </a:r>
            <a:r>
              <a:rPr lang="sr-Latn-RS" sz="1800" b="1" dirty="0"/>
              <a:t>event </a:t>
            </a:r>
            <a:r>
              <a:rPr lang="sr-Latn-RS" sz="1800" b="1" dirty="0" smtClean="0"/>
              <a:t>capturing</a:t>
            </a:r>
            <a:r>
              <a:rPr lang="sr-Latn-RS" sz="1800" dirty="0" smtClean="0"/>
              <a:t>)</a:t>
            </a:r>
          </a:p>
          <a:p>
            <a:r>
              <a:rPr lang="sr-Latn-RS" sz="1800" dirty="0" smtClean="0"/>
              <a:t>Smer u kome će se propagirati događaji se postavlja kao treći (opcioni) argument funkcije 	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addEventListener(event, func, smer)</a:t>
            </a:r>
          </a:p>
          <a:p>
            <a:pPr lvl="8"/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 – </a:t>
            </a:r>
            <a:r>
              <a:rPr lang="sr-Latn-RS" sz="1800" dirty="0" smtClean="0"/>
              <a:t>event capturing</a:t>
            </a:r>
            <a:endParaRPr lang="sr-Latn-RS" sz="1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8"/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sr-Latn-RS" sz="1800" dirty="0"/>
              <a:t>event </a:t>
            </a:r>
            <a:r>
              <a:rPr lang="sr-Latn-RS" sz="1800" dirty="0" smtClean="0"/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0694924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Neki</a:t>
            </a:r>
            <a:r>
              <a:rPr lang="en-US" sz="1600" dirty="0" smtClean="0"/>
              <a:t> </a:t>
            </a:r>
            <a:r>
              <a:rPr lang="en-US" sz="1600" dirty="0" err="1" smtClean="0"/>
              <a:t>doga</a:t>
            </a:r>
            <a:r>
              <a:rPr lang="sr-Latn-RS" sz="1600" dirty="0" smtClean="0"/>
              <a:t>đaji koji se često koriste:</a:t>
            </a:r>
            <a:endParaRPr lang="sr-Latn-RS" sz="1600" dirty="0"/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c</a:t>
            </a:r>
            <a:r>
              <a:rPr lang="sr-Latn-R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lick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sr-Latn-RS" sz="1600" dirty="0" smtClean="0"/>
              <a:t>korisnik je kliknuo na taster na mišu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m</a:t>
            </a:r>
            <a:r>
              <a:rPr lang="sr-Latn-R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ousedown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/>
              <a:t> – </a:t>
            </a:r>
            <a:r>
              <a:rPr lang="sr-Latn-RS" sz="1600" dirty="0"/>
              <a:t>korisnik je </a:t>
            </a:r>
            <a:r>
              <a:rPr lang="sr-Latn-RS" sz="1600" dirty="0" smtClean="0"/>
              <a:t>pritisnuo </a:t>
            </a:r>
            <a:r>
              <a:rPr lang="sr-Latn-RS" sz="1600" dirty="0"/>
              <a:t>taster</a:t>
            </a:r>
            <a:r>
              <a:rPr lang="sr-Latn-RS" sz="1600" dirty="0" smtClean="0"/>
              <a:t> na mišu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m</a:t>
            </a:r>
            <a:r>
              <a:rPr lang="sr-Latn-R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ouseup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/>
              <a:t> – </a:t>
            </a:r>
            <a:r>
              <a:rPr lang="sr-Latn-RS" sz="1600" dirty="0"/>
              <a:t>korisnik je </a:t>
            </a:r>
            <a:r>
              <a:rPr lang="sr-Latn-RS" sz="1600" dirty="0" smtClean="0"/>
              <a:t>pustio pritisnut </a:t>
            </a:r>
            <a:r>
              <a:rPr lang="sr-Latn-RS" sz="1600" dirty="0"/>
              <a:t>taster </a:t>
            </a:r>
            <a:r>
              <a:rPr lang="sr-Latn-RS" sz="1600" dirty="0" smtClean="0"/>
              <a:t>na mišu</a:t>
            </a:r>
          </a:p>
          <a:p>
            <a:pPr lvl="2"/>
            <a:r>
              <a:rPr lang="sr-Latn-RS" dirty="0"/>
              <a:t>o</a:t>
            </a:r>
            <a:r>
              <a:rPr lang="sr-Latn-RS" dirty="0" smtClean="0"/>
              <a:t>va tri događaja se dešavaju kada korisnik klikne na </a:t>
            </a:r>
            <a:r>
              <a:rPr lang="sr-Latn-RS" dirty="0"/>
              <a:t>taster </a:t>
            </a:r>
            <a:r>
              <a:rPr lang="sr-Latn-RS" dirty="0" smtClean="0"/>
              <a:t>miša u sledećem redosledu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m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ousedown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dirty="0" smtClean="0"/>
              <a:t> </a:t>
            </a:r>
            <a:r>
              <a:rPr lang="sr-Latn-RS" dirty="0" smtClean="0"/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click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dirty="0" smtClean="0"/>
              <a:t> </a:t>
            </a:r>
            <a:r>
              <a:rPr lang="sr-Latn-R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9900CC"/>
                </a:solidFill>
                <a:latin typeface="Consolas" panose="020B0609020204030204" pitchFamily="49" charset="0"/>
              </a:rPr>
              <a:t>m</a:t>
            </a:r>
            <a:r>
              <a:rPr lang="sr-Latn-RS" dirty="0">
                <a:solidFill>
                  <a:srgbClr val="9900CC"/>
                </a:solidFill>
                <a:latin typeface="Consolas" panose="020B0609020204030204" pitchFamily="49" charset="0"/>
              </a:rPr>
              <a:t>ouseup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dirty="0"/>
              <a:t> </a:t>
            </a:r>
            <a:endParaRPr lang="sr-Latn-RS" dirty="0"/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>
                <a:solidFill>
                  <a:srgbClr val="9900CC"/>
                </a:solidFill>
                <a:latin typeface="Consolas" panose="020B0609020204030204" pitchFamily="49" charset="0"/>
              </a:rPr>
              <a:t>m</a:t>
            </a:r>
            <a:r>
              <a:rPr lang="sr-Latn-RS" sz="1600" dirty="0">
                <a:solidFill>
                  <a:srgbClr val="9900CC"/>
                </a:solidFill>
                <a:latin typeface="Consolas" panose="020B0609020204030204" pitchFamily="49" charset="0"/>
              </a:rPr>
              <a:t>ousemove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/>
              <a:t>– </a:t>
            </a:r>
            <a:r>
              <a:rPr lang="sr-Latn-RS" sz="1600" dirty="0"/>
              <a:t>korisnik je </a:t>
            </a:r>
            <a:r>
              <a:rPr lang="sr-Latn-RS" sz="1600" dirty="0" smtClean="0"/>
              <a:t>pritisnuo </a:t>
            </a:r>
            <a:r>
              <a:rPr lang="sr-Latn-RS" sz="1600" dirty="0"/>
              <a:t>taster </a:t>
            </a:r>
            <a:r>
              <a:rPr lang="sr-Latn-RS" sz="1600" dirty="0" smtClean="0"/>
              <a:t>miša, nije ga pustio i pomera miš</a:t>
            </a:r>
            <a:endParaRPr lang="sr-Latn-R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>
                <a:solidFill>
                  <a:srgbClr val="9900CC"/>
                </a:solidFill>
                <a:latin typeface="Consolas" panose="020B0609020204030204" pitchFamily="49" charset="0"/>
              </a:rPr>
              <a:t>k</a:t>
            </a:r>
            <a:r>
              <a:rPr lang="sr-Latn-RS" sz="1600" dirty="0">
                <a:solidFill>
                  <a:srgbClr val="9900CC"/>
                </a:solidFill>
                <a:latin typeface="Consolas" panose="020B0609020204030204" pitchFamily="49" charset="0"/>
              </a:rPr>
              <a:t>eydown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sr-Latn-R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/>
              <a:t>– </a:t>
            </a:r>
            <a:r>
              <a:rPr lang="sr-Latn-RS" sz="1600" dirty="0"/>
              <a:t>korisnik je pritisnuo dugme na tastaturi </a:t>
            </a:r>
            <a:endParaRPr lang="sr-Latn-R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>
                <a:solidFill>
                  <a:srgbClr val="9900CC"/>
                </a:solidFill>
                <a:latin typeface="Consolas" panose="020B0609020204030204" pitchFamily="49" charset="0"/>
              </a:rPr>
              <a:t>k</a:t>
            </a:r>
            <a:r>
              <a:rPr lang="sr-Latn-RS" sz="1600" dirty="0">
                <a:solidFill>
                  <a:srgbClr val="9900CC"/>
                </a:solidFill>
                <a:latin typeface="Consolas" panose="020B0609020204030204" pitchFamily="49" charset="0"/>
              </a:rPr>
              <a:t>eyup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/>
              <a:t> – </a:t>
            </a:r>
            <a:r>
              <a:rPr lang="sr-Latn-RS" sz="1600" dirty="0"/>
              <a:t>korisnik je </a:t>
            </a:r>
            <a:r>
              <a:rPr lang="sr-Latn-RS" sz="1600" dirty="0" smtClean="0"/>
              <a:t>pustio pritisnuto </a:t>
            </a:r>
            <a:r>
              <a:rPr lang="sr-Latn-RS" sz="1600" dirty="0"/>
              <a:t>dugme na tastaturi 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>
                <a:solidFill>
                  <a:srgbClr val="9900CC"/>
                </a:solidFill>
                <a:latin typeface="Consolas" panose="020B0609020204030204" pitchFamily="49" charset="0"/>
              </a:rPr>
              <a:t>k</a:t>
            </a:r>
            <a:r>
              <a:rPr lang="sr-Latn-R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eypress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/>
              <a:t> – </a:t>
            </a:r>
            <a:r>
              <a:rPr lang="sr-Latn-RS" sz="1600" dirty="0"/>
              <a:t>korisnik je </a:t>
            </a:r>
            <a:r>
              <a:rPr lang="sr-Latn-RS" sz="1600" dirty="0" smtClean="0"/>
              <a:t>kliknuo dugme </a:t>
            </a:r>
            <a:r>
              <a:rPr lang="sr-Latn-RS" sz="1600" dirty="0"/>
              <a:t>na tastaturi </a:t>
            </a:r>
            <a:endParaRPr lang="sr-Latn-R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sr-Latn-RS" dirty="0"/>
              <a:t>ova tri događaja se dešavaju kada korisnik klikne na </a:t>
            </a:r>
            <a:r>
              <a:rPr lang="sr-Latn-RS" dirty="0" smtClean="0"/>
              <a:t>dugme na tastaturi u </a:t>
            </a:r>
            <a:r>
              <a:rPr lang="sr-Latn-RS" dirty="0"/>
              <a:t>sledećem redosledu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keydown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dirty="0"/>
              <a:t> </a:t>
            </a:r>
            <a:r>
              <a:rPr lang="sr-Latn-RS" dirty="0"/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keypressed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dirty="0" smtClean="0"/>
              <a:t> </a:t>
            </a:r>
            <a:r>
              <a:rPr lang="sr-Latn-RS" dirty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sr-Latn-RS" dirty="0" smtClean="0">
                <a:solidFill>
                  <a:srgbClr val="9900CC"/>
                </a:solidFill>
                <a:latin typeface="Consolas" panose="020B0609020204030204" pitchFamily="49" charset="0"/>
              </a:rPr>
              <a:t>keyup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endParaRPr lang="sr-Latn-RS" sz="1600" dirty="0" smtClean="0"/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f</a:t>
            </a:r>
            <a:r>
              <a:rPr lang="sr-Latn-R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ocus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/>
              <a:t> – </a:t>
            </a:r>
            <a:r>
              <a:rPr lang="sr-Latn-RS" sz="1600" dirty="0"/>
              <a:t>korisnik je </a:t>
            </a:r>
            <a:r>
              <a:rPr lang="sr-Latn-RS" sz="1600" dirty="0" smtClean="0"/>
              <a:t>fokusirao element (kliknuo na njega, strelicama na tastaturi došao do njega, i sl)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b</a:t>
            </a:r>
            <a:r>
              <a:rPr lang="sr-Latn-R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lur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/>
              <a:t> – </a:t>
            </a:r>
            <a:r>
              <a:rPr lang="sr-Latn-RS" sz="1600" dirty="0" smtClean="0"/>
              <a:t>element </a:t>
            </a:r>
            <a:r>
              <a:rPr lang="sr-Latn-RS" sz="1600" dirty="0"/>
              <a:t>je </a:t>
            </a:r>
            <a:r>
              <a:rPr lang="sr-Latn-RS" sz="1600" dirty="0" smtClean="0"/>
              <a:t>izgubio fokus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l</a:t>
            </a:r>
            <a:r>
              <a:rPr lang="sr-Latn-RS" sz="1600" dirty="0" smtClean="0">
                <a:solidFill>
                  <a:srgbClr val="9900CC"/>
                </a:solidFill>
                <a:latin typeface="Consolas" panose="020B0609020204030204" pitchFamily="49" charset="0"/>
              </a:rPr>
              <a:t>oad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1600" dirty="0"/>
              <a:t> – </a:t>
            </a:r>
            <a:r>
              <a:rPr lang="sr-Latn-RS" sz="1600" dirty="0" smtClean="0"/>
              <a:t>stranica se učitala</a:t>
            </a:r>
            <a:endParaRPr lang="sr-Latn-RS" sz="16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sr-Latn-RS" sz="16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- </a:t>
            </a:r>
            <a:r>
              <a:rPr lang="en-US" dirty="0" err="1">
                <a:effectLst/>
              </a:rPr>
              <a:t>Doga</a:t>
            </a:r>
            <a:r>
              <a:rPr lang="sr-Latn-RS" dirty="0">
                <a:effectLst/>
              </a:rPr>
              <a:t>đaji (eng. events)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55888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rmAutofit/>
          </a:bodyPr>
          <a:lstStyle/>
          <a:p>
            <a:r>
              <a:rPr lang="sr-Latn-RS" dirty="0" smtClean="0"/>
              <a:t>Kada ukucamo adrese neke stranice, browser učita HTML kod stranice i od njega napravi objekat tipa dokument i sačuva ga u memoriji</a:t>
            </a:r>
          </a:p>
          <a:p>
            <a:r>
              <a:rPr lang="sr-Latn-RS" dirty="0" smtClean="0"/>
              <a:t>Nakon toga alat za prikazivanje stranica ovaj objekat prikaže ga na ekranu na određen način</a:t>
            </a:r>
          </a:p>
          <a:p>
            <a:r>
              <a:rPr lang="sr-Latn-RS" dirty="0" smtClean="0"/>
              <a:t>Kao i drugi objekti, dokument ima svojstva, metode i dogadjaje na koje reaguje</a:t>
            </a:r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sr-Latn-RS" dirty="0" smtClean="0">
                <a:effectLst/>
              </a:rPr>
              <a:t>Document object</a:t>
            </a:r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81" y="3500583"/>
            <a:ext cx="5655974" cy="29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95049" y="1448554"/>
            <a:ext cx="10430844" cy="4498132"/>
          </a:xfrm>
        </p:spPr>
        <p:txBody>
          <a:bodyPr>
            <a:noAutofit/>
          </a:bodyPr>
          <a:lstStyle/>
          <a:p>
            <a:r>
              <a:rPr lang="sr-Latn-RS" sz="1800" dirty="0" smtClean="0"/>
              <a:t>Postoje funkcije koje mogu da zakažu kada će da se izvrši neka funkcija</a:t>
            </a:r>
          </a:p>
          <a:p>
            <a:pPr lvl="1"/>
            <a:r>
              <a:rPr lang="sr-Latn-RS" dirty="0" smtClean="0"/>
              <a:t>Recimo hoćemo da prikažemo veliku reklamu 1 minut nakon što je korisnik došao na našu stranicu</a:t>
            </a:r>
            <a:endParaRPr lang="sr-Latn-RS" dirty="0"/>
          </a:p>
          <a:p>
            <a:pPr marL="109728" indent="0">
              <a:buNone/>
            </a:pPr>
            <a:endParaRPr lang="sr-Latn-R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setTimeout(ime_funkcije,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br_milisek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sr-Latn-R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/>
              <a:t>z</a:t>
            </a:r>
            <a:r>
              <a:rPr lang="sr-Latn-RS" dirty="0" smtClean="0"/>
              <a:t>akazuje izvršavanje funkcije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ime_funkcije</a:t>
            </a:r>
            <a:r>
              <a:rPr lang="sr-Latn-RS" dirty="0" smtClean="0"/>
              <a:t> nakon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br_milisek </a:t>
            </a:r>
            <a:r>
              <a:rPr lang="sr-Latn-RS" dirty="0" smtClean="0"/>
              <a:t>milisekundi</a:t>
            </a:r>
            <a:endParaRPr lang="sr-Latn-RS" dirty="0"/>
          </a:p>
          <a:p>
            <a:pPr marL="109728" indent="0">
              <a:buNone/>
            </a:pP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clearTimeout(ime_funkcije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sr-Latn-R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 smtClean="0"/>
              <a:t>otkazuje </a:t>
            </a:r>
            <a:r>
              <a:rPr lang="sr-Latn-RS" dirty="0"/>
              <a:t>izvršavanje funkcije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ime_funkcije</a:t>
            </a:r>
            <a:r>
              <a:rPr lang="sr-Latn-RS" dirty="0"/>
              <a:t> </a:t>
            </a:r>
            <a:endParaRPr lang="sr-Latn-RS" dirty="0" smtClean="0"/>
          </a:p>
          <a:p>
            <a:pPr marL="109728" indent="0">
              <a:buNone/>
            </a:pP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setInterval(ime_funkcije</a:t>
            </a:r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R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br_milisek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sr-Latn-RS" sz="1800" dirty="0" smtClean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 smtClean="0"/>
              <a:t>zakazuje izvršavanje funkcije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ime_funkcije</a:t>
            </a:r>
            <a:r>
              <a:rPr lang="sr-Latn-RS" dirty="0" smtClean="0"/>
              <a:t> nakon svakih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br_milisek </a:t>
            </a:r>
            <a:r>
              <a:rPr lang="sr-Latn-RS" dirty="0" smtClean="0"/>
              <a:t>milisekundi</a:t>
            </a:r>
          </a:p>
          <a:p>
            <a:pPr marL="109728" indent="0">
              <a:buNone/>
            </a:pPr>
            <a:r>
              <a:rPr lang="sr-Latn-R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clearInterval(ime_funkcije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sr-Latn-RS" sz="1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sr-Latn-RS" dirty="0"/>
              <a:t>o</a:t>
            </a:r>
            <a:r>
              <a:rPr lang="sr-Latn-RS" smtClean="0"/>
              <a:t>tkazuje </a:t>
            </a:r>
            <a:r>
              <a:rPr lang="sr-Latn-RS" dirty="0" smtClean="0"/>
              <a:t>izvršavanje </a:t>
            </a:r>
            <a:r>
              <a:rPr lang="sr-Latn-RS" dirty="0"/>
              <a:t>funkcije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ime_funkcije</a:t>
            </a:r>
            <a:endParaRPr lang="sr-Latn-RS" dirty="0"/>
          </a:p>
          <a:p>
            <a:endParaRPr lang="sr-Latn-RS" sz="1800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95049" y="317410"/>
            <a:ext cx="10430844" cy="1325563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Javascript</a:t>
            </a:r>
            <a:r>
              <a:rPr lang="en-US" dirty="0">
                <a:effectLst/>
              </a:rPr>
              <a:t> - </a:t>
            </a:r>
            <a:r>
              <a:rPr lang="sr-Latn-RS" dirty="0" smtClean="0">
                <a:effectLst/>
              </a:rPr>
              <a:t>Timers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0150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16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0A06AC-3D0B-44FF-A787-76DC2241215C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17545</TotalTime>
  <Words>6023</Words>
  <Application>Microsoft Office PowerPoint</Application>
  <PresentationFormat>Widescreen</PresentationFormat>
  <Paragraphs>1045</Paragraphs>
  <Slides>90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2" baseType="lpstr">
      <vt:lpstr>Arial</vt:lpstr>
      <vt:lpstr>Calibri</vt:lpstr>
      <vt:lpstr>Cardo</vt:lpstr>
      <vt:lpstr>Consolas</vt:lpstr>
      <vt:lpstr>Lato</vt:lpstr>
      <vt:lpstr>Lucida Sans Unicode</vt:lpstr>
      <vt:lpstr>Open Sans Bold</vt:lpstr>
      <vt:lpstr>Poppins SemiBold</vt:lpstr>
      <vt:lpstr>Verdana</vt:lpstr>
      <vt:lpstr>Wingdings 2</vt:lpstr>
      <vt:lpstr>Wingdings 3</vt:lpstr>
      <vt:lpstr>Concourse</vt:lpstr>
      <vt:lpstr>Javascript</vt:lpstr>
      <vt:lpstr>Program</vt:lpstr>
      <vt:lpstr>Program</vt:lpstr>
      <vt:lpstr>Primer</vt:lpstr>
      <vt:lpstr>Programski jezik</vt:lpstr>
      <vt:lpstr>Primer</vt:lpstr>
      <vt:lpstr>Objekti</vt:lpstr>
      <vt:lpstr>Objekti</vt:lpstr>
      <vt:lpstr>Document object</vt:lpstr>
      <vt:lpstr>Javascript</vt:lpstr>
      <vt:lpstr>Javascript</vt:lpstr>
      <vt:lpstr>Javascript – prvi program</vt:lpstr>
      <vt:lpstr>Javascript – prvi program</vt:lpstr>
      <vt:lpstr>Javascript - uključivanje</vt:lpstr>
      <vt:lpstr>Javascript - naredbe</vt:lpstr>
      <vt:lpstr>Javascript – komentari</vt:lpstr>
      <vt:lpstr>Javascript - promenljive</vt:lpstr>
      <vt:lpstr>Javascript - promenljive</vt:lpstr>
      <vt:lpstr>Javascript - promenljive</vt:lpstr>
      <vt:lpstr>Javascript - promenljive</vt:lpstr>
      <vt:lpstr>Javascript - promenljive</vt:lpstr>
      <vt:lpstr>Javascript – tipovi podataka</vt:lpstr>
      <vt:lpstr>Javascript – tipovi podataka</vt:lpstr>
      <vt:lpstr>Javascript – tipovi podataka</vt:lpstr>
      <vt:lpstr>Javascript – tipovi podataka </vt:lpstr>
      <vt:lpstr>Javascript – tipovi podataka </vt:lpstr>
      <vt:lpstr>Javascript – imena promenljivih</vt:lpstr>
      <vt:lpstr>Javascript – operatori i izrazi</vt:lpstr>
      <vt:lpstr>Javascript – aritmetički operatori</vt:lpstr>
      <vt:lpstr>Javascript – aritmetički operatori</vt:lpstr>
      <vt:lpstr>Javascript – string operator</vt:lpstr>
      <vt:lpstr>Javascript - funkcije</vt:lpstr>
      <vt:lpstr>Javascript - funkcije</vt:lpstr>
      <vt:lpstr>Javascript - funkcije</vt:lpstr>
      <vt:lpstr>Javascript - funkcije</vt:lpstr>
      <vt:lpstr>Javascript - funkcije</vt:lpstr>
      <vt:lpstr>Javascript – funkcije </vt:lpstr>
      <vt:lpstr>Javascript - objekti</vt:lpstr>
      <vt:lpstr>Javascript - objekti</vt:lpstr>
      <vt:lpstr>Javascript - objekti</vt:lpstr>
      <vt:lpstr>Javascript - objekti</vt:lpstr>
      <vt:lpstr>Javascript - objekti</vt:lpstr>
      <vt:lpstr>Javascript - objekti</vt:lpstr>
      <vt:lpstr>Javascript – this objekat</vt:lpstr>
      <vt:lpstr>Javascript - objekti</vt:lpstr>
      <vt:lpstr>Javascript - objekti</vt:lpstr>
      <vt:lpstr>Javascript – built-in objekti</vt:lpstr>
      <vt:lpstr>Javascript – Browser object model</vt:lpstr>
      <vt:lpstr>Javascript – Document Object Model</vt:lpstr>
      <vt:lpstr>Javascript – Global objects</vt:lpstr>
      <vt:lpstr>Javascript – naredba grananja IF</vt:lpstr>
      <vt:lpstr>Javascript - naredba grananja IF </vt:lpstr>
      <vt:lpstr>Javascript - naredba grananja IF </vt:lpstr>
      <vt:lpstr>Javascript – operatori poređenja</vt:lpstr>
      <vt:lpstr>Javascript – operatori poređenja</vt:lpstr>
      <vt:lpstr>Javascript – logički operatori</vt:lpstr>
      <vt:lpstr>Javascript – naredba SWITCH</vt:lpstr>
      <vt:lpstr>Javascript – konverzija tipova</vt:lpstr>
      <vt:lpstr>Javascript – truthy i falsy vrednosti</vt:lpstr>
      <vt:lpstr>Javascript – petlje (eng. loops)</vt:lpstr>
      <vt:lpstr>Javascript – FOR petlja</vt:lpstr>
      <vt:lpstr>Javascript - FOR petlja</vt:lpstr>
      <vt:lpstr>Javascript - FOR petlja</vt:lpstr>
      <vt:lpstr>Javascript - FOR petlja</vt:lpstr>
      <vt:lpstr>Javascript - WHILE petlja</vt:lpstr>
      <vt:lpstr>Javascript - WHILE petlja</vt:lpstr>
      <vt:lpstr>Javascript – DO WHILE petlja </vt:lpstr>
      <vt:lpstr>Javascript - Nizovi</vt:lpstr>
      <vt:lpstr>Javascript - Nizovi</vt:lpstr>
      <vt:lpstr>Javascript - Nizovi</vt:lpstr>
      <vt:lpstr>Javascript – Nizovi </vt:lpstr>
      <vt:lpstr>Javascript - Nizovi</vt:lpstr>
      <vt:lpstr>Javascript – Document Object Model</vt:lpstr>
      <vt:lpstr>Javascript - Document Object Model</vt:lpstr>
      <vt:lpstr>Javascript - Document Object Model</vt:lpstr>
      <vt:lpstr>Javascript - Document Object Model</vt:lpstr>
      <vt:lpstr>Javascript - Document Object Model</vt:lpstr>
      <vt:lpstr>Javascript – String global object</vt:lpstr>
      <vt:lpstr>Javascript – Number global object</vt:lpstr>
      <vt:lpstr>Javascript – Math globalni objekat</vt:lpstr>
      <vt:lpstr>Javascript – Date globalni objekat</vt:lpstr>
      <vt:lpstr>Javascript – Događaji (eng. events)</vt:lpstr>
      <vt:lpstr>Javascript – Događaji (eng. events)</vt:lpstr>
      <vt:lpstr>Javascript - Događaji (eng. events)</vt:lpstr>
      <vt:lpstr>Javascript - Događaji (eng. events)</vt:lpstr>
      <vt:lpstr>Javascript - Događaji (eng. events)</vt:lpstr>
      <vt:lpstr>Javascript - Događaji (eng. events)</vt:lpstr>
      <vt:lpstr>Javascript - Događaji (eng. events)</vt:lpstr>
      <vt:lpstr>Javascript - Događaji (eng. events)</vt:lpstr>
      <vt:lpstr>Javascript - Timers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Branislava Živković</cp:lastModifiedBy>
  <cp:revision>1048</cp:revision>
  <dcterms:created xsi:type="dcterms:W3CDTF">2016-10-19T11:02:20Z</dcterms:created>
  <dcterms:modified xsi:type="dcterms:W3CDTF">2018-09-05T08:14:05Z</dcterms:modified>
</cp:coreProperties>
</file>