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1"/>
  </p:notesMasterIdLst>
  <p:sldIdLst>
    <p:sldId id="320" r:id="rId2"/>
    <p:sldId id="257" r:id="rId3"/>
    <p:sldId id="311" r:id="rId4"/>
    <p:sldId id="312" r:id="rId5"/>
    <p:sldId id="313" r:id="rId6"/>
    <p:sldId id="314" r:id="rId7"/>
    <p:sldId id="316" r:id="rId8"/>
    <p:sldId id="317" r:id="rId9"/>
    <p:sldId id="318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A3836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5DA5FC1-0C5F-42B7-B56B-58192C1826B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E74247-E9B4-4675-8234-CCC237ABBC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4727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E74247-E9B4-4675-8234-CCC237ABBC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30503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E74247-E9B4-4675-8234-CCC237ABBC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76024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5475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62586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445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0380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21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38130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458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1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08375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124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92547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ECBF-80FA-4442-BA87-09822BD5C37D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AA7A-14C6-4FFA-B434-2CD8D105A1A6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85981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ndex.html#d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54" y="2494286"/>
            <a:ext cx="10972440" cy="1144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Lucida Sans" panose="020B0602030504020204" pitchFamily="34" charset="0"/>
              </a:rPr>
              <a:t>UVOD</a:t>
            </a:r>
            <a:endParaRPr lang="sr-Latn-CS" sz="6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8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03589" y="1422514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 mreža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pomoću koje uređaju komuniciraju i dele resurse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Internet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71" y="2042568"/>
            <a:ext cx="7478657" cy="4053432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03589" y="1422514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Kada otvorimo pregledač (eng.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rowser) i ukucamo neku adresu (npr.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2"/>
              </a:rPr>
              <a:t>www.google.com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 uređaj (web server) na kome se nalazi tražena web stranica nam pošalje tu stanicu i naš browser je prikaže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 komunikacija (slanje i prihvatanje poruka) se obavlja preko Interneta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Računar (odnosno naš browser) je klijent koji šalje poruku drugom uređaju (odnosno web serveru) poruku gde mu govori da želi da otvori određenu stranicu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Web server, kada primi i pročita poruku, spakuje sadržaj stranice u drugu poruku i pošalje odgovor klijentu</a:t>
            </a: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Komunikacija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77185828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94880" y="1474765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Web stranice su fajlovi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koji sadrže tekst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Tekst je obeležen i struktuiran na poseban način da bi browser umeo da ga prikaže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 obeležavanje i struktuiranje teksta koristimo jezik HTML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 stilizovanje teksta (dodavanje boja, iskošenje slova i sl.) koristim jezik CSS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 dodavanje interakcije (klik na dugme, link i sl.) koristimo jezik Javascript </a:t>
            </a: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Web stranice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93659919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94880" y="1474765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 njemu se nalaze web stranice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Š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alje ih klijentu kada ih klijent zatraži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Bilo koji uređaj koji ima pristup Internet mreži može da bude server, odnosno može da čuva web stranice i da ih šalje klijentu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Potrebno je instalirati određene programe i konfigurisati ih</a:t>
            </a: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Web server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84109367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Preuzeti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instalaciju sa ove adrese </a:t>
            </a:r>
            <a:r>
              <a:rPr lang="en-US" sz="2000" dirty="0">
                <a:hlinkClick r:id="rId2"/>
              </a:rPr>
              <a:t>https://nodejs.org/en/download/</a:t>
            </a:r>
            <a:endParaRPr lang="sr-Latn-RS" sz="2000" dirty="0"/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Kada se instalacija preuzme, instalirati je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Ukucati sledeće u komandnoj liniji (cmd):</a:t>
            </a:r>
          </a:p>
          <a:p>
            <a:pPr marL="822960" lvl="1" indent="-25560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dirty="0" err="1"/>
              <a:t>npm</a:t>
            </a:r>
            <a:r>
              <a:rPr lang="en-US" sz="2000" dirty="0"/>
              <a:t> install http-server –g</a:t>
            </a:r>
          </a:p>
          <a:p>
            <a:pPr marL="822960" lvl="1" indent="-25560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dirty="0"/>
              <a:t>cd C:\U</a:t>
            </a:r>
            <a:r>
              <a:rPr lang="sr-Latn-RS" sz="2000" dirty="0"/>
              <a:t>sers</a:t>
            </a:r>
            <a:r>
              <a:rPr lang="en-US" sz="2000" dirty="0"/>
              <a:t>\Code\Primer</a:t>
            </a:r>
          </a:p>
          <a:p>
            <a:pPr marL="822960" lvl="1" indent="-25560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dirty="0"/>
              <a:t>http-server </a:t>
            </a:r>
            <a:r>
              <a:rPr lang="en-US" sz="2000" dirty="0" smtClean="0"/>
              <a:t>.</a:t>
            </a:r>
            <a:r>
              <a:rPr lang="sr-Latn-RS" sz="2000" dirty="0" smtClean="0"/>
              <a:t>	</a:t>
            </a:r>
            <a:endParaRPr lang="en-US" sz="2000" dirty="0"/>
          </a:p>
          <a:p>
            <a:pPr marL="365760" indent="-25560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</a:t>
            </a:r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browser</a:t>
            </a:r>
            <a:r>
              <a:rPr lang="sr-Latn-R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 otvoriti </a:t>
            </a:r>
            <a:r>
              <a:rPr lang="en-US" sz="2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slede</a:t>
            </a:r>
            <a:r>
              <a:rPr lang="sr-Latn-R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ću </a:t>
            </a:r>
            <a:r>
              <a:rPr lang="sr-Latn-R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adresu:</a:t>
            </a:r>
          </a:p>
          <a:p>
            <a:pPr marL="822960" lvl="1" indent="-25560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dirty="0">
                <a:hlinkClick r:id="rId3"/>
              </a:rPr>
              <a:t>http://localhost:8080</a:t>
            </a:r>
            <a:r>
              <a:rPr lang="en-US" sz="2000" dirty="0" smtClean="0">
                <a:hlinkClick r:id="rId3"/>
              </a:rPr>
              <a:t>/</a:t>
            </a:r>
            <a:endParaRPr lang="sr-Latn-RS" sz="2000" dirty="0" smtClean="0"/>
          </a:p>
          <a:p>
            <a:pPr marL="365760" indent="-255600">
              <a:lnSpc>
                <a:spcPct val="15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Sada je naš računar web server i čuva one web stranice koje se nalaze u našem folderu </a:t>
            </a:r>
            <a:r>
              <a:rPr lang="sr-Latn-RS" sz="2000" i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Primer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Web server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179165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13240" y="1403280"/>
            <a:ext cx="10430640" cy="449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5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Svaka web stranica ima svoju adresu odnosno </a:t>
            </a:r>
            <a:r>
              <a:rPr lang="sr-Latn-RS" sz="3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URL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</a:t>
            </a:r>
            <a:r>
              <a:rPr lang="sr-Latn-RS" sz="3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niform </a:t>
            </a:r>
            <a:r>
              <a:rPr lang="sr-Latn-RS" sz="3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esource </a:t>
            </a:r>
            <a:r>
              <a:rPr lang="sr-Latn-RS" sz="31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ocator)</a:t>
            </a:r>
            <a:endParaRPr lang="ru-RU" sz="3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sr-Latn-CS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C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	</a:t>
            </a:r>
            <a:r>
              <a:rPr lang="sr-Latn-C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3"/>
              </a:rPr>
              <a:t>http://localhost:8080/index.html#dno</a:t>
            </a:r>
            <a:endParaRPr lang="sr-Latn-CS" sz="3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Delovi ovog </a:t>
            </a:r>
            <a:r>
              <a:rPr lang="sr-Latn-R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URL-a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(ne morate ih učiti napamet ali bi jednog dana trebalo da ih znate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):</a:t>
            </a:r>
            <a:endParaRPr lang="sr-Latn-RS" sz="3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914760" lvl="1" indent="-457200">
              <a:spcBef>
                <a:spcPts val="500"/>
              </a:spcBef>
              <a:buClr>
                <a:srgbClr val="2DA2BF"/>
              </a:buClr>
              <a:buSzPct val="90000"/>
              <a:buFont typeface="Lucida Sans Unicode" panose="020B0602030504020204" pitchFamily="34" charset="0"/>
              <a:buChar char="⁻"/>
            </a:pPr>
            <a:r>
              <a:rPr lang="ru-RU" sz="3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http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– </a:t>
            </a:r>
            <a:r>
              <a:rPr lang="ru-RU" sz="3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protokol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(druga 2 protokola koja ćete najčešće viđati su https i file)</a:t>
            </a:r>
          </a:p>
          <a:p>
            <a:pPr marL="914760" lvl="1" indent="-457200">
              <a:spcBef>
                <a:spcPts val="500"/>
              </a:spcBef>
              <a:buClr>
                <a:srgbClr val="2DA2BF"/>
              </a:buClr>
              <a:buSzPct val="90000"/>
              <a:buFont typeface="Lucida Sans Unicode" panose="020B0602030504020204" pitchFamily="34" charset="0"/>
              <a:buChar char="⁻"/>
            </a:pPr>
            <a:r>
              <a:rPr lang="ru-RU" sz="3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localhost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– </a:t>
            </a:r>
            <a:r>
              <a:rPr lang="ru-RU" sz="3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domen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</a:t>
            </a:r>
            <a:r>
              <a:rPr lang="sr-Latn-R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možemo shvatiti domen kao adresu web servera, 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domeni </a:t>
            </a:r>
            <a:r>
              <a:rPr lang="sr-Latn-R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drugih stranica 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će uglavnom imati i tačku u sebi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npr. </a:t>
            </a:r>
            <a:r>
              <a:rPr lang="sr-Latn-RS" sz="31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google.rs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</a:p>
          <a:p>
            <a:pPr marL="914760" lvl="1" indent="-457200">
              <a:spcBef>
                <a:spcPts val="500"/>
              </a:spcBef>
              <a:buClr>
                <a:srgbClr val="2DA2BF"/>
              </a:buClr>
              <a:buSzPct val="90000"/>
              <a:buFont typeface="Lucida Sans Unicode" panose="020B0602030504020204" pitchFamily="34" charset="0"/>
              <a:buChar char="⁻"/>
            </a:pPr>
            <a:r>
              <a:rPr lang="ru-RU" sz="3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8080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– </a:t>
            </a:r>
            <a:r>
              <a:rPr lang="ru-RU" sz="3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port</a:t>
            </a: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(ako </a:t>
            </a: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nema porta uglavnom je podrazumevani 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port 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 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80)</a:t>
            </a: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914760" lvl="1" indent="-457200">
              <a:spcBef>
                <a:spcPts val="500"/>
              </a:spcBef>
              <a:buClr>
                <a:srgbClr val="2DA2BF"/>
              </a:buClr>
              <a:buSzPct val="90000"/>
              <a:buFont typeface="Lucida Sans Unicode" panose="020B0602030504020204" pitchFamily="34" charset="0"/>
              <a:buChar char="⁻"/>
            </a:pPr>
            <a:r>
              <a:rPr lang="sr-Latn-RS" sz="3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index</a:t>
            </a:r>
            <a:r>
              <a:rPr lang="ru-RU" sz="3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.html</a:t>
            </a:r>
            <a:r>
              <a:rPr lang="ru-RU" sz="3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– </a:t>
            </a:r>
            <a:r>
              <a:rPr lang="sr-Latn-RS" sz="3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putanja do fajla na serveru </a:t>
            </a:r>
            <a:r>
              <a:rPr lang="ru-RU" sz="3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(putanja u sebi može imati i imena foldera, kao u primeru "http://localhost:8080/podfolder/index.html")</a:t>
            </a:r>
          </a:p>
          <a:p>
            <a:pPr marL="914760" lvl="1" indent="-457200">
              <a:spcBef>
                <a:spcPts val="500"/>
              </a:spcBef>
              <a:buClr>
                <a:srgbClr val="2DA2BF"/>
              </a:buClr>
              <a:buSzPct val="90000"/>
              <a:buFont typeface="Lucida Sans Unicode" panose="020B0602030504020204" pitchFamily="34" charset="0"/>
              <a:buChar char="⁻"/>
            </a:pPr>
            <a:r>
              <a:rPr lang="ru-RU" sz="3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#dno </a:t>
            </a: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– </a:t>
            </a:r>
            <a:r>
              <a:rPr lang="ru-RU" sz="3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hash</a:t>
            </a:r>
            <a:r>
              <a:rPr lang="sr-Latn-RS" sz="3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3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(kasnije ćemo naučiti čemu ovo služi)</a:t>
            </a:r>
            <a:endParaRPr lang="ru-RU" sz="31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914760" lvl="1" indent="-457200">
              <a:spcBef>
                <a:spcPts val="500"/>
              </a:spcBef>
              <a:buClr>
                <a:srgbClr val="2DA2BF"/>
              </a:buClr>
              <a:buSzPct val="90000"/>
              <a:buFont typeface="Lucida Sans Unicode" panose="020B0602030504020204" pitchFamily="34" charset="0"/>
              <a:buChar char="⁻"/>
            </a:pPr>
            <a:r>
              <a:rPr lang="ru-RU" sz="3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query string </a:t>
            </a: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(u putanji iznad ga nismo imali, ali često ćete videti url u formatu https://www.google.rs/search?num=100&amp;source=hp&amp;q=test&amp;oq=test</a:t>
            </a:r>
          </a:p>
          <a:p>
            <a:pPr marL="457560" lvl="1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 </a:t>
            </a:r>
            <a:r>
              <a:rPr lang="ru-RU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ovom url-u sve što se nalazi iza znaka pitanja je query string, znači "num=100&amp;source=hp&amp;q=test&amp;oq=test</a:t>
            </a:r>
            <a:r>
              <a:rPr lang="ru-RU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")</a:t>
            </a: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URL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9380583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13240" y="1403280"/>
            <a:ext cx="10430640" cy="449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 deo URLa koji se odnosi na lokaciju web stranice na web serveru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CS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sr-Latn-CS" sz="3100" spc="-1" dirty="0">
                <a:uFill>
                  <a:solidFill>
                    <a:srgbClr val="FFFFFF"/>
                  </a:solidFill>
                </a:uFill>
                <a:latin typeface="Lucida Sans Unicode"/>
              </a:rPr>
              <a:t>http://localhost:8080/</a:t>
            </a:r>
            <a:r>
              <a:rPr lang="sr-Latn-CS" sz="31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index.html</a:t>
            </a:r>
            <a:r>
              <a:rPr lang="sr-Latn-CS" sz="3100" spc="-1" dirty="0">
                <a:uFill>
                  <a:solidFill>
                    <a:srgbClr val="FFFFFF"/>
                  </a:solidFill>
                </a:uFill>
                <a:latin typeface="Lucida Sans Unicode"/>
              </a:rPr>
              <a:t>#dno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3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Ovakva putanja (gde je navedeno samo ime fajla) označava da se fajl nalazi u istom folderu u kome se nalazi i web server</a:t>
            </a:r>
            <a:endParaRPr lang="sr-Latn-RS" sz="3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Ali nekad želimo da prikažemo stranicu koja nije u istom folderu kao server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Recimo </a:t>
            </a:r>
            <a:r>
              <a:rPr lang="en-US" sz="3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putanja</a:t>
            </a:r>
            <a:r>
              <a:rPr lang="en-U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do 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stranic</a:t>
            </a:r>
            <a:r>
              <a:rPr lang="en-U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 </a:t>
            </a:r>
            <a:r>
              <a:rPr lang="sr-Latn-RS" sz="31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sladoled.html</a:t>
            </a:r>
            <a:r>
              <a:rPr lang="sr-Latn-R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koja se nalazi u folderu </a:t>
            </a:r>
            <a:r>
              <a:rPr lang="sr-Latn-RS" sz="31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Materijali</a:t>
            </a:r>
            <a:r>
              <a:rPr lang="en-US" sz="31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3100" spc="-1" dirty="0" smtClean="0">
                <a:uFill>
                  <a:solidFill>
                    <a:srgbClr val="FFFFFF"/>
                  </a:solidFill>
                </a:uFill>
                <a:latin typeface="Lucida Sans Unicode"/>
              </a:rPr>
              <a:t>bi </a:t>
            </a:r>
            <a:r>
              <a:rPr lang="en-US" sz="3100" spc="-1" dirty="0" err="1" smtClean="0">
                <a:uFill>
                  <a:solidFill>
                    <a:srgbClr val="FFFFFF"/>
                  </a:solidFill>
                </a:uFill>
                <a:latin typeface="Lucida Sans Unicode"/>
              </a:rPr>
              <a:t>bila</a:t>
            </a:r>
            <a:endParaRPr lang="en-US" sz="3100" spc="-1" dirty="0" smtClean="0"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3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457560" lvl="1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3100" b="0" strike="noStrike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Materijali</a:t>
            </a:r>
            <a:r>
              <a:rPr lang="en-US" sz="3100" b="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/sladoled.html</a:t>
            </a:r>
            <a:endParaRPr lang="ru-RU" sz="3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sr-Latn-CS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CS" sz="3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sr-Latn-CS" sz="3100" spc="-1" dirty="0" smtClean="0"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sr-Latn-RS" sz="3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Putanje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9522443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13240" y="1403280"/>
            <a:ext cx="10430640" cy="449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Relativne putanje s</a:t>
            </a:r>
            <a:r>
              <a:rPr lang="en-US" sz="1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 one </a:t>
            </a:r>
            <a:r>
              <a:rPr lang="en-US" sz="1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koje</a:t>
            </a:r>
            <a:r>
              <a:rPr lang="en-US" sz="1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1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tra</a:t>
            </a:r>
            <a:r>
              <a:rPr lang="sr-Latn-RS" sz="1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 sadržaj u odnosu na trenutni folder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Njih je pogodno koristiti u situacijama kada smo sigurni da se hijerarhija foldera neće menjati</a:t>
            </a:r>
            <a:endParaRPr lang="en-US" sz="1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1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Apsolutne putanje su one koje traže sadržaj u odnosu na lokaciju web server</a:t>
            </a:r>
            <a:r>
              <a:rPr lang="en-US" sz="1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</a:t>
            </a:r>
            <a:endParaRPr lang="sr-Latn-RS" sz="1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17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Apsolutne</a:t>
            </a:r>
            <a:r>
              <a:rPr lang="en-US" sz="17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7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putanje</a:t>
            </a:r>
            <a:r>
              <a:rPr lang="en-US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7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počinju</a:t>
            </a:r>
            <a:r>
              <a:rPr lang="en-US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7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na</a:t>
            </a:r>
            <a:r>
              <a:rPr lang="en-US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7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jedan</a:t>
            </a:r>
            <a:r>
              <a:rPr lang="en-US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od ova </a:t>
            </a:r>
            <a:r>
              <a:rPr lang="en-US" sz="17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dva</a:t>
            </a:r>
            <a:r>
              <a:rPr lang="en-US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7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načina</a:t>
            </a:r>
            <a:r>
              <a:rPr lang="en-US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</a:p>
          <a:p>
            <a:pPr marL="342900" indent="-342900"/>
            <a:endParaRPr lang="en-US" sz="1700" dirty="0"/>
          </a:p>
          <a:p>
            <a:pPr marL="342900" indent="-342900"/>
            <a:r>
              <a:rPr lang="pl-PL" sz="1700" dirty="0" smtClean="0"/>
              <a:t>	1</a:t>
            </a:r>
            <a:r>
              <a:rPr lang="pl-PL" sz="1700" dirty="0"/>
              <a:t>. - </a:t>
            </a:r>
            <a:r>
              <a:rPr lang="pl-PL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ako stavimo kosu crtu</a:t>
            </a:r>
            <a:r>
              <a:rPr lang="en-US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/</a:t>
            </a:r>
            <a:r>
              <a:rPr lang="pl-PL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na početku</a:t>
            </a:r>
            <a:endParaRPr lang="en-US" sz="17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/>
            <a:endParaRPr lang="en-US" sz="1700" dirty="0"/>
          </a:p>
          <a:p>
            <a:pPr marL="109728" indent="0">
              <a:buNone/>
            </a:pPr>
            <a:r>
              <a:rPr lang="sr-Latn-RS" sz="17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a-DK" sz="1700" dirty="0" smtClean="0">
                <a:solidFill>
                  <a:srgbClr val="0000FF"/>
                </a:solidFill>
                <a:latin typeface="Consolas"/>
              </a:rPr>
              <a:t>podfolder</a:t>
            </a:r>
            <a:r>
              <a:rPr lang="sr-Latn-RS" sz="17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/podfolder2/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fajl</a:t>
            </a:r>
            <a:endParaRPr lang="en-US" sz="17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da-DK" sz="1700" dirty="0"/>
          </a:p>
          <a:p>
            <a:pPr marL="342900" indent="-342900"/>
            <a:r>
              <a:rPr lang="it-IT" sz="17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2</a:t>
            </a:r>
            <a:r>
              <a:rPr lang="it-IT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  <a:r>
              <a:rPr lang="it-IT" sz="17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– ako putanju započnemo </a:t>
            </a:r>
            <a:r>
              <a:rPr lang="it-IT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 protokolom</a:t>
            </a:r>
          </a:p>
          <a:p>
            <a:pPr marL="342900" indent="-342900"/>
            <a:endParaRPr lang="it-IT" sz="1700" dirty="0"/>
          </a:p>
          <a:p>
            <a:pPr marL="109728" indent="0">
              <a:buNone/>
            </a:pPr>
            <a:r>
              <a:rPr lang="pt-BR" sz="1700" dirty="0" smtClean="0">
                <a:solidFill>
                  <a:srgbClr val="0000FF"/>
                </a:solidFill>
                <a:latin typeface="Consolas"/>
              </a:rPr>
              <a:t>	http://</a:t>
            </a:r>
            <a:endParaRPr lang="it-IT" sz="17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17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it-IT" sz="17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Sve putanje koje nisu napisane na jedan od navedenih načina iznad su relativne </a:t>
            </a:r>
            <a:r>
              <a:rPr lang="it-IT" sz="17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putanje</a:t>
            </a:r>
            <a:endParaRPr lang="ru-RU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Apsolutne i </a:t>
            </a:r>
            <a:r>
              <a:rPr lang="sr-Latn-RS" sz="2800" b="1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</a:t>
            </a:r>
            <a:r>
              <a:rPr lang="en-US" sz="2800" b="1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elativne</a:t>
            </a:r>
            <a:r>
              <a:rPr lang="en-US" sz="2800" b="1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p</a:t>
            </a: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utanje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6647700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10561</TotalTime>
  <Words>348</Words>
  <Application>Microsoft Office PowerPoint</Application>
  <PresentationFormat>Widescreen</PresentationFormat>
  <Paragraphs>84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DejaVu Sans</vt:lpstr>
      <vt:lpstr>DejaVu Serif</vt:lpstr>
      <vt:lpstr>Lucida Sans</vt:lpstr>
      <vt:lpstr>Lucida Sans Unicode</vt:lpstr>
      <vt:lpstr>Wingdings 3</vt:lpstr>
      <vt:lpstr>1_Office Theme</vt:lpstr>
      <vt:lpstr>UVOD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RePack by Diakov</dc:creator>
  <dc:description/>
  <cp:lastModifiedBy>Branislava Živković</cp:lastModifiedBy>
  <cp:revision>553</cp:revision>
  <dcterms:created xsi:type="dcterms:W3CDTF">2016-10-19T11:02:20Z</dcterms:created>
  <dcterms:modified xsi:type="dcterms:W3CDTF">2018-09-05T09:25:29Z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diakov.net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46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59</vt:i4>
  </property>
</Properties>
</file>