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61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8.xml.rels" ContentType="application/vnd.openxmlformats-package.relationships+xml"/>
  <Override PartName="/ppt/notesSlides/notesSlide3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57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56.xml" ContentType="application/vnd.openxmlformats-officedocument.presentationml.slide+xml"/>
  <Override PartName="/ppt/slides/slide8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_rels/slide61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58.xml.rels" ContentType="application/vnd.openxmlformats-package.relationships+xml"/>
  <Override PartName="/ppt/slides/_rels/slide26.xml.rels" ContentType="application/vnd.openxmlformats-package.relationships+xml"/>
  <Override PartName="/ppt/slides/_rels/slide30.xml.rels" ContentType="application/vnd.openxmlformats-package.relationships+xml"/>
  <Override PartName="/ppt/slides/_rels/slide33.xml.rels" ContentType="application/vnd.openxmlformats-package.relationships+xml"/>
  <Override PartName="/ppt/slides/_rels/slide44.xml.rels" ContentType="application/vnd.openxmlformats-package.relationships+xml"/>
  <Override PartName="/ppt/slides/_rels/slide34.xml.rels" ContentType="application/vnd.openxmlformats-package.relationships+xml"/>
  <Override PartName="/ppt/slides/_rels/slide45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6.xml.rels" ContentType="application/vnd.openxmlformats-package.relationships+xml"/>
  <Override PartName="/ppt/slides/slide53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55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_rels/presentation.xml.rels" ContentType="application/vnd.openxmlformats-package.relationships+xml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2.png" ContentType="image/png"/>
  <Override PartName="/ppt/media/image11.png" ContentType="image/png"/>
  <Override PartName="/ppt/media/image20.jpeg" ContentType="image/jpeg"/>
  <Override PartName="/ppt/media/image1.png" ContentType="image/png"/>
  <Override PartName="/ppt/media/image2.png" ContentType="image/png"/>
  <Override PartName="/ppt/media/image3.gif" ContentType="image/gif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14.png" ContentType="image/png"/>
  <Override PartName="/ppt/media/image10.jpeg" ContentType="image/jpeg"/>
  <Override PartName="/ppt/media/image8.png" ContentType="image/png"/>
  <Override PartName="/ppt/media/image13.jpeg" ContentType="image/jpeg"/>
  <Override PartName="/ppt/media/image9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B49B6E8-3E2B-40DE-BB69-7A721CE2154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346B586-A897-402C-9CBC-1442D692372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9F1D2BD-4FDE-452D-8B98-1B64BDA4748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BDEB47F-AE54-4048-9217-8B99552A2B2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D200280-194B-4014-AC11-646FF8F8128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F5E3C21-56F5-413C-A88F-09F1B7F5B4C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44E0E9F-1624-498F-B4DF-00A7908CFF8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9130D1E-483B-4D0E-8A86-09151131A23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1498FE5-E9FA-4CE3-B194-3CB6D1E0D2B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63C67CC-A27E-43CB-9B85-2B527F93F29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04BCF99-4594-4A05-A22D-574BB9F741E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94880" y="317520"/>
            <a:ext cx="104306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94880" y="1992240"/>
            <a:ext cx="10430640" cy="188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794880" y="4057920"/>
            <a:ext cx="10430640" cy="188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94880" y="317520"/>
            <a:ext cx="104306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94880" y="1992240"/>
            <a:ext cx="5090040" cy="188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9800" y="1992240"/>
            <a:ext cx="5090040" cy="188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139800" y="4057920"/>
            <a:ext cx="5090040" cy="188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794880" y="4057920"/>
            <a:ext cx="5090040" cy="188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94880" y="317520"/>
            <a:ext cx="104306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94880" y="1992240"/>
            <a:ext cx="10430640" cy="395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794880" y="1992240"/>
            <a:ext cx="10430640" cy="395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530880" y="1992240"/>
            <a:ext cx="4958280" cy="395424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530880" y="1992240"/>
            <a:ext cx="4958280" cy="3954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94880" y="317520"/>
            <a:ext cx="104306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94880" y="1992240"/>
            <a:ext cx="10430640" cy="3954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94880" y="317520"/>
            <a:ext cx="104306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94880" y="1992240"/>
            <a:ext cx="10430640" cy="395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94880" y="317520"/>
            <a:ext cx="104306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94880" y="1992240"/>
            <a:ext cx="5090040" cy="395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9800" y="1992240"/>
            <a:ext cx="5090040" cy="395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94880" y="317520"/>
            <a:ext cx="104306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94880" y="317520"/>
            <a:ext cx="104306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94880" y="317520"/>
            <a:ext cx="104306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94880" y="1992240"/>
            <a:ext cx="5090040" cy="188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794880" y="4057920"/>
            <a:ext cx="5090040" cy="188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139800" y="1992240"/>
            <a:ext cx="5090040" cy="395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94880" y="317520"/>
            <a:ext cx="104306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94880" y="1992240"/>
            <a:ext cx="5090040" cy="395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9800" y="1992240"/>
            <a:ext cx="5090040" cy="188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9800" y="4057920"/>
            <a:ext cx="5090040" cy="188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94880" y="317520"/>
            <a:ext cx="104306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94880" y="1992240"/>
            <a:ext cx="5090040" cy="188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9800" y="1992240"/>
            <a:ext cx="5090040" cy="188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794880" y="4057920"/>
            <a:ext cx="10430640" cy="188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794880" y="1992240"/>
            <a:ext cx="10430640" cy="3954240"/>
          </a:xfrm>
          <a:prstGeom prst="rect">
            <a:avLst/>
          </a:prstGeom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Click to edit Master text styles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Second level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Third level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Fourth level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Fifth level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794880" y="317520"/>
            <a:ext cx="10430640" cy="132516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Head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specificity.keegan.st/" TargetMode="External"/><Relationship Id="rId2" Type="http://schemas.openxmlformats.org/officeDocument/2006/relationships/hyperlink" Target="https://specificity.keegan.st/" TargetMode="External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hyperlink" Target="https://getbootstrap.com/" TargetMode="External"/><Relationship Id="rId2" Type="http://schemas.openxmlformats.org/officeDocument/2006/relationships/hyperlink" Target="https://getbootstrap.com/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hyperlink" Target="http://fontawesome.io/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739800" y="203544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CSS</a:t>
            </a:r>
            <a:endParaRPr b="0" lang="ru-RU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  <mc:AlternateContent>
    <mc:Choice Requires="p14">
      <p:transition spd="slow">
        <p14:vortex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794880" y="1448640"/>
            <a:ext cx="10430640" cy="4497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Univerzalni selektor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ru-RU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* {  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ru-RU" sz="2000" spc="-1" strike="noStrike">
                <a:solidFill>
                  <a:srgbClr val="f5454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font-family</a:t>
            </a:r>
            <a:r>
              <a:rPr b="0" lang="ru-RU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 </a:t>
            </a:r>
            <a:r>
              <a:rPr b="0" lang="ru-RU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Arial</a:t>
            </a:r>
            <a:r>
              <a:rPr b="0" lang="ru-RU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 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*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označava sve tagove u dokumentu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u ovom primeru, pravilo da je font teksta Arial se primenjuje na sve HTML tagove 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CSS selektori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  <p:transition spd="med">
    <p:pull dir="r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794880" y="1448640"/>
            <a:ext cx="10430640" cy="4497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Selektor HTML tagova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ru-RU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h2, h3 {  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ru-RU" sz="2000" spc="-1" strike="noStrike">
                <a:solidFill>
                  <a:srgbClr val="f5454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font-style</a:t>
            </a:r>
            <a:r>
              <a:rPr b="0" lang="ru-RU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 </a:t>
            </a:r>
            <a:r>
              <a:rPr b="0" lang="ru-RU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bold</a:t>
            </a:r>
            <a:r>
              <a:rPr b="0" lang="ru-RU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 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ukoliko navedemo naziv HTML tagova (ili više naziva odvojeni zarezom) označili smo sve tagove sa tim nazivima u dokumentu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u ovom primeru, pravilo da je tekst podebljan će se primeniti na sve naslove </a:t>
            </a:r>
            <a:r>
              <a:rPr b="0" i="1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h2 i h3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u dokumentu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CSS selektori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  <p:transition spd="med">
    <p:pull dir="r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794880" y="1448640"/>
            <a:ext cx="10430640" cy="4497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Direktan potomak selektor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ru-RU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p&gt;a {  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ru-RU" sz="2000" spc="-1" strike="noStrike">
                <a:solidFill>
                  <a:srgbClr val="f5454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font-style</a:t>
            </a:r>
            <a:r>
              <a:rPr b="0" lang="ru-RU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 </a:t>
            </a:r>
            <a:r>
              <a:rPr b="0" lang="ru-RU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italic</a:t>
            </a:r>
            <a:r>
              <a:rPr b="0" lang="ru-RU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 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ukoliko navedemo </a:t>
            </a:r>
            <a:r>
              <a:rPr b="0" i="1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selektor1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</a:t>
            </a:r>
            <a:r>
              <a:rPr b="0" lang="ru-RU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&gt;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</a:t>
            </a:r>
            <a:r>
              <a:rPr b="0" i="1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selektor2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, time smo označili sve </a:t>
            </a:r>
            <a:r>
              <a:rPr b="0" i="1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selektor2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koji su direktni potomci </a:t>
            </a:r>
            <a:r>
              <a:rPr b="0" i="1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selektor1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u ovom primeru, pravilo da je tekst iskošen će se primeniti na sve tagove </a:t>
            </a:r>
            <a:r>
              <a:rPr b="0" i="1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a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koji su direktni potomci taga </a:t>
            </a:r>
            <a:r>
              <a:rPr b="0" i="1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p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CSS selektori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  <p:transition spd="med">
    <p:pull dir="r"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794880" y="1448640"/>
            <a:ext cx="10430640" cy="4497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Potomak selektor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ru-RU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 a {  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ru-RU" sz="2000" spc="-1" strike="noStrike">
                <a:solidFill>
                  <a:srgbClr val="f5454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text-transform</a:t>
            </a:r>
            <a:r>
              <a:rPr b="0" lang="ru-RU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 </a:t>
            </a:r>
            <a:r>
              <a:rPr b="0" lang="ru-RU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uppercase</a:t>
            </a:r>
            <a:r>
              <a:rPr b="0" lang="ru-RU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 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ukoliko navedemo </a:t>
            </a:r>
            <a:r>
              <a:rPr b="0" i="1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selektor1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 </a:t>
            </a:r>
            <a:r>
              <a:rPr b="0" i="1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selektor2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, time smo označili sve </a:t>
            </a:r>
            <a:r>
              <a:rPr b="0" i="1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selektor2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koji su potomci </a:t>
            </a:r>
            <a:r>
              <a:rPr b="0" i="1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selektor1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u ovom primeru, pravilo da je su sva slova u tekstu velika će se primeniti na sve tagove </a:t>
            </a:r>
            <a:r>
              <a:rPr b="0" i="1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a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koji su potomci taga </a:t>
            </a:r>
            <a:r>
              <a:rPr b="0" i="1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p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CSS selektori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  <p:transition spd="med">
    <p:pull dir="r"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794880" y="1448640"/>
            <a:ext cx="10430640" cy="4497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ID selektor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Svaki HTML tag može imati atribut </a:t>
            </a:r>
            <a:r>
              <a:rPr b="0" lang="ru-RU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id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Vrednost atributa </a:t>
            </a:r>
            <a:r>
              <a:rPr b="0" lang="ru-RU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id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treba da bude jedinstvena, odnosno ne smeju postojati dva taga koji imaju istu vrednost atributa </a:t>
            </a:r>
            <a:r>
              <a:rPr b="0" lang="ru-RU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id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0" lang="ru-RU" sz="16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</a:t>
            </a:r>
            <a:r>
              <a:rPr b="0" lang="ru-RU" sz="16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&lt;p </a:t>
            </a:r>
            <a:r>
              <a:rPr b="0" lang="ru-RU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id</a:t>
            </a:r>
            <a:r>
              <a:rPr b="0" lang="ru-RU" sz="16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=“</a:t>
            </a:r>
            <a:r>
              <a:rPr b="0" lang="ru-RU" sz="16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boja</a:t>
            </a:r>
            <a:r>
              <a:rPr b="0" lang="ru-RU" sz="16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”&gt; Moja omiljena boja je plava. &lt;/p&gt;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6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Možemo označiti HTML tag na osnovu vrednosti atributa tako što navedemo karakter 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  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# 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i </a:t>
            </a:r>
            <a:r>
              <a:rPr b="0" i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vrednost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atributa </a:t>
            </a:r>
            <a:r>
              <a:rPr b="0" lang="ru-RU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id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6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</a:t>
            </a:r>
            <a:r>
              <a:rPr b="0" lang="ru-RU" sz="16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#boja {  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6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6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ru-RU" sz="1600" spc="-1" strike="noStrike">
                <a:solidFill>
                  <a:srgbClr val="f5454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color</a:t>
            </a:r>
            <a:r>
              <a:rPr b="0" lang="ru-RU" sz="16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 </a:t>
            </a:r>
            <a:r>
              <a:rPr b="0" lang="ru-RU" sz="16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blue</a:t>
            </a:r>
            <a:r>
              <a:rPr b="0" lang="ru-RU" sz="16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 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6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6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u ovom primeru, pravilo da je su slova obojena plavom bojom će se primeniti na tag koji ima atribut </a:t>
            </a:r>
            <a:r>
              <a:rPr b="0" lang="ru-RU" sz="1600" spc="-1" strike="noStrike">
                <a:solidFill>
                  <a:srgbClr val="f5454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id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koji je jednak </a:t>
            </a:r>
            <a:r>
              <a:rPr b="0" i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boja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CSS selektori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  <p:transition spd="med">
    <p:pull dir="r"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794880" y="1448640"/>
            <a:ext cx="10430640" cy="4497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Class selektor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Svaki HTML tag može imati atribut </a:t>
            </a:r>
            <a:r>
              <a:rPr b="0" lang="ru-RU" sz="15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class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Vrednost atributa </a:t>
            </a:r>
            <a:r>
              <a:rPr b="0" lang="ru-RU" sz="15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class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ne mora biti jedinstvena, vise tagova mogu imati istu vrednost atributa</a:t>
            </a:r>
            <a:r>
              <a:rPr b="0" lang="ru-RU" sz="15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class 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Atribut </a:t>
            </a:r>
            <a:r>
              <a:rPr b="0" lang="ru-RU" sz="15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class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može imati više vrednosti odvojene razmakom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&lt;p </a:t>
            </a:r>
            <a:r>
              <a:rPr b="0" lang="ru-RU" sz="15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class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=“</a:t>
            </a:r>
            <a:r>
              <a:rPr b="0" lang="ru-RU" sz="15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podebljano iskoseno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”&gt; Ovaj tekst je podebljan i iskošen. &lt;/p&gt;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Možemo označiti HTML tagove na osnovu vrednosti atributa </a:t>
            </a:r>
            <a:r>
              <a:rPr b="0" lang="ru-RU" sz="15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class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tako što navedemo karakter 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  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.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i </a:t>
            </a:r>
            <a:r>
              <a:rPr b="0" i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vrednost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atributa </a:t>
            </a:r>
            <a:r>
              <a:rPr b="0" lang="ru-RU" sz="15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class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.podebljano  {  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ru-RU" sz="1500" spc="-1" strike="noStrike">
                <a:solidFill>
                  <a:srgbClr val="f5454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font-weight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 </a:t>
            </a:r>
            <a:r>
              <a:rPr b="0" lang="ru-RU" sz="15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bold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 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u ovom primeru, pravilo da je tekst podebljan će se primeniti na sve tagove koji imaju atribut </a:t>
            </a:r>
            <a:r>
              <a:rPr b="0" lang="ru-RU" sz="1500" spc="-1" strike="noStrike">
                <a:solidFill>
                  <a:srgbClr val="f5454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class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koji je jednak </a:t>
            </a:r>
            <a:r>
              <a:rPr b="0" i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podebljano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CSS selektori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  <p:transition spd="med">
    <p:pull dir="r"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794880" y="1448640"/>
            <a:ext cx="10430640" cy="4497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Obratimo pažnju na to da isti tag možemo označiti koristeći različite selektore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Šta se dešava ukoliko pokušamo da primenimo dva različita stila na isti tag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Npr.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6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&lt;p id=‘jezik’&gt; Srpski jezik &lt;/p&gt;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6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#jezik {</a:t>
            </a:r>
            <a:r>
              <a:rPr b="0" lang="ru-RU" sz="16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6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6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6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6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 {   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6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ru-RU" sz="1600" spc="-1" strike="noStrike">
                <a:solidFill>
                  <a:srgbClr val="f5454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color</a:t>
            </a:r>
            <a:r>
              <a:rPr b="0" lang="ru-RU" sz="16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 </a:t>
            </a:r>
            <a:r>
              <a:rPr b="0" lang="ru-RU" sz="16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black</a:t>
            </a:r>
            <a:r>
              <a:rPr b="0" lang="ru-RU" sz="16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 </a:t>
            </a:r>
            <a:r>
              <a:rPr b="0" lang="ru-RU" sz="16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6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6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ru-RU" sz="16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6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600" spc="-1" strike="noStrike">
                <a:solidFill>
                  <a:srgbClr val="f5454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color</a:t>
            </a:r>
            <a:r>
              <a:rPr b="0" lang="ru-RU" sz="16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 </a:t>
            </a:r>
            <a:r>
              <a:rPr b="0" lang="ru-RU" sz="16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orange</a:t>
            </a:r>
            <a:r>
              <a:rPr b="0" lang="ru-RU" sz="16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 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6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r>
              <a:rPr b="0" lang="ru-RU" sz="16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6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6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6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6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ru-RU" sz="16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6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i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   </a:t>
            </a:r>
            <a:r>
              <a:rPr b="0" i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Koje boje će biti tekst pasusa?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Postoje pravila slaganja CSS stilova, odnosno prednosti nekih selektora u odnosu na druge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Na ovoj stranici možete proveriti koji selektor ima veću prednost </a:t>
            </a:r>
            <a:r>
              <a:rPr b="0" lang="ru-RU" sz="16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Lucida Sans"/>
                <a:hlinkClick r:id="rId1"/>
              </a:rPr>
              <a:t>https</a:t>
            </a:r>
            <a:r>
              <a:rPr b="0" lang="ru-RU" sz="16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Lucida Sans"/>
                <a:hlinkClick r:id="rId2"/>
              </a:rPr>
              <a:t>://specificity.keegan.st/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Slaganje CSS stilova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  <p:transition spd="med">
    <p:pull dir="r"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794880" y="1448640"/>
            <a:ext cx="10430640" cy="4497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Ukoliko su dva selektora identična, primeniće se stil iz poslednjeg navedenog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Ukoliko je jedan selektor specifičniji od drugog, primeniće se njegov stil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#jezik {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5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 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{   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ru-RU" sz="1500" spc="-1" strike="noStrike">
                <a:solidFill>
                  <a:srgbClr val="f5454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color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 </a:t>
            </a:r>
            <a:r>
              <a:rPr b="0" lang="ru-RU" sz="15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black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 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ru-RU" sz="1500" spc="-1" strike="noStrike">
                <a:solidFill>
                  <a:srgbClr val="f5454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color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 </a:t>
            </a:r>
            <a:r>
              <a:rPr b="0" lang="ru-RU" sz="15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orange </a:t>
            </a:r>
            <a:r>
              <a:rPr b="0" lang="ru-RU" sz="1500" spc="-1" strike="noStrike">
                <a:solidFill>
                  <a:srgbClr val="3c3838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!</a:t>
            </a:r>
            <a:r>
              <a:rPr b="0" lang="ru-RU" sz="15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important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 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selektor 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#jezik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je specifičniji od 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jer obeležava tačno jedan tag koji ima vrednost atributa </a:t>
            </a:r>
            <a:r>
              <a:rPr b="0" lang="ru-RU" sz="15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id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tako da će tekst biti obojen u crno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Ukoliko nakon CSS pravila navedemo oznaku 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!important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to pravilo će imati prednost u odnosu  na ostale, npr.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#jezik {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5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 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{   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ru-RU" sz="1500" spc="-1" strike="noStrike">
                <a:solidFill>
                  <a:srgbClr val="f5454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color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 </a:t>
            </a:r>
            <a:r>
              <a:rPr b="0" lang="ru-RU" sz="15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black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 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ru-RU" sz="1500" spc="-1" strike="noStrike">
                <a:solidFill>
                  <a:srgbClr val="f5454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color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 </a:t>
            </a:r>
            <a:r>
              <a:rPr b="0" lang="ru-RU" sz="15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orange </a:t>
            </a:r>
            <a:r>
              <a:rPr b="0" lang="ru-RU" sz="1500" spc="-1" strike="noStrike">
                <a:solidFill>
                  <a:srgbClr val="3c3838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!</a:t>
            </a:r>
            <a:r>
              <a:rPr b="0" lang="ru-RU" sz="15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important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 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  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	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	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	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tekst će se obojiti u narandžasto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Slaganje CSS stilova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  <p:transition spd="med">
    <p:pull dir="r"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794880" y="1448640"/>
            <a:ext cx="10430640" cy="4497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&lt;p </a:t>
            </a:r>
            <a:r>
              <a:rPr b="0" lang="ru-RU" sz="15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id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=‘</a:t>
            </a:r>
            <a:r>
              <a:rPr b="0" lang="ru-RU" sz="15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jezici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’&gt;  Na slededećim stranicama možete pronaći više informacija: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&lt;a </a:t>
            </a:r>
            <a:r>
              <a:rPr b="0" lang="ru-RU" sz="15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href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=‘</a:t>
            </a:r>
            <a:r>
              <a:rPr b="0" lang="ru-RU" sz="15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eng.html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’&gt; Engleski jezik &lt;/a&gt;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&lt;a </a:t>
            </a:r>
            <a:r>
              <a:rPr b="0" lang="ru-RU" sz="15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href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=‘</a:t>
            </a:r>
            <a:r>
              <a:rPr b="0" lang="ru-RU" sz="15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fra.html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’&gt; Francuski jezik &lt;/a&gt; 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&lt;a </a:t>
            </a:r>
            <a:r>
              <a:rPr b="0" lang="ru-RU" sz="15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href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=‘</a:t>
            </a:r>
            <a:r>
              <a:rPr b="0" lang="ru-RU" sz="15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nem.html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’&gt; Nemačk</a:t>
            </a:r>
            <a:r>
              <a:rPr b="0" lang="ru-RU" sz="15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 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jezik &lt;/a&gt;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&lt;/p&gt;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#jezici {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ru-RU" sz="1500" spc="-1" strike="noStrike">
                <a:solidFill>
                  <a:srgbClr val="f5454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font-family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 </a:t>
            </a:r>
            <a:r>
              <a:rPr b="0" lang="ru-RU" sz="15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Arial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 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Ukoliko ne navedemo stil za neki tag, on će naslediti stilove svojih roditelja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U ovom primeru, tekst tagova </a:t>
            </a:r>
            <a:r>
              <a:rPr b="0" lang="ru-RU" sz="15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će biti ispisan fontom Arial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Ukoliko želimo da naglasimo da neki tag treba da nasledi određeno pravilo od roditelja, vrednost tog pravila treba da postavimo na </a:t>
            </a:r>
            <a:r>
              <a:rPr b="0" lang="ru-RU" sz="15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inherit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 {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ru-RU" sz="1500" spc="-1" strike="noStrike">
                <a:solidFill>
                  <a:srgbClr val="f5454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font-family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 </a:t>
            </a:r>
            <a:r>
              <a:rPr b="0" lang="ru-RU" sz="15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inherit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 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5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Nasleđivanje CSS stilova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  <p:transition spd="med">
    <p:pull dir="r"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794880" y="1448640"/>
            <a:ext cx="10430640" cy="4497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09800"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Postoje nekoliko načina zadavanja boja, mi ćemo ovde opisati 5: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ime boje 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RGB 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HEX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RGBA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HSLA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CSS boje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  <p:transition spd="med">
    <p:pull dir="r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794880" y="1448640"/>
            <a:ext cx="10430640" cy="4497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09800"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Je jezik koji nam služi da opisemo stil Web stranice (koju smo prethodno obeležili i struktuirali koristeći HTML)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Stil može biti recimo boja slova, boja pozadine, font slova, veličina slova, pozicija na stranici i dr.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Svakom HTML elementu (tagu) možemo dodeliti neki stil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Stilovi se zadaju određenim pravilima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CSS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  <p:transition spd="med">
    <p:pull dir="r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794880" y="1448640"/>
            <a:ext cx="10430640" cy="4497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Boje mogu da se zadaju imenima na engleskom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Lista boja je prilično velika i korisna je jer čim vidimo ime boje znamo o kojoj boji se radi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Problem sa imenovanim bojama je što ne možemo promeniti nijansu boje, već za to moramo koristit neki drugi način zadavanja boja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.zelena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{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ru-RU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background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</a:t>
            </a:r>
            <a:r>
              <a:rPr b="0" lang="ru-RU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green</a:t>
            </a:r>
            <a:r>
              <a:rPr b="0" lang="ru-RU" sz="2000" spc="-1" strike="noStrike">
                <a:solidFill>
                  <a:srgbClr val="0451a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.plava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{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ru-RU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background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</a:t>
            </a:r>
            <a:r>
              <a:rPr b="0" lang="ru-RU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blue</a:t>
            </a:r>
            <a:r>
              <a:rPr b="0" lang="ru-RU" sz="2000" spc="-1" strike="noStrike">
                <a:solidFill>
                  <a:srgbClr val="0451a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.crvena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{ 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background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</a:t>
            </a:r>
            <a:r>
              <a:rPr b="0" lang="ru-RU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red</a:t>
            </a:r>
            <a:r>
              <a:rPr b="0" lang="ru-RU" sz="2000" spc="-1" strike="noStrike">
                <a:solidFill>
                  <a:srgbClr val="0451a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.zuta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{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background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</a:t>
            </a:r>
            <a:r>
              <a:rPr b="0" lang="ru-RU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yellow</a:t>
            </a:r>
            <a:r>
              <a:rPr b="0" lang="ru-RU" sz="2000" spc="-1" strike="noStrike">
                <a:solidFill>
                  <a:srgbClr val="0451a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CSS boje – ime boje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  <p:transition spd="med">
    <p:pull dir="r"/>
  </p:transition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794880" y="1448640"/>
            <a:ext cx="10430640" cy="4497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Boju navodimo kao kombinaciju crvene, zelene i plave (Red Green Blue)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Navodimo jačine ovih boja koje mogu biti u opsegu od 0-255 u sledećem formatu: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rgb(</a:t>
            </a:r>
            <a:r>
              <a:rPr b="0" i="1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jacina_crvene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, </a:t>
            </a:r>
            <a:r>
              <a:rPr b="0" i="1" lang="ru-RU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jacina_zelene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, </a:t>
            </a:r>
            <a:r>
              <a:rPr b="0" i="1" lang="ru-RU" sz="1800" spc="-1" strike="noStrike">
                <a:solidFill>
                  <a:srgbClr val="572fff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jacina_plave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Npr. rgb(</a:t>
            </a: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255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, </a:t>
            </a:r>
            <a:r>
              <a:rPr b="0" lang="ru-RU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165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, </a:t>
            </a:r>
            <a:r>
              <a:rPr b="0" lang="ru-RU" sz="18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0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) je </a:t>
            </a:r>
            <a:r>
              <a:rPr b="0" lang="ru-RU" sz="1800" spc="-1" strike="noStrike">
                <a:solidFill>
                  <a:srgbClr val="a5a5a5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narandžasta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rgb(</a:t>
            </a: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255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, </a:t>
            </a:r>
            <a:r>
              <a:rPr b="0" lang="ru-RU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255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, </a:t>
            </a:r>
            <a:r>
              <a:rPr b="0" lang="ru-RU" sz="18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255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) je bela a rgb(</a:t>
            </a:r>
            <a:r>
              <a:rPr b="0" lang="ru-RU" sz="1800" spc="-1" strike="noStrike">
                <a:solidFill>
                  <a:srgbClr val="f54545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0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, </a:t>
            </a:r>
            <a:r>
              <a:rPr b="0" lang="ru-RU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0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, </a:t>
            </a:r>
            <a:r>
              <a:rPr b="0" lang="ru-RU" sz="18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0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) je crna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Dodatno, kao četvrtu stavku možemo navesti jačinu providnosti boje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Onda se boja zadaje ovako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rgba(</a:t>
            </a:r>
            <a:r>
              <a:rPr b="0" i="1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jacina_crvene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, </a:t>
            </a:r>
            <a:r>
              <a:rPr b="0" i="1" lang="ru-RU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jacina_zelene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, </a:t>
            </a:r>
            <a:r>
              <a:rPr b="0" i="1" lang="ru-RU" sz="1800" spc="-1" strike="noStrike">
                <a:solidFill>
                  <a:srgbClr val="572fff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jacina_plave, </a:t>
            </a:r>
            <a:r>
              <a:rPr b="0" i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jacina_providnosti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Jačina providnosti može biti u opsegu 0-1, 0 je potpuno providna, 1 nije providna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CSS boje – RGB I RGBA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  <p:transition spd="med">
    <p:pull dir="r"/>
  </p:transition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794880" y="1448640"/>
            <a:ext cx="10430640" cy="4497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Navođenje boje HEX notacijom je slično RGB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Sintaksa je ovakva: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#</a:t>
            </a: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00</a:t>
            </a:r>
            <a:r>
              <a:rPr b="0" lang="ru-RU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00</a:t>
            </a:r>
            <a:r>
              <a:rPr b="0" lang="ru-RU" sz="18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00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Odnosno prva dva broja označavaju nijansu </a:t>
            </a: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crvene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, druga dva nijansu </a:t>
            </a:r>
            <a:r>
              <a:rPr b="0" lang="ru-RU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zelene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i treća dva nijansu </a:t>
            </a:r>
            <a:r>
              <a:rPr b="0" lang="ru-RU" sz="18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plave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Ovi brojevi se pišu u heksadecimalnom sistemu tj. brojevnom sistemu sa osnovom 16 (mi svakodnevno koristimo dekadni odnosno sistem sa osnovom 10)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#ff0000 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crvena boja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Navođenje boje HSL i HSLA (Hue Saturation Lightness) notacijom je sličnog formata kao RGB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Boju navodimo kao kombinaciju nijanse, zasićenja (od 0-100%) i svetlosti (od 0-100%) i opciono providnosti (0-1)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	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	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hsl(</a:t>
            </a:r>
            <a:r>
              <a:rPr b="0" i="1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nijansa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 </a:t>
            </a:r>
            <a:r>
              <a:rPr b="0" i="1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zasićenje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 </a:t>
            </a:r>
            <a:r>
              <a:rPr b="0" i="1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svetlost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hsl(120, 100%, 25%)   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zelena boja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CSS boje – HEX, HSL i HSLA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  <p:transition spd="med">
    <p:pull dir="r"/>
  </p:transition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794880" y="1657800"/>
            <a:ext cx="10430640" cy="4288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Postoje razni načini stilozovanja teksta, neke od njih ćemo navesti ovde: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color</a:t>
            </a:r>
            <a:r>
              <a:rPr b="0" lang="ru-RU" sz="1800" spc="-1" strike="noStrike">
                <a:solidFill>
                  <a:srgbClr val="0451a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– boja slova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letter-spacing</a:t>
            </a:r>
            <a:r>
              <a:rPr b="0" lang="ru-RU" sz="1800" spc="-1" strike="noStrike">
                <a:solidFill>
                  <a:srgbClr val="0451a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– razmak između slova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text-align</a:t>
            </a:r>
            <a:r>
              <a:rPr b="0" lang="ru-RU" sz="1800" spc="-1" strike="noStrike">
                <a:solidFill>
                  <a:srgbClr val="0451a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– horizontalno poravnanje teksta, može biti: </a:t>
            </a:r>
            <a:r>
              <a:rPr b="0" lang="ru-RU" sz="18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center, left, right, justified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word-spacing</a:t>
            </a:r>
            <a:r>
              <a:rPr b="0" lang="ru-RU" sz="1800" spc="-1" strike="noStrike">
                <a:solidFill>
                  <a:srgbClr val="0451a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– razmak između reči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text-decoration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– dekoracija slova, može biti: </a:t>
            </a:r>
            <a:r>
              <a:rPr b="0" lang="ru-RU" sz="18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overline, line-through, underline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line-height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– visina prostora za slova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font-family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– font teksta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font-size</a:t>
            </a:r>
            <a:r>
              <a:rPr b="0" lang="ru-RU" sz="1800" spc="-1" strike="noStrike">
                <a:solidFill>
                  <a:srgbClr val="0451a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– veličina slova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font-style</a:t>
            </a:r>
            <a:r>
              <a:rPr b="0" lang="ru-RU" sz="1800" spc="-1" strike="noStrike">
                <a:solidFill>
                  <a:srgbClr val="0451a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– stil fonta, može biti: </a:t>
            </a:r>
            <a:r>
              <a:rPr b="0" lang="ru-RU" sz="18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italic, oblique, normal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font-weight</a:t>
            </a:r>
            <a:r>
              <a:rPr b="0" lang="ru-RU" sz="1800" spc="-1" strike="noStrike">
                <a:solidFill>
                  <a:srgbClr val="0451a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– debljina slova, može biti: </a:t>
            </a:r>
            <a:r>
              <a:rPr b="0" lang="ru-RU" sz="18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normal, bold, lighter, …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Tekst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  <p:transition spd="med">
    <p:pull dir="r"/>
  </p:transition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94880" y="1657800"/>
            <a:ext cx="10430640" cy="4288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Koristimo ih kada želimo da zadamo neku veličinu (npr. veličinu slova </a:t>
            </a:r>
            <a:r>
              <a:rPr b="0" lang="ru-RU" sz="17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font-size</a:t>
            </a:r>
            <a:r>
              <a:rPr b="0" lang="ru-RU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, razmak između slova </a:t>
            </a:r>
            <a:r>
              <a:rPr b="0" lang="ru-RU" sz="17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letter-spacing</a:t>
            </a:r>
            <a:r>
              <a:rPr b="0" lang="ru-RU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i dr.) </a:t>
            </a:r>
            <a:endParaRPr b="0" lang="ru-RU" sz="1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1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2a08f5"/>
              </a:buClr>
              <a:buFont typeface="Arial"/>
              <a:buChar char="•"/>
            </a:pPr>
            <a:r>
              <a:rPr b="0" lang="ru-RU" sz="17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px</a:t>
            </a:r>
            <a:r>
              <a:rPr b="0" lang="ru-RU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- piksel (označava tačku na monitoru)</a:t>
            </a:r>
            <a:endParaRPr b="0" lang="ru-RU" sz="1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2a08f5"/>
              </a:buClr>
              <a:buFont typeface="Arial"/>
              <a:buChar char="•"/>
            </a:pPr>
            <a:r>
              <a:rPr b="0" lang="ru-RU" sz="17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%</a:t>
            </a:r>
            <a:r>
              <a:rPr b="0" lang="ru-RU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- jedan procenat maksimalne širine elementa</a:t>
            </a:r>
            <a:endParaRPr b="0" lang="ru-RU" sz="1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2a08f5"/>
              </a:buClr>
              <a:buFont typeface="Arial"/>
              <a:buChar char="•"/>
            </a:pPr>
            <a:r>
              <a:rPr b="0" lang="ru-RU" sz="17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vw</a:t>
            </a:r>
            <a:r>
              <a:rPr b="0" lang="ru-RU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– procenat (%) širine HTML dokumenta (ne mora biti širina ekrana) </a:t>
            </a:r>
            <a:endParaRPr b="0" lang="ru-RU" sz="1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2a08f5"/>
              </a:buClr>
              <a:buFont typeface="Arial"/>
              <a:buChar char="•"/>
            </a:pPr>
            <a:r>
              <a:rPr b="0" lang="ru-RU" sz="17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vh</a:t>
            </a:r>
            <a:r>
              <a:rPr b="0" lang="ru-RU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- procenat (%) visine html dokumenta</a:t>
            </a:r>
            <a:endParaRPr b="0" lang="ru-RU" sz="1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2a08f5"/>
              </a:buClr>
              <a:buFont typeface="Arial"/>
              <a:buChar char="•"/>
            </a:pPr>
            <a:r>
              <a:rPr b="0" lang="ru-RU" sz="17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vmin </a:t>
            </a:r>
            <a:r>
              <a:rPr b="0" lang="ru-RU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- procenat (%) manje dimenzija html dokummenta</a:t>
            </a:r>
            <a:endParaRPr b="0" lang="ru-RU" sz="1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2a08f5"/>
              </a:buClr>
              <a:buFont typeface="Arial"/>
              <a:buChar char="•"/>
            </a:pPr>
            <a:r>
              <a:rPr b="0" lang="ru-RU" sz="17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vmax</a:t>
            </a:r>
            <a:r>
              <a:rPr b="0" lang="ru-RU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- procenat (%) veće dimenizija html dokumenta</a:t>
            </a:r>
            <a:endParaRPr b="0" lang="ru-RU" sz="1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2a08f5"/>
              </a:buClr>
              <a:buFont typeface="Arial"/>
              <a:buChar char="•"/>
            </a:pPr>
            <a:r>
              <a:rPr b="0" lang="ru-RU" sz="17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em</a:t>
            </a:r>
            <a:r>
              <a:rPr b="0" lang="ru-RU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- širina slova "m" u trenutnom fontu</a:t>
            </a:r>
            <a:endParaRPr b="0" lang="ru-RU" sz="1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1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Postoje I druge jedinice koje verovatno nećete koristiti ali treba ih prepoznati (</a:t>
            </a:r>
            <a:r>
              <a:rPr b="0" lang="ru-RU" sz="17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pt, cm, mm, in, ex, ...</a:t>
            </a:r>
            <a:r>
              <a:rPr b="0" lang="ru-RU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)</a:t>
            </a:r>
            <a:endParaRPr b="0" lang="ru-RU" sz="1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1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7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.velika_slova {</a:t>
            </a:r>
            <a:br/>
            <a:r>
              <a:rPr b="0" lang="ru-RU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 </a:t>
            </a:r>
            <a:r>
              <a:rPr b="0" lang="ru-RU" sz="17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font-size</a:t>
            </a:r>
            <a:r>
              <a:rPr b="0" lang="ru-RU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 </a:t>
            </a:r>
            <a:r>
              <a:rPr b="0" i="1" lang="ru-RU" sz="17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20px</a:t>
            </a:r>
            <a:r>
              <a:rPr b="0" lang="ru-RU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endParaRPr b="0" lang="ru-RU" sz="1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7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ru-RU" sz="1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1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Merne jedinice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  <p:transition spd="med">
    <p:pull dir="r"/>
  </p:transition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794880" y="1657800"/>
            <a:ext cx="10430640" cy="4288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Browseri podržavaju određenu listu fontova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Pomoću </a:t>
            </a:r>
            <a:r>
              <a:rPr b="0" lang="ru-RU" sz="13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font-family 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možemo navesti font koji želimo ili više njih razdvojene zarezom (ukoliko browser ne podržava prvi, primeniće se sledeći i tako redom)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13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3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font-family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 </a:t>
            </a:r>
            <a:r>
              <a:rPr b="0" lang="ru-RU" sz="13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"Times New Roman", Georgia, Serif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Međutim možemo koristiti i neke druge fontove, koje browser inicijalno ne podržava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Za zadavanje novog font koristimo sledeće CSS pravilo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3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@font-face {</a:t>
            </a:r>
            <a:br/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 </a:t>
            </a:r>
            <a:r>
              <a:rPr b="0" lang="ru-RU" sz="13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font-family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 </a:t>
            </a:r>
            <a:r>
              <a:rPr b="0" i="1" lang="ru-RU" sz="13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ime_novog_fonta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br/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 </a:t>
            </a:r>
            <a:r>
              <a:rPr b="0" lang="ru-RU" sz="13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src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 </a:t>
            </a:r>
            <a:r>
              <a:rPr b="0" lang="ru-RU" sz="13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url(</a:t>
            </a:r>
            <a:r>
              <a:rPr b="0" i="1" lang="ru-RU" sz="13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putanja_do_fonta</a:t>
            </a:r>
            <a:r>
              <a:rPr b="0" lang="ru-RU" sz="13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br/>
            <a:r>
              <a:rPr b="0" lang="ru-RU" sz="13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3956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Na ovaj način smo uključili font koji se nalazi u datoteci </a:t>
            </a:r>
            <a:r>
              <a:rPr b="0" i="1" lang="ru-RU" sz="13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putanja_do_fonta 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i nazvali smo ga </a:t>
            </a:r>
            <a:r>
              <a:rPr b="0" i="1" lang="ru-RU" sz="13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ime_novog_fonta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3956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Ukoliko želimo da zadamo nekom tagu naš nov font to radimo na sledeći način: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3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 {</a:t>
            </a:r>
            <a:br/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 </a:t>
            </a:r>
            <a:r>
              <a:rPr b="0" lang="ru-RU" sz="13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font-family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 </a:t>
            </a:r>
            <a:r>
              <a:rPr b="0" i="1" lang="ru-RU" sz="13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ime_novog_fonta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3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Font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  <p:transition spd="med">
    <p:pull dir="r"/>
  </p:transition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794880" y="1657800"/>
            <a:ext cx="10430640" cy="4288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Browseri podržavaju određenu listu fontova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Pomoću </a:t>
            </a:r>
            <a:r>
              <a:rPr b="0" lang="ru-RU" sz="13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font-family 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možemo navesti font koji želimo ili više njih razdvojene zarezom (ukoliko browser ne podržava prvi, primeniće se sledeći i tako redom)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13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3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font-family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 </a:t>
            </a:r>
            <a:r>
              <a:rPr b="0" lang="ru-RU" sz="13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"Times New Roman", Georgia, Serif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Međutim možemo koristiti i neke druge fontove, koje browser inicijalno ne podržava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Za zadavanje novog font koristimo sledeće CSS pravilo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3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@font-face {</a:t>
            </a:r>
            <a:br/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 </a:t>
            </a:r>
            <a:r>
              <a:rPr b="0" lang="ru-RU" sz="13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font-family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 </a:t>
            </a:r>
            <a:r>
              <a:rPr b="0" i="1" lang="ru-RU" sz="13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ime_novog_fonta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br/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 </a:t>
            </a:r>
            <a:r>
              <a:rPr b="0" lang="ru-RU" sz="13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src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 </a:t>
            </a:r>
            <a:r>
              <a:rPr b="0" lang="ru-RU" sz="13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url(</a:t>
            </a:r>
            <a:r>
              <a:rPr b="0" i="1" lang="ru-RU" sz="13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putanja_do_fonta</a:t>
            </a:r>
            <a:r>
              <a:rPr b="0" lang="ru-RU" sz="13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br/>
            <a:r>
              <a:rPr b="0" lang="ru-RU" sz="13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3956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Na ovaj način smo uključili font koji se nalazi u datoteci </a:t>
            </a:r>
            <a:r>
              <a:rPr b="0" i="1" lang="ru-RU" sz="13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putanja_do_fonta 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i nazvali smo ga </a:t>
            </a:r>
            <a:r>
              <a:rPr b="0" i="1" lang="ru-RU" sz="13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ime_novog_fonta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3956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Ukoliko želimo da zadamo nekom tagu naš nov font to radimo na sledeći način: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3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 {</a:t>
            </a:r>
            <a:br/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 </a:t>
            </a:r>
            <a:r>
              <a:rPr b="0" lang="ru-RU" sz="13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font-family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 </a:t>
            </a:r>
            <a:r>
              <a:rPr b="0" i="1" lang="ru-RU" sz="13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ime_novog_fonta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3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Font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  <p:transition spd="med">
    <p:pull dir="r"/>
  </p:transition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794880" y="1657800"/>
            <a:ext cx="10430640" cy="4288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Ponekad želimo da primenimo neki stil samo na prvo slovo ili prvu liniju teksta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Kako bismo to postigli, možemo da koristimo posebne oznake pored CSS selektora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i="1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selektor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</a:t>
            </a:r>
            <a:r>
              <a:rPr b="1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first-letter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i="1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selektor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</a:t>
            </a:r>
            <a:r>
              <a:rPr b="1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first-line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p.uvod:</a:t>
            </a:r>
            <a:r>
              <a:rPr b="1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first-line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{ 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ul&gt;li:</a:t>
            </a:r>
            <a:r>
              <a:rPr b="1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first-letter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{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font-size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 </a:t>
            </a:r>
            <a:r>
              <a:rPr b="0" lang="ru-RU" sz="18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20px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color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 </a:t>
            </a:r>
            <a:r>
              <a:rPr b="0" lang="ru-RU" sz="18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blue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CSS selektori – prvo slovo, linija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  <p:transition spd="med">
    <p:pull dir="r"/>
  </p:transition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794880" y="1657800"/>
            <a:ext cx="10430640" cy="4288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Možemo obeležiti linkove koje su korisnici nekad posetili ili ne i menjati im stil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Oznake pored CSS selektora (koji obeležava link)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i="1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</a:t>
            </a:r>
            <a:r>
              <a:rPr b="1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visited</a:t>
            </a:r>
            <a:r>
              <a:rPr b="1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-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ukoliko je link bio posećen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i="1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</a:t>
            </a:r>
            <a:r>
              <a:rPr b="1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link</a:t>
            </a:r>
            <a:r>
              <a:rPr b="1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1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-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ukoliko link nije bio posećen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Možemo obeležiti bilo koje tagove na osnovu korisničkih akcija i menjati im stil</a:t>
            </a: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	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i="1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selektor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</a:t>
            </a:r>
            <a:r>
              <a:rPr b="1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hover</a:t>
            </a:r>
            <a:r>
              <a:rPr b="1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-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korisnik je prešao kursorom preko sadržaja taga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i="1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selektor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</a:t>
            </a:r>
            <a:r>
              <a:rPr b="1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active 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-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korisnik je aktivirao tag (npr. kliknuo na dugme)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i="1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selektor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</a:t>
            </a:r>
            <a:r>
              <a:rPr b="1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focus</a:t>
            </a:r>
            <a:r>
              <a:rPr b="1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-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tag je u fokusu (npr. kursor se nalazi u tekstualnom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  polju, pripremljen za kucanje)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CSS selektori – linkovi, akcije korisnika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  <p:transition spd="med">
    <p:pull dir="r"/>
  </p:transition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794880" y="1657800"/>
            <a:ext cx="10430640" cy="4288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Možemo obeležiti tagove na osnovu njihovih atributa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i="1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selector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[</a:t>
            </a:r>
            <a:r>
              <a:rPr b="1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ime]</a:t>
            </a:r>
            <a:r>
              <a:rPr b="1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1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1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-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ukoliko tag ima atribut sa zadatim imenom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i="1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selector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[</a:t>
            </a:r>
            <a:r>
              <a:rPr b="1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ime=vrednost]</a:t>
            </a:r>
            <a:r>
              <a:rPr b="1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-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ukoliko tag ima atribut sa zadatim imenom I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njegova vrednost je jednaka zadatoj vrednosti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li[</a:t>
            </a:r>
            <a:r>
              <a:rPr b="0" lang="ru-RU" sz="1800" spc="-1" strike="noStrike">
                <a:solidFill>
                  <a:srgbClr val="2d8d6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class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] {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input[</a:t>
            </a:r>
            <a:r>
              <a:rPr b="0" lang="ru-RU" sz="1800" spc="-1" strike="noStrike">
                <a:solidFill>
                  <a:srgbClr val="2d8d6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type=‘text’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] {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font-face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 </a:t>
            </a:r>
            <a:r>
              <a:rPr b="0" lang="ru-RU" sz="18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Serif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font-style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 </a:t>
            </a:r>
            <a:r>
              <a:rPr b="0" lang="ru-RU" sz="18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italic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{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CSS selektori – atributi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  <p:transition spd="med">
    <p:pull dir="r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794880" y="1448640"/>
            <a:ext cx="10430640" cy="4497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09800"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Forma pravila: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</a:t>
            </a:r>
            <a:r>
              <a:rPr b="0" lang="ru-RU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selektor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{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	</a:t>
            </a:r>
            <a:r>
              <a:rPr b="0" lang="ru-RU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osobina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:</a:t>
            </a:r>
            <a:r>
              <a:rPr b="0" lang="ru-RU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</a:t>
            </a:r>
            <a:r>
              <a:rPr b="0" lang="ru-RU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vrednost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;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	</a:t>
            </a:r>
            <a:r>
              <a:rPr b="0" lang="ru-RU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osobina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:</a:t>
            </a:r>
            <a:r>
              <a:rPr b="0" lang="ru-RU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</a:t>
            </a:r>
            <a:r>
              <a:rPr b="0" lang="ru-RU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vrednost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;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...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}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b05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Selektor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– HTML tag(ovi), tj. element(i) na koje želimo da primenimo stil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osobina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– stil koji želimo da izmenimo</a:t>
            </a:r>
            <a:r>
              <a:rPr b="0" lang="ru-RU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	</a:t>
            </a:r>
            <a:r>
              <a:rPr b="0" lang="ru-RU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	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2a08f5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vrednost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– vrednost stil</a:t>
            </a:r>
            <a:r>
              <a:rPr b="0" lang="ru-RU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CSS pravila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  <p:transition spd="med">
    <p:pull dir="r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794880" y="1657800"/>
            <a:ext cx="10430640" cy="4288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Možemo obeležiti tagove na osnovu njihovog redosleda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i="1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selector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:first-child</a:t>
            </a:r>
            <a:r>
              <a:rPr b="1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1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-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prvi potomak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i="1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selector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:nth-child(n)</a:t>
            </a:r>
            <a:r>
              <a:rPr b="1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1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-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potomak koji je </a:t>
            </a:r>
            <a:r>
              <a:rPr b="0" i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n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po redu, gde </a:t>
            </a:r>
            <a:r>
              <a:rPr b="0" i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n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moze biti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broj (npr. </a:t>
            </a:r>
            <a:r>
              <a:rPr b="0" lang="ru-RU" sz="1800" spc="-1" strike="noStrike">
                <a:solidFill>
                  <a:srgbClr val="2d8d6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- treci potomak po redu)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2d8d6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2d8d6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2d8d6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2d8d6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2d8d6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2d8d6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ru-RU" sz="1800" spc="-1" strike="noStrike">
                <a:solidFill>
                  <a:srgbClr val="2d8d6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odd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(neparni po redu)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2d8d6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2d8d6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2d8d6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2d8d6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2d8d6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2d8d6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ru-RU" sz="1800" spc="-1" strike="noStrike">
                <a:solidFill>
                  <a:srgbClr val="2d8d6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even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(parni po redu)</a:t>
            </a:r>
            <a:r>
              <a:rPr b="0" lang="ru-RU" sz="1800" spc="-1" strike="noStrike">
                <a:solidFill>
                  <a:srgbClr val="2d8d6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li:nth-child(3) {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input:first-child {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font-face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 </a:t>
            </a:r>
            <a:r>
              <a:rPr b="0" lang="ru-RU" sz="18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Serif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font-style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 </a:t>
            </a:r>
            <a:r>
              <a:rPr b="0" lang="ru-RU" sz="18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italic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{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CSS selektori – redosled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  <p:transition spd="med">
    <p:pull dir="r"/>
  </p:transition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794880" y="1448640"/>
            <a:ext cx="5743800" cy="4497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Ako zamislimo svaki HTML element (tag i sadržaj unutar njega) kao kutiju koja ima neki sadržaj, postoje dva tipa HTML elemenata: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Block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– redjaju se jedan ispod drugog i zauzimaju što više širine mogu (širinu roditeljskog elementa, ili ekrana)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Inline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– redjaju se jedan pored drugog i zauzmaju onoliko širine koliko im je potrebno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Unutar </a:t>
            </a:r>
            <a:r>
              <a:rPr b="1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block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elementa možemo stavljati </a:t>
            </a:r>
            <a:r>
              <a:rPr b="1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block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i </a:t>
            </a:r>
            <a:r>
              <a:rPr b="1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inline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elemente, ali unutar </a:t>
            </a:r>
            <a:r>
              <a:rPr b="1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inline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elementa možemo stavljati </a:t>
            </a:r>
            <a:r>
              <a:rPr b="0" lang="ru-RU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samo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</a:t>
            </a:r>
            <a:r>
              <a:rPr b="1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inline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elemente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Block I inline HTML tagovi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pic>
        <p:nvPicPr>
          <p:cNvPr id="103" name="Picture 1" descr=""/>
          <p:cNvPicPr/>
          <p:nvPr/>
        </p:nvPicPr>
        <p:blipFill>
          <a:blip r:embed="rId1"/>
          <a:stretch/>
        </p:blipFill>
        <p:spPr>
          <a:xfrm>
            <a:off x="6658920" y="915840"/>
            <a:ext cx="5080680" cy="5563440"/>
          </a:xfrm>
          <a:prstGeom prst="rect">
            <a:avLst/>
          </a:prstGeom>
          <a:ln>
            <a:noFill/>
          </a:ln>
        </p:spPr>
      </p:pic>
    </p:spTree>
  </p:cSld>
  <p:transition spd="med">
    <p:pull dir="r"/>
  </p:transition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794880" y="1657800"/>
            <a:ext cx="10430640" cy="4288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Neki block tagovi su: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70ad47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address, article, aside, blockquote, canvas, dd, div, dl, dt, fieldset, footer, form, h1-h6, header, hr, li, main, nav, ol, p, pre, section, table, tfoot, ul, video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Neki inline tagovi su: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70ad47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a, br, button, cite, code, dfn, em, img, input, label, map, object, q, select, span, strong, textarea</a:t>
            </a:r>
            <a:br/>
            <a:r>
              <a:rPr b="0" lang="ru-RU" sz="18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Možemo promeniti način prikaza pravilom: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display: </a:t>
            </a:r>
            <a:r>
              <a:rPr b="0" lang="ru-RU" sz="18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inline;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display: </a:t>
            </a:r>
            <a:r>
              <a:rPr b="0" lang="ru-RU" sz="18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block;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Block I inline HTML tagovi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  <p:transition spd="med">
    <p:pull dir="r"/>
  </p:transition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794880" y="1657800"/>
            <a:ext cx="10430640" cy="4288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Za menjanje dimenzija tagova koristimo sledeća CSS pravila: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width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- širina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max-width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– maksimalna širina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min-width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– minimalna širina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height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– visina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max-height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– maksimalna visina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min-height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– minimalna visina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	</a:t>
            </a:r>
            <a:r>
              <a:rPr b="0" lang="ru-RU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div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{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width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</a:t>
            </a:r>
            <a:r>
              <a:rPr b="0" lang="ru-RU" sz="18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150px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height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</a:t>
            </a:r>
            <a:r>
              <a:rPr b="0" lang="ru-RU" sz="18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150px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min-width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</a:t>
            </a:r>
            <a:r>
              <a:rPr b="0" lang="ru-RU" sz="18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100px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min-height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</a:t>
            </a:r>
            <a:r>
              <a:rPr b="0" lang="ru-RU" sz="18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100px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max-width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</a:t>
            </a:r>
            <a:r>
              <a:rPr b="0" lang="ru-RU" sz="18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200px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max-height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</a:t>
            </a:r>
            <a:r>
              <a:rPr b="0" lang="ru-RU" sz="18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200px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Dimenzije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  <p:transition spd="med">
    <p:pull dir="r"/>
  </p:transition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794880" y="1657800"/>
            <a:ext cx="10430640" cy="4288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Blok elementi će pratiti zadatu širinu i visinu čak i u slučaju kada sadržaj koji smo napisali ne može da stane u zadate dimenzije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Zbog toga postoji pravilo </a:t>
            </a:r>
            <a:r>
              <a:rPr b="0" lang="ru-RU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overflow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koje određuje šta se dešava ukoliko sadržaj ne može da stane u tag sa navedenim dimenzijama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Postoje I pravila </a:t>
            </a:r>
            <a:r>
              <a:rPr b="0" lang="ru-RU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overflow-x, overflow-y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koja se primenjuju za x odnosno y osu 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overflow, overflow-x, overflow-y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mogu imati vrednosti 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2a08f5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visible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– sadržaj će se prikazati ceo i izaći iz dimenzija elementa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2a08f5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hidden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– sadržaj se neće prikazati ceo, već samo onaj deo koji staje u element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2a08f5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scroll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– napraviće se scroll barovi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2a08f5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auto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– desiće se ono što je podrazumevano ponašanje browsera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Dimenzije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  <p:transition spd="med">
    <p:pull dir="r"/>
  </p:transition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794880" y="1657800"/>
            <a:ext cx="6307200" cy="4288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Svaki element možemo zamisliti kutiju unutar koje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se nalazi sadržaj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Ta kutija se sastoji od 4 celine: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sadržaj (eng. content)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udaljenost od okvira (eng. padding)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okvir (eng. border)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udaljenost od drugih kutija (eng. margin)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Možemo zadati veličine svakoj celini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Veličinu sadržaja (content) zadajemo pravilima </a:t>
            </a: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width, max-width, min-width, height, max-height, min-height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BOX model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pic>
        <p:nvPicPr>
          <p:cNvPr id="112" name="Picture 7" descr=""/>
          <p:cNvPicPr/>
          <p:nvPr/>
        </p:nvPicPr>
        <p:blipFill>
          <a:blip r:embed="rId1"/>
          <a:stretch/>
        </p:blipFill>
        <p:spPr>
          <a:xfrm>
            <a:off x="6585480" y="716040"/>
            <a:ext cx="5415120" cy="3085920"/>
          </a:xfrm>
          <a:prstGeom prst="rect">
            <a:avLst/>
          </a:prstGeom>
          <a:ln>
            <a:noFill/>
          </a:ln>
        </p:spPr>
      </p:pic>
    </p:spTree>
  </p:cSld>
  <p:transition spd="med">
    <p:pull dir="r"/>
  </p:transition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794880" y="1657800"/>
            <a:ext cx="10648440" cy="4288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Padding je razmak između okvira (border)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i teksta tj. sadržaja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Zadajemo ga pravilima: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padding-top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padding-right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padding-bottom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padding-left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Možemo ga zadati i korišćenjem jednog pravila </a:t>
            </a: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padding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navođenjem: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4 veličine u redosledu </a:t>
            </a:r>
            <a:r>
              <a:rPr b="0" i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top, right, bottom, left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ru-RU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padding: </a:t>
            </a:r>
            <a:r>
              <a:rPr b="0" lang="ru-RU" sz="16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10px 5px 15px 10px</a:t>
            </a:r>
            <a:r>
              <a:rPr b="0" lang="ru-RU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 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top = 10px, right = 5px, bottom = 15px, left = 10px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2 veličine u redosledu </a:t>
            </a:r>
            <a:r>
              <a:rPr b="0" i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top_bottom, right_left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ru-RU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padding: </a:t>
            </a:r>
            <a:r>
              <a:rPr b="0" lang="ru-RU" sz="16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10px 20px</a:t>
            </a:r>
            <a:r>
              <a:rPr b="0" lang="ru-RU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top,bottom = 10px, right,left = 20px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1 veličinom koja se onda primenjuje na sve 4 strane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ru-RU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padding: </a:t>
            </a:r>
            <a:r>
              <a:rPr b="0" lang="ru-RU" sz="16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15px</a:t>
            </a:r>
            <a:r>
              <a:rPr b="0" lang="ru-RU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top,right,bottom,left = 15px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BOX model - padding 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pic>
        <p:nvPicPr>
          <p:cNvPr id="115" name="Picture 12" descr=""/>
          <p:cNvPicPr/>
          <p:nvPr/>
        </p:nvPicPr>
        <p:blipFill>
          <a:blip r:embed="rId1"/>
          <a:stretch/>
        </p:blipFill>
        <p:spPr>
          <a:xfrm>
            <a:off x="6585480" y="716040"/>
            <a:ext cx="5415120" cy="3085920"/>
          </a:xfrm>
          <a:prstGeom prst="rect">
            <a:avLst/>
          </a:prstGeom>
          <a:ln>
            <a:noFill/>
          </a:ln>
        </p:spPr>
      </p:pic>
    </p:spTree>
  </p:cSld>
  <p:transition spd="med">
    <p:pull dir="r"/>
  </p:transition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794880" y="1657800"/>
            <a:ext cx="10648440" cy="4288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Border je okvir oko content i padding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Možemo zadavati veličinu bordera, stil i boju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Veličina i boja se zadaju kao sto smo videli na 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drugim primerima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Stil može biti </a:t>
            </a:r>
            <a:r>
              <a:rPr b="0" lang="ru-RU" sz="16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solid, dotted, dashed, double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itd.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Pravila: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13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border-top-width     border-top-style     border-top-color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13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border-right-width   border-right-style   border-right-color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13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border-bottom-width  border-bottom-style  border-bottom-color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13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border-left-width    border-left-style    border-left-color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Takođe možemo koristiti i skraćena pravila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13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border-width 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(top, right, bottom, left)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13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border-style 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(top, right, bottom, left)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13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border-color 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(top, right, bottom, left)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13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border 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(width, style, color)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</a:t>
            </a:r>
            <a:r>
              <a:rPr b="0" lang="ru-RU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boder: </a:t>
            </a:r>
            <a:r>
              <a:rPr b="0" lang="ru-RU" sz="16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1px solid gray</a:t>
            </a:r>
            <a:r>
              <a:rPr b="0" lang="ru-RU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BOX model - border 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pic>
        <p:nvPicPr>
          <p:cNvPr id="118" name="Picture 1" descr=""/>
          <p:cNvPicPr/>
          <p:nvPr/>
        </p:nvPicPr>
        <p:blipFill>
          <a:blip r:embed="rId1"/>
          <a:stretch/>
        </p:blipFill>
        <p:spPr>
          <a:xfrm>
            <a:off x="6714720" y="716040"/>
            <a:ext cx="5285880" cy="3085920"/>
          </a:xfrm>
          <a:prstGeom prst="rect">
            <a:avLst/>
          </a:prstGeom>
          <a:ln>
            <a:noFill/>
          </a:ln>
        </p:spPr>
      </p:pic>
    </p:spTree>
  </p:cSld>
  <p:transition spd="med">
    <p:pull dir="r"/>
  </p:transition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794880" y="1657800"/>
            <a:ext cx="10648440" cy="4288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Margin je rastojanje od bordera dva susedna elementa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Margine dva susedna elementa se sažimaju (kao na slici)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Veličinu margine zadajemo pravilima: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margin-top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margin-right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margin-bottom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margin-left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Takođe možemo koristiti i skraćeno pravilo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margin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Ukoliko želimo da centriramo element, treba da postavimo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margin: </a:t>
            </a:r>
            <a:r>
              <a:rPr b="0" lang="ru-RU" sz="16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auto;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Primer: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margin: </a:t>
            </a:r>
            <a:r>
              <a:rPr b="0" lang="ru-RU" sz="16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5px 15px</a:t>
            </a:r>
            <a:r>
              <a:rPr b="0" lang="ru-RU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top,bottom = 5px, right,left = 15px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BOX model - margin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pic>
        <p:nvPicPr>
          <p:cNvPr id="121" name="Picture 2" descr=""/>
          <p:cNvPicPr/>
          <p:nvPr/>
        </p:nvPicPr>
        <p:blipFill>
          <a:blip r:embed="rId1"/>
          <a:stretch/>
        </p:blipFill>
        <p:spPr>
          <a:xfrm>
            <a:off x="7294680" y="1657800"/>
            <a:ext cx="4148640" cy="3399840"/>
          </a:xfrm>
          <a:prstGeom prst="rect">
            <a:avLst/>
          </a:prstGeom>
          <a:ln>
            <a:noFill/>
          </a:ln>
        </p:spPr>
      </p:pic>
    </p:spTree>
  </p:cSld>
  <p:transition spd="med">
    <p:pull dir="r"/>
  </p:transition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794880" y="1657800"/>
            <a:ext cx="10648440" cy="4288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70ad47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div {</a:t>
            </a:r>
            <a:br/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 </a:t>
            </a:r>
            <a:r>
              <a:rPr b="0" lang="ru-RU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width</a:t>
            </a: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 </a:t>
            </a:r>
            <a:r>
              <a:rPr b="0" lang="ru-RU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400px</a:t>
            </a: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br/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 </a:t>
            </a:r>
            <a:r>
              <a:rPr b="0" lang="ru-RU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padding</a:t>
            </a: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 </a:t>
            </a:r>
            <a:r>
              <a:rPr b="0" lang="ru-RU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20px</a:t>
            </a: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br/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 </a:t>
            </a:r>
            <a:r>
              <a:rPr b="0" lang="ru-RU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border</a:t>
            </a: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 </a:t>
            </a:r>
            <a:r>
              <a:rPr b="0" lang="ru-RU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6px solid gray</a:t>
            </a: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br/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 </a:t>
            </a:r>
            <a:r>
              <a:rPr b="0" lang="ru-RU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margin</a:t>
            </a: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 </a:t>
            </a:r>
            <a:r>
              <a:rPr b="0" lang="ru-RU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20px</a:t>
            </a: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 </a:t>
            </a:r>
            <a:br/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Koliko će ovaj div biti širok, odnosno koliko prostora će zauzeti na ekranu?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15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margin-left + border-left + padding-left + width + padding-right + border-right + margin-right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6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20px     +     6px    +     20px    + 400px +      20px    +      6px    +     20px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6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6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6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6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6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</a:t>
            </a:r>
            <a:r>
              <a:rPr b="0" lang="ru-RU" sz="16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 </a:t>
            </a:r>
            <a:r>
              <a:rPr b="1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492px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BOX model – dimenzije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pic>
        <p:nvPicPr>
          <p:cNvPr id="124" name="Picture 1" descr=""/>
          <p:cNvPicPr/>
          <p:nvPr/>
        </p:nvPicPr>
        <p:blipFill>
          <a:blip r:embed="rId1"/>
          <a:stretch/>
        </p:blipFill>
        <p:spPr>
          <a:xfrm>
            <a:off x="5510520" y="1043640"/>
            <a:ext cx="6278760" cy="2576520"/>
          </a:xfrm>
          <a:prstGeom prst="rect">
            <a:avLst/>
          </a:prstGeom>
          <a:ln>
            <a:noFill/>
          </a:ln>
        </p:spPr>
      </p:pic>
    </p:spTree>
  </p:cSld>
  <p:transition spd="med">
    <p:pull dir="r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794880" y="1448640"/>
            <a:ext cx="10430640" cy="4497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09800"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{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</a:t>
            </a:r>
            <a:r>
              <a:rPr b="0" lang="ru-RU" sz="2000" spc="-1" strike="noStrike">
                <a:solidFill>
                  <a:srgbClr val="f5454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color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 </a:t>
            </a:r>
            <a:r>
              <a:rPr b="0" lang="ru-RU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red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</a:t>
            </a:r>
            <a:r>
              <a:rPr b="0" lang="ru-RU" sz="2000" spc="-1" strike="noStrike">
                <a:solidFill>
                  <a:srgbClr val="f5454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color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 </a:t>
            </a:r>
            <a:r>
              <a:rPr b="0" lang="ru-RU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red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Ovo pravilo se odnosi na sve </a:t>
            </a:r>
            <a:r>
              <a:rPr b="1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p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tagove I boji tekst unutar paragrafa u crveno (</a:t>
            </a:r>
            <a:r>
              <a:rPr b="0" lang="ru-RU" sz="2000" spc="-1" strike="noStrike">
                <a:solidFill>
                  <a:srgbClr val="f5454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color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 </a:t>
            </a:r>
            <a:r>
              <a:rPr b="0" lang="ru-RU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red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)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CSS pravila - primer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  <p:transition spd="med">
    <p:pull dir="r"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794880" y="1657800"/>
            <a:ext cx="5328360" cy="4288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box-sizing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pravilo može imati vrednosti: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2a08f5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content-box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– </a:t>
            </a: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width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i</a:t>
            </a: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height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se odnose na veličinu sadržaja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content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2a08f5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padding-box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– </a:t>
            </a: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width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i</a:t>
            </a: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height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se odnose na veličinu sadržaja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content + padding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i="1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Napomena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: podržan samo u Firefox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2a08f5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border-box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– </a:t>
            </a: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width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i</a:t>
            </a: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height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se odnose na veličinu sadržaja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content + padding+ border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BOX model – box-sizing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pic>
        <p:nvPicPr>
          <p:cNvPr id="127" name="Picture 2" descr=""/>
          <p:cNvPicPr/>
          <p:nvPr/>
        </p:nvPicPr>
        <p:blipFill>
          <a:blip r:embed="rId1"/>
          <a:stretch/>
        </p:blipFill>
        <p:spPr>
          <a:xfrm>
            <a:off x="5293800" y="471600"/>
            <a:ext cx="6897600" cy="4506480"/>
          </a:xfrm>
          <a:prstGeom prst="rect">
            <a:avLst/>
          </a:prstGeom>
          <a:ln>
            <a:noFill/>
          </a:ln>
        </p:spPr>
      </p:pic>
    </p:spTree>
  </p:cSld>
  <p:transition spd="med">
    <p:pull dir="r"/>
  </p:transition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794880" y="1657800"/>
            <a:ext cx="10430640" cy="4288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Display 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794880" y="1657800"/>
            <a:ext cx="10648440" cy="428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5b9bd5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Na inline elemente ne utiče menjanje dimenzija (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width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,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height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i druga pravila)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5b9bd5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Na inline elemente takođe ne utiče menjanje margina (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margin-top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,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margin-left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i druga pravila)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5b9bd5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Ukoliko želimo da inline elementi poštuju zadate vrednosti dimenzije i margine, možemo im postaviti: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5b9bd5"/>
              </a:buClr>
              <a:buFont typeface="Verdana"/>
              <a:buChar char="◦"/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display: </a:t>
            </a:r>
            <a:r>
              <a:rPr b="0" lang="en-US" sz="18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inline-block;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5b9bd5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Najprostije rečeno, ovo pravilo govori elementu da ispoštuje dimenzije i marginu, ali i dalje će ređati elemente jedne do drugih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23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Picture 3" descr=""/>
          <p:cNvPicPr/>
          <p:nvPr/>
        </p:nvPicPr>
        <p:blipFill>
          <a:blip r:embed="rId1"/>
          <a:stretch/>
        </p:blipFill>
        <p:spPr>
          <a:xfrm>
            <a:off x="5079960" y="4494960"/>
            <a:ext cx="6971760" cy="2044080"/>
          </a:xfrm>
          <a:prstGeom prst="rect">
            <a:avLst/>
          </a:prstGeom>
          <a:ln>
            <a:noFill/>
          </a:ln>
        </p:spPr>
      </p:pic>
    </p:spTree>
  </p:cSld>
  <p:transition spd="med">
    <p:pull dir="r"/>
  </p:transition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794880" y="1657800"/>
            <a:ext cx="10648440" cy="4288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Okvir možemo iskriviti pri ivicama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Koristimo pavilo: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border-radius: </a:t>
            </a:r>
            <a:r>
              <a:rPr b="0" lang="ru-RU" sz="18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velicina;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Ili specizirati veličinu za svaku stranu posebno: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border-radius: </a:t>
            </a:r>
            <a:r>
              <a:rPr b="0" lang="ru-RU" sz="18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10px 5px 10px 15px;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Možemo postaviti sliku kao okvir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Koristimo pavilo: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border-image: </a:t>
            </a:r>
            <a:r>
              <a:rPr b="0" lang="ru-RU" sz="18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url(slika.png);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Takođe možemo zadavati visinu slike, širinu,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način ponavljanja, itd.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(više o tome se može naći u literaturi)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BOX model – border-image, border-radius 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pic>
        <p:nvPicPr>
          <p:cNvPr id="134" name="Picture 4" descr=""/>
          <p:cNvPicPr/>
          <p:nvPr/>
        </p:nvPicPr>
        <p:blipFill>
          <a:blip r:embed="rId1"/>
          <a:srcRect l="50764" t="35194" r="2479" b="694"/>
          <a:stretch/>
        </p:blipFill>
        <p:spPr>
          <a:xfrm>
            <a:off x="7898760" y="1274760"/>
            <a:ext cx="3821760" cy="2641320"/>
          </a:xfrm>
          <a:prstGeom prst="rect">
            <a:avLst/>
          </a:prstGeom>
          <a:ln>
            <a:noFill/>
          </a:ln>
        </p:spPr>
      </p:pic>
      <p:pic>
        <p:nvPicPr>
          <p:cNvPr id="135" name="Picture 5" descr=""/>
          <p:cNvPicPr/>
          <p:nvPr/>
        </p:nvPicPr>
        <p:blipFill>
          <a:blip r:embed="rId2"/>
          <a:stretch/>
        </p:blipFill>
        <p:spPr>
          <a:xfrm>
            <a:off x="7637040" y="4062240"/>
            <a:ext cx="4345200" cy="1737720"/>
          </a:xfrm>
          <a:prstGeom prst="rect">
            <a:avLst/>
          </a:prstGeom>
          <a:ln>
            <a:noFill/>
          </a:ln>
        </p:spPr>
      </p:pic>
    </p:spTree>
  </p:cSld>
  <p:transition spd="med">
    <p:pull dir="r"/>
  </p:transition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794880" y="1657800"/>
            <a:ext cx="7083360" cy="4288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Možemo menjati pozadinu elementa pomoću pravila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background-color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– boja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background-image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– slika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background-repeat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– način ponavljanja, može biti </a:t>
            </a:r>
            <a:r>
              <a:rPr b="0" lang="ru-RU" sz="18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repeat, repeat-x, repeat-y, no-repeat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background-position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– pozicija, može biti zadata na više načina (pogledati literaturu)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Možemo pisati i skraćeno: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background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 </a:t>
            </a:r>
            <a:r>
              <a:rPr b="0" lang="ru-RU" sz="16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url(“ovcica.gif”) repeat center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 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Pozadina - Background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pic>
        <p:nvPicPr>
          <p:cNvPr id="138" name="Picture 1" descr=""/>
          <p:cNvPicPr/>
          <p:nvPr/>
        </p:nvPicPr>
        <p:blipFill>
          <a:blip r:embed="rId1"/>
          <a:stretch/>
        </p:blipFill>
        <p:spPr>
          <a:xfrm>
            <a:off x="7786080" y="1643040"/>
            <a:ext cx="3860280" cy="2077560"/>
          </a:xfrm>
          <a:prstGeom prst="rect">
            <a:avLst/>
          </a:prstGeom>
          <a:ln>
            <a:noFill/>
          </a:ln>
        </p:spPr>
      </p:pic>
    </p:spTree>
  </p:cSld>
  <p:transition spd="med">
    <p:pull dir="r"/>
  </p:transition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794880" y="1657800"/>
            <a:ext cx="10085040" cy="4288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Možemo stilizovati nabrajanja, i </a:t>
            </a: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ol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i </a:t>
            </a: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ul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tagove 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list-style-type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Za </a:t>
            </a: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ul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liste vrednosti mogu biti </a:t>
            </a:r>
            <a:r>
              <a:rPr b="0" lang="ru-RU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circle, disc, square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Za </a:t>
            </a: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ol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liste vrednosti mogu biti </a:t>
            </a:r>
            <a:r>
              <a:rPr b="0" lang="ru-RU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decimal, lower-alpha, upper-alpha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i dr.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list-style-position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vrednosti mogu biti </a:t>
            </a:r>
            <a:r>
              <a:rPr b="0" lang="ru-RU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inside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i</a:t>
            </a:r>
            <a:r>
              <a:rPr b="0" lang="ru-RU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outside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list-style-image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možemo postaviti sliku kao simbol nabrajanja kod</a:t>
            </a: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ul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taga 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Skraćeno pišemo: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list-style: </a:t>
            </a:r>
            <a:r>
              <a:rPr b="0" lang="ru-RU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circle inside;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Liste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  <p:transition spd="med">
    <p:pull dir="r"/>
  </p:transition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794880" y="1657800"/>
            <a:ext cx="10085040" cy="4288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Ukoliko tabela ima prazne ćelije njih možemo sakriti koristeći pravilo </a:t>
            </a:r>
            <a:r>
              <a:rPr b="0" lang="ru-RU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empty-cells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koje može imati vrednosti</a:t>
            </a:r>
            <a:r>
              <a:rPr b="0" lang="ru-RU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ru-RU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hide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i</a:t>
            </a:r>
            <a:r>
              <a:rPr b="0" lang="ru-RU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show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Možemo podešavati razmak između ćelija tabele: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border-spacing: </a:t>
            </a:r>
            <a:r>
              <a:rPr b="0" lang="ru-RU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10px 5px;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Ukoliko želimo da se borderi dve susedne ćelije spoje, to možemo postići pravilom: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border-collapse: </a:t>
            </a:r>
            <a:r>
              <a:rPr b="0" lang="ru-RU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collapse;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Ukoliko tabela ima naslov, njegovu poziciju mozemo promeniti pravilom: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caption-side: </a:t>
            </a:r>
            <a:r>
              <a:rPr b="0" lang="ru-RU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top;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Tabele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  <p:transition spd="med">
    <p:pull dir="r"/>
  </p:transition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794880" y="1657800"/>
            <a:ext cx="10085040" cy="4288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Određuje gde se element nalazi na ekranu, odnosno njegovu poziciju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Element možemo pomerati koristeći pravila: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54545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5454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top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54545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5454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bottom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54545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5454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right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54545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5454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left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Vrednost može biti veličina zapisana u bilo kom formatu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	</a:t>
            </a:r>
            <a:r>
              <a:rPr b="0" lang="ru-RU" sz="2000" spc="-1" strike="noStrike">
                <a:solidFill>
                  <a:srgbClr val="f5454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left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 </a:t>
            </a:r>
            <a:r>
              <a:rPr b="0" lang="ru-RU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20px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;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Postoji više tipova pozicioniranja, menjamo ih pravilom </a:t>
            </a:r>
            <a:r>
              <a:rPr b="0" lang="ru-RU" sz="2000" spc="-1" strike="noStrike">
                <a:solidFill>
                  <a:srgbClr val="f5454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position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Tip pozicioniranja određuje u odnosu na </a:t>
            </a:r>
            <a:r>
              <a:rPr b="0" lang="ru-RU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šta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se element pomera (ekran, roditeljski element, i dr.) 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Pozicioniranje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  <p:transition spd="med">
    <p:pull dir="r"/>
  </p:transition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794880" y="1657800"/>
            <a:ext cx="10085040" cy="4288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Ukoliko ne navedemo pravilo </a:t>
            </a:r>
            <a:r>
              <a:rPr b="0" lang="ru-RU" sz="2000" spc="-1" strike="noStrike">
                <a:solidFill>
                  <a:srgbClr val="f5454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position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ovo je odrazumevani tip pozicioniranja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Možemo i navesti: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</a:t>
            </a:r>
            <a:r>
              <a:rPr b="0" lang="ru-RU" sz="2000" spc="-1" strike="noStrike">
                <a:solidFill>
                  <a:srgbClr val="f5454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position:</a:t>
            </a:r>
            <a:r>
              <a:rPr b="0" lang="ru-RU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static 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Na element koji je statički pozicioniran pomeraji </a:t>
            </a:r>
            <a:r>
              <a:rPr b="0" lang="ru-RU" sz="2000" spc="-1" strike="noStrike">
                <a:solidFill>
                  <a:srgbClr val="f5454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top, bottom, right, left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ne utiču na poziciju elementa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Pozicioniranje - static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  <p:transition spd="med">
    <p:pull dir="r"/>
  </p:transition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794880" y="1657800"/>
            <a:ext cx="10085040" cy="4288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Element se pozicionira fiksno u odnosu na ekran (površinu koju korisnik vidi)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54545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5454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position:</a:t>
            </a:r>
            <a:r>
              <a:rPr b="0" lang="ru-RU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fixed 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Ovako pozicionirani elementi ne utiču na pozicije susednih elemenata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Ne pomeraju se ukoliko korisnik scroll-uje stranicu gore, dole, levo ili desno već uvek ostaju na istom mestu na ekranu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Ovaj tip pozicioniranja može biti korisan kada želimo da se neki element uvek nalazi na ekranu, čak i kada korisnik pomera stranicu (npr. reklama, forma za login i sl.)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Pozicioniranje - fixed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  <p:transition spd="med">
    <p:pull dir="r"/>
  </p:transition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794880" y="1657800"/>
            <a:ext cx="10085040" cy="4288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Element se pozicionira relativno u odnosu poziciju koju bi mu browser dodelio odnosno u odnosu na mesto gde bi inače stajao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54545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5454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position:</a:t>
            </a:r>
            <a:r>
              <a:rPr b="0" lang="ru-RU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relative 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Ovako pozicionirani elementi ne utiču na pozicije susednih elemenata, oni ostaju na mestu gde bi inače stajali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Primetimo da može da se dogodi da pomeranjem ovako pozicioniranog elementa možemo preklopiti njemu susedne elemente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Pozicioniranje - relative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  <p:transition spd="med">
    <p:pull dir="r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794880" y="1448640"/>
            <a:ext cx="10430640" cy="4497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Postoje 3 načina za uključivanje stila na stranicu: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736200" indent="-342720">
              <a:lnSpc>
                <a:spcPct val="100000"/>
              </a:lnSpc>
              <a:spcBef>
                <a:spcPts val="499"/>
              </a:spcBef>
              <a:buClr>
                <a:srgbClr val="767171"/>
              </a:buClr>
              <a:buFont typeface="Lucida Sans"/>
              <a:buAutoNum type="arabicPeriod"/>
            </a:pP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style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atribut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svaki tag može imati </a:t>
            </a:r>
            <a:r>
              <a:rPr b="0" lang="ru-RU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style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atribut čija vrednost može biti kod CSS stila koji će se primeniti na taj tag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&lt;p style=“</a:t>
            </a: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color</a:t>
            </a:r>
            <a:r>
              <a:rPr b="0" lang="ru-RU" sz="18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</a:t>
            </a:r>
            <a:r>
              <a:rPr b="0" lang="ru-RU" sz="18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yellow</a:t>
            </a:r>
            <a:r>
              <a:rPr b="0" lang="ru-RU" sz="18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 </a:t>
            </a: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background-color</a:t>
            </a:r>
            <a:r>
              <a:rPr b="0" lang="ru-RU" sz="18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 </a:t>
            </a:r>
            <a:r>
              <a:rPr b="0" lang="ru-RU" sz="18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blue</a:t>
            </a:r>
            <a:r>
              <a:rPr b="0" lang="ru-RU" sz="18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;”&gt;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Ovo je tekst paragrafa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&lt;/p&gt;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Uključivanje CSS stila na HTML stranicu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  <p:transition spd="med">
    <p:pull dir="r"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794880" y="1657800"/>
            <a:ext cx="10085040" cy="4288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Element se pozicionira u odnosu na prvog nestatičkog roditeljskog elementa odnosno roditeljskog elementa koji ima bilo koje pozicioniranje koje nije </a:t>
            </a:r>
            <a:r>
              <a:rPr b="0" lang="ru-RU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static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54545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5454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position:</a:t>
            </a:r>
            <a:r>
              <a:rPr b="0" lang="ru-RU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absolute 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Ukoliko ne postoji roditeljski element koji je nestatički pozicioniran onda se element pomera u odnosu na </a:t>
            </a: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body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Ovako pozicioniran element ne utiče na pozicije susednih elemenata, odnosno susedni elementi se pozicioniranju kao da ovaj element uopste ne postoji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Pozicioniranje - absolute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  <p:transition spd="med">
    <p:pull dir="r"/>
  </p:transition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794880" y="1657800"/>
            <a:ext cx="10085040" cy="4288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Korišćenje pozicioniranja može dovesti do preklapanja elemenata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Za kontrolisanje preklapanja elemenata koristimo pravilo: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54545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5454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z-index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Vrednosti </a:t>
            </a:r>
            <a:r>
              <a:rPr b="0" lang="ru-RU" sz="2000" spc="-1" strike="noStrike">
                <a:solidFill>
                  <a:srgbClr val="f5454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z-index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mogu biti pozitivne (+) i negativne (-) 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Pozitivne označavaju da element treba da se nalazi ispred, a negativne da element treba da se nalazi iza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#crveni {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#crveni {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z-index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 -</a:t>
            </a:r>
            <a:r>
              <a:rPr b="0" lang="ru-RU" sz="18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10px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z-index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 </a:t>
            </a:r>
            <a:r>
              <a:rPr b="0" lang="ru-RU" sz="18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10px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}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#plavi {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#plavi {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z-index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 </a:t>
            </a:r>
            <a:r>
              <a:rPr b="0" lang="ru-RU" sz="18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10px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z-index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 -</a:t>
            </a:r>
            <a:r>
              <a:rPr b="0" lang="ru-RU" sz="18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10px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}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Pozicioniranje – preklapanje elemenata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pic>
        <p:nvPicPr>
          <p:cNvPr id="155" name="Picture 1" descr=""/>
          <p:cNvPicPr/>
          <p:nvPr/>
        </p:nvPicPr>
        <p:blipFill>
          <a:blip r:embed="rId1"/>
          <a:stretch/>
        </p:blipFill>
        <p:spPr>
          <a:xfrm>
            <a:off x="6761520" y="4372200"/>
            <a:ext cx="5195520" cy="2434320"/>
          </a:xfrm>
          <a:prstGeom prst="rect">
            <a:avLst/>
          </a:prstGeom>
          <a:ln>
            <a:noFill/>
          </a:ln>
        </p:spPr>
      </p:pic>
    </p:spTree>
  </p:cSld>
  <p:transition spd="med">
    <p:pull dir="r"/>
  </p:transition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794880" y="1657800"/>
            <a:ext cx="10085040" cy="4288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Ovo je poseban tip pozicioniranja koje se zadaje pravilom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f5454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f5454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float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Ovaj način pozicioniranja ‘zalepi’ element za levu ili desnu ivicu roditeljskog elementa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Sve ostalo sto se nalazi u roditeljskom elementu će se plutati oko ovog elementa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Najčešće se koriste vrednosti </a:t>
            </a:r>
            <a:r>
              <a:rPr b="0" lang="ru-RU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left</a:t>
            </a:r>
            <a:r>
              <a:rPr b="0" lang="ru-RU" sz="2000" spc="-1" strike="noStrike">
                <a:solidFill>
                  <a:srgbClr val="f5454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I</a:t>
            </a:r>
            <a:r>
              <a:rPr b="0" lang="ru-RU" sz="2000" spc="-1" strike="noStrike">
                <a:solidFill>
                  <a:srgbClr val="f5454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ru-RU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right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koje ‘lepe’ element za levu tj. desnu ivicu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Pozicioniranje – float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pic>
        <p:nvPicPr>
          <p:cNvPr id="158" name="Picture 2" descr=""/>
          <p:cNvPicPr/>
          <p:nvPr/>
        </p:nvPicPr>
        <p:blipFill>
          <a:blip r:embed="rId1"/>
          <a:stretch/>
        </p:blipFill>
        <p:spPr>
          <a:xfrm>
            <a:off x="6923160" y="4193640"/>
            <a:ext cx="5143320" cy="2571480"/>
          </a:xfrm>
          <a:prstGeom prst="rect">
            <a:avLst/>
          </a:prstGeom>
          <a:ln>
            <a:noFill/>
          </a:ln>
        </p:spPr>
      </p:pic>
    </p:spTree>
  </p:cSld>
  <p:transition spd="med">
    <p:pull dir="r"/>
  </p:transition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794880" y="1657800"/>
            <a:ext cx="10085040" cy="4288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Ovaj način pozicioniranja se koristi i kada želimo da ređamo susedne elemente jedan za drugim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Možemo zamisliti kao da se na levoj (tj. desnoj) strani nalazi gravitacija koja privlači elemente tako da se oni ređaju jedan pored drugog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Kada želimo da zaustavimo ređanje elemenata koristimo pravilo 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clear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Koje može imati vrednosti </a:t>
            </a:r>
            <a:r>
              <a:rPr b="0" lang="ru-RU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right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, </a:t>
            </a:r>
            <a:r>
              <a:rPr b="0" lang="ru-RU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left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, </a:t>
            </a:r>
            <a:r>
              <a:rPr b="0" lang="ru-RU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both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u zavisnosti od toga kada želimo da zaustavimo ređanje elemenata sa leve, desne, obe strane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Pozicioniranje – float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pic>
        <p:nvPicPr>
          <p:cNvPr id="161" name="Picture 3" descr=""/>
          <p:cNvPicPr/>
          <p:nvPr/>
        </p:nvPicPr>
        <p:blipFill>
          <a:blip r:embed="rId1"/>
          <a:stretch/>
        </p:blipFill>
        <p:spPr>
          <a:xfrm>
            <a:off x="8280360" y="4361040"/>
            <a:ext cx="3397680" cy="2496600"/>
          </a:xfrm>
          <a:prstGeom prst="rect">
            <a:avLst/>
          </a:prstGeom>
          <a:ln>
            <a:noFill/>
          </a:ln>
        </p:spPr>
      </p:pic>
    </p:spTree>
  </p:cSld>
  <p:transition spd="med">
    <p:pull dir="r"/>
  </p:transition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794880" y="1657800"/>
            <a:ext cx="4818960" cy="4288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Ukoliko želimo da neki element učinimo nevidljivim, to možemo uraditi na nekoliko načina: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54545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5454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display: </a:t>
            </a:r>
            <a:r>
              <a:rPr b="0" lang="ru-RU" sz="18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none;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- na ovaj način element neće zauzimati nikakav prostor, njegovi susedni elementi će se pozicionirati kao da on ne postoji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54545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5454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visibility: </a:t>
            </a:r>
            <a:r>
              <a:rPr b="0" lang="ru-RU" sz="18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hidden;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- na ovaj način element neće će biti nevidljiv ali će zauzimati prostor koji bi i inače zauzimao da je vidljiv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Nevidljivost elemenata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pic>
        <p:nvPicPr>
          <p:cNvPr id="164" name="Picture 1" descr=""/>
          <p:cNvPicPr/>
          <p:nvPr/>
        </p:nvPicPr>
        <p:blipFill>
          <a:blip r:embed="rId1"/>
          <a:stretch/>
        </p:blipFill>
        <p:spPr>
          <a:xfrm>
            <a:off x="5614200" y="1643040"/>
            <a:ext cx="6190920" cy="3457080"/>
          </a:xfrm>
          <a:prstGeom prst="rect">
            <a:avLst/>
          </a:prstGeom>
          <a:ln>
            <a:noFill/>
          </a:ln>
        </p:spPr>
      </p:pic>
    </p:spTree>
  </p:cSld>
  <p:transition spd="med">
    <p:pull dir="r"/>
  </p:transition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794880" y="1657800"/>
            <a:ext cx="10430640" cy="4288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54545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5454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opacity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može imati vrednosti od 0-1, 0 označava potpunu providnost, 1 označava da element nije ni malo providan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2000" spc="-1" strike="noStrike">
                <a:solidFill>
                  <a:srgbClr val="f5454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opacity: </a:t>
            </a:r>
            <a:r>
              <a:rPr b="0" lang="ru-RU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0;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- na ovaj način element neće će biti nevidljiv ali će zauzimati prostor koji bi i inače zauzimao da je vidljiv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Nevidljivost elemenata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pic>
        <p:nvPicPr>
          <p:cNvPr id="167" name="Picture 2" descr=""/>
          <p:cNvPicPr/>
          <p:nvPr/>
        </p:nvPicPr>
        <p:blipFill>
          <a:blip r:embed="rId1"/>
          <a:stretch/>
        </p:blipFill>
        <p:spPr>
          <a:xfrm>
            <a:off x="2814480" y="3213000"/>
            <a:ext cx="6391800" cy="2318400"/>
          </a:xfrm>
          <a:prstGeom prst="rect">
            <a:avLst/>
          </a:prstGeom>
          <a:ln>
            <a:noFill/>
          </a:ln>
        </p:spPr>
      </p:pic>
    </p:spTree>
  </p:cSld>
  <p:transition spd="med">
    <p:pull dir="r"/>
  </p:transition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794880" y="1657800"/>
            <a:ext cx="10085040" cy="4288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Koristimo ih kada želimo da primenimo različite stilove u zavisnosti od toga sa kojim uređajem smo otvorili stranicu (veliki monitor, ekran laptopa, tablet, telefon i sl.), na koji način smo otvorili stranicu, da li nam je prozor uvećan, umanjen itd.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Najčešća upotreba media query je kada želimo da pozicioniramo elementre stranice tako da budu pogodni za prikaz na bilo kom uredjaju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</a:t>
            </a: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@media not</a:t>
            </a:r>
            <a:r>
              <a:rPr b="0" lang="ru-RU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|</a:t>
            </a: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only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i="1" lang="ru-RU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tip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and (</a:t>
            </a:r>
            <a:r>
              <a:rPr b="0" i="1" lang="ru-RU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svojstvo</a:t>
            </a: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 {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...css kod...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</a:t>
            </a: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i="1" lang="ru-RU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tip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: screen, print, all, ...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i="1" lang="ru-RU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svojstvo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: width, height, device-width, device-height, max-width, max-height, min-width, min-height, aspect-ratio, orientation, 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Media query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  <p:transition spd="med">
    <p:pull dir="r"/>
  </p:transition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794880" y="1657800"/>
            <a:ext cx="10085040" cy="4288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@media only screen and (min-width: 600px) { 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#nav {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width</a:t>
            </a: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 </a:t>
            </a:r>
            <a:r>
              <a:rPr b="0" lang="ru-RU" sz="2000" spc="-1" strike="noStrike">
                <a:solidFill>
                  <a:srgbClr val="572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80%</a:t>
            </a: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@media (min-width: 600px) and (orientation: landscape) { 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#nav {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width</a:t>
            </a: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 </a:t>
            </a:r>
            <a:r>
              <a:rPr b="0" lang="ru-RU" sz="2000" spc="-1" strike="noStrike">
                <a:solidFill>
                  <a:srgbClr val="572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100%</a:t>
            </a: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Media query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  <p:transition spd="med">
    <p:pull dir="r"/>
  </p:transition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794880" y="1657800"/>
            <a:ext cx="10085040" cy="4288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Lucida Sans"/>
                <a:hlinkClick r:id="rId1"/>
              </a:rPr>
              <a:t>https://getbootstrap.com</a:t>
            </a:r>
            <a:r>
              <a:rPr b="0" lang="ru-RU" sz="20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Lucida Sans"/>
                <a:hlinkClick r:id="rId2"/>
              </a:rPr>
              <a:t>/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Pruža nam brojne CSS klase i još mnogo toga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Uključujemo je pomoću </a:t>
            </a: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link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i </a:t>
            </a: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script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tagova (pogledati dokumentaciju)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Mi ćemo je koristi za pozicioniranje ali biblioteka sadrži još mnogo korisnih svojstava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Bootstrap biblioteka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  <p:transition spd="med">
    <p:pull dir="r"/>
  </p:transition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591840" y="1643040"/>
            <a:ext cx="4628520" cy="4288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Sadržaj je podeljen u skladu sa </a:t>
            </a:r>
            <a:r>
              <a:rPr b="0" i="1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grid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sistemom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Glavnom elementu koji je omotač našeg sadržaja treba postaviti klasu </a:t>
            </a:r>
            <a:r>
              <a:rPr b="0" lang="ru-RU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container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ili </a:t>
            </a:r>
            <a:r>
              <a:rPr b="0" lang="ru-RU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container-fluid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Stranica se deli na redove, svakom redu postaviti klasu </a:t>
            </a:r>
            <a:r>
              <a:rPr b="0" lang="ru-RU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row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Redovi se dele u 12 kolona koje se mogu spajati po potrebi (npr. 4-4-2-2, 6-3-3)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Bootstrap pozicioniranje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pic>
        <p:nvPicPr>
          <p:cNvPr id="176" name="Picture 1" descr=""/>
          <p:cNvPicPr/>
          <p:nvPr/>
        </p:nvPicPr>
        <p:blipFill>
          <a:blip r:embed="rId1"/>
          <a:stretch/>
        </p:blipFill>
        <p:spPr>
          <a:xfrm>
            <a:off x="5153760" y="590040"/>
            <a:ext cx="6742080" cy="2378160"/>
          </a:xfrm>
          <a:prstGeom prst="rect">
            <a:avLst/>
          </a:prstGeom>
          <a:ln>
            <a:noFill/>
          </a:ln>
        </p:spPr>
      </p:pic>
      <p:sp>
        <p:nvSpPr>
          <p:cNvPr id="177" name="CustomShape 3"/>
          <p:cNvSpPr/>
          <p:nvPr/>
        </p:nvSpPr>
        <p:spPr>
          <a:xfrm>
            <a:off x="5153760" y="3084840"/>
            <a:ext cx="6612840" cy="33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&lt;div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class</a:t>
            </a:r>
            <a:r>
              <a:rPr b="0" lang="en-US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b="0" lang="en-US" sz="18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container</a:t>
            </a:r>
            <a:r>
              <a:rPr b="0" lang="en-US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>
              <a:lnSpc>
                <a:spcPct val="100000"/>
              </a:lnSpc>
              <a:spcBef>
                <a:spcPts val="323"/>
              </a:spcBef>
            </a:pPr>
            <a:r>
              <a:rPr b="0" lang="en-US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&lt;div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class</a:t>
            </a:r>
            <a:r>
              <a:rPr b="0" lang="en-US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b="0" lang="en-US" sz="18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row</a:t>
            </a:r>
            <a:r>
              <a:rPr b="0" lang="en-US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3360">
              <a:lnSpc>
                <a:spcPct val="100000"/>
              </a:lnSpc>
              <a:spcBef>
                <a:spcPts val="349"/>
              </a:spcBef>
            </a:pPr>
            <a:r>
              <a:rPr b="0" lang="en-US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&lt;div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class</a:t>
            </a:r>
            <a:r>
              <a:rPr b="0" lang="en-US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b="0" lang="en-US" sz="18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col-sm</a:t>
            </a:r>
            <a:r>
              <a:rPr b="0" lang="en-US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3360">
              <a:lnSpc>
                <a:spcPct val="100000"/>
              </a:lnSpc>
              <a:spcBef>
                <a:spcPts val="349"/>
              </a:spcBef>
            </a:pPr>
            <a:r>
              <a:rPr b="0" lang="en-US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prva kolona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3360">
              <a:lnSpc>
                <a:spcPct val="100000"/>
              </a:lnSpc>
              <a:spcBef>
                <a:spcPts val="349"/>
              </a:spcBef>
            </a:pPr>
            <a:r>
              <a:rPr b="0" lang="en-US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&lt;/div&gt;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3360">
              <a:lnSpc>
                <a:spcPct val="100000"/>
              </a:lnSpc>
              <a:spcBef>
                <a:spcPts val="349"/>
              </a:spcBef>
            </a:pPr>
            <a:r>
              <a:rPr b="0" lang="en-US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&lt;div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class</a:t>
            </a:r>
            <a:r>
              <a:rPr b="0" lang="en-US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b="0" lang="en-US" sz="18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col-sm</a:t>
            </a:r>
            <a:r>
              <a:rPr b="0" lang="en-US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3360">
              <a:lnSpc>
                <a:spcPct val="100000"/>
              </a:lnSpc>
              <a:spcBef>
                <a:spcPts val="349"/>
              </a:spcBef>
            </a:pPr>
            <a:r>
              <a:rPr b="0" lang="en-US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druga kolona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3360">
              <a:lnSpc>
                <a:spcPct val="100000"/>
              </a:lnSpc>
              <a:spcBef>
                <a:spcPts val="349"/>
              </a:spcBef>
            </a:pPr>
            <a:r>
              <a:rPr b="0" lang="en-US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&lt;/div&gt;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3360">
              <a:lnSpc>
                <a:spcPct val="100000"/>
              </a:lnSpc>
              <a:spcBef>
                <a:spcPts val="349"/>
              </a:spcBef>
            </a:pPr>
            <a:r>
              <a:rPr b="0" lang="en-US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&lt;div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class</a:t>
            </a:r>
            <a:r>
              <a:rPr b="0" lang="en-US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b="0" lang="en-US" sz="18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col-sm</a:t>
            </a:r>
            <a:r>
              <a:rPr b="0" lang="en-US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3360">
              <a:lnSpc>
                <a:spcPct val="100000"/>
              </a:lnSpc>
              <a:spcBef>
                <a:spcPts val="349"/>
              </a:spcBef>
            </a:pPr>
            <a:r>
              <a:rPr b="0" lang="en-US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treca kolona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3360">
              <a:lnSpc>
                <a:spcPct val="100000"/>
              </a:lnSpc>
              <a:spcBef>
                <a:spcPts val="349"/>
              </a:spcBef>
            </a:pPr>
            <a:r>
              <a:rPr b="0" lang="en-US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&lt;/div&gt;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>
              <a:lnSpc>
                <a:spcPct val="100000"/>
              </a:lnSpc>
              <a:spcBef>
                <a:spcPts val="323"/>
              </a:spcBef>
            </a:pPr>
            <a:r>
              <a:rPr b="0" lang="en-US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&lt;/div&gt;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&lt;/div&gt;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r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794880" y="1448640"/>
            <a:ext cx="10430640" cy="4497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09800"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736200" indent="-342720">
              <a:lnSpc>
                <a:spcPct val="100000"/>
              </a:lnSpc>
              <a:spcBef>
                <a:spcPts val="499"/>
              </a:spcBef>
              <a:buClr>
                <a:srgbClr val="624b12"/>
              </a:buClr>
              <a:buFont typeface="Lucida Sans"/>
              <a:buAutoNum type="arabicPeriod" startAt="2"/>
            </a:pPr>
            <a:r>
              <a:rPr b="0" lang="ru-RU" sz="18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style</a:t>
            </a: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tag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unutar head taga možemo imati style tag koji će sadržati kod CSS stila koji se primenjuje na sve tagove na stranici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&lt;head&gt;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ru-RU" sz="18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&lt;style&gt;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 {  </a:t>
            </a: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color</a:t>
            </a:r>
            <a:r>
              <a:rPr b="0" lang="ru-RU" sz="18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</a:t>
            </a:r>
            <a:r>
              <a:rPr b="0" lang="ru-RU" sz="18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yellow</a:t>
            </a:r>
            <a:r>
              <a:rPr b="0" lang="ru-RU" sz="18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</a:t>
            </a: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background-color</a:t>
            </a:r>
            <a:r>
              <a:rPr b="0" lang="ru-RU" sz="18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 </a:t>
            </a:r>
            <a:r>
              <a:rPr b="0" lang="ru-RU" sz="18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blue</a:t>
            </a:r>
            <a:r>
              <a:rPr b="0" lang="ru-RU" sz="18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 }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ru-RU" sz="18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&lt;/style&gt;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8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&lt;/head&gt;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Uključivanje CSS stila na HTML stranicu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  <p:transition spd="med">
    <p:pull dir="r"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794880" y="1657800"/>
            <a:ext cx="10430640" cy="4288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Veličina jedne kolone zavisi od veličine ekrana (ako imamo 12 kolona, jedna kolona je velika jednu dvananestinu ekrana)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Kolonama postavljamo klase: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	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	</a:t>
            </a:r>
            <a:r>
              <a:rPr b="0" lang="ru-RU" sz="15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col-*-*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	</a:t>
            </a:r>
            <a:r>
              <a:rPr b="0" lang="ru-RU" sz="15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col-xs-*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- telefoni (veličina ekrana extra small)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	</a:t>
            </a:r>
            <a:r>
              <a:rPr b="0" lang="ru-RU" sz="15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col-sm-*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- tableti (small)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	</a:t>
            </a:r>
            <a:r>
              <a:rPr b="0" lang="ru-RU" sz="15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col-md-*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- ekran racunara (medium)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	</a:t>
            </a:r>
            <a:r>
              <a:rPr b="0" lang="ru-RU" sz="15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col-lg-*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- veliki ekran racunara (large)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	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	</a:t>
            </a:r>
            <a:r>
              <a:rPr b="0" lang="ru-RU" sz="15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col-*-1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	</a:t>
            </a:r>
            <a:r>
              <a:rPr b="0" lang="ru-RU" sz="15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col-*-2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	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...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	</a:t>
            </a:r>
            <a:r>
              <a:rPr b="0" lang="ru-RU" sz="15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col-*-12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- broj predstavlja broj kolona koje zelimo da zauzmemo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	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npr. klasa </a:t>
            </a:r>
            <a:r>
              <a:rPr b="0" lang="ru-RU" sz="15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col-sm-4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predstavlja kolonu koja ce na telefonu zauzeti sirinu 4 susedne kolone</a:t>
            </a:r>
            <a:endParaRPr b="0" lang="ru-R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Bootstrap pozicioniranje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  <p:transition spd="med">
    <p:pull dir="r"/>
  </p:transition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794880" y="1657800"/>
            <a:ext cx="10430640" cy="4288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Lucida Sans"/>
                <a:hlinkClick r:id="rId1"/>
              </a:rPr>
              <a:t>http://fontawesome.io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Uključujemo je pomoću </a:t>
            </a: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link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taga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Sadrži veliku kolekciju često korišćenih ikonica i sličica poput kante za smeće, plus kao dugme za dodavanje, itd.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Ikonice pravimo pomoću </a:t>
            </a:r>
            <a:r>
              <a:rPr b="0" lang="ru-RU" sz="20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taga i CSS klase za tu ikonicu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Npr: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&lt;i </a:t>
            </a: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class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b="0" lang="ru-RU" sz="18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fa fa-trash-o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 </a:t>
            </a:r>
            <a:r>
              <a:rPr b="0" lang="ru-RU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aria-hidden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b="0" lang="ru-RU" sz="18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true</a:t>
            </a:r>
            <a:r>
              <a:rPr b="0" lang="ru-RU" sz="1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"&gt;&lt;/i&gt;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Font awesome biblioteka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  <p:transition spd="med">
    <p:pull dir="r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794880" y="1448640"/>
            <a:ext cx="10430640" cy="4497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09800"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736200" indent="-3427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Lucida Sans"/>
              <a:buAutoNum type="arabicPeriod" startAt="3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poseban fajl sa CSS kodom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najbolja praksa je da CSS kod pišemo u posebnom fajlu jer onda više HTML stranica mogu da dele isti stil i razdvojili smo HTML kod koji uređuje strukturu teksta od CSS stila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fajl u kome pisemo CSS kod mora imati .css ekstentziju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da bismo u HTML stranici naveli u kom fajlu se nalazi CSS stil koristimo tag link unutar taga head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tag link ima atribut </a:t>
            </a:r>
            <a:r>
              <a:rPr b="0" lang="ru-RU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rel 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čija vrednost treba biti </a:t>
            </a:r>
            <a:r>
              <a:rPr b="0" lang="ru-RU" sz="16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stylesheet 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i atribut </a:t>
            </a:r>
            <a:r>
              <a:rPr b="0" lang="ru-RU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href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čija vrednost je ime fajla u kome se nalazi CSS stil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6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&lt;head&gt;</a:t>
            </a:r>
            <a:br/>
            <a:r>
              <a:rPr b="0" lang="ru-RU" sz="16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&lt;link </a:t>
            </a:r>
            <a:r>
              <a:rPr b="0" lang="ru-RU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rel</a:t>
            </a:r>
            <a:r>
              <a:rPr b="0" lang="ru-RU" sz="16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b="0" lang="ru-RU" sz="16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stylesheet</a:t>
            </a:r>
            <a:r>
              <a:rPr b="0" lang="ru-RU" sz="16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 </a:t>
            </a:r>
            <a:r>
              <a:rPr b="0" lang="ru-RU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href</a:t>
            </a:r>
            <a:r>
              <a:rPr b="0" lang="ru-RU" sz="16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b="0" lang="ru-RU" sz="16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stil.css</a:t>
            </a:r>
            <a:r>
              <a:rPr b="0" lang="ru-RU" sz="16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"&gt;</a:t>
            </a:r>
            <a:br/>
            <a:r>
              <a:rPr b="0" lang="ru-RU" sz="16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&lt;/head&gt;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Uključivanje CSS stila na HTML stranicu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  <p:transition spd="med">
    <p:pull dir="r"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794880" y="1448640"/>
            <a:ext cx="10430640" cy="4497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13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&lt;html </a:t>
            </a:r>
            <a:r>
              <a:rPr b="0" lang="ru-RU" sz="13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lang</a:t>
            </a:r>
            <a:r>
              <a:rPr b="0" lang="ru-RU" sz="13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b="0" lang="ru-RU" sz="13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</a:t>
            </a:r>
            <a:r>
              <a:rPr b="0" lang="ru-RU" sz="13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"&gt;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3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&lt;head&gt;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3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3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&lt;meta </a:t>
            </a:r>
            <a:r>
              <a:rPr b="0" lang="ru-RU" sz="13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charset</a:t>
            </a:r>
            <a:r>
              <a:rPr b="0" lang="ru-RU" sz="13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b="0" lang="ru-RU" sz="13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UTF-8</a:t>
            </a:r>
            <a:r>
              <a:rPr b="0" lang="ru-RU" sz="13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"&gt;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3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3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&lt;meta </a:t>
            </a:r>
            <a:r>
              <a:rPr b="0" lang="ru-RU" sz="13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name</a:t>
            </a:r>
            <a:r>
              <a:rPr b="0" lang="ru-RU" sz="13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b="0" lang="ru-RU" sz="13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autor</a:t>
            </a:r>
            <a:r>
              <a:rPr b="0" lang="ru-RU" sz="13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 </a:t>
            </a:r>
            <a:r>
              <a:rPr b="0" lang="ru-RU" sz="13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content</a:t>
            </a:r>
            <a:r>
              <a:rPr b="0" lang="ru-RU" sz="13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b="0" lang="ru-RU" sz="13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CSS</a:t>
            </a:r>
            <a:r>
              <a:rPr b="0" lang="ru-RU" sz="13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"&gt;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3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3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&lt;title&gt; 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CSS stil </a:t>
            </a:r>
            <a:r>
              <a:rPr b="0" lang="ru-RU" sz="13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&lt;/title&gt;</a:t>
            </a:r>
            <a:br/>
            <a:r>
              <a:rPr b="0" lang="ru-RU" sz="13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&lt;/head&gt;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3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&lt;body&gt;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3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&lt;h1&gt;CSS stil&lt;/h1&gt;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3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&lt;p&gt;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3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Više o CSS trikovima možete naći na: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3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3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&lt;a </a:t>
            </a:r>
            <a:r>
              <a:rPr b="0" lang="ru-RU" sz="13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href</a:t>
            </a:r>
            <a:r>
              <a:rPr b="0" lang="ru-RU" sz="13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=‘</a:t>
            </a:r>
            <a:r>
              <a:rPr b="0" lang="ru-RU" sz="13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https://css-tricks.com/</a:t>
            </a:r>
            <a:r>
              <a:rPr b="0" lang="ru-RU" sz="13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’&gt; 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ovom linku  </a:t>
            </a:r>
            <a:r>
              <a:rPr b="0" lang="ru-RU" sz="13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&lt;/a&gt;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3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&lt;/p&gt;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3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&lt;ul&gt;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3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3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&lt;li&gt; 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plava</a:t>
            </a:r>
            <a:r>
              <a:rPr b="0" lang="ru-RU" sz="13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&lt;/li&gt;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3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3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&lt;li&gt; 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zelena</a:t>
            </a:r>
            <a:r>
              <a:rPr b="0" lang="ru-RU" sz="13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&lt;/li&gt;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3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13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&lt;li&gt; </a:t>
            </a:r>
            <a:r>
              <a:rPr b="0" lang="ru-RU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crvena</a:t>
            </a:r>
            <a:r>
              <a:rPr b="0" lang="ru-RU" sz="13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&lt;/li&gt;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3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&lt;/ul&gt;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3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&lt;/body&gt;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109800">
              <a:lnSpc>
                <a:spcPct val="100000"/>
              </a:lnSpc>
              <a:spcBef>
                <a:spcPts val="1001"/>
              </a:spcBef>
            </a:pPr>
            <a:r>
              <a:rPr b="0" lang="ru-RU" sz="13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&lt;/html&gt;</a:t>
            </a:r>
            <a:endParaRPr b="0" lang="ru-RU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HTML struktura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pic>
        <p:nvPicPr>
          <p:cNvPr id="56" name="Picture 1" descr=""/>
          <p:cNvPicPr/>
          <p:nvPr/>
        </p:nvPicPr>
        <p:blipFill>
          <a:blip r:embed="rId1"/>
          <a:stretch/>
        </p:blipFill>
        <p:spPr>
          <a:xfrm>
            <a:off x="6010560" y="585360"/>
            <a:ext cx="5968440" cy="3111840"/>
          </a:xfrm>
          <a:prstGeom prst="rect">
            <a:avLst/>
          </a:prstGeom>
          <a:ln>
            <a:noFill/>
          </a:ln>
        </p:spPr>
      </p:pic>
    </p:spTree>
  </p:cSld>
  <p:transition spd="med">
    <p:pull dir="r"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794880" y="1448640"/>
            <a:ext cx="10430640" cy="4497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Koristimo ih da navedemo na koje HTML tagove želimo da se primene CSS pravila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Npr.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18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 {  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ru-RU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color</a:t>
            </a:r>
            <a:r>
              <a:rPr b="0" lang="ru-RU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</a:t>
            </a:r>
            <a:r>
              <a:rPr b="0" lang="ru-RU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yellow</a:t>
            </a:r>
            <a:r>
              <a:rPr b="0" lang="ru-RU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 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r>
              <a:rPr b="0" lang="ru-RU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ru-RU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u ovom slučaju </a:t>
            </a:r>
            <a:r>
              <a:rPr b="0" lang="ru-RU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 je selektor i on označava sve pasuse u HTML dokumentu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Postoje različiti tipovi selektora, navešćemo neke koji se najčešće koriste u praksi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CSS selektori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"/>
            </a:endParaRPr>
          </a:p>
        </p:txBody>
      </p:sp>
    </p:spTree>
  </p:cSld>
  <p:transition spd="med">
    <p:pull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12621</TotalTime>
  <Application>LibreOffice/5.2.7.2$Linux_X86_64 LibreOffice_project/20m0$Build-2</Application>
  <Words>3039</Words>
  <Paragraphs>696</Paragraphs>
  <Company>diakov.net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2016-10-19T11:02:20Z</dcterms:created>
  <dc:creator>RePack by Diakov</dc:creator>
  <dc:description/>
  <dc:language>en-US</dc:language>
  <cp:lastModifiedBy/>
  <dcterms:modified xsi:type="dcterms:W3CDTF">2018-09-11T15:59:49Z</dcterms:modified>
  <cp:revision>694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diakov.net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61</vt:i4>
  </property>
</Properties>
</file>