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gif" ContentType="image/gif"/>
  <Override PartName="/ppt/media/image7.jpeg" ContentType="image/jpeg"/>
  <Override PartName="/ppt/media/image5.gif" ContentType="image/gif"/>
  <Override PartName="/ppt/media/image6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E5E254-3566-4DCB-8482-394704DB363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8E7D6C-CA4D-45FB-8C31-FE0034C8AAF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FC4231-B833-44F8-B188-D226977A4BB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699A03-E99C-4E58-A9FB-5C0911D196E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6B6198-E6A6-45C9-AA27-BDBF7DD37D1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6BFA3A-57A9-4D9B-875C-5F54E47547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93596B-D32F-45FE-A3B1-48AA81F87F1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B64B26-D882-43F5-ABF2-40EF9CD505F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EB9DC1-BC31-43F4-948B-913F1390BF0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C4C37C-260E-4BC0-A074-50487A7A6C5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E8DC1B-A43B-42BF-9309-77D973B5650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B9D031-E5E2-4B8C-B020-D5CA2A35C41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48EFA4-725A-41C8-AF6B-12D14A564B5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6FA76D-9F44-406A-98A2-2860C8FE507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9678BB-A702-4BD9-B8E4-6AD52E80CF8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E6929D-99D5-4FC5-A7B2-AB2E8B79068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F988B4-E80B-4E23-9730-0AB069A60C3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F1FDC3-5352-43DF-94AB-C2B0B87E072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89B583-FA09-4F07-B4DF-57DF378B565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165E1C-5C10-46F5-B075-FD0C731633F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B1934B-8250-4B84-ABE0-8A1E6A35BEC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B1783B-1D64-4C3E-BEDC-D2F67284A8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EF4F55-A8CE-4598-838E-66129C9F5DD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5A16D1-2F8E-41AA-A7E0-41B8E3EEFAF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B42A90-AE9E-4518-84DE-20321E7D9C6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1B1CE5-AF13-4628-8937-4232D29B5C2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CF29AE-1F37-487B-9726-F17CF3713C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C58963-4FEA-40B2-B503-8DC3D3AF6C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A9BDC7-377A-42F6-956D-C7BC18024EB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530056-1C25-4B3C-A820-7492C9E0AC3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4B3CDE-7CA9-417E-B56A-E7DC92D56BA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57B0A1-9733-4EBE-9E05-2C7C2EAB60B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82EBFF-7A76-4ED0-ADDF-32D3ADACEFE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BD8DC4-3954-4838-81F2-FEDFC6DBE67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AED9AE-5B9B-4455-83FA-547E5CCA67F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33A59D-A444-4455-9DA9-50AE26E5109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FCDEAD-9B50-4C81-8F81-8E7B97A62C8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0637B2-87BF-435D-AE96-13C387B6212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E83919-0D49-459B-83F6-B8F2BB4CA71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sr-Latn-R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sr-Latn-R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812E49E-C21A-4C3A-8C82-F823C91242FE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9/11/18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A929E9-FC54-4CD5-8CED-EF33597BF54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r-Latn-R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r-Latn-R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r-Latn-R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sr-Latn-R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FBE95C4-EFB9-494D-8751-ADB32C65CDB1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9/11/18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4A259F-4D66-4077-95E9-D181884A83F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r-Latn-R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r-Latn-R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r-Latn-R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r-Latn-R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r-Latn-R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sr-Latn-R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://www.google.com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www.image-map.net/" TargetMode="External"/><Relationship Id="rId2" Type="http://schemas.openxmlformats.org/officeDocument/2006/relationships/hyperlink" Target="https://www.image-map.net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44400" y="248544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sr-Latn-R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HTML</a:t>
            </a:r>
            <a:endParaRPr b="0" lang="sr-Latn-R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94880" y="1386000"/>
            <a:ext cx="10430280" cy="45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DOCTYPE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deklaracija se nalazi na početku svakog HTML dokumenta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Označava da je dokument obeležen HTML jezikom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&lt;!DOCTYPE html&gt;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94880" y="1356840"/>
            <a:ext cx="10430280" cy="46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2880" indent="-342720">
              <a:lnSpc>
                <a:spcPct val="100000"/>
              </a:lnSpc>
              <a:spcBef>
                <a:spcPts val="400"/>
              </a:spcBef>
              <a:buClr>
                <a:srgbClr val="4472c4"/>
              </a:buClr>
              <a:buFont typeface="Lucida Sans Unicode"/>
              <a:buChar char="‣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 okružuje ceo dokument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&lt;html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lang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"en"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&lt;meta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charset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"UTF-8"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&lt;/head&gt;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br/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&lt;/html&gt;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94880" y="1376280"/>
            <a:ext cx="1043028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HEAD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 sadrži meta informacije dokumentu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&lt;meta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charset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"UTF-8"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&lt;title&gt;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stranice koji se prikazuje u title baru               browsera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&lt;/title&gt;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&lt;/head&gt;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94880" y="1439640"/>
            <a:ext cx="1043028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BODY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okružuje glavni sadržaj dokumenta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br/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Ovde ide sadržaj dokumenta.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94880" y="1602360"/>
            <a:ext cx="104302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META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služi za zadavanje meta informacija o dokumentu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&lt;meta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autor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content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HTML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&lt;meta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description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content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Ova stranica sadži materijale za kurs Frontend programiranja.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>
              <a:lnSpc>
                <a:spcPct val="100000"/>
              </a:lnSpc>
            </a:pPr>
            <a:r>
              <a:rPr b="0" lang="en-US" sz="13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94880" y="1558800"/>
            <a:ext cx="104302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LINK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služi za povezivanje nekog drugog spoljašnjeg fajla, odnosno predstavlja link ka drugom fajlu (najcesce se koristi za povezivanje sa CSS fajlom koji sadrži stil stranice)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&lt;link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rel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stylesheet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text/css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stil.css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označava u kojoj su relaciji spoljašnji fajl sa trenutnom stranicom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nam govori koji je tip spoljašnjeg fajla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sadrži putanju do spoljašnjeg fajla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94880" y="1558800"/>
            <a:ext cx="104302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Pomoću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LINK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taga možemo postaviti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favicon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sličicu, tj. sličicu koja će da se pokaže u zaglavlju browsera kada otvorimo stranicu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&lt;link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rel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icon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image/png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2a08f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slicica.png</a:t>
            </a:r>
            <a:r>
              <a:rPr b="0" lang="en-US" sz="2000" spc="-1" strike="noStrike">
                <a:solidFill>
                  <a:srgbClr val="624b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94880" y="1602360"/>
            <a:ext cx="104302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h5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h6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označavaju naslove, h1 je najveći h6 je najmanji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&lt;h1&gt;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Najveći naslov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&lt;/h1&gt;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&lt;h2&gt;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2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&lt;/h2&gt;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&lt;h3&gt;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3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&lt;/h3&gt;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&lt;h4&gt;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4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&lt;/h4&gt;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&lt;h5&gt;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5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&lt;/h5&gt;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&lt;h6&gt;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6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&lt;/h6&gt;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94880" y="1394280"/>
            <a:ext cx="10430280" cy="45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 označava paragraf (pasus) teksta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Ovo je paragraf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Uzastopne beline (razmaci i novi redovi) u tekstu se računaju kao jedan, pa će se sledećih nekoliko paragrafa isto prikazati u browseru, iako u kodu izgledaju različito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jedan dva tri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jedan    dva        tri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jedan   dva    tri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jedan  dva tri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94880" y="1674720"/>
            <a:ext cx="10430280" cy="42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BR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pišemo novi red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&lt;br&gt;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Za novi red koristimo br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&lt;br/&gt;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tag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&lt;br&gt;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tagom pišemo horizontalnu liniju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&lt;hr&gt;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ili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&lt;hr/&gt;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94880" y="1448640"/>
            <a:ext cx="10430280" cy="44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yper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ext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arkup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anguage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Jezik za obeležavanje i struktuiranje web stranica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Služi nam da opišemo strukturu sadržaja web stranica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obeležavamo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etiketama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(eng.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tagovima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Pregledači (eng.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browsers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 ne prikazuju HTML tagove, već samo sadržaj koji je obeležen tagovima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94880" y="1312920"/>
            <a:ext cx="104302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EM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naglašen tekst (uglavnom se on prikazuje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iskošeno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Pozovite direktora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&lt;em&gt;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odmah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&lt;/em&gt;.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STRONG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jako važan tekst (uglavnom se on prikazuje           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podebljano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Za to delo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&lt;strong&gt;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kazna je 10 godina zatvora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&lt;/strong&gt;.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94880" y="1312920"/>
            <a:ext cx="104302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tekst koji želimo da se prikaže baš onako kako smo ga     napisali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&lt;pre&gt;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Postoje slučajevi u kojima se           uzastopne beline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prikazuju,takođe i novi redovi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&lt;/pre&gt;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94880" y="1312920"/>
            <a:ext cx="104302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kratke citate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&lt;q&gt;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 nemam neke posebne talente, samo sam jako radoznao.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&lt;/q&gt;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Einstein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BLOCKQUOTE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duge citate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&lt;blockquote&gt;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Sve su Drine ovog svijeta krive, nikada se one neće moći sve ni potpuno ispraviti, nikada ne smijemo prestati da ih ispravljamo.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&lt;/blockquote&gt;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Ivo Andrić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4880" y="1312920"/>
            <a:ext cx="1043028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SUB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označava slovo koje je napisano u podnožju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&lt;sub&gt;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&lt;/sub&gt;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SUP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označava slovo koje je napisano u zaglavlju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E=Mc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&lt;sup&gt;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&lt;/sup&gt;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E=Mc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94880" y="1729080"/>
            <a:ext cx="10430280" cy="42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Koristimo ih kada hoćemo da prikažemo neki specijalni karakter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ili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pokušamo da zapišemo samo karakter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HTML će to da protumaci kao početak taga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Setimo se da se tagovi pišu između ovih zagrada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Entitete pišemo na sledeći način: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ime_entiteta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&amp;lt;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označava karakter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entiteti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56800" y="1494360"/>
            <a:ext cx="1043028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&amp;nbsp;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(non breaking space) - sprečava da se reči prelome u 2 reda, ako ih spojimo sa &amp;nbsp; uvek će biti u istom redu, takođe &amp;nbsp; koristimo ako nam treba više od jednog uzastopnog razmaka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&amp;lt;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(less then)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(greater then) 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&amp;quot;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(dupli navodnik)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“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&amp;apos;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(jednostruki navodnik)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‘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&amp;amp;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(ampersend)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&amp;euro;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(euro)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€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&amp;copy;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(copyright oznaka)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©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entiteti - primeri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240" y="1503000"/>
            <a:ext cx="1043028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Koristimo ih kada nam je potrebno nabrajanje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Mogu biti: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uređene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- one kod kojih znamo redosled, elementi liste se najčešće označavaju brojevima ili slovima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neuređene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- one kod kojih redosled nije bitan, svi elementi liste se isto označavaju (uglavnom tačkicom)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definicione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— sadrže pojmove i njihove definicije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13240" y="1503000"/>
            <a:ext cx="1043028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Listu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ordered list)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Svaki element liste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(eng. list item)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Oznake elemenata mogu biti brojevi, slova itd.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januar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februar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mart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Uređene liste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13240" y="1503000"/>
            <a:ext cx="1043028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Listu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unordered list)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Svaki element liste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(eng. list item)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Oznake elemenata mogu biti tačkice, kvadratići, itd.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&lt;ul&gt;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januar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februar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mart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&lt;/ul&gt;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Neuređene liste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13240" y="1503000"/>
            <a:ext cx="1043028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Listu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definition list)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Svaki element liste kreiramo tagovima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pojam koji definisemo (eng. definition term)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definicija tog pojma (end. definition definition)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&lt;dt&gt;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Sila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&lt;/dt&gt;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&lt;dd&gt;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Jednaka je proizvodu mase tela i ubrzanja.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Definicione liste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94880" y="1448640"/>
            <a:ext cx="10430280" cy="44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Pišu se malim slovima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Svaki tag ima svoje smisleno ime (npr: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header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obeležavamo zaglavlje stranice)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Ime taga pišemo između zagrada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(odnosno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&lt;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/&gt;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Npr: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&lt;p&gt;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Ovo je obeležen paragraf teksta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Tagovi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13240" y="1503000"/>
            <a:ext cx="1043028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Liste mogu biti ugnježdene, odnosno element neke liste može biti takođe lista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&lt;ul&gt;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&lt;ul&gt;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jabuka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kruska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&lt;/ul&gt;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povrce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&lt;/ul&gt;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Ugnježđene liste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Tabele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94880" y="1729080"/>
            <a:ext cx="10430280" cy="42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ih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TABLE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Red u tabeli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TR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table row)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Jednu ćeliju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table data)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Obratimo pažnju da svaki red treba da ima isti broj ćelija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&lt;table&gt;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&lt;tr&gt;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leto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zima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&lt;/tr&gt;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&lt;/table&gt;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Tabele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94880" y="1729080"/>
            <a:ext cx="10430280" cy="42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Zaglavlje tabele (prvi red tabele)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(eng. table header)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Da bismo videli ćelije tabele dodaćemo atribut border (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napomena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: ovo nije dobra praksa, ali dok ne naučite CSS koristićemo ovaj način zbog testiranja)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&lt;table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"1"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&lt;th&gt;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Topla godisnja doba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&lt;/th&gt;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&lt;tr&gt;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leto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prolece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&lt;/tr&gt;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&lt;/table&gt;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Tabele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94880" y="1729080"/>
            <a:ext cx="10430280" cy="40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Naslov tabele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CAPTION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&lt;table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"1"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&lt;caption&gt;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Godisnja doba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&lt;/caption&gt;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&lt;tr&gt;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leto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jesen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zima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proleće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&lt;/tr&gt;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&lt;/table&gt;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Tabele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Sekcije tabele možemo grupisati tagovima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THEAD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TBODY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TFOOT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1417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Unutar tagova thead i tfoot upisujemo tagove th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Tabele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Više ćelija tabele možemo spojiti horizontalno ili vertikalno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" descr=""/>
          <p:cNvPicPr/>
          <p:nvPr/>
        </p:nvPicPr>
        <p:blipFill>
          <a:blip r:embed="rId1"/>
          <a:stretch/>
        </p:blipFill>
        <p:spPr>
          <a:xfrm>
            <a:off x="2378520" y="2710440"/>
            <a:ext cx="5010120" cy="252360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Tabel</a:t>
            </a:r>
            <a:r>
              <a:rPr b="0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horizontalno spajanje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94600" y="144612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želimo da spojimo više ćelija horizontalno, potrebno je da ćeliji tabele postavimo vrednost atributa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colspan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spajanje 3 ćelije horizontalno: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colspan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"3"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ova ćelija je sada velika kao tri horizontalne ćelije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94880" y="28260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Tabele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vertikalno spajanje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85960" y="147240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želimo da spojimo više ćelija vertikalno, potrebno je da ćeliji tabele postavimo vrednost atributa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rowspan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spajanje 2 ćelije vertikalno: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rowspan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"2"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ova ćelija je sada velika kao dve vertikalne ćelije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13240" y="1503000"/>
            <a:ext cx="1043028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ih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Tekst koji se nalazi izmedju tagova &lt;a&gt; I &lt;/a&gt; se moze kliknuti i otvara novu stranicu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href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 je obavezan i njegova vrednost je URL stranice koju želimo otvoriti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link ka </a:t>
            </a:r>
            <a:r>
              <a:rPr b="0"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ucida Sans Unicode"/>
                <a:hlinkClick r:id="rId1"/>
              </a:rPr>
              <a:t>www.google.com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’http://www.google.com'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Klik na ovaj tekst vodi ka Google-u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&lt;/a&gt;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navedemo atribut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target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=‘_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blank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’ stranica će se otvoriti u novom tabu browsera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Linkovi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94880" y="1476720"/>
            <a:ext cx="10430280" cy="38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ih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&lt;img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"slike/056.jpg"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"Sijalica"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Atributi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su obavezni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atributa je putanja do slike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atributa je alternativni tekst koji se ispisuje ako slika ne postoji ili je putanja pogrešna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Slike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94880" y="1448640"/>
            <a:ext cx="10430280" cy="44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Jednostruki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nemaju nikakav sadržaj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pišemo ih između zagrada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(ili između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/&gt;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npr: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&lt;br&gt;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ili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&lt;br/&gt;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(tag koji označava prazan red)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1417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Dvostruki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imaju otvarajući i zatvarajući tag između kojih se nalazi sadržaj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otvarajući tag pišemo između zagrada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zatvarajući tag pišemo između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&lt;/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npr: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&lt;header&gt;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Ovo je obeleženo zaglavlje teksta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&lt;/header&gt;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Vrste tagova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Iframe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77320" y="1411560"/>
            <a:ext cx="1109160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IFRAME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 koristimo kada želimo da prikažemo prozorčić sa nekom drugom HTML stranicom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Primer su Google Maps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&lt;iframe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"map.html"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frameborder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"0"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"600“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"150"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&lt;/iframe&gt;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1" descr=""/>
          <p:cNvPicPr/>
          <p:nvPr/>
        </p:nvPicPr>
        <p:blipFill>
          <a:blip r:embed="rId1"/>
          <a:stretch/>
        </p:blipFill>
        <p:spPr>
          <a:xfrm>
            <a:off x="5547240" y="2053800"/>
            <a:ext cx="6095520" cy="363816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Embed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EMBED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 služi kao kontejner za eksternu aplikaciju koju želimo da uključimo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Sve se ređe koristi i najčešći primer je uključivanje Flash fajlova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Object tag ćete viđati u sličnim situacijama (to su tagovi koji se retko pišu ali treba ih prepoznati)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 većini slučajeva neophodno je da browser ima instaliran određeni dodatak (plugin) da bi mogao da prikaže embedovan sadržaj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&lt;embed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"https://www.youtube.com/embed/DODLEX4zzLQ"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&gt;&lt;/embed&gt;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Video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VIDEO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 koristimo kada želimo da uključimo video na našu stranicu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Ima nekoliko specifičnih atributa: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src, width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autoplay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loop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i dr. (više o njima možete pronaći na internetu)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src je putanja do video-a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&lt;video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"video.mp4"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controls autoplaz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Vas browser ne podrzava video tag.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&lt;/video&gt;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Video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Umesto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atributa unutar video taga možemo postaviti više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SOURCE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tagova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Oni sadrže putanje do istog video-a ali u različitim formatima (ukoliko jedan ne radi, imamo drugi itd.)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Source tag ima atribute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type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src atributa je putanja do video-a, a vrednost type atributa je format video-a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&lt;video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"320"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"240"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controls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&lt;source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"video.mp4" type="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video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mp4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&lt;source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"video.ogg" type="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video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ogg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Vas browser ne podrzava video tag.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&lt;/video&gt;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Audio tag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AUDIO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koristimo kada želimo da uključimo zvuk na našu stranicu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Ima nekoliko specifičnih atributa: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autoplay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loop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i dr. (više o njima možete pronaći na internetu)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src je putanja do audio fajla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&lt;audio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controls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“pesma.mp3”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Browser ne podrzava audio tag.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&lt;/audio&gt;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Isto kao I kod video taga, umesto src atributa možemo koristiti source tagove za različite formate istog audio fajla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Tagovi za grupisanje i strukturu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Neki od tagova koji služe za grupisanje sekcija su: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0440" indent="-342720">
              <a:lnSpc>
                <a:spcPct val="100000"/>
              </a:lnSpc>
              <a:spcBef>
                <a:spcPts val="400"/>
              </a:spcBef>
              <a:buClr>
                <a:srgbClr val="2f5597"/>
              </a:buClr>
              <a:buSzPct val="68000"/>
              <a:buFont typeface="Lucida Sans Unicode"/>
              <a:buChar char="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DIV, SPAN, SECTION, ARTICLE, HEADER, FOOTER, MAIN, ASIDE, NAV,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Primer grupisanja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3228120" y="1642680"/>
            <a:ext cx="5563800" cy="411480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Primer grupisanja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94600" y="1385280"/>
            <a:ext cx="1043028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2492640" y="1642680"/>
            <a:ext cx="7034400" cy="351720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13240" y="150300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Koristimo ga kada želimo da obeležimo deo slike koji treba da bude klikabilan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Delovi slike koji su klikabilni se navode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AREA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tagom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Da ne biste ručno tražili koordinate možete ih kreirati pomoću onlajn generatora kao što je </a:t>
            </a:r>
            <a:r>
              <a:rPr b="0"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ucida Sans Unicode"/>
                <a:hlinkClick r:id="rId1"/>
              </a:rPr>
              <a:t>https://www.image-map.net</a:t>
            </a:r>
            <a:r>
              <a:rPr b="0"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Lucida Sans Unicode"/>
                <a:hlinkClick r:id="rId2"/>
              </a:rPr>
              <a:t>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u map tagu mora da se poklapa sa vrednošću atributa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usemap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u img tagu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100" spc="-1" strike="noStrike">
                <a:solidFill>
                  <a:srgbClr val="9a383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&lt;img </a:t>
            </a: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b="0" lang="en-US" sz="2100" spc="-1" strike="noStrike">
                <a:solidFill>
                  <a:srgbClr val="9a383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sladoled.gif</a:t>
            </a:r>
            <a:r>
              <a:rPr b="0" lang="en-US" sz="2100" spc="-1" strike="noStrike">
                <a:solidFill>
                  <a:srgbClr val="9a383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 </a:t>
            </a: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b="0" lang="en-US" sz="2100" spc="-1" strike="noStrike">
                <a:solidFill>
                  <a:srgbClr val="9a383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sladoled</a:t>
            </a:r>
            <a:r>
              <a:rPr b="0" lang="en-US" sz="2100" spc="-1" strike="noStrike">
                <a:solidFill>
                  <a:srgbClr val="9a383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 </a:t>
            </a:r>
            <a:r>
              <a:rPr b="0" lang="en-US" sz="2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usemap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=“#sladoled</a:t>
            </a:r>
            <a:r>
              <a:rPr b="0" lang="en-US" sz="2100" spc="-1" strike="noStrike">
                <a:solidFill>
                  <a:srgbClr val="9a383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br/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b="0" lang="en-US" sz="2000" spc="-1" strike="noStrike">
                <a:solidFill>
                  <a:srgbClr val="9a383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"sladoled"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&lt;area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shape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"poly"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coords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"17,88,53,89,35,147"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"#kornet"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"Kornet"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&lt;area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shape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"circle"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coords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"38,45,41"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"#kugle"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"Kugle"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&lt;area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shape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"rect"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coords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"53,149,81,120"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"#doledesno"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"Donji desni ugao"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&lt;/map&gt;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65440" y="1520280"/>
            <a:ext cx="6031440" cy="43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Forme su HTML elementi koji služe za prikupljanje informacija od korisnika, bilo da su te informacije upisivanje teksta, cekiranje nekog polja, biranje neke stavke i sl.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Tipovi elemenata forme: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polja za upisivanje teksta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elementi za pravljenje izbora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elementi koji šalju podatke serveru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Kada korisnik popuni formu i klikne na dugme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Submit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podaci se spakuju u poruku i posalju web serveru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Web server pokrene program (uglavnom pisan u jeziku PHP, C#, Java i dr.) da obradi podatke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Nakon sto obradi podatke, web server šalje odgovor klijentu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1" descr=""/>
          <p:cNvPicPr/>
          <p:nvPr/>
        </p:nvPicPr>
        <p:blipFill>
          <a:blip r:embed="rId1"/>
          <a:stretch/>
        </p:blipFill>
        <p:spPr>
          <a:xfrm>
            <a:off x="7132320" y="1520280"/>
            <a:ext cx="4545720" cy="354744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Primer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94880" y="1448640"/>
            <a:ext cx="10430280" cy="44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Ovo je neki tekst koji sadrži novi red.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&lt;br&gt;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Primetimo da ukoliko                                            samo napišemo novi red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to se neće prikazati, već moramo navesti tag za novi red.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&lt;br/&gt;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…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13240" y="150300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ih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Obavezni atributi su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action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method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action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je adresa web servera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method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je tip poruke (uglavnom GET ili POST)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Unutar forme možemo dodavati više elemenata (tekstualno polje, dugme, checkbox, itd.)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&lt;form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action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http://localhost:8080/login.php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Username: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=„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&lt;/form&gt;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 polja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67520" y="143316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ih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Razlikuju se u zavisnosti od vrednosti atributa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Neke od mogućih vrednosti su 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button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submit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checkbox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radio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file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password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number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email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date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 drugi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Važan atribut je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Njegova vrednost će biti naziv podatka koji će se slati web serveru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Šalju se podaci u formatu </a:t>
            </a:r>
            <a:r>
              <a:rPr b="0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</a:t>
            </a:r>
            <a:r>
              <a:rPr b="0" i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password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lozinka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email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email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submit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posalji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 polja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67520" y="132012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radio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izaberijedan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radio dugme služi za izbor jedne stavke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da bi izbor bio isključiv, tj. da ne bismo mogli da izaberemo dve stavke istovremeno, potrebno je da radio dugmici imaju isti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atribut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radio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pol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muski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 </a:t>
            </a: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muski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radio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pol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zenski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 </a:t>
            </a: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zenski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 polja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67520" y="143316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checkbox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izaberivise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checkbox dugme služi za izbor više stavki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checkbox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boja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bela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checkbox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boja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zuta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checkbox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boja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plava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 polja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67520" y="142452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fajl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otvara prozor za odabir fajla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želimo da možemo odabrati više fajlova istovremeno, potrebno je da postavimo vrednost atributa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 </a:t>
            </a: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  </a:t>
            </a:r>
            <a:r>
              <a:rPr b="0" i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[]</a:t>
            </a:r>
            <a:r>
              <a:rPr b="0" lang="en-US" sz="20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atribut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multiple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file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fajlovi[]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multiple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Textarea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67520" y="140724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Veliko polje za tekstualni sadržaj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ga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TEXTAREA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Ima atribute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rows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čije vrednosti predstavljaju veličinu tekstualnog polja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&lt;textarea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rows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cols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30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“&gt; &lt;/textarea&gt;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Padajuća lista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67520" y="140724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je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SELECT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Stavke liste kreiramo tagom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OPTION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&lt;select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=„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uredjaji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radio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Radio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tv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Televizor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xbox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Xbox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&lt;/select&gt;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Padajuća lista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67520" y="140724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Možemo grupisati stavke liste koristeći tag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OPTGROUP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Ime grupisanih stavki zadajemo atributom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label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&lt;select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=”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pica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&lt;optgroup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label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negazirana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jabuka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Jabuka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narandza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Narandža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breskva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Breskva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&lt;/optgroup&gt;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&lt;optgroup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label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gazirana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cocacola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Coca cola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fanta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Fanta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&lt;option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sprite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Sprite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&lt;/option&gt;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&lt;/optgroup&gt;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&lt;/select&gt;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Labele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67520" y="140724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LABEL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služi da zadamo naziv elementa forme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Kako bismo naglasili da se labela odnosi na specifičan element forme, potrebno je tagu postavimo atribut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for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na istu vrednost koju ima atribut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elementa forme na koji se labela odnosi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&lt;label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for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Ime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&lt;/label&gt;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94880" y="35244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Fieldset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67520" y="1407240"/>
            <a:ext cx="10457640" cy="43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Elemente forme možemo grupisati koristeći tag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LABEL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(npr. grupišemo one elemente koji se odnose na lične podatke)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&lt;fieldset&gt;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&lt;label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for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Ime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&lt;/label&gt;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&lt;label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for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prezime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Prezime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&lt;/label&gt;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value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prezime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prezime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prezime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/&gt;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&lt;/fieldset&gt;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13240" y="1176840"/>
            <a:ext cx="10430280" cy="41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Svi HTML tagovi mogu da imaju atribute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Atributi taga služe za zapisivanje dodatnih informacije o tagu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Pišemo ih u sledećem formatu: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ime_atributa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=  ‘</a:t>
            </a:r>
            <a:r>
              <a:rPr b="0" lang="en-US" sz="20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vrednost_atributa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‘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lang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‘</a:t>
            </a:r>
            <a:r>
              <a:rPr b="0" lang="en-US" sz="20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Uvek ih pišemo u otvorenom tagu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se pise izmedju jednostrukih ili dvostrukih navodnika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'vrh'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ekst paragrafa.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 ovom slučaju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je ime atributa a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je vrednost.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Jedan tag može imati neograničen broj atributa.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vrh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plavo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Tekst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atributi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13240" y="1176840"/>
            <a:ext cx="10430280" cy="41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Jedan tag može imati neograničen broj atributa.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vrh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plavo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Tekst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4472c4"/>
              </a:buClr>
              <a:buSzPct val="68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Neki atributi nemaju vrednost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&lt;input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required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atributi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Osnovna struktura HTML dokumenta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94880" y="1356840"/>
            <a:ext cx="10430280" cy="46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&lt;!DOCTYPE html&gt;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&lt;html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lang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"en"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&lt;meta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charset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"UTF-8"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&lt;/head&gt;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br/>
            <a:r>
              <a:rPr b="0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&lt;/html&gt;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94880" y="1386000"/>
            <a:ext cx="10430280" cy="45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Ponekad želimo da napišemo komentar koji HTML ne treba da tumači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229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ni kao tekstualni sadržaj naseg fajla koji se prikazuje u browseru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229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ni kao tag koji označava neki deo teksta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Komentare pišemo između ovakvih karaktera 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&lt;!--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--&gt;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&lt;!--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ovo je tekst nekog komentara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--&gt;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Npr.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&lt;!-- ovo glavni deo HTML dokumenta, tzv. telo --&gt;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&lt;body&gt; &lt;/body&gt;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94880" y="317520"/>
            <a:ext cx="104302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komentari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pull dir="l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10899</TotalTime>
  <Application>LibreOffice/5.2.7.2$Linux_X86_64 LibreOffice_project/20m0$Build-2</Application>
  <Words>2419</Words>
  <Paragraphs>573</Paragraphs>
  <Company>diakov.net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2016-10-19T11:02:20Z</dcterms:created>
  <dc:creator>RePack by Diakov</dc:creator>
  <dc:description/>
  <dc:language>en-US</dc:language>
  <cp:lastModifiedBy/>
  <dcterms:modified xsi:type="dcterms:W3CDTF">2018-09-11T15:58:55Z</dcterms:modified>
  <cp:revision>582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diakov.net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38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59</vt:i4>
  </property>
</Properties>
</file>