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8" r:id="rId2"/>
  </p:sldIdLst>
  <p:sldSz cx="7562850" cy="10688638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3367">
          <p15:clr>
            <a:srgbClr val="A4A3A4"/>
          </p15:clr>
        </p15:guide>
        <p15:guide id="2" pos="238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1F497D"/>
    <a:srgbClr val="5898B8"/>
    <a:srgbClr val="404042"/>
    <a:srgbClr val="58585A"/>
    <a:srgbClr val="E7E7EA"/>
    <a:srgbClr val="FFCC09"/>
    <a:srgbClr val="FEF300"/>
    <a:srgbClr val="7E7F82"/>
    <a:srgbClr val="2E3A40"/>
    <a:srgbClr val="FCD8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34"/>
    <p:restoredTop sz="94575"/>
  </p:normalViewPr>
  <p:slideViewPr>
    <p:cSldViewPr snapToGrid="0" snapToObjects="1">
      <p:cViewPr>
        <p:scale>
          <a:sx n="130" d="100"/>
          <a:sy n="130" d="100"/>
        </p:scale>
        <p:origin x="-216" y="2052"/>
      </p:cViewPr>
      <p:guideLst>
        <p:guide orient="horz" pos="3367"/>
        <p:guide pos="238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FF9852-8A9D-FA43-9BC6-1FE6D867865C}" type="datetimeFigureOut">
              <a:rPr/>
              <a:pPr/>
              <a:t>20/04/2018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36800" y="1143000"/>
            <a:ext cx="2184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68FC55-56A1-8E40-9B86-97BA77CFC2EF}" type="slidenum">
              <a:rPr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40745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8FC55-56A1-8E40-9B86-97BA77CFC2EF}" type="slidenum">
              <a:rPr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469879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67214" y="3320407"/>
            <a:ext cx="6428423" cy="2291129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34428" y="6056895"/>
            <a:ext cx="5293995" cy="273154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0904D-930F-FD46-A326-BF7152BF9E0A}" type="datetimeFigureOut">
              <a:rPr lang="fr-FR" smtClean="0"/>
              <a:pPr/>
              <a:t>18/05/2018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BAB27-56FE-0F4B-AD23-F85EC639443E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068178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0904D-930F-FD46-A326-BF7152BF9E0A}" type="datetimeFigureOut">
              <a:rPr lang="fr-FR" smtClean="0"/>
              <a:pPr/>
              <a:t>18/05/2018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BAB27-56FE-0F4B-AD23-F85EC639443E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391079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4535084" y="668040"/>
            <a:ext cx="1407530" cy="14214405"/>
          </a:xfrm>
        </p:spPr>
        <p:txBody>
          <a:bodyPr vert="eaVert"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312493" y="668040"/>
            <a:ext cx="4096544" cy="1421440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0904D-930F-FD46-A326-BF7152BF9E0A}" type="datetimeFigureOut">
              <a:rPr lang="fr-FR" smtClean="0"/>
              <a:pPr/>
              <a:t>18/05/2018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BAB27-56FE-0F4B-AD23-F85EC639443E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804268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0904D-930F-FD46-A326-BF7152BF9E0A}" type="datetimeFigureOut">
              <a:rPr lang="fr-FR" smtClean="0"/>
              <a:pPr/>
              <a:t>18/05/2018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BAB27-56FE-0F4B-AD23-F85EC639443E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8582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97413" y="6868441"/>
            <a:ext cx="6428423" cy="212288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97413" y="4530301"/>
            <a:ext cx="6428423" cy="23381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0904D-930F-FD46-A326-BF7152BF9E0A}" type="datetimeFigureOut">
              <a:rPr lang="fr-FR" smtClean="0"/>
              <a:pPr/>
              <a:t>18/05/2018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BAB27-56FE-0F4B-AD23-F85EC639443E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916584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312493" y="3887003"/>
            <a:ext cx="2752037" cy="1099544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3190577" y="3887003"/>
            <a:ext cx="2752037" cy="1099544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0904D-930F-FD46-A326-BF7152BF9E0A}" type="datetimeFigureOut">
              <a:rPr lang="fr-FR" smtClean="0"/>
              <a:pPr/>
              <a:t>18/05/2018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BAB27-56FE-0F4B-AD23-F85EC639443E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4182134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78143" y="428041"/>
            <a:ext cx="6806565" cy="178144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78143" y="2392573"/>
            <a:ext cx="3341572" cy="99711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378143" y="3389684"/>
            <a:ext cx="3341572" cy="615833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3841823" y="2392573"/>
            <a:ext cx="3342885" cy="99711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3841823" y="3389684"/>
            <a:ext cx="3342885" cy="615833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0904D-930F-FD46-A326-BF7152BF9E0A}" type="datetimeFigureOut">
              <a:rPr lang="fr-FR" smtClean="0"/>
              <a:pPr/>
              <a:t>18/05/2018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BAB27-56FE-0F4B-AD23-F85EC639443E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4214897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0904D-930F-FD46-A326-BF7152BF9E0A}" type="datetimeFigureOut">
              <a:rPr lang="fr-FR" smtClean="0"/>
              <a:pPr/>
              <a:t>18/05/2018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BAB27-56FE-0F4B-AD23-F85EC639443E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274726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0904D-930F-FD46-A326-BF7152BF9E0A}" type="datetimeFigureOut">
              <a:rPr lang="fr-FR" smtClean="0"/>
              <a:pPr/>
              <a:t>18/05/2018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BAB27-56FE-0F4B-AD23-F85EC639443E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278184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78143" y="425566"/>
            <a:ext cx="2488126" cy="181113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956864" y="425567"/>
            <a:ext cx="4227843" cy="912245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378143" y="2236697"/>
            <a:ext cx="2488126" cy="731132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0904D-930F-FD46-A326-BF7152BF9E0A}" type="datetimeFigureOut">
              <a:rPr lang="fr-FR" smtClean="0"/>
              <a:pPr/>
              <a:t>18/05/2018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BAB27-56FE-0F4B-AD23-F85EC639443E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712155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2372" y="7482047"/>
            <a:ext cx="4537710" cy="88329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482372" y="955049"/>
            <a:ext cx="4537710" cy="641318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482372" y="8365344"/>
            <a:ext cx="4537710" cy="125443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0904D-930F-FD46-A326-BF7152BF9E0A}" type="datetimeFigureOut">
              <a:rPr lang="fr-FR" smtClean="0"/>
              <a:pPr/>
              <a:t>18/05/2018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BAB27-56FE-0F4B-AD23-F85EC639443E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58615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378143" y="428041"/>
            <a:ext cx="6806565" cy="17814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78143" y="2494016"/>
            <a:ext cx="6806565" cy="70540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378143" y="9906785"/>
            <a:ext cx="1764665" cy="5690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F0904D-930F-FD46-A326-BF7152BF9E0A}" type="datetimeFigureOut">
              <a:rPr lang="fr-FR" smtClean="0"/>
              <a:pPr/>
              <a:t>18/05/2018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2583974" y="9906785"/>
            <a:ext cx="2394903" cy="5690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5420043" y="9906785"/>
            <a:ext cx="1764665" cy="5690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2BAB27-56FE-0F4B-AD23-F85EC639443E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576098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Rectangle 90"/>
          <p:cNvSpPr/>
          <p:nvPr/>
        </p:nvSpPr>
        <p:spPr>
          <a:xfrm>
            <a:off x="-1" y="2094896"/>
            <a:ext cx="1323475" cy="8584053"/>
          </a:xfrm>
          <a:prstGeom prst="rect">
            <a:avLst/>
          </a:prstGeom>
          <a:solidFill>
            <a:srgbClr val="E7E7E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5442875" y="8616379"/>
            <a:ext cx="2120900" cy="2077910"/>
          </a:xfrm>
          <a:prstGeom prst="rect">
            <a:avLst/>
          </a:prstGeom>
          <a:solidFill>
            <a:srgbClr val="1F497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defRPr/>
            </a:pPr>
            <a:r>
              <a:rPr lang="fr-FR" sz="1400" i="1" dirty="0" smtClean="0">
                <a:solidFill>
                  <a:schemeClr val="bg1"/>
                </a:solidFill>
                <a:ea typeface="Times New Roman" charset="0"/>
                <a:cs typeface="Times New Roman" charset="0"/>
              </a:rPr>
              <a:t>La meilleure préparation pour demain est de faire de votre mieux aujourd'hui.</a:t>
            </a:r>
            <a:endParaRPr lang="en-US" sz="1400" i="1" dirty="0">
              <a:solidFill>
                <a:schemeClr val="bg1"/>
              </a:solidFill>
              <a:ea typeface="Times New Roman" charset="0"/>
              <a:cs typeface="Times New Roman" charset="0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5447224" y="2072259"/>
            <a:ext cx="2120900" cy="6569280"/>
          </a:xfrm>
          <a:prstGeom prst="rect">
            <a:avLst/>
          </a:prstGeom>
          <a:solidFill>
            <a:srgbClr val="5898B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-12700" y="0"/>
            <a:ext cx="7575550" cy="2082196"/>
          </a:xfrm>
          <a:prstGeom prst="rect">
            <a:avLst/>
          </a:prstGeom>
          <a:solidFill>
            <a:srgbClr val="5898B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65281" y="70174"/>
            <a:ext cx="36618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Missaoui </a:t>
            </a:r>
            <a:r>
              <a:rPr lang="en-US" sz="3200" b="1" dirty="0" err="1" smtClean="0">
                <a:solidFill>
                  <a:schemeClr val="bg1"/>
                </a:solidFill>
              </a:rPr>
              <a:t>Sadok</a:t>
            </a:r>
            <a:endParaRPr lang="en-US" sz="3200" b="1" dirty="0">
              <a:solidFill>
                <a:schemeClr val="bg1"/>
              </a:solidFill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>
            <a:off x="-12700" y="2047099"/>
            <a:ext cx="7575550" cy="0"/>
          </a:xfrm>
          <a:prstGeom prst="line">
            <a:avLst/>
          </a:prstGeom>
          <a:ln w="76200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64" name="Tableau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32012540"/>
              </p:ext>
            </p:extLst>
          </p:nvPr>
        </p:nvGraphicFramePr>
        <p:xfrm>
          <a:off x="5547457" y="2697177"/>
          <a:ext cx="2329082" cy="2898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2908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14000">
                <a:tc>
                  <a:txBody>
                    <a:bodyPr/>
                    <a:lstStyle/>
                    <a:p>
                      <a:pPr marL="7938" indent="0">
                        <a:lnSpc>
                          <a:spcPct val="100000"/>
                        </a:lnSpc>
                        <a:buFont typeface="Courier New" charset="0"/>
                        <a:buNone/>
                        <a:tabLst/>
                      </a:pPr>
                      <a:r>
                        <a:rPr lang="fr-FR" sz="1400" b="0" i="0" baseline="0" dirty="0" smtClean="0">
                          <a:solidFill>
                            <a:schemeClr val="bg1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Spring MVC</a:t>
                      </a:r>
                      <a:endParaRPr lang="fr-FR" sz="1400" b="0" i="0" noProof="0" dirty="0">
                        <a:solidFill>
                          <a:schemeClr val="bg1"/>
                        </a:solidFill>
                        <a:latin typeface="+mn-lt"/>
                        <a:ea typeface="Times New Roman" charset="0"/>
                        <a:cs typeface="Times New Roman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14000">
                <a:tc>
                  <a:txBody>
                    <a:bodyPr/>
                    <a:lstStyle/>
                    <a:p>
                      <a:pPr marL="7938" indent="0">
                        <a:lnSpc>
                          <a:spcPct val="100000"/>
                        </a:lnSpc>
                        <a:buFont typeface="Courier New" charset="0"/>
                        <a:buNone/>
                        <a:tabLst/>
                      </a:pPr>
                      <a:r>
                        <a:rPr lang="fr-FR" sz="1400" b="0" i="0" baseline="0" dirty="0" err="1" smtClean="0">
                          <a:solidFill>
                            <a:schemeClr val="bg1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AngularJS</a:t>
                      </a:r>
                      <a:endParaRPr lang="fr-FR" sz="1400" b="0" i="0" noProof="0" dirty="0">
                        <a:solidFill>
                          <a:schemeClr val="bg1"/>
                        </a:solidFill>
                        <a:latin typeface="+mn-lt"/>
                        <a:ea typeface="Times New Roman" charset="0"/>
                        <a:cs typeface="Times New Roman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4000">
                <a:tc>
                  <a:txBody>
                    <a:bodyPr/>
                    <a:lstStyle/>
                    <a:p>
                      <a:pPr marL="7938" indent="0">
                        <a:lnSpc>
                          <a:spcPct val="100000"/>
                        </a:lnSpc>
                        <a:buFont typeface="Courier New" charset="0"/>
                        <a:buNone/>
                        <a:tabLst/>
                      </a:pPr>
                      <a:r>
                        <a:rPr lang="fr-FR" sz="1400" b="0" i="0" baseline="0" dirty="0" smtClean="0">
                          <a:solidFill>
                            <a:schemeClr val="bg1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JAVA</a:t>
                      </a:r>
                      <a:endParaRPr lang="fr-FR" sz="1400" b="0" i="0" noProof="0" dirty="0">
                        <a:solidFill>
                          <a:schemeClr val="bg1"/>
                        </a:solidFill>
                        <a:latin typeface="+mn-lt"/>
                        <a:ea typeface="Times New Roman" charset="0"/>
                        <a:cs typeface="Times New Roman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14000">
                <a:tc>
                  <a:txBody>
                    <a:bodyPr/>
                    <a:lstStyle/>
                    <a:p>
                      <a:pPr marL="7938" indent="0">
                        <a:lnSpc>
                          <a:spcPct val="100000"/>
                        </a:lnSpc>
                        <a:buFont typeface="Courier New" charset="0"/>
                        <a:buNone/>
                        <a:tabLst/>
                      </a:pPr>
                      <a:r>
                        <a:rPr lang="fr-FR" sz="1400" b="0" i="0" baseline="0" dirty="0" smtClean="0">
                          <a:solidFill>
                            <a:schemeClr val="bg1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ASP .NET</a:t>
                      </a:r>
                      <a:endParaRPr lang="fr-FR" sz="1400" b="0" i="0" noProof="0" dirty="0">
                        <a:solidFill>
                          <a:schemeClr val="bg1"/>
                        </a:solidFill>
                        <a:latin typeface="+mn-lt"/>
                        <a:ea typeface="Times New Roman" charset="0"/>
                        <a:cs typeface="Times New Roman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14000">
                <a:tc>
                  <a:txBody>
                    <a:bodyPr/>
                    <a:lstStyle/>
                    <a:p>
                      <a:pPr marL="7938" indent="0">
                        <a:lnSpc>
                          <a:spcPct val="100000"/>
                        </a:lnSpc>
                        <a:buFont typeface="Courier New" charset="0"/>
                        <a:buNone/>
                        <a:tabLst/>
                      </a:pPr>
                      <a:r>
                        <a:rPr lang="fr-FR" sz="1400" b="0" i="0" baseline="0" dirty="0" err="1" smtClean="0">
                          <a:solidFill>
                            <a:schemeClr val="bg1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Bootstrap</a:t>
                      </a:r>
                      <a:endParaRPr lang="fr-FR" sz="1400" b="0" i="0" noProof="0" dirty="0">
                        <a:solidFill>
                          <a:schemeClr val="bg1"/>
                        </a:solidFill>
                        <a:latin typeface="+mn-lt"/>
                        <a:ea typeface="Times New Roman" charset="0"/>
                        <a:cs typeface="Times New Roman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14000">
                <a:tc>
                  <a:txBody>
                    <a:bodyPr/>
                    <a:lstStyle/>
                    <a:p>
                      <a:pPr marL="7938" indent="0">
                        <a:lnSpc>
                          <a:spcPct val="100000"/>
                        </a:lnSpc>
                        <a:buFont typeface="Courier New" charset="0"/>
                        <a:buNone/>
                        <a:tabLst/>
                      </a:pPr>
                      <a:r>
                        <a:rPr lang="fr-FR" sz="1400" b="0" i="0" baseline="0" dirty="0" smtClean="0">
                          <a:solidFill>
                            <a:schemeClr val="bg1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PHP</a:t>
                      </a:r>
                      <a:endParaRPr lang="fr-FR" sz="1400" b="0" i="0" noProof="0" dirty="0">
                        <a:solidFill>
                          <a:schemeClr val="bg1"/>
                        </a:solidFill>
                        <a:latin typeface="+mn-lt"/>
                        <a:ea typeface="Times New Roman" charset="0"/>
                        <a:cs typeface="Times New Roman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14000">
                <a:tc>
                  <a:txBody>
                    <a:bodyPr/>
                    <a:lstStyle/>
                    <a:p>
                      <a:pPr marL="7938" indent="0">
                        <a:lnSpc>
                          <a:spcPct val="100000"/>
                        </a:lnSpc>
                        <a:buFont typeface="Courier New" charset="0"/>
                        <a:buNone/>
                        <a:tabLst/>
                      </a:pPr>
                      <a:r>
                        <a:rPr lang="fr-FR" sz="1400" b="0" i="0" baseline="0" dirty="0" smtClean="0">
                          <a:solidFill>
                            <a:schemeClr val="bg1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HTML/CSS/JS</a:t>
                      </a:r>
                      <a:endParaRPr lang="fr-FR" sz="1400" b="0" i="0" noProof="0" dirty="0">
                        <a:solidFill>
                          <a:schemeClr val="bg1"/>
                        </a:solidFill>
                        <a:latin typeface="+mn-lt"/>
                        <a:ea typeface="Times New Roman" charset="0"/>
                        <a:cs typeface="Times New Roman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65" name="Rectangle 64"/>
          <p:cNvSpPr/>
          <p:nvPr/>
        </p:nvSpPr>
        <p:spPr>
          <a:xfrm>
            <a:off x="5642707" y="3096078"/>
            <a:ext cx="1761490" cy="86088"/>
          </a:xfrm>
          <a:prstGeom prst="rect">
            <a:avLst/>
          </a:prstGeom>
          <a:solidFill>
            <a:srgbClr val="7E7F8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5642706" y="3095357"/>
            <a:ext cx="1593216" cy="86810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5642707" y="3496128"/>
            <a:ext cx="1761490" cy="86088"/>
          </a:xfrm>
          <a:prstGeom prst="rect">
            <a:avLst/>
          </a:prstGeom>
          <a:solidFill>
            <a:srgbClr val="7E7F8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5642706" y="3495406"/>
            <a:ext cx="1372991" cy="82423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5422997" y="6411276"/>
            <a:ext cx="2120900" cy="24313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9" name="Rectangle 68"/>
          <p:cNvSpPr/>
          <p:nvPr/>
        </p:nvSpPr>
        <p:spPr>
          <a:xfrm>
            <a:off x="5642707" y="3908878"/>
            <a:ext cx="1761490" cy="86088"/>
          </a:xfrm>
          <a:prstGeom prst="rect">
            <a:avLst/>
          </a:prstGeom>
          <a:solidFill>
            <a:srgbClr val="7E7F8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5642706" y="3908156"/>
            <a:ext cx="1593216" cy="86909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5642707" y="4315278"/>
            <a:ext cx="1761490" cy="86088"/>
          </a:xfrm>
          <a:prstGeom prst="rect">
            <a:avLst/>
          </a:prstGeom>
          <a:solidFill>
            <a:srgbClr val="7E7F8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5642706" y="4314556"/>
            <a:ext cx="1372991" cy="86909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5642707" y="4728028"/>
            <a:ext cx="1761490" cy="86088"/>
          </a:xfrm>
          <a:prstGeom prst="rect">
            <a:avLst/>
          </a:prstGeom>
          <a:solidFill>
            <a:srgbClr val="7E7F8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5642706" y="4727306"/>
            <a:ext cx="1101091" cy="86909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5642707" y="5134428"/>
            <a:ext cx="1761490" cy="86088"/>
          </a:xfrm>
          <a:prstGeom prst="rect">
            <a:avLst/>
          </a:prstGeom>
          <a:solidFill>
            <a:srgbClr val="7E7F8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5642707" y="5133706"/>
            <a:ext cx="867424" cy="84340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5642707" y="5540828"/>
            <a:ext cx="1761490" cy="86088"/>
          </a:xfrm>
          <a:prstGeom prst="rect">
            <a:avLst/>
          </a:prstGeom>
          <a:solidFill>
            <a:srgbClr val="7E7F8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5642706" y="5540106"/>
            <a:ext cx="1501141" cy="86909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9" name="Tableau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826767824"/>
              </p:ext>
            </p:extLst>
          </p:nvPr>
        </p:nvGraphicFramePr>
        <p:xfrm>
          <a:off x="5547457" y="6707615"/>
          <a:ext cx="2329082" cy="124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2908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14000">
                <a:tc>
                  <a:txBody>
                    <a:bodyPr/>
                    <a:lstStyle/>
                    <a:p>
                      <a:pPr marL="7938" indent="0">
                        <a:lnSpc>
                          <a:spcPct val="100000"/>
                        </a:lnSpc>
                        <a:buFont typeface="Courier New" charset="0"/>
                        <a:buNone/>
                        <a:tabLst/>
                      </a:pPr>
                      <a:r>
                        <a:rPr lang="fr-FR" sz="1400" b="0" i="0" noProof="0" dirty="0">
                          <a:solidFill>
                            <a:schemeClr val="bg1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Arabe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14000">
                <a:tc>
                  <a:txBody>
                    <a:bodyPr/>
                    <a:lstStyle/>
                    <a:p>
                      <a:pPr marL="7938" indent="0">
                        <a:lnSpc>
                          <a:spcPct val="100000"/>
                        </a:lnSpc>
                        <a:buFont typeface="Courier New" charset="0"/>
                        <a:buNone/>
                        <a:tabLst/>
                      </a:pPr>
                      <a:r>
                        <a:rPr lang="fr-FR" sz="1400" b="0" i="0" noProof="0" dirty="0">
                          <a:solidFill>
                            <a:schemeClr val="bg1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Français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4000">
                <a:tc>
                  <a:txBody>
                    <a:bodyPr/>
                    <a:lstStyle/>
                    <a:p>
                      <a:pPr marL="7938" indent="0">
                        <a:lnSpc>
                          <a:spcPct val="100000"/>
                        </a:lnSpc>
                        <a:buFont typeface="Courier New" charset="0"/>
                        <a:buNone/>
                        <a:tabLst/>
                      </a:pPr>
                      <a:r>
                        <a:rPr lang="fr-FR" sz="1400" b="0" i="0" noProof="0" dirty="0">
                          <a:solidFill>
                            <a:schemeClr val="bg1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Anglais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80" name="Rectangle 79"/>
          <p:cNvSpPr/>
          <p:nvPr/>
        </p:nvSpPr>
        <p:spPr>
          <a:xfrm>
            <a:off x="5642707" y="7093816"/>
            <a:ext cx="1761490" cy="86088"/>
          </a:xfrm>
          <a:prstGeom prst="rect">
            <a:avLst/>
          </a:prstGeom>
          <a:solidFill>
            <a:srgbClr val="7E7F8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5642706" y="7093095"/>
            <a:ext cx="1501141" cy="83362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5642707" y="7506566"/>
            <a:ext cx="1761490" cy="86088"/>
          </a:xfrm>
          <a:prstGeom prst="rect">
            <a:avLst/>
          </a:prstGeom>
          <a:solidFill>
            <a:srgbClr val="7E7F8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5642706" y="7505844"/>
            <a:ext cx="1501141" cy="83363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5642707" y="7912966"/>
            <a:ext cx="1761490" cy="86088"/>
          </a:xfrm>
          <a:prstGeom prst="rect">
            <a:avLst/>
          </a:prstGeom>
          <a:solidFill>
            <a:srgbClr val="7E7F8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5642706" y="7912244"/>
            <a:ext cx="1209041" cy="86909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5422998" y="8635639"/>
            <a:ext cx="2124000" cy="22927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b="1" dirty="0" smtClean="0">
                <a:solidFill>
                  <a:schemeClr val="tx1"/>
                </a:solidFill>
              </a:rPr>
              <a:t>Message personnel</a:t>
            </a:r>
            <a:endParaRPr lang="en-US" sz="1500" b="1" dirty="0">
              <a:solidFill>
                <a:schemeClr val="tx1"/>
              </a:solidFill>
            </a:endParaRPr>
          </a:p>
        </p:txBody>
      </p:sp>
      <p:cxnSp>
        <p:nvCxnSpPr>
          <p:cNvPr id="92" name="Straight Connector 91"/>
          <p:cNvCxnSpPr/>
          <p:nvPr/>
        </p:nvCxnSpPr>
        <p:spPr>
          <a:xfrm>
            <a:off x="956733" y="5069366"/>
            <a:ext cx="4114800" cy="0"/>
          </a:xfrm>
          <a:prstGeom prst="line">
            <a:avLst/>
          </a:prstGeom>
          <a:ln w="38100">
            <a:solidFill>
              <a:srgbClr val="E7E7E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>
            <a:off x="956733" y="7907601"/>
            <a:ext cx="4114800" cy="0"/>
          </a:xfrm>
          <a:prstGeom prst="line">
            <a:avLst/>
          </a:prstGeom>
          <a:ln w="38100">
            <a:solidFill>
              <a:srgbClr val="E7E7E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Oval 96"/>
          <p:cNvSpPr/>
          <p:nvPr/>
        </p:nvSpPr>
        <p:spPr>
          <a:xfrm>
            <a:off x="592640" y="2248072"/>
            <a:ext cx="415986" cy="415986"/>
          </a:xfrm>
          <a:prstGeom prst="ellipse">
            <a:avLst/>
          </a:prstGeom>
          <a:solidFill>
            <a:srgbClr val="404042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/>
          <p:cNvSpPr/>
          <p:nvPr/>
        </p:nvSpPr>
        <p:spPr>
          <a:xfrm>
            <a:off x="592640" y="4933640"/>
            <a:ext cx="415986" cy="415986"/>
          </a:xfrm>
          <a:prstGeom prst="ellipse">
            <a:avLst/>
          </a:prstGeom>
          <a:solidFill>
            <a:srgbClr val="404042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/>
          <p:nvPr/>
        </p:nvSpPr>
        <p:spPr>
          <a:xfrm>
            <a:off x="592640" y="7836497"/>
            <a:ext cx="415986" cy="415986"/>
          </a:xfrm>
          <a:prstGeom prst="ellipse">
            <a:avLst/>
          </a:prstGeom>
          <a:solidFill>
            <a:srgbClr val="404042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0" name="Tableau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533819091"/>
              </p:ext>
            </p:extLst>
          </p:nvPr>
        </p:nvGraphicFramePr>
        <p:xfrm>
          <a:off x="547748" y="3452966"/>
          <a:ext cx="4843380" cy="77202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894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96443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4722">
                <a:tc>
                  <a:txBody>
                    <a:bodyPr/>
                    <a:lstStyle/>
                    <a:p>
                      <a:pPr marL="7938" marR="0" indent="0" algn="just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1" i="0" dirty="0" smtClean="0">
                          <a:solidFill>
                            <a:srgbClr val="58585A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2016 </a:t>
                      </a:r>
                      <a:r>
                        <a:rPr lang="fr-FR" sz="1100" b="1" i="0" dirty="0" smtClean="0">
                          <a:solidFill>
                            <a:srgbClr val="58585A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- </a:t>
                      </a:r>
                      <a:r>
                        <a:rPr lang="fr-FR" sz="1100" b="1" i="0" dirty="0" smtClean="0">
                          <a:solidFill>
                            <a:srgbClr val="58585A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2017</a:t>
                      </a:r>
                      <a:endParaRPr lang="fr-FR" sz="1100" b="1" i="0" dirty="0">
                        <a:solidFill>
                          <a:srgbClr val="58585A"/>
                        </a:solidFill>
                        <a:latin typeface="+mn-lt"/>
                        <a:ea typeface="Times New Roman" charset="0"/>
                        <a:cs typeface="Times New Roman" charset="0"/>
                      </a:endParaRPr>
                    </a:p>
                  </a:txBody>
                  <a:tcPr marL="86222" marR="86222" marT="43111" marB="43111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B050"/>
                        </a:buClr>
                        <a:buSzPct val="100000"/>
                        <a:buFont typeface="Courier New" charset="0"/>
                        <a:buNone/>
                        <a:tabLst/>
                        <a:defRPr/>
                      </a:pPr>
                      <a:r>
                        <a:rPr kumimoji="0" lang="fr-FR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Times New Roman" charset="0"/>
                          <a:cs typeface="Times New Roman" charset="0"/>
                        </a:rPr>
                        <a:t>Cycle d’ingénieur spécialité: Génie Logiciel</a:t>
                      </a:r>
                    </a:p>
                    <a:p>
                      <a:pPr marL="0" marR="0" lvl="0" indent="0" algn="just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B050"/>
                        </a:buClr>
                        <a:buSzPct val="100000"/>
                        <a:buFont typeface="Courier New" charset="0"/>
                        <a:buNone/>
                        <a:tabLst/>
                        <a:defRPr/>
                      </a:pPr>
                      <a:r>
                        <a:rPr kumimoji="0" lang="fr-FR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Times New Roman" charset="0"/>
                          <a:cs typeface="Times New Roman" charset="0"/>
                        </a:rPr>
                        <a:t>INSAT</a:t>
                      </a:r>
                    </a:p>
                    <a:p>
                      <a:pPr marL="0" marR="0" lvl="0" indent="0" algn="just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+mn-lt"/>
                          <a:ea typeface="Times New Roman" charset="0"/>
                          <a:cs typeface="Times New Roman" charset="0"/>
                        </a:rPr>
                        <a:t>Il a pour objectif de former des ingénieurs maîtrisant les méthodes d’analyse et de conduite de projets informatiques. </a:t>
                      </a:r>
                      <a:endParaRPr kumimoji="0" lang="fr-FR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+mn-lt"/>
                        <a:ea typeface="Times New Roman" charset="0"/>
                        <a:cs typeface="Times New Roman" charset="0"/>
                      </a:endParaRPr>
                    </a:p>
                  </a:txBody>
                  <a:tcPr marL="86222" marR="86222" marT="43111" marB="43111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01" name="Tableau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450300068"/>
              </p:ext>
            </p:extLst>
          </p:nvPr>
        </p:nvGraphicFramePr>
        <p:xfrm>
          <a:off x="727077" y="5354405"/>
          <a:ext cx="4611846" cy="1544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692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77491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8868">
                <a:tc>
                  <a:txBody>
                    <a:bodyPr/>
                    <a:lstStyle/>
                    <a:p>
                      <a:pPr marL="7938" marR="0" indent="0" algn="just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1" i="0" dirty="0" smtClean="0">
                          <a:solidFill>
                            <a:srgbClr val="58585A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2018</a:t>
                      </a:r>
                      <a:endParaRPr lang="fr-FR" sz="1100" b="1" i="0" dirty="0">
                        <a:solidFill>
                          <a:srgbClr val="58585A"/>
                        </a:solidFill>
                        <a:latin typeface="+mn-lt"/>
                        <a:ea typeface="Times New Roman" charset="0"/>
                        <a:cs typeface="Times New Roman" charset="0"/>
                      </a:endParaRPr>
                    </a:p>
                  </a:txBody>
                  <a:tcPr marL="86222" marR="86222" marT="43111" marB="43111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B050"/>
                        </a:buClr>
                        <a:buSzPct val="100000"/>
                        <a:buFont typeface="Courier New" charset="0"/>
                        <a:buNone/>
                        <a:tabLst/>
                        <a:defRPr/>
                      </a:pPr>
                      <a:r>
                        <a:rPr kumimoji="0" lang="fr-FR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Times New Roman" charset="0"/>
                          <a:cs typeface="Times New Roman" charset="0"/>
                        </a:rPr>
                        <a:t>Stage de fin d’étude</a:t>
                      </a:r>
                      <a:endParaRPr kumimoji="0" lang="fr-F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Times New Roman" charset="0"/>
                        <a:cs typeface="Times New Roman" charset="0"/>
                      </a:endParaRPr>
                    </a:p>
                    <a:p>
                      <a:pPr marL="0" marR="0" lvl="0" indent="0" algn="just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B050"/>
                        </a:buClr>
                        <a:buSzPct val="100000"/>
                        <a:buFont typeface="Courier New" charset="0"/>
                        <a:buNone/>
                        <a:tabLst/>
                        <a:defRPr/>
                      </a:pPr>
                      <a:r>
                        <a:rPr kumimoji="0" lang="fr-FR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Times New Roman" charset="0"/>
                          <a:cs typeface="Times New Roman" charset="0"/>
                        </a:rPr>
                        <a:t>INSAT</a:t>
                      </a:r>
                      <a:endParaRPr kumimoji="0" lang="fr-F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Times New Roman" charset="0"/>
                        <a:cs typeface="Times New Roman" charset="0"/>
                      </a:endParaRPr>
                    </a:p>
                    <a:p>
                      <a:pPr marL="0" marR="0" lvl="0" indent="0" algn="just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05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+mn-lt"/>
                          <a:ea typeface="Times New Roman" charset="0"/>
                          <a:cs typeface="Times New Roman" charset="0"/>
                        </a:rPr>
                        <a:t>Développemnt</a:t>
                      </a:r>
                      <a:r>
                        <a:rPr kumimoji="0" lang="fr-FR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+mn-lt"/>
                          <a:ea typeface="Times New Roman" charset="0"/>
                          <a:cs typeface="Times New Roman" charset="0"/>
                        </a:rPr>
                        <a:t> d’une solution E-</a:t>
                      </a:r>
                      <a:r>
                        <a:rPr kumimoji="0" lang="fr-FR" sz="105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+mn-lt"/>
                          <a:ea typeface="Times New Roman" charset="0"/>
                          <a:cs typeface="Times New Roman" charset="0"/>
                        </a:rPr>
                        <a:t>Banking</a:t>
                      </a:r>
                      <a:r>
                        <a:rPr kumimoji="0" lang="fr-FR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+mn-lt"/>
                          <a:ea typeface="Times New Roman" charset="0"/>
                          <a:cs typeface="Times New Roman" charset="0"/>
                        </a:rPr>
                        <a:t> en JEE chez l’entreprise BFI.</a:t>
                      </a:r>
                      <a:endParaRPr kumimoji="0" lang="fr-FR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+mn-lt"/>
                        <a:ea typeface="Times New Roman" charset="0"/>
                        <a:cs typeface="Times New Roman" charset="0"/>
                      </a:endParaRPr>
                    </a:p>
                  </a:txBody>
                  <a:tcPr marL="86222" marR="86222" marT="43111" marB="43111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2654">
                <a:tc>
                  <a:txBody>
                    <a:bodyPr/>
                    <a:lstStyle/>
                    <a:p>
                      <a:pPr marL="7938" marR="0" indent="0" algn="just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1" i="0" dirty="0" smtClean="0">
                          <a:solidFill>
                            <a:srgbClr val="58585A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2017</a:t>
                      </a:r>
                      <a:endParaRPr lang="fr-FR" sz="1100" b="1" i="0" dirty="0">
                        <a:solidFill>
                          <a:srgbClr val="58585A"/>
                        </a:solidFill>
                        <a:latin typeface="+mn-lt"/>
                        <a:ea typeface="Times New Roman" charset="0"/>
                        <a:cs typeface="Times New Roman" charset="0"/>
                      </a:endParaRPr>
                    </a:p>
                  </a:txBody>
                  <a:tcPr marL="86222" marR="86222" marT="43111" marB="43111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B050"/>
                        </a:buClr>
                        <a:buSzPct val="100000"/>
                        <a:buFont typeface="Courier New" charset="0"/>
                        <a:buNone/>
                        <a:tabLst/>
                        <a:defRPr/>
                      </a:pPr>
                      <a:r>
                        <a:rPr kumimoji="0" lang="fr-FR" sz="12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Times New Roman" charset="0"/>
                          <a:cs typeface="Times New Roman" charset="0"/>
                        </a:rPr>
                        <a:t>Lorem</a:t>
                      </a:r>
                      <a:r>
                        <a:rPr kumimoji="0" lang="fr-F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kumimoji="0" lang="fr-FR" sz="12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Times New Roman" charset="0"/>
                          <a:cs typeface="Times New Roman" charset="0"/>
                        </a:rPr>
                        <a:t>Ipsum</a:t>
                      </a:r>
                      <a:r>
                        <a:rPr kumimoji="0" lang="fr-F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Times New Roman" charset="0"/>
                          <a:cs typeface="Times New Roman" charset="0"/>
                        </a:rPr>
                        <a:t> </a:t>
                      </a:r>
                    </a:p>
                    <a:p>
                      <a:pPr marL="0" marR="0" lvl="0" indent="0" algn="just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B050"/>
                        </a:buClr>
                        <a:buSzPct val="100000"/>
                        <a:buFont typeface="Courier New" charset="0"/>
                        <a:buNone/>
                        <a:tabLst/>
                        <a:defRPr/>
                      </a:pPr>
                      <a:r>
                        <a:rPr kumimoji="0" lang="fr-FR" sz="12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Times New Roman" charset="0"/>
                          <a:cs typeface="Times New Roman" charset="0"/>
                        </a:rPr>
                        <a:t>Lorem</a:t>
                      </a:r>
                      <a:endParaRPr kumimoji="0" lang="fr-F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Times New Roman" charset="0"/>
                        <a:cs typeface="Times New Roman" charset="0"/>
                      </a:endParaRPr>
                    </a:p>
                    <a:p>
                      <a:pPr marL="0" marR="0" lvl="0" indent="0" algn="just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05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+mn-lt"/>
                          <a:ea typeface="Times New Roman" charset="0"/>
                          <a:cs typeface="Times New Roman" charset="0"/>
                        </a:rPr>
                        <a:t>Lorem</a:t>
                      </a:r>
                      <a:r>
                        <a:rPr kumimoji="0" lang="fr-FR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+mn-lt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kumimoji="0" lang="fr-FR" sz="105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+mn-lt"/>
                          <a:ea typeface="Times New Roman" charset="0"/>
                          <a:cs typeface="Times New Roman" charset="0"/>
                        </a:rPr>
                        <a:t>ipsum</a:t>
                      </a:r>
                      <a:r>
                        <a:rPr kumimoji="0" lang="fr-FR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+mn-lt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kumimoji="0" lang="fr-FR" sz="105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+mn-lt"/>
                          <a:ea typeface="Times New Roman" charset="0"/>
                          <a:cs typeface="Times New Roman" charset="0"/>
                        </a:rPr>
                        <a:t>dolor</a:t>
                      </a:r>
                      <a:r>
                        <a:rPr kumimoji="0" lang="fr-FR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+mn-lt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kumimoji="0" lang="fr-FR" sz="105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+mn-lt"/>
                          <a:ea typeface="Times New Roman" charset="0"/>
                          <a:cs typeface="Times New Roman" charset="0"/>
                        </a:rPr>
                        <a:t>sit</a:t>
                      </a:r>
                      <a:r>
                        <a:rPr kumimoji="0" lang="fr-FR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+mn-lt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kumimoji="0" lang="fr-FR" sz="105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+mn-lt"/>
                          <a:ea typeface="Times New Roman" charset="0"/>
                          <a:cs typeface="Times New Roman" charset="0"/>
                        </a:rPr>
                        <a:t>amet</a:t>
                      </a:r>
                      <a:r>
                        <a:rPr kumimoji="0" lang="fr-FR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+mn-lt"/>
                          <a:ea typeface="Times New Roman" charset="0"/>
                          <a:cs typeface="Times New Roman" charset="0"/>
                        </a:rPr>
                        <a:t>, </a:t>
                      </a:r>
                      <a:r>
                        <a:rPr kumimoji="0" lang="fr-FR" sz="105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+mn-lt"/>
                          <a:ea typeface="Times New Roman" charset="0"/>
                          <a:cs typeface="Times New Roman" charset="0"/>
                        </a:rPr>
                        <a:t>consectetur</a:t>
                      </a:r>
                      <a:r>
                        <a:rPr kumimoji="0" lang="fr-FR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+mn-lt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kumimoji="0" lang="fr-FR" sz="105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+mn-lt"/>
                          <a:ea typeface="Times New Roman" charset="0"/>
                          <a:cs typeface="Times New Roman" charset="0"/>
                        </a:rPr>
                        <a:t>adipiscing</a:t>
                      </a:r>
                      <a:r>
                        <a:rPr kumimoji="0" lang="fr-FR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+mn-lt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kumimoji="0" lang="fr-FR" sz="105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+mn-lt"/>
                          <a:ea typeface="Times New Roman" charset="0"/>
                          <a:cs typeface="Times New Roman" charset="0"/>
                        </a:rPr>
                        <a:t>elit</a:t>
                      </a:r>
                      <a:r>
                        <a:rPr kumimoji="0" lang="fr-FR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+mn-lt"/>
                          <a:ea typeface="Times New Roman" charset="0"/>
                          <a:cs typeface="Times New Roman" charset="0"/>
                        </a:rPr>
                        <a:t>, </a:t>
                      </a:r>
                      <a:r>
                        <a:rPr kumimoji="0" lang="fr-FR" sz="105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+mn-lt"/>
                          <a:ea typeface="Times New Roman" charset="0"/>
                          <a:cs typeface="Times New Roman" charset="0"/>
                        </a:rPr>
                        <a:t>sed</a:t>
                      </a:r>
                      <a:r>
                        <a:rPr kumimoji="0" lang="fr-FR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+mn-lt"/>
                          <a:ea typeface="Times New Roman" charset="0"/>
                          <a:cs typeface="Times New Roman" charset="0"/>
                        </a:rPr>
                        <a:t> do </a:t>
                      </a:r>
                      <a:r>
                        <a:rPr kumimoji="0" lang="fr-FR" sz="105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+mn-lt"/>
                          <a:ea typeface="Times New Roman" charset="0"/>
                          <a:cs typeface="Times New Roman" charset="0"/>
                        </a:rPr>
                        <a:t>eiusmod</a:t>
                      </a:r>
                      <a:r>
                        <a:rPr kumimoji="0" lang="fr-FR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+mn-lt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kumimoji="0" lang="fr-FR" sz="105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+mn-lt"/>
                          <a:ea typeface="Times New Roman" charset="0"/>
                          <a:cs typeface="Times New Roman" charset="0"/>
                        </a:rPr>
                        <a:t>tempor</a:t>
                      </a:r>
                      <a:r>
                        <a:rPr kumimoji="0" lang="fr-FR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+mn-lt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kumimoji="0" lang="fr-FR" sz="105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+mn-lt"/>
                          <a:ea typeface="Times New Roman" charset="0"/>
                          <a:cs typeface="Times New Roman" charset="0"/>
                        </a:rPr>
                        <a:t>incididunt</a:t>
                      </a:r>
                      <a:r>
                        <a:rPr kumimoji="0" lang="fr-FR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+mn-lt"/>
                          <a:ea typeface="Times New Roman" charset="0"/>
                          <a:cs typeface="Times New Roman" charset="0"/>
                        </a:rPr>
                        <a:t> ut </a:t>
                      </a:r>
                      <a:r>
                        <a:rPr kumimoji="0" lang="fr-FR" sz="105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+mn-lt"/>
                          <a:ea typeface="Times New Roman" charset="0"/>
                          <a:cs typeface="Times New Roman" charset="0"/>
                        </a:rPr>
                        <a:t>labore</a:t>
                      </a:r>
                      <a:r>
                        <a:rPr kumimoji="0" lang="fr-FR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+mn-lt"/>
                          <a:ea typeface="Times New Roman" charset="0"/>
                          <a:cs typeface="Times New Roman" charset="0"/>
                        </a:rPr>
                        <a:t> et </a:t>
                      </a:r>
                      <a:r>
                        <a:rPr kumimoji="0" lang="fr-FR" sz="105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+mn-lt"/>
                          <a:ea typeface="Times New Roman" charset="0"/>
                          <a:cs typeface="Times New Roman" charset="0"/>
                        </a:rPr>
                        <a:t>dolore</a:t>
                      </a:r>
                      <a:r>
                        <a:rPr kumimoji="0" lang="fr-FR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+mn-lt"/>
                          <a:ea typeface="Times New Roman" charset="0"/>
                          <a:cs typeface="Times New Roman" charset="0"/>
                        </a:rPr>
                        <a:t> magna </a:t>
                      </a:r>
                      <a:r>
                        <a:rPr kumimoji="0" lang="fr-FR" sz="105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+mn-lt"/>
                          <a:ea typeface="Times New Roman" charset="0"/>
                          <a:cs typeface="Times New Roman" charset="0"/>
                        </a:rPr>
                        <a:t>aliqua</a:t>
                      </a:r>
                      <a:r>
                        <a:rPr kumimoji="0" lang="fr-FR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+mn-lt"/>
                          <a:ea typeface="Times New Roman" charset="0"/>
                          <a:cs typeface="Times New Roman" charset="0"/>
                        </a:rPr>
                        <a:t>. </a:t>
                      </a:r>
                    </a:p>
                  </a:txBody>
                  <a:tcPr marL="86222" marR="86222" marT="43111" marB="43111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02" name="TextBox 101"/>
          <p:cNvSpPr txBox="1"/>
          <p:nvPr/>
        </p:nvSpPr>
        <p:spPr>
          <a:xfrm>
            <a:off x="1322533" y="2281601"/>
            <a:ext cx="282892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smtClean="0">
                <a:solidFill>
                  <a:srgbClr val="404042"/>
                </a:solidFill>
              </a:rPr>
              <a:t>PARCOURS</a:t>
            </a:r>
            <a:endParaRPr lang="en-US" sz="1500" b="1" dirty="0">
              <a:solidFill>
                <a:srgbClr val="404042"/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1322533" y="5107578"/>
            <a:ext cx="282892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>
                <a:solidFill>
                  <a:srgbClr val="404042"/>
                </a:solidFill>
              </a:rPr>
              <a:t>EXPERIENCE PROFESSIONNELLE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1322533" y="7944171"/>
            <a:ext cx="282892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smtClean="0">
                <a:solidFill>
                  <a:srgbClr val="404042"/>
                </a:solidFill>
              </a:rPr>
              <a:t>FORMATIONS-CERTIFICATIONS</a:t>
            </a:r>
            <a:endParaRPr lang="en-US" sz="1500" b="1" dirty="0">
              <a:solidFill>
                <a:srgbClr val="404042"/>
              </a:solidFill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95118" y="2344532"/>
            <a:ext cx="212286" cy="212286"/>
          </a:xfrm>
          <a:prstGeom prst="rect">
            <a:avLst/>
          </a:prstGeom>
        </p:spPr>
      </p:pic>
      <p:pic>
        <p:nvPicPr>
          <p:cNvPr id="225" name="Picture 22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69181" y="5008481"/>
            <a:ext cx="269724" cy="269724"/>
          </a:xfrm>
          <a:prstGeom prst="rect">
            <a:avLst/>
          </a:prstGeom>
        </p:spPr>
      </p:pic>
      <p:pic>
        <p:nvPicPr>
          <p:cNvPr id="226" name="Picture 22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82304" y="7924834"/>
            <a:ext cx="239312" cy="239312"/>
          </a:xfrm>
          <a:prstGeom prst="rect">
            <a:avLst/>
          </a:prstGeom>
        </p:spPr>
      </p:pic>
      <p:sp>
        <p:nvSpPr>
          <p:cNvPr id="58" name="Oval 62"/>
          <p:cNvSpPr/>
          <p:nvPr/>
        </p:nvSpPr>
        <p:spPr>
          <a:xfrm>
            <a:off x="5591907" y="6270555"/>
            <a:ext cx="491490" cy="491490"/>
          </a:xfrm>
          <a:prstGeom prst="ellipse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9" name="Picture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686274" y="6353854"/>
            <a:ext cx="317492" cy="317492"/>
          </a:xfrm>
          <a:prstGeom prst="rect">
            <a:avLst/>
          </a:prstGeom>
        </p:spPr>
      </p:pic>
      <p:sp>
        <p:nvSpPr>
          <p:cNvPr id="60" name="Rectangle 59"/>
          <p:cNvSpPr/>
          <p:nvPr/>
        </p:nvSpPr>
        <p:spPr>
          <a:xfrm>
            <a:off x="5414530" y="2351304"/>
            <a:ext cx="2120900" cy="24313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Oval 9"/>
          <p:cNvSpPr/>
          <p:nvPr/>
        </p:nvSpPr>
        <p:spPr>
          <a:xfrm>
            <a:off x="5591907" y="2235319"/>
            <a:ext cx="491490" cy="491490"/>
          </a:xfrm>
          <a:prstGeom prst="ellipse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6" name="Picture 1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677806" y="2326765"/>
            <a:ext cx="317492" cy="317492"/>
          </a:xfrm>
          <a:prstGeom prst="rect">
            <a:avLst/>
          </a:prstGeom>
        </p:spPr>
      </p:pic>
      <p:sp>
        <p:nvSpPr>
          <p:cNvPr id="87" name="TextBox 101"/>
          <p:cNvSpPr txBox="1"/>
          <p:nvPr/>
        </p:nvSpPr>
        <p:spPr>
          <a:xfrm>
            <a:off x="6081198" y="2306813"/>
            <a:ext cx="1462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rgbClr val="404042"/>
                </a:solidFill>
              </a:rPr>
              <a:t>Compétences</a:t>
            </a:r>
          </a:p>
        </p:txBody>
      </p:sp>
      <p:sp>
        <p:nvSpPr>
          <p:cNvPr id="93" name="TextBox 101"/>
          <p:cNvSpPr txBox="1"/>
          <p:nvPr/>
        </p:nvSpPr>
        <p:spPr>
          <a:xfrm>
            <a:off x="6066380" y="6358711"/>
            <a:ext cx="1462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rgbClr val="404042"/>
                </a:solidFill>
              </a:rPr>
              <a:t>Langues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3A5EDDC1-3050-4B01-B9FC-65721C42BB3F}"/>
              </a:ext>
            </a:extLst>
          </p:cNvPr>
          <p:cNvSpPr/>
          <p:nvPr/>
        </p:nvSpPr>
        <p:spPr>
          <a:xfrm>
            <a:off x="5547457" y="8001368"/>
            <a:ext cx="88870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938" lvl="0"/>
            <a:r>
              <a:rPr lang="fr-FR" sz="1400" dirty="0" smtClean="0">
                <a:solidFill>
                  <a:schemeClr val="bg1"/>
                </a:solidFill>
                <a:ea typeface="Times New Roman" charset="0"/>
                <a:cs typeface="Times New Roman" charset="0"/>
              </a:rPr>
              <a:t>Allemand</a:t>
            </a:r>
            <a:endParaRPr lang="fr-FR" sz="1400" dirty="0">
              <a:solidFill>
                <a:prstClr val="white"/>
              </a:solidFill>
              <a:ea typeface="Times New Roman" charset="0"/>
              <a:cs typeface="Times New Roman" charset="0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xmlns="" id="{6C7A6A29-B07D-4A00-AA83-DAD3CA742616}"/>
              </a:ext>
            </a:extLst>
          </p:cNvPr>
          <p:cNvSpPr/>
          <p:nvPr/>
        </p:nvSpPr>
        <p:spPr>
          <a:xfrm>
            <a:off x="5642706" y="8334678"/>
            <a:ext cx="1761490" cy="86088"/>
          </a:xfrm>
          <a:prstGeom prst="rect">
            <a:avLst/>
          </a:prstGeom>
          <a:solidFill>
            <a:srgbClr val="7E7F8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Tableau 8">
            <a:extLst>
              <a:ext uri="{FF2B5EF4-FFF2-40B4-BE49-F238E27FC236}">
                <a16:creationId xmlns:a16="http://schemas.microsoft.com/office/drawing/2014/main" xmlns="" id="{CD96F54E-CE6D-417C-A258-FE0099959B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908264848"/>
              </p:ext>
            </p:extLst>
          </p:nvPr>
        </p:nvGraphicFramePr>
        <p:xfrm>
          <a:off x="547748" y="2691756"/>
          <a:ext cx="4783139" cy="8036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8013">
                  <a:extLst>
                    <a:ext uri="{9D8B030D-6E8A-4147-A177-3AD203B41FA5}">
                      <a16:colId xmlns:a16="http://schemas.microsoft.com/office/drawing/2014/main" xmlns="" val="2039745578"/>
                    </a:ext>
                  </a:extLst>
                </a:gridCol>
                <a:gridCol w="3915126">
                  <a:extLst>
                    <a:ext uri="{9D8B030D-6E8A-4147-A177-3AD203B41FA5}">
                      <a16:colId xmlns:a16="http://schemas.microsoft.com/office/drawing/2014/main" xmlns="" val="2494848202"/>
                    </a:ext>
                  </a:extLst>
                </a:gridCol>
              </a:tblGrid>
              <a:tr h="803650">
                <a:tc>
                  <a:txBody>
                    <a:bodyPr/>
                    <a:lstStyle/>
                    <a:p>
                      <a:pPr marL="7938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1" i="0" dirty="0" smtClean="0">
                          <a:solidFill>
                            <a:srgbClr val="58585A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2017</a:t>
                      </a:r>
                      <a:r>
                        <a:rPr lang="fr-FR" sz="1100" b="1" i="0" baseline="0" dirty="0" smtClean="0">
                          <a:solidFill>
                            <a:srgbClr val="58585A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lang="fr-FR" sz="1100" b="1" i="0" dirty="0" smtClean="0">
                          <a:solidFill>
                            <a:srgbClr val="58585A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-</a:t>
                      </a:r>
                      <a:r>
                        <a:rPr lang="fr-FR" sz="1100" b="1" i="0" baseline="0" dirty="0" smtClean="0">
                          <a:solidFill>
                            <a:srgbClr val="58585A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lang="fr-FR" sz="1100" b="1" i="0" dirty="0" smtClean="0">
                          <a:solidFill>
                            <a:srgbClr val="58585A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2018</a:t>
                      </a:r>
                      <a:endParaRPr lang="fr-FR" sz="1100" b="1" i="0" dirty="0">
                        <a:solidFill>
                          <a:srgbClr val="58585A"/>
                        </a:solidFill>
                        <a:latin typeface="+mn-lt"/>
                        <a:ea typeface="Times New Roman" charset="0"/>
                        <a:cs typeface="Times New Roman" charset="0"/>
                      </a:endParaRPr>
                    </a:p>
                  </a:txBody>
                  <a:tcPr marL="86222" marR="86222" marT="43111" marB="43111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100000"/>
                        </a:lnSpc>
                        <a:buClr>
                          <a:srgbClr val="00B050"/>
                        </a:buClr>
                        <a:buSzPct val="100000"/>
                        <a:buFont typeface="Courier New" charset="0"/>
                        <a:buNone/>
                        <a:tabLst/>
                      </a:pPr>
                      <a:r>
                        <a:rPr lang="fr-FR" sz="1200" b="1" i="0" dirty="0" smtClean="0">
                          <a:solidFill>
                            <a:schemeClr val="tx1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Licence Appliquée: Génie Logiciel</a:t>
                      </a:r>
                    </a:p>
                    <a:p>
                      <a:pPr marL="0" indent="0" algn="just">
                        <a:lnSpc>
                          <a:spcPct val="100000"/>
                        </a:lnSpc>
                        <a:buClr>
                          <a:srgbClr val="00B050"/>
                        </a:buClr>
                        <a:buSzPct val="100000"/>
                        <a:buFont typeface="Courier New" charset="0"/>
                        <a:buNone/>
                        <a:tabLst/>
                      </a:pPr>
                      <a:r>
                        <a:rPr lang="fr-FR" sz="1200" b="1" i="0" baseline="0" dirty="0" smtClean="0">
                          <a:solidFill>
                            <a:schemeClr val="tx1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INSAT</a:t>
                      </a:r>
                      <a:endParaRPr lang="fr-FR" sz="1200" b="1" i="0" baseline="0" dirty="0">
                        <a:solidFill>
                          <a:schemeClr val="tx1"/>
                        </a:solidFill>
                        <a:latin typeface="+mn-lt"/>
                        <a:ea typeface="Times New Roman" charset="0"/>
                        <a:cs typeface="Times New Roman" charset="0"/>
                      </a:endParaRPr>
                    </a:p>
                    <a:p>
                      <a:pPr marL="0" marR="0" indent="0" algn="just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50" b="0" i="0" u="none" kern="1200" dirty="0" smtClean="0">
                          <a:solidFill>
                            <a:srgbClr val="7F7F7F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Il s'agit d'une formation universitaire professionnalisant </a:t>
                      </a:r>
                      <a:r>
                        <a:rPr lang="fr-FR" sz="1050" b="0" i="0" u="none" kern="1200" smtClean="0">
                          <a:solidFill>
                            <a:srgbClr val="7F7F7F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suivi par une SFE.</a:t>
                      </a:r>
                      <a:endParaRPr lang="fr-FR" sz="1050" b="0" i="0" u="none" kern="1200" dirty="0">
                        <a:solidFill>
                          <a:srgbClr val="7F7F7F"/>
                        </a:solidFill>
                        <a:latin typeface="+mn-lt"/>
                        <a:ea typeface="Times New Roman" charset="0"/>
                        <a:cs typeface="Times New Roman" charset="0"/>
                      </a:endParaRPr>
                    </a:p>
                  </a:txBody>
                  <a:tcPr marL="86222" marR="86222" marT="43111" marB="43111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174954696"/>
                  </a:ext>
                </a:extLst>
              </a:tr>
            </a:tbl>
          </a:graphicData>
        </a:graphic>
      </p:graphicFrame>
      <p:graphicFrame>
        <p:nvGraphicFramePr>
          <p:cNvPr id="12" name="Tableau 11">
            <a:extLst>
              <a:ext uri="{FF2B5EF4-FFF2-40B4-BE49-F238E27FC236}">
                <a16:creationId xmlns:a16="http://schemas.microsoft.com/office/drawing/2014/main" xmlns="" id="{30F423AD-F90D-4D1C-AD2D-92714695FA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477501902"/>
              </p:ext>
            </p:extLst>
          </p:nvPr>
        </p:nvGraphicFramePr>
        <p:xfrm>
          <a:off x="547748" y="4215544"/>
          <a:ext cx="4895127" cy="77202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8337">
                  <a:extLst>
                    <a:ext uri="{9D8B030D-6E8A-4147-A177-3AD203B41FA5}">
                      <a16:colId xmlns:a16="http://schemas.microsoft.com/office/drawing/2014/main" xmlns="" val="4124972041"/>
                    </a:ext>
                  </a:extLst>
                </a:gridCol>
                <a:gridCol w="4006790">
                  <a:extLst>
                    <a:ext uri="{9D8B030D-6E8A-4147-A177-3AD203B41FA5}">
                      <a16:colId xmlns:a16="http://schemas.microsoft.com/office/drawing/2014/main" xmlns="" val="2856721980"/>
                    </a:ext>
                  </a:extLst>
                </a:gridCol>
              </a:tblGrid>
              <a:tr h="762578">
                <a:tc>
                  <a:txBody>
                    <a:bodyPr/>
                    <a:lstStyle/>
                    <a:p>
                      <a:pPr marL="7938" marR="0" indent="0" algn="just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1" i="0" dirty="0" smtClean="0">
                          <a:solidFill>
                            <a:srgbClr val="58585A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2015 </a:t>
                      </a:r>
                      <a:r>
                        <a:rPr lang="fr-FR" sz="1100" b="1" i="0" dirty="0" smtClean="0">
                          <a:solidFill>
                            <a:srgbClr val="58585A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- </a:t>
                      </a:r>
                      <a:r>
                        <a:rPr lang="fr-FR" sz="1100" b="1" i="0" dirty="0" smtClean="0">
                          <a:solidFill>
                            <a:srgbClr val="58585A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2016</a:t>
                      </a:r>
                      <a:endParaRPr lang="fr-FR" sz="1100" b="1" i="0" dirty="0">
                        <a:solidFill>
                          <a:srgbClr val="58585A"/>
                        </a:solidFill>
                        <a:latin typeface="+mn-lt"/>
                        <a:ea typeface="Times New Roman" charset="0"/>
                        <a:cs typeface="Times New Roman" charset="0"/>
                      </a:endParaRPr>
                    </a:p>
                  </a:txBody>
                  <a:tcPr marL="86222" marR="86222" marT="43111" marB="43111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B050"/>
                        </a:buClr>
                        <a:buSzPct val="100000"/>
                        <a:buFont typeface="Courier New" charset="0"/>
                        <a:buNone/>
                        <a:tabLst/>
                        <a:defRPr/>
                      </a:pPr>
                      <a:r>
                        <a:rPr kumimoji="0" lang="fr-FR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Times New Roman" charset="0"/>
                          <a:cs typeface="Times New Roman" charset="0"/>
                        </a:rPr>
                        <a:t>Cycle préparatoire Mathématique-Physique-Informatique INSAT</a:t>
                      </a:r>
                      <a:endParaRPr kumimoji="0" lang="fr-F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Times New Roman" charset="0"/>
                        <a:cs typeface="Times New Roman" charset="0"/>
                      </a:endParaRPr>
                    </a:p>
                    <a:p>
                      <a:pPr marL="0" marR="0" lvl="0" indent="0" algn="just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+mn-lt"/>
                          <a:ea typeface="Times New Roman" charset="0"/>
                          <a:cs typeface="Times New Roman" charset="0"/>
                        </a:rPr>
                        <a:t>Il propose une formation variée en mathématiques, physique, et informatique. </a:t>
                      </a:r>
                      <a:endParaRPr kumimoji="0" lang="fr-FR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+mn-lt"/>
                        <a:ea typeface="Times New Roman" charset="0"/>
                        <a:cs typeface="Times New Roman" charset="0"/>
                      </a:endParaRPr>
                    </a:p>
                  </a:txBody>
                  <a:tcPr marL="86222" marR="86222" marT="43111" marB="43111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2264636388"/>
                  </a:ext>
                </a:extLst>
              </a:tr>
            </a:tbl>
          </a:graphicData>
        </a:graphic>
      </p:graphicFrame>
      <p:graphicFrame>
        <p:nvGraphicFramePr>
          <p:cNvPr id="15" name="Tableau 14">
            <a:extLst>
              <a:ext uri="{FF2B5EF4-FFF2-40B4-BE49-F238E27FC236}">
                <a16:creationId xmlns:a16="http://schemas.microsoft.com/office/drawing/2014/main" xmlns="" id="{2B7CCBB4-DABB-461E-A25C-210EDEE62A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360460294"/>
              </p:ext>
            </p:extLst>
          </p:nvPr>
        </p:nvGraphicFramePr>
        <p:xfrm>
          <a:off x="733121" y="6917745"/>
          <a:ext cx="4553076" cy="93204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6264">
                  <a:extLst>
                    <a:ext uri="{9D8B030D-6E8A-4147-A177-3AD203B41FA5}">
                      <a16:colId xmlns:a16="http://schemas.microsoft.com/office/drawing/2014/main" xmlns="" val="3736579992"/>
                    </a:ext>
                  </a:extLst>
                </a:gridCol>
                <a:gridCol w="3726812">
                  <a:extLst>
                    <a:ext uri="{9D8B030D-6E8A-4147-A177-3AD203B41FA5}">
                      <a16:colId xmlns:a16="http://schemas.microsoft.com/office/drawing/2014/main" xmlns="" val="1257239418"/>
                    </a:ext>
                  </a:extLst>
                </a:gridCol>
              </a:tblGrid>
              <a:tr h="895218">
                <a:tc>
                  <a:txBody>
                    <a:bodyPr/>
                    <a:lstStyle/>
                    <a:p>
                      <a:pPr marL="7938" marR="0" indent="0" algn="just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1" i="0" dirty="0" smtClean="0">
                          <a:solidFill>
                            <a:srgbClr val="58585A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2016</a:t>
                      </a:r>
                      <a:endParaRPr lang="fr-FR" sz="1100" b="1" i="0" dirty="0">
                        <a:solidFill>
                          <a:srgbClr val="58585A"/>
                        </a:solidFill>
                        <a:latin typeface="+mn-lt"/>
                        <a:ea typeface="Times New Roman" charset="0"/>
                        <a:cs typeface="Times New Roman" charset="0"/>
                      </a:endParaRPr>
                    </a:p>
                  </a:txBody>
                  <a:tcPr marL="86222" marR="86222" marT="43111" marB="43111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B050"/>
                        </a:buClr>
                        <a:buSzPct val="100000"/>
                        <a:buFont typeface="Courier New" charset="0"/>
                        <a:buNone/>
                        <a:tabLst/>
                        <a:defRPr/>
                      </a:pPr>
                      <a:r>
                        <a:rPr kumimoji="0" lang="fr-FR" sz="12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Times New Roman" charset="0"/>
                          <a:cs typeface="Times New Roman" charset="0"/>
                        </a:rPr>
                        <a:t>Lorem</a:t>
                      </a:r>
                      <a:r>
                        <a:rPr kumimoji="0" lang="fr-F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kumimoji="0" lang="fr-FR" sz="12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Times New Roman" charset="0"/>
                          <a:cs typeface="Times New Roman" charset="0"/>
                        </a:rPr>
                        <a:t>Ipsum</a:t>
                      </a:r>
                      <a:r>
                        <a:rPr kumimoji="0" lang="fr-F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Times New Roman" charset="0"/>
                          <a:cs typeface="Times New Roman" charset="0"/>
                        </a:rPr>
                        <a:t> </a:t>
                      </a:r>
                    </a:p>
                    <a:p>
                      <a:pPr marL="0" marR="0" lvl="0" indent="0" algn="just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B050"/>
                        </a:buClr>
                        <a:buSzPct val="100000"/>
                        <a:buFont typeface="Courier New" charset="0"/>
                        <a:buNone/>
                        <a:tabLst/>
                        <a:defRPr/>
                      </a:pPr>
                      <a:r>
                        <a:rPr kumimoji="0" lang="fr-FR" sz="12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Times New Roman" charset="0"/>
                          <a:cs typeface="Times New Roman" charset="0"/>
                        </a:rPr>
                        <a:t>Lorem</a:t>
                      </a:r>
                      <a:endParaRPr kumimoji="0" lang="fr-F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Times New Roman" charset="0"/>
                        <a:cs typeface="Times New Roman" charset="0"/>
                      </a:endParaRPr>
                    </a:p>
                    <a:p>
                      <a:pPr marL="0" marR="0" lvl="0" indent="0" algn="just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05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+mn-lt"/>
                          <a:ea typeface="Times New Roman" charset="0"/>
                          <a:cs typeface="Times New Roman" charset="0"/>
                        </a:rPr>
                        <a:t>Lorem</a:t>
                      </a:r>
                      <a:r>
                        <a:rPr kumimoji="0" lang="fr-FR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+mn-lt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kumimoji="0" lang="fr-FR" sz="105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+mn-lt"/>
                          <a:ea typeface="Times New Roman" charset="0"/>
                          <a:cs typeface="Times New Roman" charset="0"/>
                        </a:rPr>
                        <a:t>ipsum</a:t>
                      </a:r>
                      <a:r>
                        <a:rPr kumimoji="0" lang="fr-FR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+mn-lt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kumimoji="0" lang="fr-FR" sz="105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+mn-lt"/>
                          <a:ea typeface="Times New Roman" charset="0"/>
                          <a:cs typeface="Times New Roman" charset="0"/>
                        </a:rPr>
                        <a:t>dolor</a:t>
                      </a:r>
                      <a:r>
                        <a:rPr kumimoji="0" lang="fr-FR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+mn-lt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kumimoji="0" lang="fr-FR" sz="105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+mn-lt"/>
                          <a:ea typeface="Times New Roman" charset="0"/>
                          <a:cs typeface="Times New Roman" charset="0"/>
                        </a:rPr>
                        <a:t>sit</a:t>
                      </a:r>
                      <a:r>
                        <a:rPr kumimoji="0" lang="fr-FR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+mn-lt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kumimoji="0" lang="fr-FR" sz="105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+mn-lt"/>
                          <a:ea typeface="Times New Roman" charset="0"/>
                          <a:cs typeface="Times New Roman" charset="0"/>
                        </a:rPr>
                        <a:t>amet</a:t>
                      </a:r>
                      <a:r>
                        <a:rPr kumimoji="0" lang="fr-FR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+mn-lt"/>
                          <a:ea typeface="Times New Roman" charset="0"/>
                          <a:cs typeface="Times New Roman" charset="0"/>
                        </a:rPr>
                        <a:t>, </a:t>
                      </a:r>
                      <a:r>
                        <a:rPr kumimoji="0" lang="fr-FR" sz="105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+mn-lt"/>
                          <a:ea typeface="Times New Roman" charset="0"/>
                          <a:cs typeface="Times New Roman" charset="0"/>
                        </a:rPr>
                        <a:t>consectetur</a:t>
                      </a:r>
                      <a:r>
                        <a:rPr kumimoji="0" lang="fr-FR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+mn-lt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kumimoji="0" lang="fr-FR" sz="105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+mn-lt"/>
                          <a:ea typeface="Times New Roman" charset="0"/>
                          <a:cs typeface="Times New Roman" charset="0"/>
                        </a:rPr>
                        <a:t>adipiscing</a:t>
                      </a:r>
                      <a:r>
                        <a:rPr kumimoji="0" lang="fr-FR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+mn-lt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kumimoji="0" lang="fr-FR" sz="105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+mn-lt"/>
                          <a:ea typeface="Times New Roman" charset="0"/>
                          <a:cs typeface="Times New Roman" charset="0"/>
                        </a:rPr>
                        <a:t>elit</a:t>
                      </a:r>
                      <a:r>
                        <a:rPr kumimoji="0" lang="fr-FR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+mn-lt"/>
                          <a:ea typeface="Times New Roman" charset="0"/>
                          <a:cs typeface="Times New Roman" charset="0"/>
                        </a:rPr>
                        <a:t>, </a:t>
                      </a:r>
                      <a:r>
                        <a:rPr kumimoji="0" lang="fr-FR" sz="105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+mn-lt"/>
                          <a:ea typeface="Times New Roman" charset="0"/>
                          <a:cs typeface="Times New Roman" charset="0"/>
                        </a:rPr>
                        <a:t>sed</a:t>
                      </a:r>
                      <a:r>
                        <a:rPr kumimoji="0" lang="fr-FR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+mn-lt"/>
                          <a:ea typeface="Times New Roman" charset="0"/>
                          <a:cs typeface="Times New Roman" charset="0"/>
                        </a:rPr>
                        <a:t> do </a:t>
                      </a:r>
                      <a:r>
                        <a:rPr kumimoji="0" lang="fr-FR" sz="105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+mn-lt"/>
                          <a:ea typeface="Times New Roman" charset="0"/>
                          <a:cs typeface="Times New Roman" charset="0"/>
                        </a:rPr>
                        <a:t>eiusmod</a:t>
                      </a:r>
                      <a:r>
                        <a:rPr kumimoji="0" lang="fr-FR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+mn-lt"/>
                          <a:ea typeface="Times New Roman" charset="0"/>
                          <a:cs typeface="Times New Roman" charset="0"/>
                        </a:rPr>
                        <a:t>. Ut </a:t>
                      </a:r>
                      <a:r>
                        <a:rPr kumimoji="0" lang="fr-FR" sz="105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+mn-lt"/>
                          <a:ea typeface="Times New Roman" charset="0"/>
                          <a:cs typeface="Times New Roman" charset="0"/>
                        </a:rPr>
                        <a:t>enim</a:t>
                      </a:r>
                      <a:r>
                        <a:rPr kumimoji="0" lang="fr-FR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+mn-lt"/>
                          <a:ea typeface="Times New Roman" charset="0"/>
                          <a:cs typeface="Times New Roman" charset="0"/>
                        </a:rPr>
                        <a:t> ad </a:t>
                      </a:r>
                      <a:r>
                        <a:rPr kumimoji="0" lang="fr-FR" sz="105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+mn-lt"/>
                          <a:ea typeface="Times New Roman" charset="0"/>
                          <a:cs typeface="Times New Roman" charset="0"/>
                        </a:rPr>
                        <a:t>minim</a:t>
                      </a:r>
                      <a:r>
                        <a:rPr kumimoji="0" lang="fr-FR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+mn-lt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kumimoji="0" lang="fr-FR" sz="105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+mn-lt"/>
                          <a:ea typeface="Times New Roman" charset="0"/>
                          <a:cs typeface="Times New Roman" charset="0"/>
                        </a:rPr>
                        <a:t>veniam</a:t>
                      </a:r>
                      <a:r>
                        <a:rPr kumimoji="0" lang="fr-FR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+mn-lt"/>
                          <a:ea typeface="Times New Roman" charset="0"/>
                          <a:cs typeface="Times New Roman" charset="0"/>
                        </a:rPr>
                        <a:t>, </a:t>
                      </a:r>
                      <a:r>
                        <a:rPr kumimoji="0" lang="fr-FR" sz="105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+mn-lt"/>
                          <a:ea typeface="Times New Roman" charset="0"/>
                          <a:cs typeface="Times New Roman" charset="0"/>
                        </a:rPr>
                        <a:t>quis</a:t>
                      </a:r>
                      <a:r>
                        <a:rPr kumimoji="0" lang="fr-FR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+mn-lt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kumimoji="0" lang="fr-FR" sz="105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+mn-lt"/>
                          <a:ea typeface="Times New Roman" charset="0"/>
                          <a:cs typeface="Times New Roman" charset="0"/>
                        </a:rPr>
                        <a:t>nostrud</a:t>
                      </a:r>
                      <a:r>
                        <a:rPr kumimoji="0" lang="fr-FR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+mn-lt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kumimoji="0" lang="fr-FR" sz="105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+mn-lt"/>
                          <a:ea typeface="Times New Roman" charset="0"/>
                          <a:cs typeface="Times New Roman" charset="0"/>
                        </a:rPr>
                        <a:t>exercitation</a:t>
                      </a:r>
                      <a:r>
                        <a:rPr kumimoji="0" lang="fr-FR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+mn-lt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kumimoji="0" lang="fr-FR" sz="105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+mn-lt"/>
                          <a:ea typeface="Times New Roman" charset="0"/>
                          <a:cs typeface="Times New Roman" charset="0"/>
                        </a:rPr>
                        <a:t>ullamco</a:t>
                      </a:r>
                      <a:r>
                        <a:rPr kumimoji="0" lang="fr-FR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+mn-lt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kumimoji="0" lang="fr-FR" sz="105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+mn-lt"/>
                          <a:ea typeface="Times New Roman" charset="0"/>
                          <a:cs typeface="Times New Roman" charset="0"/>
                        </a:rPr>
                        <a:t>laboris</a:t>
                      </a:r>
                      <a:r>
                        <a:rPr kumimoji="0" lang="fr-FR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+mn-lt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kumimoji="0" lang="fr-FR" sz="105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+mn-lt"/>
                          <a:ea typeface="Times New Roman" charset="0"/>
                          <a:cs typeface="Times New Roman" charset="0"/>
                        </a:rPr>
                        <a:t>nisi</a:t>
                      </a:r>
                      <a:r>
                        <a:rPr kumimoji="0" lang="fr-FR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+mn-lt"/>
                          <a:ea typeface="Times New Roman" charset="0"/>
                          <a:cs typeface="Times New Roman" charset="0"/>
                        </a:rPr>
                        <a:t> ut </a:t>
                      </a:r>
                      <a:r>
                        <a:rPr kumimoji="0" lang="fr-FR" sz="105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+mn-lt"/>
                          <a:ea typeface="Times New Roman" charset="0"/>
                          <a:cs typeface="Times New Roman" charset="0"/>
                        </a:rPr>
                        <a:t>aliquip</a:t>
                      </a:r>
                      <a:r>
                        <a:rPr kumimoji="0" lang="fr-FR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+mn-lt"/>
                          <a:ea typeface="Times New Roman" charset="0"/>
                          <a:cs typeface="Times New Roman" charset="0"/>
                        </a:rPr>
                        <a:t> ex </a:t>
                      </a:r>
                      <a:r>
                        <a:rPr kumimoji="0" lang="fr-FR" sz="105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+mn-lt"/>
                          <a:ea typeface="Times New Roman" charset="0"/>
                          <a:cs typeface="Times New Roman" charset="0"/>
                        </a:rPr>
                        <a:t>ea</a:t>
                      </a:r>
                      <a:r>
                        <a:rPr kumimoji="0" lang="fr-FR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+mn-lt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kumimoji="0" lang="fr-FR" sz="105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+mn-lt"/>
                          <a:ea typeface="Times New Roman" charset="0"/>
                          <a:cs typeface="Times New Roman" charset="0"/>
                        </a:rPr>
                        <a:t>commodo</a:t>
                      </a:r>
                      <a:r>
                        <a:rPr kumimoji="0" lang="fr-FR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+mn-lt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kumimoji="0" lang="fr-FR" sz="105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+mn-lt"/>
                          <a:ea typeface="Times New Roman" charset="0"/>
                          <a:cs typeface="Times New Roman" charset="0"/>
                        </a:rPr>
                        <a:t>consequat</a:t>
                      </a:r>
                      <a:r>
                        <a:rPr kumimoji="0" lang="fr-FR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+mn-lt"/>
                          <a:ea typeface="Times New Roman" charset="0"/>
                          <a:cs typeface="Times New Roman" charset="0"/>
                        </a:rPr>
                        <a:t>.</a:t>
                      </a:r>
                    </a:p>
                  </a:txBody>
                  <a:tcPr marL="86222" marR="86222" marT="43111" marB="43111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817200699"/>
                  </a:ext>
                </a:extLst>
              </a:tr>
            </a:tbl>
          </a:graphicData>
        </a:graphic>
      </p:graphicFrame>
      <p:sp>
        <p:nvSpPr>
          <p:cNvPr id="96" name="Rectangle 95">
            <a:extLst>
              <a:ext uri="{FF2B5EF4-FFF2-40B4-BE49-F238E27FC236}">
                <a16:creationId xmlns:a16="http://schemas.microsoft.com/office/drawing/2014/main" xmlns="" id="{E1221206-CCC6-4383-8486-A58FF4222269}"/>
              </a:ext>
            </a:extLst>
          </p:cNvPr>
          <p:cNvSpPr/>
          <p:nvPr/>
        </p:nvSpPr>
        <p:spPr>
          <a:xfrm>
            <a:off x="5643122" y="8333350"/>
            <a:ext cx="969820" cy="77891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xmlns="" id="{88BD7FBD-3CE2-429B-A575-AEDBFB3EBC4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51025" y="89630"/>
            <a:ext cx="1404353" cy="1440362"/>
          </a:xfrm>
          <a:prstGeom prst="ellipse">
            <a:avLst/>
          </a:prstGeom>
          <a:ln w="38100">
            <a:solidFill>
              <a:schemeClr val="tx2"/>
            </a:solidFill>
          </a:ln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CD797071-9628-4551-828D-B09781ED20F3}"/>
              </a:ext>
            </a:extLst>
          </p:cNvPr>
          <p:cNvSpPr/>
          <p:nvPr/>
        </p:nvSpPr>
        <p:spPr>
          <a:xfrm>
            <a:off x="5538771" y="5656236"/>
            <a:ext cx="7004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938" lvl="0"/>
            <a:r>
              <a:rPr lang="fr-FR" sz="1400" dirty="0" smtClean="0">
                <a:solidFill>
                  <a:schemeClr val="bg1"/>
                </a:solidFill>
                <a:ea typeface="Times New Roman" charset="0"/>
                <a:cs typeface="Times New Roman" charset="0"/>
              </a:rPr>
              <a:t>JQuery</a:t>
            </a:r>
            <a:endParaRPr lang="fr-FR" sz="1400" dirty="0">
              <a:solidFill>
                <a:prstClr val="white"/>
              </a:solidFill>
              <a:ea typeface="Times New Roman" charset="0"/>
              <a:cs typeface="Times New Roman" charset="0"/>
            </a:endParaRP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xmlns="" id="{A7789D56-7B1C-4D89-9AE8-59A206FB9A5B}"/>
              </a:ext>
            </a:extLst>
          </p:cNvPr>
          <p:cNvSpPr/>
          <p:nvPr/>
        </p:nvSpPr>
        <p:spPr>
          <a:xfrm>
            <a:off x="5635663" y="6010442"/>
            <a:ext cx="1761490" cy="86088"/>
          </a:xfrm>
          <a:prstGeom prst="rect">
            <a:avLst/>
          </a:prstGeom>
          <a:solidFill>
            <a:srgbClr val="7E7F8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xmlns="" id="{670C5BA8-32A0-4148-8DD2-AD4973D66A93}"/>
              </a:ext>
            </a:extLst>
          </p:cNvPr>
          <p:cNvSpPr/>
          <p:nvPr/>
        </p:nvSpPr>
        <p:spPr>
          <a:xfrm>
            <a:off x="5635662" y="6009720"/>
            <a:ext cx="1593216" cy="86909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9" name="Tableau 108">
            <a:extLst>
              <a:ext uri="{FF2B5EF4-FFF2-40B4-BE49-F238E27FC236}">
                <a16:creationId xmlns:a16="http://schemas.microsoft.com/office/drawing/2014/main" xmlns="" id="{57126903-8A09-284B-9042-9DDCB0B3DD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011690364"/>
              </p:ext>
            </p:extLst>
          </p:nvPr>
        </p:nvGraphicFramePr>
        <p:xfrm>
          <a:off x="758386" y="8288935"/>
          <a:ext cx="4550015" cy="58914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5708">
                  <a:extLst>
                    <a:ext uri="{9D8B030D-6E8A-4147-A177-3AD203B41FA5}">
                      <a16:colId xmlns:a16="http://schemas.microsoft.com/office/drawing/2014/main" xmlns="" val="2039745578"/>
                    </a:ext>
                  </a:extLst>
                </a:gridCol>
                <a:gridCol w="3724307">
                  <a:extLst>
                    <a:ext uri="{9D8B030D-6E8A-4147-A177-3AD203B41FA5}">
                      <a16:colId xmlns:a16="http://schemas.microsoft.com/office/drawing/2014/main" xmlns="" val="2494848202"/>
                    </a:ext>
                  </a:extLst>
                </a:gridCol>
              </a:tblGrid>
              <a:tr h="450562">
                <a:tc>
                  <a:txBody>
                    <a:bodyPr/>
                    <a:lstStyle/>
                    <a:p>
                      <a:pPr marL="7938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1" i="0" dirty="0" smtClean="0">
                          <a:solidFill>
                            <a:srgbClr val="58585A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2015 </a:t>
                      </a:r>
                      <a:endParaRPr lang="fr-FR" sz="1100" b="1" i="0" dirty="0">
                        <a:solidFill>
                          <a:srgbClr val="58585A"/>
                        </a:solidFill>
                        <a:latin typeface="+mn-lt"/>
                        <a:ea typeface="Times New Roman" charset="0"/>
                        <a:cs typeface="Times New Roman" charset="0"/>
                      </a:endParaRPr>
                    </a:p>
                  </a:txBody>
                  <a:tcPr marL="86222" marR="86222" marT="43111" marB="43111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just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B050"/>
                        </a:buClr>
                        <a:buSzPct val="100000"/>
                        <a:buFont typeface="Courier New" charset="0"/>
                        <a:buNone/>
                        <a:tabLst/>
                        <a:defRPr/>
                      </a:pPr>
                      <a:r>
                        <a:rPr kumimoji="0" lang="fr-FR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Times New Roman" charset="0"/>
                          <a:cs typeface="Times New Roman" charset="0"/>
                        </a:rPr>
                        <a:t>Baccalauréat Mathématique</a:t>
                      </a:r>
                      <a:endParaRPr kumimoji="0" lang="fr-FR" sz="12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Times New Roman" charset="0"/>
                        <a:cs typeface="Times New Roman" charset="0"/>
                      </a:endParaRPr>
                    </a:p>
                    <a:p>
                      <a:pPr marL="0" indent="0" algn="just">
                        <a:lnSpc>
                          <a:spcPct val="100000"/>
                        </a:lnSpc>
                        <a:buClr>
                          <a:srgbClr val="00B050"/>
                        </a:buClr>
                        <a:buSzPct val="100000"/>
                        <a:buFont typeface="Courier New" charset="0"/>
                        <a:buNone/>
                        <a:tabLst/>
                      </a:pPr>
                      <a:r>
                        <a:rPr lang="fr-FR" sz="1050" b="0" i="0" u="none" kern="1200" dirty="0" smtClean="0">
                          <a:solidFill>
                            <a:srgbClr val="7F7F7F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Lycée pilote </a:t>
                      </a:r>
                      <a:r>
                        <a:rPr lang="fr-FR" sz="1050" b="0" i="0" u="none" kern="1200" dirty="0" err="1" smtClean="0">
                          <a:solidFill>
                            <a:srgbClr val="7F7F7F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bayrem</a:t>
                      </a:r>
                      <a:r>
                        <a:rPr lang="fr-FR" sz="1050" b="0" i="0" u="none" kern="1200" dirty="0" smtClean="0">
                          <a:solidFill>
                            <a:srgbClr val="7F7F7F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 5 </a:t>
                      </a:r>
                      <a:r>
                        <a:rPr lang="fr-FR" sz="1050" b="0" i="0" u="none" kern="1200" dirty="0" err="1" smtClean="0">
                          <a:solidFill>
                            <a:srgbClr val="7F7F7F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menzah</a:t>
                      </a:r>
                      <a:r>
                        <a:rPr lang="fr-FR" sz="1050" b="0" i="0" u="none" kern="1200" dirty="0" smtClean="0">
                          <a:solidFill>
                            <a:srgbClr val="7F7F7F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 8</a:t>
                      </a:r>
                    </a:p>
                    <a:p>
                      <a:pPr marL="0" indent="0" algn="just">
                        <a:lnSpc>
                          <a:spcPct val="100000"/>
                        </a:lnSpc>
                        <a:buClr>
                          <a:srgbClr val="00B050"/>
                        </a:buClr>
                        <a:buSzPct val="100000"/>
                        <a:buFont typeface="Courier New" charset="0"/>
                        <a:buNone/>
                        <a:tabLst/>
                      </a:pPr>
                      <a:r>
                        <a:rPr lang="fr-FR" sz="1050" b="0" i="0" u="none" kern="1200" dirty="0" smtClean="0">
                          <a:solidFill>
                            <a:srgbClr val="7F7F7F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Mention : Très Bien</a:t>
                      </a:r>
                      <a:endParaRPr lang="fr-FR" sz="1050" b="0" i="0" u="none" kern="1200" dirty="0">
                        <a:solidFill>
                          <a:srgbClr val="7F7F7F"/>
                        </a:solidFill>
                        <a:latin typeface="+mn-lt"/>
                        <a:ea typeface="Times New Roman" charset="0"/>
                        <a:cs typeface="Times New Roman" charset="0"/>
                      </a:endParaRPr>
                    </a:p>
                  </a:txBody>
                  <a:tcPr marL="86222" marR="86222" marT="43111" marB="43111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174954696"/>
                  </a:ext>
                </a:extLst>
              </a:tr>
            </a:tbl>
          </a:graphicData>
        </a:graphic>
      </p:graphicFrame>
      <p:cxnSp>
        <p:nvCxnSpPr>
          <p:cNvPr id="108" name="Straight Connector 94"/>
          <p:cNvCxnSpPr/>
          <p:nvPr/>
        </p:nvCxnSpPr>
        <p:spPr>
          <a:xfrm>
            <a:off x="961958" y="9287280"/>
            <a:ext cx="4114800" cy="0"/>
          </a:xfrm>
          <a:prstGeom prst="line">
            <a:avLst/>
          </a:prstGeom>
          <a:ln w="38100">
            <a:solidFill>
              <a:srgbClr val="E7E7E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3" name="TextBox 103"/>
          <p:cNvSpPr txBox="1"/>
          <p:nvPr/>
        </p:nvSpPr>
        <p:spPr>
          <a:xfrm>
            <a:off x="1318030" y="9367287"/>
            <a:ext cx="282892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cap="all" dirty="0" smtClean="0">
                <a:solidFill>
                  <a:srgbClr val="404042"/>
                </a:solidFill>
              </a:rPr>
              <a:t>Experience </a:t>
            </a:r>
            <a:r>
              <a:rPr lang="fr-FR" sz="1500" b="1" cap="all" dirty="0" err="1" smtClean="0">
                <a:solidFill>
                  <a:srgbClr val="404042"/>
                </a:solidFill>
              </a:rPr>
              <a:t>personNelle</a:t>
            </a:r>
            <a:endParaRPr lang="fr-FR" sz="1500" b="1" cap="all" dirty="0">
              <a:solidFill>
                <a:srgbClr val="404042"/>
              </a:solidFill>
            </a:endParaRPr>
          </a:p>
        </p:txBody>
      </p:sp>
      <p:graphicFrame>
        <p:nvGraphicFramePr>
          <p:cNvPr id="116" name="Tableau 115">
            <a:extLst>
              <a:ext uri="{FF2B5EF4-FFF2-40B4-BE49-F238E27FC236}">
                <a16:creationId xmlns:a16="http://schemas.microsoft.com/office/drawing/2014/main" xmlns="" id="{86782D8C-A66D-F045-80E3-C0E199EB0E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83136107"/>
              </p:ext>
            </p:extLst>
          </p:nvPr>
        </p:nvGraphicFramePr>
        <p:xfrm>
          <a:off x="749158" y="9690452"/>
          <a:ext cx="4572500" cy="56628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9788">
                  <a:extLst>
                    <a:ext uri="{9D8B030D-6E8A-4147-A177-3AD203B41FA5}">
                      <a16:colId xmlns:a16="http://schemas.microsoft.com/office/drawing/2014/main" xmlns="" val="2039745578"/>
                    </a:ext>
                  </a:extLst>
                </a:gridCol>
                <a:gridCol w="3742712">
                  <a:extLst>
                    <a:ext uri="{9D8B030D-6E8A-4147-A177-3AD203B41FA5}">
                      <a16:colId xmlns:a16="http://schemas.microsoft.com/office/drawing/2014/main" xmlns="" val="2494848202"/>
                    </a:ext>
                  </a:extLst>
                </a:gridCol>
              </a:tblGrid>
              <a:tr h="450562">
                <a:tc>
                  <a:txBody>
                    <a:bodyPr/>
                    <a:lstStyle/>
                    <a:p>
                      <a:pPr marL="7938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100" b="1" i="0" dirty="0">
                        <a:solidFill>
                          <a:srgbClr val="58585A"/>
                        </a:solidFill>
                        <a:latin typeface="+mn-lt"/>
                        <a:ea typeface="Times New Roman" charset="0"/>
                        <a:cs typeface="Times New Roman" charset="0"/>
                      </a:endParaRPr>
                    </a:p>
                  </a:txBody>
                  <a:tcPr marL="86222" marR="86222" marT="43111" marB="43111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just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50" b="0" i="0" u="none" kern="1200" dirty="0" smtClean="0">
                          <a:solidFill>
                            <a:srgbClr val="7F7F7F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Un projet qui gère Un système de gestion de bibliothèque en utilisant ASP.NET et JQuery</a:t>
                      </a:r>
                      <a:r>
                        <a:rPr lang="fr-FR" sz="1050" b="0" i="0" u="none" kern="1200" baseline="0" dirty="0" smtClean="0">
                          <a:solidFill>
                            <a:srgbClr val="7F7F7F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 fait en groupe.</a:t>
                      </a:r>
                    </a:p>
                    <a:p>
                      <a:pPr marL="0" marR="0" indent="0" algn="just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50" b="0" i="0" u="none" kern="1200" baseline="0" dirty="0" smtClean="0">
                          <a:solidFill>
                            <a:srgbClr val="7F7F7F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Un jeu inspiré par PACMAN en JAVA fait en groupe.</a:t>
                      </a:r>
                      <a:endParaRPr lang="fr-FR" sz="1050" b="0" i="0" u="none" kern="1200" dirty="0" smtClean="0">
                        <a:solidFill>
                          <a:srgbClr val="7F7F7F"/>
                        </a:solidFill>
                        <a:latin typeface="+mn-lt"/>
                        <a:ea typeface="Times New Roman" charset="0"/>
                        <a:cs typeface="Times New Roman" charset="0"/>
                      </a:endParaRPr>
                    </a:p>
                  </a:txBody>
                  <a:tcPr marL="86222" marR="86222" marT="43111" marB="43111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174954696"/>
                  </a:ext>
                </a:extLst>
              </a:tr>
            </a:tbl>
          </a:graphicData>
        </a:graphic>
      </p:graphicFrame>
      <p:sp>
        <p:nvSpPr>
          <p:cNvPr id="88" name="Rectangle 87"/>
          <p:cNvSpPr/>
          <p:nvPr/>
        </p:nvSpPr>
        <p:spPr>
          <a:xfrm>
            <a:off x="656206" y="1085613"/>
            <a:ext cx="4706780" cy="825293"/>
          </a:xfrm>
          <a:prstGeom prst="rect">
            <a:avLst/>
          </a:prstGeom>
          <a:solidFill>
            <a:srgbClr val="1F497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defRPr/>
            </a:pPr>
            <a:endParaRPr lang="en-US" sz="1400" dirty="0">
              <a:solidFill>
                <a:schemeClr val="bg1"/>
              </a:solidFill>
              <a:ea typeface="Times New Roman" charset="0"/>
              <a:cs typeface="Times New Roman" charset="0"/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xmlns="" id="{80FB2A79-73A6-4C77-875E-410462395522}"/>
              </a:ext>
            </a:extLst>
          </p:cNvPr>
          <p:cNvSpPr/>
          <p:nvPr/>
        </p:nvSpPr>
        <p:spPr>
          <a:xfrm>
            <a:off x="698106" y="1137927"/>
            <a:ext cx="2162772" cy="6001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buFontTx/>
              <a:buChar char="-"/>
            </a:pPr>
            <a:r>
              <a:rPr lang="fr-FR" sz="1100" b="1" dirty="0" smtClean="0">
                <a:solidFill>
                  <a:prstClr val="white"/>
                </a:solidFill>
                <a:cs typeface="Times New Roman" charset="0"/>
              </a:rPr>
              <a:t>Date </a:t>
            </a:r>
            <a:r>
              <a:rPr lang="fr-FR" sz="1100" b="1" dirty="0">
                <a:solidFill>
                  <a:prstClr val="white"/>
                </a:solidFill>
                <a:cs typeface="Times New Roman" charset="0"/>
              </a:rPr>
              <a:t>de Naissance: </a:t>
            </a:r>
            <a:r>
              <a:rPr lang="fr-FR" sz="1100" dirty="0" smtClean="0">
                <a:solidFill>
                  <a:prstClr val="white"/>
                </a:solidFill>
                <a:cs typeface="Times New Roman" charset="0"/>
              </a:rPr>
              <a:t>29-04-1996</a:t>
            </a:r>
            <a:endParaRPr lang="fr-FR" sz="1100" dirty="0">
              <a:solidFill>
                <a:prstClr val="white"/>
              </a:solidFill>
              <a:cs typeface="Times New Roman" charset="0"/>
            </a:endParaRPr>
          </a:p>
          <a:p>
            <a:pPr marL="171450" indent="-171450">
              <a:buFontTx/>
              <a:buChar char="-"/>
            </a:pPr>
            <a:r>
              <a:rPr lang="fr-FR" sz="1100" b="1" dirty="0">
                <a:solidFill>
                  <a:prstClr val="white"/>
                </a:solidFill>
                <a:cs typeface="Times New Roman" charset="0"/>
              </a:rPr>
              <a:t>Nationalité :</a:t>
            </a:r>
            <a:r>
              <a:rPr lang="fr-FR" sz="1100" dirty="0">
                <a:solidFill>
                  <a:prstClr val="white"/>
                </a:solidFill>
                <a:cs typeface="Times New Roman" charset="0"/>
              </a:rPr>
              <a:t> Tunisienne</a:t>
            </a:r>
          </a:p>
          <a:p>
            <a:pPr marL="171450" indent="-171450">
              <a:buFontTx/>
              <a:buChar char="-"/>
            </a:pPr>
            <a:r>
              <a:rPr lang="fr-FR" sz="1100" dirty="0">
                <a:solidFill>
                  <a:prstClr val="white"/>
                </a:solidFill>
                <a:cs typeface="Times New Roman" charset="0"/>
              </a:rPr>
              <a:t>Célibataire</a:t>
            </a:r>
            <a:endParaRPr lang="fr-FR" dirty="0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xmlns="" id="{2492A3CA-FD09-4C8C-9B12-10FB11A428E7}"/>
              </a:ext>
            </a:extLst>
          </p:cNvPr>
          <p:cNvSpPr/>
          <p:nvPr/>
        </p:nvSpPr>
        <p:spPr>
          <a:xfrm>
            <a:off x="2757830" y="1085613"/>
            <a:ext cx="251294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Tx/>
              <a:buChar char="-"/>
            </a:pPr>
            <a:r>
              <a:rPr lang="fr-FR" sz="1100" b="1" dirty="0">
                <a:solidFill>
                  <a:prstClr val="white"/>
                </a:solidFill>
                <a:cs typeface="Times New Roman" charset="0"/>
              </a:rPr>
              <a:t>Téléphone</a:t>
            </a:r>
            <a:r>
              <a:rPr lang="fr-FR" sz="1100" dirty="0">
                <a:solidFill>
                  <a:prstClr val="white"/>
                </a:solidFill>
                <a:cs typeface="Times New Roman" charset="0"/>
              </a:rPr>
              <a:t>: </a:t>
            </a:r>
            <a:r>
              <a:rPr lang="fr-FR" sz="1100" b="1" dirty="0">
                <a:solidFill>
                  <a:schemeClr val="bg1"/>
                </a:solidFill>
                <a:ea typeface="Times New Roman" charset="0"/>
                <a:cs typeface="Times New Roman" charset="0"/>
              </a:rPr>
              <a:t>+216 </a:t>
            </a:r>
            <a:r>
              <a:rPr lang="fr-FR" sz="1100" b="1" dirty="0" smtClean="0">
                <a:solidFill>
                  <a:schemeClr val="bg1"/>
                </a:solidFill>
                <a:ea typeface="Times New Roman" charset="0"/>
                <a:cs typeface="Times New Roman" charset="0"/>
              </a:rPr>
              <a:t>55 26 63 86</a:t>
            </a:r>
            <a:endParaRPr lang="fr-FR" sz="1100" dirty="0">
              <a:solidFill>
                <a:prstClr val="white"/>
              </a:solidFill>
              <a:cs typeface="Times New Roman" charset="0"/>
            </a:endParaRPr>
          </a:p>
          <a:p>
            <a:pPr marL="171450" indent="-171450">
              <a:buFontTx/>
              <a:buChar char="-"/>
            </a:pPr>
            <a:r>
              <a:rPr lang="fr-FR" sz="1100" b="1" dirty="0">
                <a:solidFill>
                  <a:prstClr val="white"/>
                </a:solidFill>
                <a:cs typeface="Times New Roman" charset="0"/>
              </a:rPr>
              <a:t>E-mail</a:t>
            </a:r>
            <a:r>
              <a:rPr lang="fr-FR" sz="1100" dirty="0">
                <a:solidFill>
                  <a:prstClr val="white"/>
                </a:solidFill>
                <a:cs typeface="Times New Roman" charset="0"/>
              </a:rPr>
              <a:t> : </a:t>
            </a:r>
            <a:r>
              <a:rPr lang="fr-FR" sz="1100" b="1" dirty="0" smtClean="0">
                <a:solidFill>
                  <a:schemeClr val="bg1"/>
                </a:solidFill>
                <a:ea typeface="Times New Roman" charset="0"/>
                <a:cs typeface="Times New Roman" charset="0"/>
              </a:rPr>
              <a:t>missaoui.sadek@gmail.com</a:t>
            </a:r>
            <a:endParaRPr lang="fr-FR" sz="1100" dirty="0">
              <a:solidFill>
                <a:prstClr val="white"/>
              </a:solidFill>
              <a:cs typeface="Times New Roman" charset="0"/>
            </a:endParaRPr>
          </a:p>
          <a:p>
            <a:pPr marL="171450" indent="-171450">
              <a:buFontTx/>
              <a:buChar char="-"/>
            </a:pPr>
            <a:r>
              <a:rPr lang="fr-FR" sz="1100" b="1" dirty="0">
                <a:solidFill>
                  <a:prstClr val="white"/>
                </a:solidFill>
                <a:cs typeface="Times New Roman" charset="0"/>
              </a:rPr>
              <a:t>Adresse</a:t>
            </a:r>
            <a:r>
              <a:rPr lang="fr-FR" sz="1100" dirty="0">
                <a:solidFill>
                  <a:prstClr val="white"/>
                </a:solidFill>
                <a:cs typeface="Times New Roman" charset="0"/>
              </a:rPr>
              <a:t>:  </a:t>
            </a:r>
            <a:r>
              <a:rPr lang="fr-FR" sz="1100" dirty="0" smtClean="0">
                <a:solidFill>
                  <a:schemeClr val="bg1"/>
                </a:solidFill>
              </a:rPr>
              <a:t>immeuble </a:t>
            </a:r>
            <a:r>
              <a:rPr lang="fr-FR" sz="1100" dirty="0" smtClean="0">
                <a:solidFill>
                  <a:schemeClr val="bg1"/>
                </a:solidFill>
              </a:rPr>
              <a:t>Firdous </a:t>
            </a:r>
            <a:r>
              <a:rPr lang="fr-FR" sz="1100" dirty="0" smtClean="0">
                <a:solidFill>
                  <a:schemeClr val="bg1"/>
                </a:solidFill>
              </a:rPr>
              <a:t>c8 cité </a:t>
            </a:r>
            <a:r>
              <a:rPr lang="fr-FR" sz="1100" dirty="0" err="1" smtClean="0">
                <a:solidFill>
                  <a:schemeClr val="bg1"/>
                </a:solidFill>
              </a:rPr>
              <a:t>amal</a:t>
            </a:r>
            <a:r>
              <a:rPr lang="fr-FR" sz="1100" dirty="0" smtClean="0">
                <a:solidFill>
                  <a:schemeClr val="bg1"/>
                </a:solidFill>
              </a:rPr>
              <a:t>, Denden, Mannouba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11" name="TextBox 47"/>
          <p:cNvSpPr txBox="1"/>
          <p:nvPr/>
        </p:nvSpPr>
        <p:spPr>
          <a:xfrm>
            <a:off x="362863" y="654949"/>
            <a:ext cx="4922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chemeClr val="bg1"/>
                </a:solidFill>
              </a:rPr>
              <a:t>Ingénieur </a:t>
            </a:r>
            <a:r>
              <a:rPr lang="fr-FR" sz="1600" dirty="0" smtClean="0">
                <a:solidFill>
                  <a:schemeClr val="bg1"/>
                </a:solidFill>
              </a:rPr>
              <a:t>en </a:t>
            </a:r>
            <a:r>
              <a:rPr lang="fr-FR" sz="1600" dirty="0" smtClean="0">
                <a:solidFill>
                  <a:schemeClr val="bg1"/>
                </a:solidFill>
                <a:ea typeface="Times New Roman" charset="0"/>
                <a:cs typeface="Times New Roman" charset="0"/>
              </a:rPr>
              <a:t>Génie Logiciel</a:t>
            </a:r>
            <a:endParaRPr lang="fr-FR" sz="1600" dirty="0" smtClean="0">
              <a:solidFill>
                <a:schemeClr val="bg1"/>
              </a:solidFill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5693566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Révolution.thmx</Template>
  <TotalTime>4396</TotalTime>
  <Words>267</Words>
  <Application>Microsoft Office PowerPoint</Application>
  <PresentationFormat>Personnalisé</PresentationFormat>
  <Paragraphs>58</Paragraphs>
  <Slides>1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Diapositive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axel maille</dc:creator>
  <cp:lastModifiedBy>missaoui sadek</cp:lastModifiedBy>
  <cp:revision>149</cp:revision>
  <dcterms:created xsi:type="dcterms:W3CDTF">2014-12-03T08:33:54Z</dcterms:created>
  <dcterms:modified xsi:type="dcterms:W3CDTF">2018-05-18T01:16:05Z</dcterms:modified>
</cp:coreProperties>
</file>