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316" r:id="rId3"/>
    <p:sldId id="317" r:id="rId4"/>
    <p:sldId id="318" r:id="rId5"/>
    <p:sldId id="286" r:id="rId6"/>
    <p:sldId id="272" r:id="rId7"/>
    <p:sldId id="312" r:id="rId8"/>
    <p:sldId id="287" r:id="rId9"/>
    <p:sldId id="288" r:id="rId10"/>
    <p:sldId id="313" r:id="rId11"/>
    <p:sldId id="291" r:id="rId12"/>
    <p:sldId id="319" r:id="rId13"/>
    <p:sldId id="290" r:id="rId14"/>
    <p:sldId id="320" r:id="rId15"/>
    <p:sldId id="315" r:id="rId16"/>
    <p:sldId id="321" r:id="rId17"/>
    <p:sldId id="322" r:id="rId18"/>
    <p:sldId id="323" r:id="rId19"/>
    <p:sldId id="295" r:id="rId20"/>
    <p:sldId id="324" r:id="rId21"/>
    <p:sldId id="325" r:id="rId22"/>
    <p:sldId id="326" r:id="rId23"/>
    <p:sldId id="328" r:id="rId24"/>
    <p:sldId id="327" r:id="rId25"/>
    <p:sldId id="306" r:id="rId26"/>
    <p:sldId id="307" r:id="rId27"/>
    <p:sldId id="329" r:id="rId28"/>
    <p:sldId id="330" r:id="rId29"/>
    <p:sldId id="309" r:id="rId30"/>
    <p:sldId id="310" r:id="rId31"/>
    <p:sldId id="311" r:id="rId32"/>
    <p:sldId id="258" r:id="rId33"/>
  </p:sldIdLst>
  <p:sldSz cx="9144000" cy="5143500" type="screen16x9"/>
  <p:notesSz cx="6858000" cy="9144000"/>
  <p:embeddedFontLs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
      <p:font typeface="Arv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124E90"/>
    <a:srgbClr val="909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4EDF4-E7DB-4DBB-B0D5-653F43625193}">
  <a:tblStyle styleId="{AE74EDF4-E7DB-4DBB-B0D5-653F4362519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429" autoAdjust="0"/>
  </p:normalViewPr>
  <p:slideViewPr>
    <p:cSldViewPr snapToGrid="0">
      <p:cViewPr>
        <p:scale>
          <a:sx n="70" d="100"/>
          <a:sy n="70" d="100"/>
        </p:scale>
        <p:origin x="141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4806673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dirty="0"/>
              <a:t>Bonjour </a:t>
            </a:r>
            <a:r>
              <a:rPr lang="fr-FR" dirty="0" smtClean="0"/>
              <a:t>nous </a:t>
            </a:r>
            <a:r>
              <a:rPr lang="fr-FR" dirty="0"/>
              <a:t>présentons notre </a:t>
            </a:r>
            <a:r>
              <a:rPr lang="fr-FR" dirty="0" smtClean="0"/>
              <a:t>SFE intitulé ,</a:t>
            </a:r>
          </a:p>
          <a:p>
            <a:pPr lvl="0">
              <a:spcBef>
                <a:spcPts val="0"/>
              </a:spcBef>
              <a:buNone/>
            </a:pPr>
            <a:r>
              <a:rPr lang="fr-FR" dirty="0" smtClean="0"/>
              <a:t>Ardha3 </a:t>
            </a:r>
            <a:r>
              <a:rPr lang="fr-FR" dirty="0" err="1" smtClean="0"/>
              <a:t>lil</a:t>
            </a:r>
            <a:r>
              <a:rPr lang="fr-FR" dirty="0" smtClean="0"/>
              <a:t> </a:t>
            </a:r>
            <a:r>
              <a:rPr lang="fr-FR" dirty="0" err="1" smtClean="0"/>
              <a:t>ness</a:t>
            </a:r>
            <a:r>
              <a:rPr lang="fr-FR" baseline="0" dirty="0" smtClean="0"/>
              <a:t> </a:t>
            </a:r>
            <a:r>
              <a:rPr lang="fr-FR" baseline="0" dirty="0" err="1" smtClean="0"/>
              <a:t>lkol</a:t>
            </a:r>
            <a:endParaRPr dirty="0"/>
          </a:p>
        </p:txBody>
      </p:sp>
    </p:spTree>
    <p:extLst>
      <p:ext uri="{BB962C8B-B14F-4D97-AF65-F5344CB8AC3E}">
        <p14:creationId xmlns:p14="http://schemas.microsoft.com/office/powerpoint/2010/main" val="3187673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1713165A-C03C-4FEA-90D6-6DBC6B334A8F}"/>
              </a:ext>
            </a:extLst>
          </p:cNvPr>
          <p:cNvSpPr>
            <a:spLocks noGrp="1"/>
          </p:cNvSpPr>
          <p:nvPr>
            <p:ph type="body" idx="1"/>
          </p:nvPr>
        </p:nvSpPr>
        <p:spPr/>
        <p:txBody>
          <a:bodyPr/>
          <a:lstStyle/>
          <a:p>
            <a:pPr>
              <a:buNone/>
            </a:pPr>
            <a:r>
              <a:rPr lang="fr-FR" dirty="0" smtClean="0"/>
              <a:t>La</a:t>
            </a:r>
            <a:r>
              <a:rPr lang="fr-FR" baseline="0" dirty="0" smtClean="0"/>
              <a:t> solution est </a:t>
            </a:r>
            <a:r>
              <a:rPr lang="fr-FR" sz="1100" b="0" i="0" u="none" strike="noStrike" kern="1200" baseline="0" dirty="0" smtClean="0">
                <a:solidFill>
                  <a:schemeClr val="tx1"/>
                </a:solidFill>
                <a:latin typeface="+mn-lt"/>
                <a:ea typeface="+mn-ea"/>
                <a:cs typeface="+mn-cs"/>
              </a:rPr>
              <a:t>une application Spring MVC qui sera installée sur un terminal web développé en langage de programmation JAVA dédiée à la fois aux clients de la banque et aux administrateurs. Cette application est divisée sous forme de deux sous-applications ; l’une constitue le système d’informations fourni normalement par la banque et communiquant avec l’interface en utilisant les Web Services REST et l’autre présente l’application persistante qui présente l’application principale qui manipule les données. </a:t>
            </a:r>
            <a:endParaRPr lang="fr-FR" dirty="0"/>
          </a:p>
        </p:txBody>
      </p:sp>
    </p:spTree>
    <p:extLst>
      <p:ext uri="{BB962C8B-B14F-4D97-AF65-F5344CB8AC3E}">
        <p14:creationId xmlns:p14="http://schemas.microsoft.com/office/powerpoint/2010/main" val="370390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Les deux acteurs principaux sont :</a:t>
            </a:r>
          </a:p>
          <a:p>
            <a:pPr>
              <a:buNone/>
            </a:pPr>
            <a:r>
              <a:rPr lang="fr-FR" sz="1100" b="0" i="0" u="none" strike="noStrike" kern="1200" baseline="0" dirty="0" smtClean="0">
                <a:solidFill>
                  <a:schemeClr val="tx1"/>
                </a:solidFill>
                <a:latin typeface="+mn-lt"/>
                <a:ea typeface="+mn-ea"/>
                <a:cs typeface="+mn-cs"/>
              </a:rPr>
              <a:t>- Abonné</a:t>
            </a:r>
            <a:endParaRPr lang="fr-FR" sz="1100" b="0" i="0" u="none" strike="noStrike" kern="1200" baseline="0" dirty="0" smtClean="0">
              <a:solidFill>
                <a:schemeClr val="tx1"/>
              </a:solidFill>
              <a:latin typeface="+mn-lt"/>
              <a:ea typeface="+mn-ea"/>
              <a:cs typeface="+mn-cs"/>
            </a:endParaRPr>
          </a:p>
          <a:p>
            <a:pPr>
              <a:buNone/>
            </a:pPr>
            <a:r>
              <a:rPr lang="fr-FR" sz="1100" b="0" i="0" u="none" strike="noStrike" kern="1200" baseline="0" dirty="0" smtClean="0">
                <a:solidFill>
                  <a:schemeClr val="tx1"/>
                </a:solidFill>
                <a:latin typeface="+mn-lt"/>
                <a:ea typeface="+mn-ea"/>
                <a:cs typeface="+mn-cs"/>
              </a:rPr>
              <a:t>- Administrateur</a:t>
            </a:r>
            <a:endParaRPr lang="fr-FR" sz="1100" b="0" i="0" u="none" strike="noStrike" kern="1200" baseline="0" dirty="0" smtClean="0">
              <a:solidFill>
                <a:schemeClr val="tx1"/>
              </a:solidFill>
              <a:latin typeface="+mn-lt"/>
              <a:ea typeface="+mn-ea"/>
              <a:cs typeface="+mn-cs"/>
            </a:endParaRPr>
          </a:p>
          <a:p>
            <a:pPr>
              <a:buNone/>
            </a:pPr>
            <a:endParaRPr lang="fr-FR" dirty="0"/>
          </a:p>
        </p:txBody>
      </p:sp>
    </p:spTree>
    <p:extLst>
      <p:ext uri="{BB962C8B-B14F-4D97-AF65-F5344CB8AC3E}">
        <p14:creationId xmlns:p14="http://schemas.microsoft.com/office/powerpoint/2010/main" val="3867633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En tenant compte la fonctionnalité offerte en commun qui est l’authentification pour les deux acteurs, il existe un autre plus général « Utilisateur » avec lequel ils constituent une relation d’héritage comme il est présenté </a:t>
            </a:r>
            <a:endParaRPr lang="fr-FR" dirty="0"/>
          </a:p>
        </p:txBody>
      </p:sp>
    </p:spTree>
    <p:extLst>
      <p:ext uri="{BB962C8B-B14F-4D97-AF65-F5344CB8AC3E}">
        <p14:creationId xmlns:p14="http://schemas.microsoft.com/office/powerpoint/2010/main" val="1017617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Avec notre application, l’administrateur peut : </a:t>
            </a:r>
          </a:p>
          <a:p>
            <a:pPr marL="171450" indent="-171450"/>
            <a:r>
              <a:rPr lang="fr-FR" sz="1100" b="0" i="0" u="none" strike="noStrike" kern="1200" baseline="0" dirty="0" smtClean="0">
                <a:solidFill>
                  <a:schemeClr val="tx1"/>
                </a:solidFill>
                <a:latin typeface="+mn-lt"/>
                <a:ea typeface="+mn-ea"/>
                <a:cs typeface="+mn-cs"/>
              </a:rPr>
              <a:t>Consulter et manipuler les abonnés</a:t>
            </a:r>
          </a:p>
          <a:p>
            <a:pPr marL="171450" indent="-171450"/>
            <a:r>
              <a:rPr lang="fr-FR" sz="1100" b="0" i="0" u="none" strike="noStrike" kern="1200" baseline="0" dirty="0" smtClean="0">
                <a:solidFill>
                  <a:schemeClr val="tx1"/>
                </a:solidFill>
                <a:latin typeface="+mn-lt"/>
                <a:ea typeface="+mn-ea"/>
                <a:cs typeface="+mn-cs"/>
              </a:rPr>
              <a:t>Consulter et manipuler les bénéficiaires de chaque abonné</a:t>
            </a:r>
          </a:p>
          <a:p>
            <a:pPr marL="171450" indent="-171450"/>
            <a:r>
              <a:rPr lang="fr-FR" sz="1100" b="0" i="0" u="none" strike="noStrike" kern="1200" baseline="0" dirty="0" smtClean="0">
                <a:solidFill>
                  <a:schemeClr val="tx1"/>
                </a:solidFill>
                <a:latin typeface="+mn-lt"/>
                <a:ea typeface="+mn-ea"/>
                <a:cs typeface="+mn-cs"/>
              </a:rPr>
              <a:t>Consulter et manipuler les virements intrabancaires et interbancaires</a:t>
            </a:r>
          </a:p>
        </p:txBody>
      </p:sp>
    </p:spTree>
    <p:extLst>
      <p:ext uri="{BB962C8B-B14F-4D97-AF65-F5344CB8AC3E}">
        <p14:creationId xmlns:p14="http://schemas.microsoft.com/office/powerpoint/2010/main" val="310546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Avec notre application, l’abonné peut : </a:t>
            </a:r>
          </a:p>
          <a:p>
            <a:pPr marL="171450" indent="-171450"/>
            <a:r>
              <a:rPr lang="fr-FR" sz="1100" b="0" i="0" u="none" strike="noStrike" kern="1200" baseline="0" dirty="0" smtClean="0">
                <a:solidFill>
                  <a:schemeClr val="tx1"/>
                </a:solidFill>
                <a:latin typeface="+mn-lt"/>
                <a:ea typeface="+mn-ea"/>
                <a:cs typeface="+mn-cs"/>
              </a:rPr>
              <a:t>Consulter les comptes et leurs opérations </a:t>
            </a:r>
          </a:p>
          <a:p>
            <a:pPr marL="171450" indent="-171450"/>
            <a:r>
              <a:rPr lang="fr-FR" sz="1100" b="0" i="0" u="none" strike="noStrike" kern="1200" baseline="0" dirty="0" smtClean="0">
                <a:solidFill>
                  <a:schemeClr val="tx1"/>
                </a:solidFill>
                <a:latin typeface="+mn-lt"/>
                <a:ea typeface="+mn-ea"/>
                <a:cs typeface="+mn-cs"/>
              </a:rPr>
              <a:t>Demander et consulter un chéquier</a:t>
            </a:r>
          </a:p>
          <a:p>
            <a:pPr marL="171450" indent="-171450"/>
            <a:r>
              <a:rPr lang="fr-FR" sz="1100" b="0" i="0" u="none" strike="noStrike" kern="1200" baseline="0" dirty="0" smtClean="0">
                <a:solidFill>
                  <a:schemeClr val="tx1"/>
                </a:solidFill>
                <a:latin typeface="+mn-lt"/>
                <a:ea typeface="+mn-ea"/>
                <a:cs typeface="+mn-cs"/>
              </a:rPr>
              <a:t>Demander et consulter une carte bancaire </a:t>
            </a:r>
          </a:p>
          <a:p>
            <a:pPr marL="171450" indent="-171450"/>
            <a:r>
              <a:rPr lang="fr-FR" sz="1100" b="0" i="0" u="none" strike="noStrike" kern="1200" baseline="0" dirty="0" smtClean="0">
                <a:solidFill>
                  <a:schemeClr val="tx1"/>
                </a:solidFill>
                <a:latin typeface="+mn-lt"/>
                <a:ea typeface="+mn-ea"/>
                <a:cs typeface="+mn-cs"/>
              </a:rPr>
              <a:t>Effectuer des virements sécurisés simples intra-bancaires et interbancaires</a:t>
            </a:r>
          </a:p>
          <a:p>
            <a:pPr marL="171450" indent="-171450"/>
            <a:r>
              <a:rPr lang="fr-FR" sz="1100" b="0" i="0" u="none" strike="noStrike" kern="1200" baseline="0" dirty="0" smtClean="0">
                <a:solidFill>
                  <a:schemeClr val="tx1"/>
                </a:solidFill>
                <a:latin typeface="+mn-lt"/>
                <a:ea typeface="+mn-ea"/>
                <a:cs typeface="+mn-cs"/>
              </a:rPr>
              <a:t>Mettre à jour les coordonnées du client et changer le mot de passe</a:t>
            </a:r>
          </a:p>
        </p:txBody>
      </p:sp>
    </p:spTree>
    <p:extLst>
      <p:ext uri="{BB962C8B-B14F-4D97-AF65-F5344CB8AC3E}">
        <p14:creationId xmlns:p14="http://schemas.microsoft.com/office/powerpoint/2010/main" val="2941825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Outre que les besoins fonctionnels cités précédemment, pour bien répondre aux exigences des utilisateurs, le système devra pouvoir assurer les besoins non fonctionnels suivants : </a:t>
            </a:r>
          </a:p>
          <a:p>
            <a:pPr marL="171450" indent="-171450"/>
            <a:r>
              <a:rPr lang="fr-FR" sz="1100" b="0" i="0" u="none" strike="noStrike" kern="1200" baseline="0" dirty="0" smtClean="0">
                <a:solidFill>
                  <a:schemeClr val="tx1"/>
                </a:solidFill>
                <a:latin typeface="+mn-lt"/>
                <a:ea typeface="+mn-ea"/>
                <a:cs typeface="+mn-cs"/>
              </a:rPr>
              <a:t>L’ergonomie : </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L'application fournira une interface conviviale, simple et homogène à utiliser et qui ne requiert aucun pré requis</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L’utilisateur doit être guidé lors de la saisie de certaines informations, afin de respecter les formats des champs de notre base de données, dans le cas d’une faute, l’application affiche un message d’erreur. </a:t>
            </a:r>
          </a:p>
          <a:p>
            <a:pPr marL="171450" indent="-171450"/>
            <a:r>
              <a:rPr lang="fr-FR" sz="1100" b="0" i="0" u="none" strike="noStrike" kern="1200" baseline="0" dirty="0" smtClean="0">
                <a:solidFill>
                  <a:schemeClr val="tx1"/>
                </a:solidFill>
                <a:latin typeface="+mn-lt"/>
                <a:ea typeface="+mn-ea"/>
                <a:cs typeface="+mn-cs"/>
              </a:rPr>
              <a:t>Sécurité : L'accès aux informations n'est possible qu'après vérification des privilèges et des droits d'accès. Ainsi tout utilisateur passera par une phase d'authentification pour pouvoir consulter les services offerts par l'application. </a:t>
            </a:r>
          </a:p>
          <a:p>
            <a:pPr marL="171450" indent="-171450"/>
            <a:r>
              <a:rPr lang="fr-FR" sz="1100" b="0" i="0" u="none" strike="noStrike" kern="1200" baseline="0" dirty="0" smtClean="0">
                <a:solidFill>
                  <a:schemeClr val="tx1"/>
                </a:solidFill>
                <a:latin typeface="+mn-lt"/>
                <a:ea typeface="+mn-ea"/>
                <a:cs typeface="+mn-cs"/>
              </a:rPr>
              <a:t>Contraintes humaines : Notre solution doit tenir compte des besoins de chaque acteur participant dans la gestion des changements. Elle doit leur faciliter la tâche et assurer leur activité dans les bonnes conditions. Donc, notre application doit être facile à utiliser en présentant des interfaces ergonomiques. </a:t>
            </a:r>
          </a:p>
          <a:p>
            <a:pPr marL="171450" indent="-171450"/>
            <a:r>
              <a:rPr lang="fr-FR" sz="1100" b="0" i="0" u="none" strike="noStrike" kern="1200" baseline="0" dirty="0" smtClean="0">
                <a:solidFill>
                  <a:schemeClr val="tx1"/>
                </a:solidFill>
                <a:latin typeface="+mn-lt"/>
                <a:ea typeface="+mn-ea"/>
                <a:cs typeface="+mn-cs"/>
              </a:rPr>
              <a:t>Contraintes techniques : </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Toutes les applications web nécessitent une authentification par certificat qui sera établit en mettant en place le Framework Spring Security. Pour notre cas, on a dû suivre le protocole interne et intégrer ce Framework d’authentification et de contrôle d’accès. </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Lors d’un virement bancaire le client est invité à rentrer son mot de passe pour vérifier la transaction. Dans le cas d’un virement interbancaire, un code de validation est envoyé à son e-mail. </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Les mots de passes des abonnés doivent êtres cryptés avec « BCrypt » au niveau de la base de données.</a:t>
            </a:r>
          </a:p>
          <a:p>
            <a:pPr marL="628650" lvl="1" indent="-171450">
              <a:buFont typeface="Wingdings" panose="05000000000000000000" pitchFamily="2" charset="2"/>
              <a:buChar char="§"/>
            </a:pPr>
            <a:r>
              <a:rPr lang="fr-FR" sz="1100" b="0" i="0" u="none" strike="noStrike" kern="1200" baseline="0" dirty="0" smtClean="0">
                <a:solidFill>
                  <a:schemeClr val="tx1"/>
                </a:solidFill>
                <a:latin typeface="+mn-lt"/>
                <a:ea typeface="+mn-ea"/>
                <a:cs typeface="+mn-cs"/>
              </a:rPr>
              <a:t>La saisie du mot de passe doit être masquée et seulement possible par une pad numérique.</a:t>
            </a:r>
            <a:endParaRPr lang="fr-FR" dirty="0"/>
          </a:p>
        </p:txBody>
      </p:sp>
    </p:spTree>
    <p:extLst>
      <p:ext uri="{BB962C8B-B14F-4D97-AF65-F5344CB8AC3E}">
        <p14:creationId xmlns:p14="http://schemas.microsoft.com/office/powerpoint/2010/main" val="357700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FR" dirty="0" smtClean="0"/>
              <a:t>Dans cette partie,</a:t>
            </a:r>
            <a:r>
              <a:rPr lang="fr-FR" baseline="0" dirty="0" smtClean="0"/>
              <a:t> nous discutons l’environnement de développement J2EE et ses outils.</a:t>
            </a:r>
            <a:endParaRPr lang="fr-FR" dirty="0"/>
          </a:p>
        </p:txBody>
      </p:sp>
    </p:spTree>
    <p:extLst>
      <p:ext uri="{BB962C8B-B14F-4D97-AF65-F5344CB8AC3E}">
        <p14:creationId xmlns:p14="http://schemas.microsoft.com/office/powerpoint/2010/main" val="1837785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Pour développer la partie back-end notre application E-Banking,</a:t>
            </a:r>
            <a:r>
              <a:rPr lang="fr-FR" baseline="0" dirty="0" smtClean="0"/>
              <a:t> nous avons choisi d’utiliser Spring MVC.</a:t>
            </a:r>
          </a:p>
          <a:p>
            <a:pPr marL="171450" indent="-171450"/>
            <a:r>
              <a:rPr lang="fr-FR" baseline="0" dirty="0" smtClean="0"/>
              <a:t>Spring C’</a:t>
            </a:r>
            <a:r>
              <a:rPr lang="fr-FR" sz="1100" b="0" i="0" u="none" strike="noStrike" kern="1200" baseline="0" dirty="0" smtClean="0">
                <a:solidFill>
                  <a:schemeClr val="tx1"/>
                </a:solidFill>
                <a:latin typeface="+mn-lt"/>
                <a:ea typeface="+mn-ea"/>
                <a:cs typeface="+mn-cs"/>
              </a:rPr>
              <a:t>est un Framework libre pour construire et définir l’infrastructure d’une application java. Il sert à faciliter les tests et le développement comme il prend charge de la construction des objets et la fabrication des dépendances entre eux.</a:t>
            </a:r>
          </a:p>
          <a:p>
            <a:pPr marL="0" indent="0">
              <a:buNone/>
            </a:pPr>
            <a:r>
              <a:rPr lang="fr-FR" dirty="0" smtClean="0"/>
              <a:t>    On </a:t>
            </a:r>
            <a:r>
              <a:rPr lang="fr-FR" dirty="0" smtClean="0"/>
              <a:t>utilise une architecture MVC qui présente un modèle logique qui sépare l’application en 3 couches : </a:t>
            </a:r>
            <a:r>
              <a:rPr lang="fr-FR" sz="1100" b="0" i="0" kern="1200" dirty="0" smtClean="0">
                <a:solidFill>
                  <a:schemeClr val="tx1"/>
                </a:solidFill>
                <a:effectLst/>
                <a:latin typeface="+mn-lt"/>
                <a:ea typeface="+mn-ea"/>
                <a:cs typeface="+mn-cs"/>
              </a:rPr>
              <a:t>La partie </a:t>
            </a:r>
            <a:r>
              <a:rPr lang="fr-FR" sz="1100" b="1" i="0" kern="1200" dirty="0" smtClean="0">
                <a:solidFill>
                  <a:schemeClr val="tx1"/>
                </a:solidFill>
                <a:effectLst/>
                <a:latin typeface="+mn-lt"/>
                <a:ea typeface="+mn-ea"/>
                <a:cs typeface="+mn-cs"/>
              </a:rPr>
              <a:t>Modèle</a:t>
            </a:r>
            <a:r>
              <a:rPr lang="fr-FR" sz="1100" b="0" i="0" kern="1200" dirty="0" smtClean="0">
                <a:solidFill>
                  <a:schemeClr val="tx1"/>
                </a:solidFill>
                <a:effectLst/>
                <a:latin typeface="+mn-lt"/>
                <a:ea typeface="+mn-ea"/>
                <a:cs typeface="+mn-cs"/>
              </a:rPr>
              <a:t> d’une architecture MVC encapsule la </a:t>
            </a:r>
            <a:r>
              <a:rPr lang="fr-FR" sz="1100" b="0" i="0" kern="1200" dirty="0" smtClean="0">
                <a:solidFill>
                  <a:schemeClr val="tx1"/>
                </a:solidFill>
                <a:effectLst/>
                <a:latin typeface="+mn-lt"/>
                <a:ea typeface="+mn-ea"/>
                <a:cs typeface="+mn-cs"/>
              </a:rPr>
              <a:t>logique métier </a:t>
            </a:r>
            <a:r>
              <a:rPr lang="fr-FR" sz="1100" b="0" i="0" kern="1200" dirty="0" smtClean="0">
                <a:solidFill>
                  <a:schemeClr val="tx1"/>
                </a:solidFill>
                <a:effectLst/>
                <a:latin typeface="+mn-lt"/>
                <a:ea typeface="+mn-ea"/>
                <a:cs typeface="+mn-cs"/>
              </a:rPr>
              <a:t>ainsi que l’accès aux données.</a:t>
            </a:r>
            <a:r>
              <a:rPr lang="fr-FR" sz="1100" b="0" i="0" kern="1200" baseline="0" dirty="0" smtClean="0">
                <a:solidFill>
                  <a:schemeClr val="tx1"/>
                </a:solidFill>
                <a:effectLst/>
                <a:latin typeface="+mn-lt"/>
                <a:ea typeface="+mn-ea"/>
                <a:cs typeface="+mn-cs"/>
              </a:rPr>
              <a:t> </a:t>
            </a:r>
            <a:r>
              <a:rPr lang="fr-FR" sz="1100" b="0" i="0" kern="1200" dirty="0" smtClean="0">
                <a:solidFill>
                  <a:schemeClr val="tx1"/>
                </a:solidFill>
                <a:effectLst/>
                <a:latin typeface="+mn-lt"/>
                <a:ea typeface="+mn-ea"/>
                <a:cs typeface="+mn-cs"/>
              </a:rPr>
              <a:t>La partie </a:t>
            </a:r>
            <a:r>
              <a:rPr lang="fr-FR" sz="1100" b="1" i="0" kern="1200" dirty="0" smtClean="0">
                <a:solidFill>
                  <a:schemeClr val="tx1"/>
                </a:solidFill>
                <a:effectLst/>
                <a:latin typeface="+mn-lt"/>
                <a:ea typeface="+mn-ea"/>
                <a:cs typeface="+mn-cs"/>
              </a:rPr>
              <a:t>Vue</a:t>
            </a:r>
            <a:r>
              <a:rPr lang="fr-FR" sz="1100" b="0" i="0" kern="1200" dirty="0" smtClean="0">
                <a:solidFill>
                  <a:schemeClr val="tx1"/>
                </a:solidFill>
                <a:effectLst/>
                <a:latin typeface="+mn-lt"/>
                <a:ea typeface="+mn-ea"/>
                <a:cs typeface="+mn-cs"/>
              </a:rPr>
              <a:t> s’occupe des interactions avec l’utilisateur : présentation, saisie et validation des données. La partie </a:t>
            </a:r>
            <a:r>
              <a:rPr lang="fr-FR" sz="1100" b="1" i="0" kern="1200" dirty="0" smtClean="0">
                <a:solidFill>
                  <a:schemeClr val="tx1"/>
                </a:solidFill>
                <a:effectLst/>
                <a:latin typeface="+mn-lt"/>
                <a:ea typeface="+mn-ea"/>
                <a:cs typeface="+mn-cs"/>
              </a:rPr>
              <a:t>Contrôleur</a:t>
            </a:r>
            <a:r>
              <a:rPr lang="fr-FR" sz="1100" b="0" i="0" kern="1200" dirty="0" smtClean="0">
                <a:solidFill>
                  <a:schemeClr val="tx1"/>
                </a:solidFill>
                <a:effectLst/>
                <a:latin typeface="+mn-lt"/>
                <a:ea typeface="+mn-ea"/>
                <a:cs typeface="+mn-cs"/>
              </a:rPr>
              <a:t> gère </a:t>
            </a:r>
            <a:r>
              <a:rPr lang="fr-FR" sz="1100" b="0" i="0" kern="1200" dirty="0" smtClean="0">
                <a:solidFill>
                  <a:schemeClr val="tx1"/>
                </a:solidFill>
                <a:effectLst/>
                <a:latin typeface="+mn-lt"/>
                <a:ea typeface="+mn-ea"/>
                <a:cs typeface="+mn-cs"/>
              </a:rPr>
              <a:t>la dynamique </a:t>
            </a:r>
            <a:r>
              <a:rPr lang="fr-FR" sz="1100" b="0" i="0" kern="1200" dirty="0" smtClean="0">
                <a:solidFill>
                  <a:schemeClr val="tx1"/>
                </a:solidFill>
                <a:effectLst/>
                <a:latin typeface="+mn-lt"/>
                <a:ea typeface="+mn-ea"/>
                <a:cs typeface="+mn-cs"/>
              </a:rPr>
              <a:t>de l’application. Elle fait le lien entre l’utilisateur et le reste de l’application.</a:t>
            </a:r>
          </a:p>
          <a:p>
            <a:pPr marL="171450" indent="-171450"/>
            <a:r>
              <a:rPr lang="fr-FR" sz="1100" b="0" i="0" u="none" strike="noStrike" kern="1200" baseline="0" dirty="0" smtClean="0">
                <a:solidFill>
                  <a:schemeClr val="tx1"/>
                </a:solidFill>
                <a:latin typeface="+mn-lt"/>
                <a:ea typeface="+mn-ea"/>
                <a:cs typeface="+mn-cs"/>
              </a:rPr>
              <a:t>Pour l'authentification, nous intégrons le Framework Spring Security. C’est un cadre qui se concentre sur l'authentification et l’autorisation aux applications Java. </a:t>
            </a:r>
            <a:endParaRPr lang="fr-FR" sz="1100" b="0" i="0" kern="1200" dirty="0" smtClean="0">
              <a:solidFill>
                <a:schemeClr val="tx1"/>
              </a:solidFill>
              <a:effectLst/>
              <a:latin typeface="+mn-lt"/>
              <a:ea typeface="+mn-ea"/>
              <a:cs typeface="+mn-cs"/>
            </a:endParaRPr>
          </a:p>
          <a:p>
            <a:pPr marL="171450" indent="-171450"/>
            <a:endParaRPr lang="fr-FR" sz="1100" b="0" i="0" kern="1200" dirty="0" smtClean="0">
              <a:solidFill>
                <a:schemeClr val="tx1"/>
              </a:solidFill>
              <a:effectLst/>
              <a:latin typeface="+mn-lt"/>
              <a:ea typeface="+mn-ea"/>
              <a:cs typeface="+mn-cs"/>
            </a:endParaRPr>
          </a:p>
          <a:p>
            <a:pPr marL="171450" indent="-171450"/>
            <a:endParaRPr lang="fr-FR" dirty="0"/>
          </a:p>
        </p:txBody>
      </p:sp>
    </p:spTree>
    <p:extLst>
      <p:ext uri="{BB962C8B-B14F-4D97-AF65-F5344CB8AC3E}">
        <p14:creationId xmlns:p14="http://schemas.microsoft.com/office/powerpoint/2010/main" val="2355612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développer la partie front-end notre application,</a:t>
            </a:r>
            <a:r>
              <a:rPr lang="fr-FR" baseline="0" dirty="0" smtClean="0"/>
              <a:t> nous avons choisi d’utiliser </a:t>
            </a:r>
            <a:r>
              <a:rPr lang="fr-FR" baseline="0" dirty="0" err="1" smtClean="0"/>
              <a:t>AngularJs</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AngularJS est un framework JavaScript libre et open source développé par Google. Il permet de développer des pages web.</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Ce Framework AngularJS a été imposai par l’entreprise BFI comme il est compatible avec les fonctionnalités E-Banking. De plus, il fournit une manière structurée de construire des applications JavaScript complètes, utilise une architecture MVC, idéal pour SPA et fournit un moyen plus facile de charger dynamiquement des morceaux de code et des vues modulaires dans notre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indent="0">
              <a:buNone/>
            </a:pPr>
            <a:endParaRPr lang="fr-FR" sz="1100" b="0" i="0" kern="1200" dirty="0" smtClean="0">
              <a:solidFill>
                <a:schemeClr val="tx1"/>
              </a:solidFill>
              <a:effectLst/>
              <a:latin typeface="+mn-lt"/>
              <a:ea typeface="+mn-ea"/>
              <a:cs typeface="+mn-cs"/>
            </a:endParaRPr>
          </a:p>
          <a:p>
            <a:pPr marL="171450" indent="-171450"/>
            <a:endParaRPr lang="fr-FR" dirty="0"/>
          </a:p>
        </p:txBody>
      </p:sp>
    </p:spTree>
    <p:extLst>
      <p:ext uri="{BB962C8B-B14F-4D97-AF65-F5344CB8AC3E}">
        <p14:creationId xmlns:p14="http://schemas.microsoft.com/office/powerpoint/2010/main" val="198750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8787BC77-73CE-4558-BAEF-27B52A2C6BD2}"/>
              </a:ext>
            </a:extLst>
          </p:cNvPr>
          <p:cNvSpPr>
            <a:spLocks noGrp="1"/>
          </p:cNvSpPr>
          <p:nvPr>
            <p:ph type="body" idx="1"/>
          </p:nvPr>
        </p:nvSpPr>
        <p:spPr/>
        <p:txBody>
          <a:bodyPr/>
          <a:lstStyle/>
          <a:p>
            <a:pPr>
              <a:buNone/>
            </a:pPr>
            <a:r>
              <a:rPr lang="fr-FR" dirty="0"/>
              <a:t>Dans cette partie nous </a:t>
            </a:r>
            <a:r>
              <a:rPr lang="fr-FR" dirty="0" smtClean="0"/>
              <a:t>présentons la conception de l’application, </a:t>
            </a:r>
            <a:r>
              <a:rPr lang="fr-FR" sz="1100" b="0" i="0" u="none" strike="noStrike" kern="1200" baseline="0" dirty="0" smtClean="0">
                <a:solidFill>
                  <a:schemeClr val="tx1"/>
                </a:solidFill>
                <a:latin typeface="+mn-lt"/>
                <a:ea typeface="+mn-ea"/>
                <a:cs typeface="+mn-cs"/>
              </a:rPr>
              <a:t>en précisant l’architecture J2EE et le diagramme de classes.</a:t>
            </a:r>
            <a:endParaRPr lang="fr-FR" dirty="0"/>
          </a:p>
        </p:txBody>
      </p:sp>
    </p:spTree>
    <p:extLst>
      <p:ext uri="{BB962C8B-B14F-4D97-AF65-F5344CB8AC3E}">
        <p14:creationId xmlns:p14="http://schemas.microsoft.com/office/powerpoint/2010/main" val="1734542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Cette présentation est composée de 6 parties</a:t>
            </a:r>
          </a:p>
          <a:p>
            <a:r>
              <a:rPr lang="fr-FR" dirty="0" smtClean="0"/>
              <a:t> Nous commençons par une présentation de l’entreprise</a:t>
            </a:r>
          </a:p>
          <a:p>
            <a:r>
              <a:rPr lang="fr-FR" dirty="0" smtClean="0"/>
              <a:t> Puis la présentation du projet en discutant l’analyse et les spécifications des besoins</a:t>
            </a:r>
          </a:p>
          <a:p>
            <a:r>
              <a:rPr lang="fr-FR" dirty="0" smtClean="0"/>
              <a:t> Après l’état de l’art</a:t>
            </a:r>
          </a:p>
          <a:p>
            <a:r>
              <a:rPr lang="fr-FR" dirty="0" smtClean="0"/>
              <a:t> Après la conception du projet</a:t>
            </a:r>
          </a:p>
          <a:p>
            <a:r>
              <a:rPr lang="fr-FR" dirty="0" smtClean="0"/>
              <a:t> Ensuite la réalisation et les tests</a:t>
            </a:r>
          </a:p>
          <a:p>
            <a:r>
              <a:rPr lang="fr-FR" dirty="0" smtClean="0"/>
              <a:t> Et Enfin la conclusion et les perspectives</a:t>
            </a:r>
          </a:p>
          <a:p>
            <a:pPr>
              <a:buNone/>
            </a:pPr>
            <a:endParaRPr lang="fr-FR" dirty="0"/>
          </a:p>
        </p:txBody>
      </p:sp>
    </p:spTree>
    <p:extLst>
      <p:ext uri="{BB962C8B-B14F-4D97-AF65-F5344CB8AC3E}">
        <p14:creationId xmlns:p14="http://schemas.microsoft.com/office/powerpoint/2010/main" val="3908597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D’abord, nous présentons l’architecture J2EE en précisant les 3 niveaux principales et la couche DAO:</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baseline="0" dirty="0" smtClean="0"/>
              <a:t>1erement, le niveau présentation qui </a:t>
            </a:r>
            <a:r>
              <a:rPr lang="fr-FR" sz="1100" b="0" i="0" kern="1200" dirty="0" smtClean="0">
                <a:solidFill>
                  <a:schemeClr val="tx1"/>
                </a:solidFill>
                <a:effectLst/>
                <a:latin typeface="+mn-lt"/>
                <a:ea typeface="+mn-ea"/>
                <a:cs typeface="+mn-cs"/>
              </a:rPr>
              <a:t>correspond à l'affichage, la restitution sur le poste de travail</a:t>
            </a:r>
            <a:r>
              <a:rPr lang="fr-FR" sz="1100" b="0" i="0" kern="1200" baseline="0" dirty="0" smtClean="0">
                <a:solidFill>
                  <a:schemeClr val="tx1"/>
                </a:solidFill>
                <a:effectLst/>
                <a:latin typeface="+mn-lt"/>
                <a:ea typeface="+mn-ea"/>
                <a:cs typeface="+mn-cs"/>
              </a:rPr>
              <a:t> et</a:t>
            </a:r>
            <a:r>
              <a:rPr lang="fr-FR" sz="1100" b="0" i="0" kern="1200" dirty="0" smtClean="0">
                <a:solidFill>
                  <a:schemeClr val="tx1"/>
                </a:solidFill>
                <a:effectLst/>
                <a:latin typeface="+mn-lt"/>
                <a:ea typeface="+mn-ea"/>
                <a:cs typeface="+mn-cs"/>
              </a:rPr>
              <a:t> le dialogue avec l'utilisateur, dans notre cas elle est implémentée</a:t>
            </a:r>
            <a:r>
              <a:rPr lang="fr-FR" sz="1100" b="0" i="0" kern="1200" baseline="0" dirty="0" smtClean="0">
                <a:solidFill>
                  <a:schemeClr val="tx1"/>
                </a:solidFill>
                <a:effectLst/>
                <a:latin typeface="+mn-lt"/>
                <a:ea typeface="+mn-ea"/>
                <a:cs typeface="+mn-cs"/>
              </a:rPr>
              <a:t> avec les Java Server Page (JSP) et la framework JavaScript (AngularJS).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sz="1100" b="0" i="0" kern="1200" baseline="0" dirty="0" smtClean="0">
                <a:solidFill>
                  <a:schemeClr val="tx1"/>
                </a:solidFill>
                <a:effectLst/>
                <a:latin typeface="+mn-lt"/>
                <a:ea typeface="+mn-ea"/>
                <a:cs typeface="+mn-cs"/>
              </a:rPr>
              <a:t>2emement, le niveau métier qui représente </a:t>
            </a:r>
            <a:r>
              <a:rPr lang="fr-FR" sz="1100" b="0" i="0" kern="1200" dirty="0" smtClean="0">
                <a:solidFill>
                  <a:schemeClr val="tx1"/>
                </a:solidFill>
                <a:effectLst/>
                <a:latin typeface="+mn-lt"/>
                <a:ea typeface="+mn-ea"/>
                <a:cs typeface="+mn-cs"/>
              </a:rPr>
              <a:t>la mise en œuvre de l'ensemble des règles de la logique applicative et le traitement des données, dans notre cas elle implémentée</a:t>
            </a:r>
            <a:r>
              <a:rPr lang="fr-FR" sz="1100" b="0" i="0" kern="1200" baseline="0" dirty="0" smtClean="0">
                <a:solidFill>
                  <a:schemeClr val="tx1"/>
                </a:solidFill>
                <a:effectLst/>
                <a:latin typeface="+mn-lt"/>
                <a:ea typeface="+mn-ea"/>
                <a:cs typeface="+mn-cs"/>
              </a:rPr>
              <a:t> avec le framework JAVA (Spring).</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sz="1100" b="0" i="0" kern="1200" baseline="0" dirty="0" smtClean="0">
                <a:solidFill>
                  <a:schemeClr val="tx1"/>
                </a:solidFill>
                <a:effectLst/>
                <a:latin typeface="+mn-lt"/>
                <a:ea typeface="+mn-ea"/>
                <a:cs typeface="+mn-cs"/>
              </a:rPr>
              <a:t>3emement, le niveau DAO correspond aux objets d’accès aux données, dans notre cas nous utilisons l’ORM Hibernate qui </a:t>
            </a:r>
            <a:r>
              <a:rPr lang="fr-FR" sz="1100" b="0" i="0" u="none" strike="noStrike" kern="1200" baseline="0" dirty="0" smtClean="0">
                <a:solidFill>
                  <a:schemeClr val="tx1"/>
                </a:solidFill>
                <a:latin typeface="+mn-lt"/>
                <a:ea typeface="+mn-ea"/>
                <a:cs typeface="+mn-cs"/>
              </a:rPr>
              <a:t>sert à la persistance des objets dans les bases de données relationnelles.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baseline="0" dirty="0" smtClean="0"/>
              <a:t>Finalement, le niveau données qui correspond aux données qui sont destinées à être conservées de manière définitive, dans notre cas on a 2 bases de données : l’une est persistante et présente les données relatives aux utilisateurs comme son nom utilisateur ou son mot de passe. L’autre est un système d’informations qui présente un démo des données d’une base de données de la banque comme les comptes ou les opérations.</a:t>
            </a:r>
          </a:p>
        </p:txBody>
      </p:sp>
    </p:spTree>
    <p:extLst>
      <p:ext uri="{BB962C8B-B14F-4D97-AF65-F5344CB8AC3E}">
        <p14:creationId xmlns:p14="http://schemas.microsoft.com/office/powerpoint/2010/main" val="502652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Ensuite,</a:t>
            </a:r>
            <a:r>
              <a:rPr lang="fr-FR" baseline="0" dirty="0" smtClean="0"/>
              <a:t> nous </a:t>
            </a:r>
            <a:r>
              <a:rPr lang="fr-FR" dirty="0" smtClean="0"/>
              <a:t>introduisons </a:t>
            </a:r>
            <a:r>
              <a:rPr lang="fr-FR" baseline="0" dirty="0" smtClean="0"/>
              <a:t>le diagramme de classes de domaine de la base de données Ebanking.</a:t>
            </a:r>
          </a:p>
          <a:p>
            <a:pPr>
              <a:buNone/>
            </a:pPr>
            <a:r>
              <a:rPr lang="fr-FR" dirty="0" smtClean="0"/>
              <a:t>Il existe</a:t>
            </a:r>
            <a:r>
              <a:rPr lang="fr-FR" baseline="0" dirty="0" smtClean="0"/>
              <a:t> 4 tables : Abonné et Administrateur qui contiennent seulement les données nécessaire pour s’authentifier, Bénéficiaires qui présente les comptes dont l’abonné puisse faire des virements interbancaires et DemandeVirementBancaire qui enregistre les virements.</a:t>
            </a:r>
          </a:p>
          <a:p>
            <a:pPr>
              <a:buNone/>
            </a:pPr>
            <a:endParaRPr lang="fr-FR" dirty="0"/>
          </a:p>
        </p:txBody>
      </p:sp>
    </p:spTree>
    <p:extLst>
      <p:ext uri="{BB962C8B-B14F-4D97-AF65-F5344CB8AC3E}">
        <p14:creationId xmlns:p14="http://schemas.microsoft.com/office/powerpoint/2010/main" val="3336873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Puis,</a:t>
            </a:r>
            <a:r>
              <a:rPr lang="fr-FR" baseline="0" dirty="0" smtClean="0"/>
              <a:t> nous </a:t>
            </a:r>
            <a:r>
              <a:rPr lang="fr-FR" dirty="0" smtClean="0"/>
              <a:t>introduisons </a:t>
            </a:r>
            <a:r>
              <a:rPr lang="fr-FR" baseline="0" dirty="0" smtClean="0"/>
              <a:t>le diagramme de classes de domaine du système d’informations </a:t>
            </a:r>
            <a:r>
              <a:rPr lang="fr-FR" baseline="0" dirty="0" err="1" smtClean="0"/>
              <a:t>EbankingSI</a:t>
            </a:r>
            <a:r>
              <a:rPr lang="fr-FR" baseline="0" dirty="0" smtClean="0"/>
              <a:t>.</a:t>
            </a:r>
          </a:p>
          <a:p>
            <a:pPr>
              <a:buNone/>
            </a:pPr>
            <a:r>
              <a:rPr lang="fr-FR" dirty="0" smtClean="0"/>
              <a:t>Il existe</a:t>
            </a:r>
            <a:r>
              <a:rPr lang="fr-FR" baseline="0" dirty="0" smtClean="0"/>
              <a:t> 5 tables : Client, Compte, Commande chéquier, commande carte et opérations, ils présentent un démo de du système d’informations d’une banque et ses clients.</a:t>
            </a:r>
          </a:p>
        </p:txBody>
      </p:sp>
    </p:spTree>
    <p:extLst>
      <p:ext uri="{BB962C8B-B14F-4D97-AF65-F5344CB8AC3E}">
        <p14:creationId xmlns:p14="http://schemas.microsoft.com/office/powerpoint/2010/main" val="310203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Enfin, nous présentons le diagramme</a:t>
            </a:r>
            <a:r>
              <a:rPr lang="fr-FR" baseline="0" dirty="0" smtClean="0"/>
              <a:t> de classes de cas d’utilisations « Consulter les commandes de carte ». Ce diagramme indique l’architecture MVC utilisé lors de la conception. Nous remarquons 3 classes : Une classe qui présente la modèle, une classe qui présente le contrôleur et une classe qui présente la vue.</a:t>
            </a:r>
            <a:endParaRPr lang="fr-FR" dirty="0"/>
          </a:p>
        </p:txBody>
      </p:sp>
    </p:spTree>
    <p:extLst>
      <p:ext uri="{BB962C8B-B14F-4D97-AF65-F5344CB8AC3E}">
        <p14:creationId xmlns:p14="http://schemas.microsoft.com/office/powerpoint/2010/main" val="938127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Son diagramme de séquence</a:t>
            </a:r>
            <a:r>
              <a:rPr lang="fr-FR" baseline="0" dirty="0" smtClean="0"/>
              <a:t> montre </a:t>
            </a:r>
            <a:r>
              <a:rPr lang="fr-FR" sz="1100" b="0" i="0" kern="1200" baseline="0" dirty="0" smtClean="0">
                <a:solidFill>
                  <a:schemeClr val="tx1"/>
                </a:solidFill>
                <a:effectLst/>
                <a:latin typeface="+mn-lt"/>
                <a:ea typeface="+mn-ea"/>
                <a:cs typeface="+mn-cs"/>
              </a:rPr>
              <a:t>l</a:t>
            </a:r>
            <a:r>
              <a:rPr lang="fr-FR" sz="1100" b="0" i="0" kern="1200" dirty="0" smtClean="0">
                <a:solidFill>
                  <a:schemeClr val="tx1"/>
                </a:solidFill>
                <a:effectLst/>
                <a:latin typeface="+mn-lt"/>
                <a:ea typeface="+mn-ea"/>
                <a:cs typeface="+mn-cs"/>
              </a:rPr>
              <a:t>es </a:t>
            </a:r>
            <a:r>
              <a:rPr lang="fr-FR" sz="1100" b="0" i="0" u="none" strike="noStrike" kern="1200" dirty="0" smtClean="0">
                <a:solidFill>
                  <a:schemeClr val="tx1"/>
                </a:solidFill>
                <a:effectLst/>
                <a:latin typeface="+mn-lt"/>
                <a:ea typeface="+mn-ea"/>
                <a:cs typeface="+mn-cs"/>
              </a:rPr>
              <a:t>interactions</a:t>
            </a:r>
            <a:r>
              <a:rPr lang="fr-FR" sz="1100" b="0" i="0" kern="1200" dirty="0" smtClean="0">
                <a:solidFill>
                  <a:schemeClr val="tx1"/>
                </a:solidFill>
                <a:effectLst/>
                <a:latin typeface="+mn-lt"/>
                <a:ea typeface="+mn-ea"/>
                <a:cs typeface="+mn-cs"/>
              </a:rPr>
              <a:t> entre les acteurs et le système selon un ordre chronologique. Dans</a:t>
            </a:r>
            <a:r>
              <a:rPr lang="fr-FR" sz="1100" b="0" i="0" kern="1200" baseline="0" dirty="0" smtClean="0">
                <a:solidFill>
                  <a:schemeClr val="tx1"/>
                </a:solidFill>
                <a:effectLst/>
                <a:latin typeface="+mn-lt"/>
                <a:ea typeface="+mn-ea"/>
                <a:cs typeface="+mn-cs"/>
              </a:rPr>
              <a:t> notre cas :</a:t>
            </a:r>
          </a:p>
          <a:p>
            <a:r>
              <a:rPr lang="fr-FR" sz="1100" b="0" i="0" u="none" strike="noStrike" kern="1200" baseline="0" dirty="0" smtClean="0">
                <a:solidFill>
                  <a:schemeClr val="tx1"/>
                </a:solidFill>
                <a:latin typeface="+mn-lt"/>
                <a:ea typeface="+mn-ea"/>
                <a:cs typeface="+mn-cs"/>
              </a:rPr>
              <a:t> D’abord, A travers un menu, l’abonné choisit « Consulter les commandes de carte».</a:t>
            </a:r>
          </a:p>
          <a:p>
            <a:r>
              <a:rPr lang="fr-FR" sz="1100" b="0" i="0" u="none" strike="noStrike" kern="1200" baseline="0" dirty="0" smtClean="0">
                <a:solidFill>
                  <a:schemeClr val="tx1"/>
                </a:solidFill>
                <a:latin typeface="+mn-lt"/>
                <a:ea typeface="+mn-ea"/>
                <a:cs typeface="+mn-cs"/>
              </a:rPr>
              <a:t> Ensuite, Le système affiche la vue appropriée.</a:t>
            </a:r>
          </a:p>
          <a:p>
            <a:r>
              <a:rPr lang="fr-FR" sz="1100" b="0" i="0" u="none" strike="noStrike" kern="1200" baseline="0" dirty="0" smtClean="0">
                <a:solidFill>
                  <a:schemeClr val="tx1"/>
                </a:solidFill>
                <a:latin typeface="+mn-lt"/>
                <a:ea typeface="+mn-ea"/>
                <a:cs typeface="+mn-cs"/>
              </a:rPr>
              <a:t> Si l’utilisateur ne s’avais pas déjà connecter, le système le redirige vers la page d’authentification. </a:t>
            </a:r>
          </a:p>
          <a:p>
            <a:r>
              <a:rPr lang="fr-FR" sz="1100" b="0" i="0" u="none" strike="noStrike" kern="1200" baseline="0" dirty="0" smtClean="0">
                <a:solidFill>
                  <a:schemeClr val="tx1"/>
                </a:solidFill>
                <a:latin typeface="+mn-lt"/>
                <a:ea typeface="+mn-ea"/>
                <a:cs typeface="+mn-cs"/>
              </a:rPr>
              <a:t> Puis, la vue demande au contrôleur d’afficher les commandes de carte qui lui-même envoi une requête au modèle</a:t>
            </a:r>
          </a:p>
          <a:p>
            <a:r>
              <a:rPr lang="fr-FR" sz="1100" b="0" i="0" u="none" strike="noStrike" kern="1200" baseline="0" dirty="0" smtClean="0">
                <a:solidFill>
                  <a:schemeClr val="tx1"/>
                </a:solidFill>
                <a:latin typeface="+mn-lt"/>
                <a:ea typeface="+mn-ea"/>
                <a:cs typeface="+mn-cs"/>
              </a:rPr>
              <a:t> Enfin, Le modèle répond et l’application affiche la liste des commandes de carte.</a:t>
            </a:r>
            <a:endParaRPr lang="fr-FR" dirty="0"/>
          </a:p>
        </p:txBody>
      </p:sp>
    </p:spTree>
    <p:extLst>
      <p:ext uri="{BB962C8B-B14F-4D97-AF65-F5344CB8AC3E}">
        <p14:creationId xmlns:p14="http://schemas.microsoft.com/office/powerpoint/2010/main" val="915483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lstStyle/>
          <a:p>
            <a:pPr>
              <a:buNone/>
            </a:pPr>
            <a:r>
              <a:rPr lang="fr-FR" dirty="0" smtClean="0"/>
              <a:t>Dans cette partie, nous donnerons</a:t>
            </a:r>
            <a:r>
              <a:rPr lang="fr-FR" baseline="0" dirty="0" smtClean="0"/>
              <a:t> la manière de déploiement nous illustrons les captures d’écran qui représente quelques tests assurant le bon fonctionnement de l’application « E-Banking ».</a:t>
            </a:r>
            <a:endParaRPr lang="fr-FR" dirty="0"/>
          </a:p>
        </p:txBody>
      </p:sp>
    </p:spTree>
    <p:extLst>
      <p:ext uri="{BB962C8B-B14F-4D97-AF65-F5344CB8AC3E}">
        <p14:creationId xmlns:p14="http://schemas.microsoft.com/office/powerpoint/2010/main" val="3383962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Pour notre cas, le déploiement se traduit par un diagramme de déploiement qui permet de représenter la répartition géographique des composants matériels de notre application. L’environnement contient</a:t>
            </a:r>
            <a:r>
              <a:rPr lang="fr-FR" baseline="0" dirty="0" smtClean="0"/>
              <a:t> 3 nœuds : Un équipement (dans notre cas un pc), un serveur d’application Apache Tomcat et une base de données MySQL.</a:t>
            </a:r>
            <a:endParaRPr lang="fr-FR" dirty="0" smtClean="0"/>
          </a:p>
          <a:p>
            <a:pPr>
              <a:buNone/>
            </a:pPr>
            <a:r>
              <a:rPr lang="fr-FR" dirty="0" smtClean="0"/>
              <a:t>L'utilisateur demande une ressource auprès de son ordinateur. Ceci se traduit par une requête HTTP (Dans notre cas avec un web service REST) qui sera envoyée à l’un des serveurs de l'application. Ce dernier fournit la ressource, en appelant à un autre serveur qui est le serveur de la base de données</a:t>
            </a:r>
            <a:r>
              <a:rPr lang="fr-FR" baseline="0" dirty="0" smtClean="0"/>
              <a:t> en utilisant une requête SQL. La réponse se fait d’une manière semblable mais inverse.</a:t>
            </a:r>
            <a:endParaRPr lang="fr-FR" dirty="0"/>
          </a:p>
        </p:txBody>
      </p:sp>
    </p:spTree>
    <p:extLst>
      <p:ext uri="{BB962C8B-B14F-4D97-AF65-F5344CB8AC3E}">
        <p14:creationId xmlns:p14="http://schemas.microsoft.com/office/powerpoint/2010/main" val="4074896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smtClean="0"/>
              <a:t>Maintenant,</a:t>
            </a:r>
            <a:r>
              <a:rPr lang="fr-FR" baseline="0" dirty="0" smtClean="0"/>
              <a:t> nous présentons quelques tests. Nous commençons avec l’authentification</a:t>
            </a:r>
          </a:p>
          <a:p>
            <a:pPr marL="171450" indent="-171450"/>
            <a:r>
              <a:rPr lang="fr-FR" sz="1100" b="0" i="0" u="none" strike="noStrike" kern="1200" baseline="0" dirty="0" smtClean="0">
                <a:solidFill>
                  <a:schemeClr val="tx1"/>
                </a:solidFill>
                <a:latin typeface="+mn-lt"/>
                <a:ea typeface="+mn-ea"/>
                <a:cs typeface="+mn-cs"/>
              </a:rPr>
              <a:t>Dans un premier lieu, l’utilisateur E-Banking remplit le formulaire d’authentification et clique sur le bouton «Login».</a:t>
            </a:r>
          </a:p>
          <a:p>
            <a:pPr marL="171450" indent="-171450"/>
            <a:r>
              <a:rPr lang="fr-FR" sz="1100" b="0" i="0" u="none" strike="noStrike" kern="1200" baseline="0" dirty="0" smtClean="0">
                <a:solidFill>
                  <a:schemeClr val="tx1"/>
                </a:solidFill>
                <a:latin typeface="+mn-lt"/>
                <a:ea typeface="+mn-ea"/>
                <a:cs typeface="+mn-cs"/>
              </a:rPr>
              <a:t>Nous remarquons que le mot de passe doit être saisi avec un Key pad pour des raisons de sécurité.</a:t>
            </a:r>
          </a:p>
          <a:p>
            <a:pPr marL="171450" indent="-171450"/>
            <a:r>
              <a:rPr lang="fr-FR" sz="1100" b="0" i="0" u="none" strike="noStrike" kern="1200" baseline="0" dirty="0" smtClean="0">
                <a:solidFill>
                  <a:schemeClr val="tx1"/>
                </a:solidFill>
                <a:latin typeface="+mn-lt"/>
                <a:ea typeface="+mn-ea"/>
                <a:cs typeface="+mn-cs"/>
              </a:rPr>
              <a:t>Ensuite le système vérifie s’il s’agit bien d’un abonné ou non puis s’il s’agit d’un administrateur ou non. Dans le cas d’échec, il doit remplir à nouveau le formulaire.</a:t>
            </a:r>
          </a:p>
          <a:p>
            <a:pPr marL="171450" indent="-171450"/>
            <a:r>
              <a:rPr lang="fr-FR" sz="1100" b="0" i="0" u="none" strike="noStrike" kern="1200" baseline="0" dirty="0" smtClean="0">
                <a:solidFill>
                  <a:schemeClr val="tx1"/>
                </a:solidFill>
                <a:latin typeface="+mn-lt"/>
                <a:ea typeface="+mn-ea"/>
                <a:cs typeface="+mn-cs"/>
              </a:rPr>
              <a:t>Dans le cas du succès, l’utilisateur va être connecté et orienter vers la page « index ».</a:t>
            </a:r>
          </a:p>
        </p:txBody>
      </p:sp>
    </p:spTree>
    <p:extLst>
      <p:ext uri="{BB962C8B-B14F-4D97-AF65-F5344CB8AC3E}">
        <p14:creationId xmlns:p14="http://schemas.microsoft.com/office/powerpoint/2010/main" val="1316962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baseline="0" dirty="0" smtClean="0"/>
              <a:t>Maintenant nous présentons un autre test : Demander un virement interbancaire</a:t>
            </a:r>
          </a:p>
          <a:p>
            <a:pPr marL="171450" indent="-171450"/>
            <a:r>
              <a:rPr lang="fr-FR" sz="1100" b="0" i="0" u="none" strike="noStrike" kern="1200" baseline="0" dirty="0" smtClean="0">
                <a:solidFill>
                  <a:schemeClr val="tx1"/>
                </a:solidFill>
                <a:latin typeface="+mn-lt"/>
                <a:ea typeface="+mn-ea"/>
                <a:cs typeface="+mn-cs"/>
              </a:rPr>
              <a:t>A travers menu, l’abonné choisit «Demander un virement interbancaire».</a:t>
            </a:r>
          </a:p>
          <a:p>
            <a:pPr marL="171450" indent="-171450"/>
            <a:r>
              <a:rPr lang="fr-FR" sz="1100" b="0" i="0" u="none" strike="noStrike" kern="1200" baseline="0" dirty="0" smtClean="0">
                <a:solidFill>
                  <a:schemeClr val="tx1"/>
                </a:solidFill>
                <a:latin typeface="+mn-lt"/>
                <a:ea typeface="+mn-ea"/>
                <a:cs typeface="+mn-cs"/>
              </a:rPr>
              <a:t>Le système affiche l'interface appropriée et l’abonné remplit les champs nécessaires en choisissant le compte et le bénéficiaire et clique sur le bouton « Submit ».</a:t>
            </a:r>
          </a:p>
          <a:p>
            <a:pPr marL="171450" indent="-171450"/>
            <a:r>
              <a:rPr lang="fr-FR" sz="1100" b="0" i="0" u="none" strike="noStrike" kern="1200" baseline="0" dirty="0" smtClean="0">
                <a:solidFill>
                  <a:schemeClr val="tx1"/>
                </a:solidFill>
                <a:latin typeface="+mn-lt"/>
                <a:ea typeface="+mn-ea"/>
                <a:cs typeface="+mn-cs"/>
              </a:rPr>
              <a:t>Si l’un des champs est vide ou incorrect (par exemple un solde insuffisant), l’application affiche un message d’erreur.</a:t>
            </a:r>
          </a:p>
          <a:p>
            <a:pPr marL="171450" indent="-171450"/>
            <a:r>
              <a:rPr lang="fr-FR" sz="1100" b="0" i="0" u="none" strike="noStrike" kern="1200" baseline="0" dirty="0" smtClean="0">
                <a:solidFill>
                  <a:schemeClr val="tx1"/>
                </a:solidFill>
                <a:latin typeface="+mn-lt"/>
                <a:ea typeface="+mn-ea"/>
                <a:cs typeface="+mn-cs"/>
              </a:rPr>
              <a:t>L’abonné entre son mot de passe avec le Key pad.</a:t>
            </a:r>
          </a:p>
          <a:p>
            <a:pPr marL="171450" marR="0" indent="-171450" algn="l" defTabSz="914400" rtl="0" eaLnBrk="1" fontAlgn="auto" latinLnBrk="0" hangingPunct="1">
              <a:lnSpc>
                <a:spcPct val="100000"/>
              </a:lnSpc>
              <a:spcBef>
                <a:spcPts val="0"/>
              </a:spcBef>
              <a:spcAft>
                <a:spcPts val="0"/>
              </a:spcAft>
              <a:buClrTx/>
              <a:buSzTx/>
              <a:tabLst/>
              <a:defRPr/>
            </a:pPr>
            <a:r>
              <a:rPr lang="fr-FR" sz="1100" b="0" i="0" u="none" strike="noStrike" kern="1200" baseline="0" dirty="0" smtClean="0">
                <a:solidFill>
                  <a:schemeClr val="tx1"/>
                </a:solidFill>
                <a:latin typeface="+mn-lt"/>
                <a:ea typeface="+mn-ea"/>
                <a:cs typeface="+mn-cs"/>
              </a:rPr>
              <a:t>L’abonné entre un code de validation (envoyé par mail).</a:t>
            </a:r>
          </a:p>
          <a:p>
            <a:pPr marL="0" indent="0">
              <a:buNone/>
            </a:pPr>
            <a:r>
              <a:rPr lang="fr-FR" sz="1100" b="0" i="0" u="none" strike="noStrike" kern="1200" baseline="0" dirty="0" smtClean="0">
                <a:solidFill>
                  <a:schemeClr val="tx1"/>
                </a:solidFill>
                <a:latin typeface="+mn-lt"/>
                <a:ea typeface="+mn-ea"/>
                <a:cs typeface="+mn-cs"/>
              </a:rPr>
              <a:t>Si le mot de passe ou le code de validation est incorrect, l’application annule le transfert.</a:t>
            </a:r>
          </a:p>
          <a:p>
            <a:pPr marL="171450" indent="-171450"/>
            <a:r>
              <a:rPr lang="fr-FR" sz="1100" b="0" i="0" u="none" strike="noStrike" kern="1200" baseline="0" dirty="0" smtClean="0">
                <a:solidFill>
                  <a:schemeClr val="tx1"/>
                </a:solidFill>
                <a:latin typeface="+mn-lt"/>
                <a:ea typeface="+mn-ea"/>
                <a:cs typeface="+mn-cs"/>
              </a:rPr>
              <a:t>Le système vérifie les informations saisies par l’abonné, enregistre la demande et affiche un message de succès en réinitialisant le formulaire.</a:t>
            </a:r>
          </a:p>
        </p:txBody>
      </p:sp>
    </p:spTree>
    <p:extLst>
      <p:ext uri="{BB962C8B-B14F-4D97-AF65-F5344CB8AC3E}">
        <p14:creationId xmlns:p14="http://schemas.microsoft.com/office/powerpoint/2010/main" val="2750047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2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FR" dirty="0" smtClean="0"/>
              <a:t>Dans</a:t>
            </a:r>
            <a:r>
              <a:rPr lang="fr-FR" baseline="0" dirty="0" smtClean="0"/>
              <a:t> cette partie, nous présentons brièvement l’entreprise.</a:t>
            </a:r>
            <a:endParaRPr lang="fr-FR" dirty="0"/>
          </a:p>
        </p:txBody>
      </p:sp>
    </p:spTree>
    <p:extLst>
      <p:ext uri="{BB962C8B-B14F-4D97-AF65-F5344CB8AC3E}">
        <p14:creationId xmlns:p14="http://schemas.microsoft.com/office/powerpoint/2010/main" val="3774230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En conclusion, pressés par la modernisation croissante, par l'invasion des nouvelles technologies et par l'émergence des nouveaux acteurs sur le marché des services financiers, les banques cherchent à adapter des solutions non seulement pour atteindre leurs objectifs, mais aussi pour se bâtir une identité propre.</a:t>
            </a:r>
          </a:p>
          <a:p>
            <a:pPr>
              <a:buNone/>
            </a:pPr>
            <a:r>
              <a:rPr lang="fr-FR" sz="1100" b="0" i="0" u="none" strike="noStrike" kern="1200" baseline="0" dirty="0" smtClean="0">
                <a:solidFill>
                  <a:schemeClr val="tx1"/>
                </a:solidFill>
                <a:latin typeface="+mn-lt"/>
                <a:ea typeface="+mn-ea"/>
                <a:cs typeface="+mn-cs"/>
              </a:rPr>
              <a:t>C’est en considération de ce cadre qu’il nous a été confié de réaliser, au sein de BFI, une application web du banque en ligne, aussi connu comme Ebanking.</a:t>
            </a:r>
          </a:p>
          <a:p>
            <a:pPr>
              <a:buNone/>
            </a:pPr>
            <a:r>
              <a:rPr lang="fr-FR" dirty="0" smtClean="0"/>
              <a:t>Cette application présente</a:t>
            </a:r>
            <a:r>
              <a:rPr lang="fr-FR" baseline="0" dirty="0" smtClean="0"/>
              <a:t> un outil pour assurer les virements bancaires en ligne et consulter les données financières d’une façon simple et effective.</a:t>
            </a:r>
            <a:endParaRPr lang="fr-FR" dirty="0"/>
          </a:p>
        </p:txBody>
      </p:sp>
    </p:spTree>
    <p:extLst>
      <p:ext uri="{BB962C8B-B14F-4D97-AF65-F5344CB8AC3E}">
        <p14:creationId xmlns:p14="http://schemas.microsoft.com/office/powerpoint/2010/main" val="4136565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sz="1100" b="0" i="0" u="none" strike="noStrike" kern="1200" baseline="0" dirty="0" smtClean="0">
                <a:solidFill>
                  <a:schemeClr val="tx1"/>
                </a:solidFill>
                <a:latin typeface="+mn-lt"/>
                <a:ea typeface="+mn-ea"/>
                <a:cs typeface="+mn-cs"/>
              </a:rPr>
              <a:t>Finalement, nous pouvons envisager les perspectives suivantes :</a:t>
            </a:r>
          </a:p>
          <a:p>
            <a:r>
              <a:rPr lang="fr-FR" sz="1100" b="0" i="0" u="none" strike="noStrike" kern="1200" baseline="0" dirty="0" smtClean="0">
                <a:solidFill>
                  <a:schemeClr val="tx1"/>
                </a:solidFill>
                <a:latin typeface="+mn-lt"/>
                <a:ea typeface="+mn-ea"/>
                <a:cs typeface="+mn-cs"/>
              </a:rPr>
              <a:t> Le multilinguisme de l'application pour atteindre un plus large gamme de consommateurs.</a:t>
            </a:r>
          </a:p>
          <a:p>
            <a:r>
              <a:rPr lang="fr-FR" sz="1100" b="0" i="0" u="none" strike="noStrike" kern="1200" baseline="0" dirty="0" smtClean="0">
                <a:solidFill>
                  <a:schemeClr val="tx1"/>
                </a:solidFill>
                <a:latin typeface="+mn-lt"/>
                <a:ea typeface="+mn-ea"/>
                <a:cs typeface="+mn-cs"/>
              </a:rPr>
              <a:t> La réalisation d’une version mobile pour assurer la connectivité n'importe où n'importe quand.</a:t>
            </a:r>
          </a:p>
          <a:p>
            <a:r>
              <a:rPr lang="fr-FR" sz="1100" b="0" i="0" u="none" strike="noStrike" kern="1200" baseline="0" dirty="0" smtClean="0">
                <a:solidFill>
                  <a:schemeClr val="tx1"/>
                </a:solidFill>
                <a:latin typeface="+mn-lt"/>
                <a:ea typeface="+mn-ea"/>
                <a:cs typeface="+mn-cs"/>
              </a:rPr>
              <a:t> Augmenter le niveau de sécurité de l'application pour éviter les attaques en ligne.</a:t>
            </a:r>
          </a:p>
          <a:p>
            <a:r>
              <a:rPr lang="fr-FR" sz="1100" b="0" i="0" u="none" strike="noStrike" kern="1200" baseline="0" dirty="0" smtClean="0">
                <a:solidFill>
                  <a:schemeClr val="tx1"/>
                </a:solidFill>
                <a:latin typeface="+mn-lt"/>
                <a:ea typeface="+mn-ea"/>
                <a:cs typeface="+mn-cs"/>
              </a:rPr>
              <a:t> Et améliorer le design de l'application en concentrant sur l’expérience utilisateur.</a:t>
            </a:r>
            <a:endParaRPr lang="fr-FR" dirty="0"/>
          </a:p>
        </p:txBody>
      </p:sp>
    </p:spTree>
    <p:extLst>
      <p:ext uri="{BB962C8B-B14F-4D97-AF65-F5344CB8AC3E}">
        <p14:creationId xmlns:p14="http://schemas.microsoft.com/office/powerpoint/2010/main" val="4022641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dirty="0" smtClean="0"/>
              <a:t>Merci pour </a:t>
            </a:r>
            <a:r>
              <a:rPr lang="fr-FR" smtClean="0"/>
              <a:t>votre attention</a:t>
            </a:r>
            <a:endParaRPr dirty="0"/>
          </a:p>
        </p:txBody>
      </p:sp>
    </p:spTree>
    <p:extLst>
      <p:ext uri="{BB962C8B-B14F-4D97-AF65-F5344CB8AC3E}">
        <p14:creationId xmlns:p14="http://schemas.microsoft.com/office/powerpoint/2010/main" val="19051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sz="1100" b="0" i="0" u="none" strike="noStrike" kern="1200" baseline="0" dirty="0" smtClean="0">
                <a:solidFill>
                  <a:schemeClr val="tx1"/>
                </a:solidFill>
                <a:latin typeface="+mn-lt"/>
                <a:ea typeface="+mn-ea"/>
                <a:cs typeface="+mn-cs"/>
              </a:rPr>
              <a:t>La</a:t>
            </a:r>
            <a:r>
              <a:rPr lang="fr-FR" sz="1100" b="1" i="0" u="none" strike="noStrike" kern="1200" baseline="0" dirty="0" smtClean="0">
                <a:solidFill>
                  <a:schemeClr val="tx1"/>
                </a:solidFill>
                <a:latin typeface="+mn-lt"/>
                <a:ea typeface="+mn-ea"/>
                <a:cs typeface="+mn-cs"/>
              </a:rPr>
              <a:t> BFI </a:t>
            </a:r>
            <a:r>
              <a:rPr lang="fr-FR" sz="1100" b="0" i="0" u="none" strike="noStrike" kern="1200" baseline="0" dirty="0" smtClean="0">
                <a:solidFill>
                  <a:schemeClr val="tx1"/>
                </a:solidFill>
                <a:latin typeface="+mn-lt"/>
                <a:ea typeface="+mn-ea"/>
                <a:cs typeface="+mn-cs"/>
              </a:rPr>
              <a:t>est une entreprise spécialisée dans l’édition et l’intégration de solutions logicielles destinées aux banques et institutions financières. Bien implantée sur le marché africain, </a:t>
            </a:r>
            <a:r>
              <a:rPr lang="fr-FR" sz="1100" b="1" i="0" u="none" strike="noStrike" kern="1200" baseline="0" dirty="0" smtClean="0">
                <a:solidFill>
                  <a:schemeClr val="tx1"/>
                </a:solidFill>
                <a:latin typeface="+mn-lt"/>
                <a:ea typeface="+mn-ea"/>
                <a:cs typeface="+mn-cs"/>
              </a:rPr>
              <a:t>BFI </a:t>
            </a:r>
            <a:r>
              <a:rPr lang="fr-FR" sz="1100" b="0" i="0" u="none" strike="noStrike" kern="1200" baseline="0" dirty="0" smtClean="0">
                <a:solidFill>
                  <a:schemeClr val="tx1"/>
                </a:solidFill>
                <a:latin typeface="+mn-lt"/>
                <a:ea typeface="+mn-ea"/>
                <a:cs typeface="+mn-cs"/>
              </a:rPr>
              <a:t>a réussi à se forger une réputation de très haut niveau, en équipant plus de 200 clients dans 22 pays différents notamment avec des institutions de renommée mondiale. Ainsi, </a:t>
            </a:r>
            <a:r>
              <a:rPr lang="fr-FR" sz="1100" b="1" i="0" u="none" strike="noStrike" kern="1200" baseline="0" dirty="0" smtClean="0">
                <a:solidFill>
                  <a:schemeClr val="tx1"/>
                </a:solidFill>
                <a:latin typeface="+mn-lt"/>
                <a:ea typeface="+mn-ea"/>
                <a:cs typeface="+mn-cs"/>
              </a:rPr>
              <a:t>BFI </a:t>
            </a:r>
            <a:r>
              <a:rPr lang="fr-FR" sz="1100" b="0" i="0" u="none" strike="noStrike" kern="1200" baseline="0" dirty="0" smtClean="0">
                <a:solidFill>
                  <a:schemeClr val="tx1"/>
                </a:solidFill>
                <a:latin typeface="+mn-lt"/>
                <a:ea typeface="+mn-ea"/>
                <a:cs typeface="+mn-cs"/>
              </a:rPr>
              <a:t>offre à ses clients une gamme de solutions couvrant la globalité des besoins d’une banque en matière de systèmes d’information front et back-office ainsi que tous les métiers de sa banque, leur permettant ainsi de disposer d'un système d'information à la hauteur des enjeux stratégiques. </a:t>
            </a:r>
            <a:endParaRPr lang="fr-FR"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5187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fr-FR" dirty="0"/>
              <a:t>Dans cette partie nous parlerons du contexte </a:t>
            </a:r>
            <a:r>
              <a:rPr lang="fr-FR" dirty="0" smtClean="0"/>
              <a:t>générale, </a:t>
            </a:r>
            <a:r>
              <a:rPr lang="fr-FR" dirty="0"/>
              <a:t>la problématique et les solutions offertes par notre app </a:t>
            </a:r>
          </a:p>
        </p:txBody>
      </p:sp>
    </p:spTree>
    <p:extLst>
      <p:ext uri="{BB962C8B-B14F-4D97-AF65-F5344CB8AC3E}">
        <p14:creationId xmlns:p14="http://schemas.microsoft.com/office/powerpoint/2010/main" val="416502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sz="1100" b="0" i="0" kern="1200" dirty="0" smtClean="0">
                <a:solidFill>
                  <a:schemeClr val="tx1"/>
                </a:solidFill>
                <a:effectLst/>
                <a:latin typeface="+mn-lt"/>
                <a:ea typeface="+mn-ea"/>
                <a:cs typeface="+mn-cs"/>
              </a:rPr>
              <a:t>Une </a:t>
            </a:r>
            <a:r>
              <a:rPr lang="fr-FR" sz="1100" b="1" i="0" kern="1200" dirty="0" smtClean="0">
                <a:solidFill>
                  <a:schemeClr val="tx1"/>
                </a:solidFill>
                <a:effectLst/>
                <a:latin typeface="+mn-lt"/>
                <a:ea typeface="+mn-ea"/>
                <a:cs typeface="+mn-cs"/>
              </a:rPr>
              <a:t>banque en ligne </a:t>
            </a:r>
            <a:r>
              <a:rPr lang="fr-FR" sz="1100" b="0" i="0" kern="1200" dirty="0" smtClean="0">
                <a:solidFill>
                  <a:schemeClr val="tx1"/>
                </a:solidFill>
                <a:effectLst/>
                <a:latin typeface="+mn-lt"/>
                <a:ea typeface="+mn-ea"/>
                <a:cs typeface="+mn-cs"/>
              </a:rPr>
              <a:t>ou</a:t>
            </a:r>
            <a:r>
              <a:rPr lang="fr-FR" sz="1100" b="1" i="0" kern="1200" dirty="0" smtClean="0">
                <a:solidFill>
                  <a:schemeClr val="tx1"/>
                </a:solidFill>
                <a:effectLst/>
                <a:latin typeface="+mn-lt"/>
                <a:ea typeface="+mn-ea"/>
                <a:cs typeface="+mn-cs"/>
              </a:rPr>
              <a:t> E-Banking</a:t>
            </a:r>
            <a:r>
              <a:rPr lang="fr-FR" sz="1100" b="0" i="0" kern="1200" dirty="0" smtClean="0">
                <a:solidFill>
                  <a:schemeClr val="tx1"/>
                </a:solidFill>
                <a:effectLst/>
                <a:latin typeface="+mn-lt"/>
                <a:ea typeface="+mn-ea"/>
                <a:cs typeface="+mn-cs"/>
              </a:rPr>
              <a:t> est une banque accessible par internet. Sa disponibilité permet l'accès aux comptes, d'effectuer des transactions ou d'obtenir des informations financières récentes. </a:t>
            </a:r>
            <a:r>
              <a:rPr lang="fr-FR" sz="1100" b="0" i="0" u="none" strike="noStrike" kern="1200" baseline="0" dirty="0" smtClean="0">
                <a:solidFill>
                  <a:schemeClr val="tx1"/>
                </a:solidFill>
                <a:effectLst/>
                <a:latin typeface="+mn-lt"/>
                <a:ea typeface="+mn-ea"/>
                <a:cs typeface="+mn-cs"/>
              </a:rPr>
              <a:t>L</a:t>
            </a:r>
            <a:r>
              <a:rPr lang="fr-FR" sz="1100" b="0" i="0" u="none" strike="noStrike" kern="1200" baseline="0" dirty="0" smtClean="0">
                <a:solidFill>
                  <a:schemeClr val="tx1"/>
                </a:solidFill>
                <a:latin typeface="+mn-lt"/>
                <a:ea typeface="+mn-ea"/>
                <a:cs typeface="+mn-cs"/>
              </a:rPr>
              <a:t>'adoption de la banque électronique est une nécessité pour la banque qui souhaite maintenir sa part de marché, ainsi que retenir ses clients. </a:t>
            </a:r>
            <a:endParaRPr lang="fr-FR"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5818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sz="1100" kern="1200" dirty="0" smtClean="0">
                <a:solidFill>
                  <a:schemeClr val="tx1"/>
                </a:solidFill>
                <a:effectLst/>
                <a:latin typeface="+mn-lt"/>
                <a:ea typeface="+mn-ea"/>
                <a:cs typeface="+mn-cs"/>
              </a:rPr>
              <a:t>Avec la </a:t>
            </a:r>
            <a:r>
              <a:rPr lang="fr-FR" sz="1100" kern="1200" dirty="0">
                <a:solidFill>
                  <a:schemeClr val="tx1"/>
                </a:solidFill>
                <a:effectLst/>
                <a:latin typeface="+mn-lt"/>
                <a:ea typeface="+mn-ea"/>
                <a:cs typeface="+mn-cs"/>
              </a:rPr>
              <a:t>croissance exponentielle de l’internet, les </a:t>
            </a:r>
            <a:r>
              <a:rPr lang="fr-FR" sz="1100" kern="1200" dirty="0" smtClean="0">
                <a:solidFill>
                  <a:schemeClr val="tx1"/>
                </a:solidFill>
                <a:effectLst/>
                <a:latin typeface="+mn-lt"/>
                <a:ea typeface="+mn-ea"/>
                <a:cs typeface="+mn-cs"/>
              </a:rPr>
              <a:t>banques trouvent de plus l’E-Banking une pratique d’affaire innovante,</a:t>
            </a:r>
          </a:p>
          <a:p>
            <a:pPr lvl="0">
              <a:spcBef>
                <a:spcPts val="0"/>
              </a:spcBef>
              <a:buNone/>
            </a:pPr>
            <a:r>
              <a:rPr lang="fr-FR" sz="1100" kern="1200" dirty="0" smtClean="0">
                <a:solidFill>
                  <a:schemeClr val="tx1"/>
                </a:solidFill>
                <a:effectLst/>
                <a:latin typeface="+mn-lt"/>
                <a:ea typeface="+mn-ea"/>
                <a:cs typeface="+mn-cs"/>
              </a:rPr>
              <a:t>On remarque cette croissance continue entre 2012 et 2018 à travers le graphe suivant qui décrit </a:t>
            </a:r>
            <a:r>
              <a:rPr lang="fr-FR" sz="1100" kern="1200" dirty="0" smtClean="0">
                <a:solidFill>
                  <a:schemeClr val="tx1"/>
                </a:solidFill>
                <a:effectLst/>
                <a:latin typeface="+mn-lt"/>
                <a:ea typeface="+mn-ea"/>
                <a:cs typeface="+mn-cs"/>
              </a:rPr>
              <a:t>la valeur totale de tout les </a:t>
            </a:r>
            <a:r>
              <a:rPr lang="fr-FR" sz="1100" kern="1200" dirty="0" smtClean="0">
                <a:solidFill>
                  <a:schemeClr val="tx1"/>
                </a:solidFill>
                <a:effectLst/>
                <a:latin typeface="+mn-lt"/>
                <a:ea typeface="+mn-ea"/>
                <a:cs typeface="+mn-cs"/>
              </a:rPr>
              <a:t>virements bancaires en France de 2010 à 2018 en millions d’Euro</a:t>
            </a:r>
            <a:endParaRPr lang="fr-FR"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0470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8E395DEA-8E6C-48DA-B2AA-AA3AD38DAE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kern="1200" dirty="0" smtClean="0">
                <a:solidFill>
                  <a:schemeClr val="tx1"/>
                </a:solidFill>
                <a:effectLst/>
                <a:latin typeface="+mn-lt"/>
                <a:ea typeface="+mn-ea"/>
                <a:cs typeface="+mn-cs"/>
              </a:rPr>
              <a:t>L’E-Banking a plusieurs avantages :</a:t>
            </a:r>
          </a:p>
          <a:p>
            <a:pPr marL="171450" marR="0" lvl="0" indent="-171450" algn="l" defTabSz="914400" rtl="0" eaLnBrk="1" fontAlgn="auto" latinLnBrk="0" hangingPunct="1">
              <a:lnSpc>
                <a:spcPct val="100000"/>
              </a:lnSpc>
              <a:spcBef>
                <a:spcPts val="0"/>
              </a:spcBef>
              <a:spcAft>
                <a:spcPts val="0"/>
              </a:spcAft>
              <a:buClrTx/>
              <a:buSzTx/>
              <a:tabLst/>
              <a:defRPr/>
            </a:pPr>
            <a:r>
              <a:rPr lang="fr-FR" sz="1100" kern="1200" dirty="0" smtClean="0">
                <a:solidFill>
                  <a:schemeClr val="tx1"/>
                </a:solidFill>
                <a:effectLst/>
                <a:latin typeface="+mn-lt"/>
                <a:ea typeface="+mn-ea"/>
                <a:cs typeface="+mn-cs"/>
              </a:rPr>
              <a:t>Elle présente une méthode très sûre et sécurisée</a:t>
            </a:r>
          </a:p>
          <a:p>
            <a:pPr marL="171450" marR="0" lvl="0" indent="-171450" algn="l" defTabSz="914400" rtl="0" eaLnBrk="1" fontAlgn="auto" latinLnBrk="0" hangingPunct="1">
              <a:lnSpc>
                <a:spcPct val="100000"/>
              </a:lnSpc>
              <a:spcBef>
                <a:spcPts val="0"/>
              </a:spcBef>
              <a:spcAft>
                <a:spcPts val="0"/>
              </a:spcAft>
              <a:buClrTx/>
              <a:buSzTx/>
              <a:tabLst/>
              <a:defRPr/>
            </a:pPr>
            <a:r>
              <a:rPr lang="fr-FR" sz="1100" kern="1200" dirty="0" smtClean="0">
                <a:solidFill>
                  <a:schemeClr val="tx1"/>
                </a:solidFill>
                <a:effectLst/>
                <a:latin typeface="+mn-lt"/>
                <a:ea typeface="+mn-ea"/>
                <a:cs typeface="+mn-cs"/>
              </a:rPr>
              <a:t>Assure un accès permanent à la banque</a:t>
            </a:r>
          </a:p>
          <a:p>
            <a:pPr marL="171450" marR="0" lvl="0" indent="-171450" algn="l" defTabSz="914400" rtl="0" eaLnBrk="1" fontAlgn="auto" latinLnBrk="0" hangingPunct="1">
              <a:lnSpc>
                <a:spcPct val="100000"/>
              </a:lnSpc>
              <a:spcBef>
                <a:spcPts val="0"/>
              </a:spcBef>
              <a:spcAft>
                <a:spcPts val="0"/>
              </a:spcAft>
              <a:buClrTx/>
              <a:buSzTx/>
              <a:tabLst/>
              <a:defRPr/>
            </a:pPr>
            <a:r>
              <a:rPr lang="fr-FR" sz="1100" kern="1200" dirty="0" smtClean="0">
                <a:solidFill>
                  <a:schemeClr val="tx1"/>
                </a:solidFill>
                <a:effectLst/>
                <a:latin typeface="+mn-lt"/>
                <a:ea typeface="+mn-ea"/>
                <a:cs typeface="+mn-cs"/>
              </a:rPr>
              <a:t>elle aide aussi à transférer l'argent immédiatement et avec précision</a:t>
            </a:r>
          </a:p>
          <a:p>
            <a:pPr marL="171450" marR="0" lvl="0" indent="-171450" algn="l" defTabSz="914400" rtl="0" eaLnBrk="1" fontAlgn="auto" latinLnBrk="0" hangingPunct="1">
              <a:lnSpc>
                <a:spcPct val="100000"/>
              </a:lnSpc>
              <a:spcBef>
                <a:spcPts val="0"/>
              </a:spcBef>
              <a:spcAft>
                <a:spcPts val="0"/>
              </a:spcAft>
              <a:buClrTx/>
              <a:buSzTx/>
              <a:tabLst/>
              <a:defRPr/>
            </a:pPr>
            <a:r>
              <a:rPr lang="fr-FR" sz="1100" kern="1200" dirty="0" smtClean="0">
                <a:solidFill>
                  <a:schemeClr val="tx1"/>
                </a:solidFill>
                <a:effectLst/>
                <a:latin typeface="+mn-lt"/>
                <a:ea typeface="+mn-ea"/>
                <a:cs typeface="+mn-cs"/>
              </a:rPr>
              <a:t>Assure un accès n'importe où en utilisant un téléphone portable ou un ordinateur</a:t>
            </a:r>
          </a:p>
          <a:p>
            <a:pPr marL="0" marR="0" lvl="0" indent="0" algn="l" defTabSz="914400" rtl="0" eaLnBrk="1" fontAlgn="auto" latinLnBrk="0" hangingPunct="1">
              <a:lnSpc>
                <a:spcPct val="100000"/>
              </a:lnSpc>
              <a:spcBef>
                <a:spcPts val="0"/>
              </a:spcBef>
              <a:spcAft>
                <a:spcPts val="0"/>
              </a:spcAft>
              <a:buClrTx/>
              <a:buSzTx/>
              <a:buNone/>
              <a:tabLst/>
              <a:defRPr/>
            </a:pPr>
            <a:r>
              <a:rPr lang="fr-FR" sz="1100" kern="1200" baseline="0" dirty="0" smtClean="0">
                <a:solidFill>
                  <a:schemeClr val="tx1"/>
                </a:solidFill>
                <a:effectLst/>
                <a:latin typeface="+mn-lt"/>
                <a:ea typeface="+mn-ea"/>
                <a:cs typeface="+mn-cs"/>
              </a:rPr>
              <a:t>    </a:t>
            </a:r>
            <a:r>
              <a:rPr lang="fr-FR" sz="1100" kern="1200" dirty="0" smtClean="0">
                <a:solidFill>
                  <a:schemeClr val="tx1"/>
                </a:solidFill>
                <a:effectLst/>
                <a:latin typeface="+mn-lt"/>
                <a:ea typeface="+mn-ea"/>
                <a:cs typeface="+mn-cs"/>
              </a:rPr>
              <a:t>Consomme </a:t>
            </a:r>
            <a:r>
              <a:rPr lang="fr-FR" sz="1100" kern="1200" dirty="0" smtClean="0">
                <a:solidFill>
                  <a:schemeClr val="tx1"/>
                </a:solidFill>
                <a:effectLst/>
                <a:latin typeface="+mn-lt"/>
                <a:ea typeface="+mn-ea"/>
                <a:cs typeface="+mn-cs"/>
              </a:rPr>
              <a:t>moins de temps</a:t>
            </a:r>
          </a:p>
          <a:p>
            <a:pPr marL="0" marR="0" lvl="0" indent="0" algn="l" defTabSz="914400" rtl="0" eaLnBrk="1" fontAlgn="auto" latinLnBrk="0" hangingPunct="1">
              <a:lnSpc>
                <a:spcPct val="100000"/>
              </a:lnSpc>
              <a:spcBef>
                <a:spcPts val="0"/>
              </a:spcBef>
              <a:spcAft>
                <a:spcPts val="0"/>
              </a:spcAft>
              <a:buClrTx/>
              <a:buSzTx/>
              <a:buNone/>
              <a:tabLst/>
              <a:defRPr/>
            </a:pPr>
            <a:r>
              <a:rPr lang="fr-FR" sz="1100" kern="1200" baseline="0" dirty="0" smtClean="0">
                <a:solidFill>
                  <a:schemeClr val="tx1"/>
                </a:solidFill>
                <a:effectLst/>
                <a:latin typeface="+mn-lt"/>
                <a:ea typeface="+mn-ea"/>
                <a:cs typeface="+mn-cs"/>
              </a:rPr>
              <a:t>    </a:t>
            </a:r>
            <a:r>
              <a:rPr lang="fr-FR" sz="1100" kern="1200" dirty="0" smtClean="0">
                <a:solidFill>
                  <a:schemeClr val="tx1"/>
                </a:solidFill>
                <a:effectLst/>
                <a:latin typeface="+mn-lt"/>
                <a:ea typeface="+mn-ea"/>
                <a:cs typeface="+mn-cs"/>
              </a:rPr>
              <a:t>et </a:t>
            </a:r>
            <a:r>
              <a:rPr lang="fr-FR" sz="1100" kern="1200" dirty="0" smtClean="0">
                <a:solidFill>
                  <a:schemeClr val="tx1"/>
                </a:solidFill>
                <a:effectLst/>
                <a:latin typeface="+mn-lt"/>
                <a:ea typeface="+mn-ea"/>
                <a:cs typeface="+mn-cs"/>
              </a:rPr>
              <a:t>elle est facile à utiliser</a:t>
            </a:r>
            <a:endParaRPr lang="fr-FR" dirty="0"/>
          </a:p>
        </p:txBody>
      </p:sp>
    </p:spTree>
    <p:extLst>
      <p:ext uri="{BB962C8B-B14F-4D97-AF65-F5344CB8AC3E}">
        <p14:creationId xmlns:p14="http://schemas.microsoft.com/office/powerpoint/2010/main" val="2813368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6427E247-4901-47E2-A325-BB726504F3FC}"/>
              </a:ext>
            </a:extLst>
          </p:cNvPr>
          <p:cNvSpPr>
            <a:spLocks noGrp="1"/>
          </p:cNvSpPr>
          <p:nvPr>
            <p:ph type="body" idx="1"/>
          </p:nvPr>
        </p:nvSpPr>
        <p:spPr/>
        <p:txBody>
          <a:bodyPr/>
          <a:lstStyle/>
          <a:p>
            <a:pPr>
              <a:buNone/>
            </a:pPr>
            <a:r>
              <a:rPr lang="fr-FR" sz="1100" kern="1200" dirty="0" smtClean="0">
                <a:solidFill>
                  <a:schemeClr val="tx1"/>
                </a:solidFill>
                <a:effectLst/>
                <a:latin typeface="+mn-lt"/>
                <a:ea typeface="+mn-ea"/>
                <a:cs typeface="+mn-cs"/>
              </a:rPr>
              <a:t>Nous </a:t>
            </a:r>
            <a:r>
              <a:rPr lang="fr-FR" sz="1100" kern="1200" dirty="0">
                <a:solidFill>
                  <a:schemeClr val="tx1"/>
                </a:solidFill>
                <a:effectLst/>
                <a:latin typeface="+mn-lt"/>
                <a:ea typeface="+mn-ea"/>
                <a:cs typeface="+mn-cs"/>
              </a:rPr>
              <a:t>remarquons que les solutions déjà existantes ne sont pas satisfaisantes car elles sont coûteuses, complexes et </a:t>
            </a:r>
            <a:r>
              <a:rPr lang="fr-FR" sz="1100" kern="1200" dirty="0" smtClean="0">
                <a:solidFill>
                  <a:schemeClr val="tx1"/>
                </a:solidFill>
                <a:effectLst/>
                <a:latin typeface="+mn-lt"/>
                <a:ea typeface="+mn-ea"/>
                <a:cs typeface="+mn-cs"/>
              </a:rPr>
              <a:t>il y a toujours les risques opérationnels de sécurité.</a:t>
            </a:r>
            <a:endParaRPr lang="fr-FR"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1018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wrap="square" lIns="91425" tIns="91425" rIns="91425" bIns="91425" anchor="t" anchorCtr="0"/>
          <a:lstStyle>
            <a:lvl1pPr lvl="0" rtl="0">
              <a:spcBef>
                <a:spcPts val="0"/>
              </a:spcBef>
              <a:buClr>
                <a:srgbClr val="FF9800"/>
              </a:buClr>
              <a:buSzPct val="100000"/>
              <a:buNone/>
              <a:defRPr sz="2000">
                <a:solidFill>
                  <a:srgbClr val="FF9800"/>
                </a:solidFill>
              </a:defRPr>
            </a:lvl1pPr>
            <a:lvl2pPr lvl="1" rtl="0">
              <a:spcBef>
                <a:spcPts val="0"/>
              </a:spcBef>
              <a:buClr>
                <a:srgbClr val="FF9800"/>
              </a:buClr>
              <a:buSzPct val="100000"/>
              <a:buNone/>
              <a:defRPr sz="2000">
                <a:solidFill>
                  <a:srgbClr val="FF9800"/>
                </a:solidFill>
              </a:defRPr>
            </a:lvl2pPr>
            <a:lvl3pPr lvl="2" rtl="0">
              <a:spcBef>
                <a:spcPts val="0"/>
              </a:spcBef>
              <a:buClr>
                <a:srgbClr val="FF9800"/>
              </a:buClr>
              <a:buSzPct val="100000"/>
              <a:buNone/>
              <a:defRPr sz="2000">
                <a:solidFill>
                  <a:srgbClr val="FF9800"/>
                </a:solidFill>
              </a:defRPr>
            </a:lvl3pPr>
            <a:lvl4pPr lvl="3" rtl="0">
              <a:spcBef>
                <a:spcPts val="0"/>
              </a:spcBef>
              <a:buClr>
                <a:srgbClr val="FF9800"/>
              </a:buClr>
              <a:buSzPct val="100000"/>
              <a:buNone/>
              <a:defRPr sz="2000">
                <a:solidFill>
                  <a:srgbClr val="FF9800"/>
                </a:solidFill>
              </a:defRPr>
            </a:lvl4pPr>
            <a:lvl5pPr lvl="4" rtl="0">
              <a:spcBef>
                <a:spcPts val="0"/>
              </a:spcBef>
              <a:buClr>
                <a:srgbClr val="FF9800"/>
              </a:buClr>
              <a:buSzPct val="100000"/>
              <a:buNone/>
              <a:defRPr sz="2000">
                <a:solidFill>
                  <a:srgbClr val="FF9800"/>
                </a:solidFill>
              </a:defRPr>
            </a:lvl5pPr>
            <a:lvl6pPr lvl="5" rtl="0">
              <a:spcBef>
                <a:spcPts val="0"/>
              </a:spcBef>
              <a:buClr>
                <a:srgbClr val="FF9800"/>
              </a:buClr>
              <a:buSzPct val="100000"/>
              <a:buNone/>
              <a:defRPr sz="2000">
                <a:solidFill>
                  <a:srgbClr val="FF9800"/>
                </a:solidFill>
              </a:defRPr>
            </a:lvl6pPr>
            <a:lvl7pPr lvl="6" rtl="0">
              <a:spcBef>
                <a:spcPts val="0"/>
              </a:spcBef>
              <a:buClr>
                <a:srgbClr val="FF9800"/>
              </a:buClr>
              <a:buSzPct val="100000"/>
              <a:buNone/>
              <a:defRPr sz="2000">
                <a:solidFill>
                  <a:srgbClr val="FF9800"/>
                </a:solidFill>
              </a:defRPr>
            </a:lvl7pPr>
            <a:lvl8pPr lvl="7" rtl="0">
              <a:spcBef>
                <a:spcPts val="0"/>
              </a:spcBef>
              <a:buClr>
                <a:srgbClr val="FF9800"/>
              </a:buClr>
              <a:buSzPct val="100000"/>
              <a:buNone/>
              <a:defRPr sz="2000">
                <a:solidFill>
                  <a:srgbClr val="FF9800"/>
                </a:solidFill>
              </a:defRPr>
            </a:lvl8pPr>
            <a:lvl9pPr lvl="8" rtl="0">
              <a:spcBef>
                <a:spcPts val="0"/>
              </a:spcBef>
              <a:buClr>
                <a:srgbClr val="FF9800"/>
              </a:buClr>
              <a:buSzPct val="100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41" name="Shape 141"/>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2" name="Shape 1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pPr lvl="0" algn="r">
                <a:spcBef>
                  <a:spcPts val="0"/>
                </a:spcBef>
                <a:buNone/>
              </a:p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microsoft.com/office/2007/relationships/hdphoto" Target="../media/hdphoto2.wdp"/><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7" Type="http://schemas.microsoft.com/office/2007/relationships/hdphoto" Target="../media/hdphoto4.wdp"/><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6.tmp"/><Relationship Id="rId5" Type="http://schemas.openxmlformats.org/officeDocument/2006/relationships/image" Target="../media/image35.tmp"/><Relationship Id="rId4" Type="http://schemas.openxmlformats.org/officeDocument/2006/relationships/image" Target="../media/image34.tmp"/></Relationships>
</file>

<file path=ppt/slides/_rels/slide28.xml.rels><?xml version="1.0" encoding="UTF-8" standalone="yes"?>
<Relationships xmlns="http://schemas.openxmlformats.org/package/2006/relationships"><Relationship Id="rId8" Type="http://schemas.openxmlformats.org/officeDocument/2006/relationships/image" Target="../media/image42.tmp"/><Relationship Id="rId3" Type="http://schemas.openxmlformats.org/officeDocument/2006/relationships/image" Target="../media/image37.tmp"/><Relationship Id="rId7" Type="http://schemas.openxmlformats.org/officeDocument/2006/relationships/image" Target="../media/image41.tmp"/><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0.tmp"/><Relationship Id="rId5" Type="http://schemas.openxmlformats.org/officeDocument/2006/relationships/image" Target="../media/image39.tmp"/><Relationship Id="rId4" Type="http://schemas.openxmlformats.org/officeDocument/2006/relationships/image" Target="../media/image38.tmp"/><Relationship Id="rId9" Type="http://schemas.openxmlformats.org/officeDocument/2006/relationships/image" Target="../media/image43.tm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jpeg"/><Relationship Id="rId7"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microsoft.com/office/2007/relationships/hdphoto" Target="../media/hdphoto5.wdp"/><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5367900" cy="2961900"/>
          </a:xfrm>
          <a:prstGeom prst="rect">
            <a:avLst/>
          </a:prstGeom>
        </p:spPr>
        <p:txBody>
          <a:bodyPr wrap="square" lIns="91425" tIns="91425" rIns="91425" bIns="91425" anchor="ctr" anchorCtr="0">
            <a:noAutofit/>
          </a:bodyPr>
          <a:lstStyle/>
          <a:p>
            <a:pPr lvl="0"/>
            <a:r>
              <a:rPr lang="fr-FR" sz="4400" dirty="0" smtClean="0"/>
              <a:t>Développement d’un projet E-Banking en JEE</a:t>
            </a:r>
            <a:endParaRPr lang="en" sz="4400" dirty="0"/>
          </a:p>
        </p:txBody>
      </p:sp>
      <p:sp>
        <p:nvSpPr>
          <p:cNvPr id="2" name="TextBox 1">
            <a:extLst>
              <a:ext uri="{FF2B5EF4-FFF2-40B4-BE49-F238E27FC236}">
                <a16:creationId xmlns:a16="http://schemas.microsoft.com/office/drawing/2014/main" xmlns="" id="{B02A8F98-9097-49B8-9DFC-47C69966AFF6}"/>
              </a:ext>
            </a:extLst>
          </p:cNvPr>
          <p:cNvSpPr txBox="1"/>
          <p:nvPr/>
        </p:nvSpPr>
        <p:spPr>
          <a:xfrm>
            <a:off x="451883" y="4189393"/>
            <a:ext cx="2373204" cy="523220"/>
          </a:xfrm>
          <a:prstGeom prst="rect">
            <a:avLst/>
          </a:prstGeom>
          <a:noFill/>
        </p:spPr>
        <p:txBody>
          <a:bodyPr wrap="square" rtlCol="0">
            <a:spAutoFit/>
          </a:bodyPr>
          <a:lstStyle/>
          <a:p>
            <a:r>
              <a:rPr lang="en-US" b="1" dirty="0" smtClean="0"/>
              <a:t>Elaboré par</a:t>
            </a:r>
            <a:r>
              <a:rPr lang="en-US" b="1" dirty="0"/>
              <a:t>: </a:t>
            </a:r>
          </a:p>
          <a:p>
            <a:r>
              <a:rPr lang="en-US" dirty="0" smtClean="0"/>
              <a:t>	Missaoui </a:t>
            </a:r>
            <a:r>
              <a:rPr lang="en-US" dirty="0" smtClean="0"/>
              <a:t>Sadok</a:t>
            </a:r>
            <a:endParaRPr lang="en-US" dirty="0"/>
          </a:p>
        </p:txBody>
      </p:sp>
      <p:pic>
        <p:nvPicPr>
          <p:cNvPr id="1026" name="Picture 2" descr="C:\Users\missaoui\eclipse-workspace\EBanking\src\main\webapp\resources\images\bfilogo.jpg"/>
          <p:cNvPicPr>
            <a:picLocks noChangeAspect="1" noChangeArrowheads="1"/>
          </p:cNvPicPr>
          <p:nvPr/>
        </p:nvPicPr>
        <p:blipFill>
          <a:blip r:embed="rId3"/>
          <a:srcRect/>
          <a:stretch>
            <a:fillRect/>
          </a:stretch>
        </p:blipFill>
        <p:spPr bwMode="auto">
          <a:xfrm>
            <a:off x="4393639" y="236852"/>
            <a:ext cx="1466248" cy="600276"/>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2248839" y="272134"/>
            <a:ext cx="1581150" cy="58102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0" y="0"/>
            <a:ext cx="1931831" cy="1086655"/>
          </a:xfrm>
          <a:prstGeom prst="rect">
            <a:avLst/>
          </a:prstGeom>
          <a:noFill/>
          <a:ln w="9525">
            <a:noFill/>
            <a:miter lim="800000"/>
            <a:headEnd/>
            <a:tailEnd/>
          </a:ln>
        </p:spPr>
      </p:pic>
      <p:sp>
        <p:nvSpPr>
          <p:cNvPr id="7" name="Slide Number Placeholder 2"/>
          <p:cNvSpPr txBox="1">
            <a:spLocks/>
          </p:cNvSpPr>
          <p:nvPr/>
        </p:nvSpPr>
        <p:spPr>
          <a:xfrm>
            <a:off x="6563634" y="4299045"/>
            <a:ext cx="2607662" cy="2460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smtClean="0"/>
              <a:t>Année universitaire 2017/2018</a:t>
            </a:r>
            <a:endParaRPr lang="en" dirty="0"/>
          </a:p>
        </p:txBody>
      </p:sp>
      <p:sp>
        <p:nvSpPr>
          <p:cNvPr id="9" name="TextBox 8">
            <a:extLst>
              <a:ext uri="{FF2B5EF4-FFF2-40B4-BE49-F238E27FC236}">
                <a16:creationId xmlns:a16="http://schemas.microsoft.com/office/drawing/2014/main" xmlns="" id="{B02A8F98-9097-49B8-9DFC-47C69966AFF6}"/>
              </a:ext>
            </a:extLst>
          </p:cNvPr>
          <p:cNvSpPr txBox="1"/>
          <p:nvPr/>
        </p:nvSpPr>
        <p:spPr>
          <a:xfrm>
            <a:off x="5859887" y="2676766"/>
            <a:ext cx="3147635" cy="1169551"/>
          </a:xfrm>
          <a:prstGeom prst="rect">
            <a:avLst/>
          </a:prstGeom>
          <a:solidFill>
            <a:srgbClr val="FF9900"/>
          </a:solidFill>
        </p:spPr>
        <p:txBody>
          <a:bodyPr wrap="square" rtlCol="0">
            <a:spAutoFit/>
          </a:bodyPr>
          <a:lstStyle/>
          <a:p>
            <a:r>
              <a:rPr lang="fr-FR" b="1" dirty="0" smtClean="0"/>
              <a:t>Tuteur </a:t>
            </a:r>
            <a:r>
              <a:rPr lang="fr-FR" b="1" dirty="0"/>
              <a:t>professionnel </a:t>
            </a:r>
            <a:r>
              <a:rPr lang="en-US" b="1" dirty="0" smtClean="0"/>
              <a:t>: </a:t>
            </a:r>
            <a:endParaRPr lang="en-US" b="1" dirty="0"/>
          </a:p>
          <a:p>
            <a:r>
              <a:rPr lang="en-US" dirty="0" smtClean="0"/>
              <a:t>Mr</a:t>
            </a:r>
            <a:r>
              <a:rPr lang="en-US" dirty="0"/>
              <a:t>.</a:t>
            </a:r>
            <a:r>
              <a:rPr lang="en-US" dirty="0" smtClean="0"/>
              <a:t> BASSI Selim</a:t>
            </a:r>
          </a:p>
          <a:p>
            <a:r>
              <a:rPr lang="fr-FR" b="1" dirty="0"/>
              <a:t>Tuteur </a:t>
            </a:r>
            <a:r>
              <a:rPr lang="fr-FR" b="1" dirty="0" smtClean="0"/>
              <a:t>académique</a:t>
            </a:r>
            <a:r>
              <a:rPr lang="en-US" b="1" dirty="0" smtClean="0"/>
              <a:t>: </a:t>
            </a:r>
            <a:endParaRPr lang="en-US" b="1" dirty="0"/>
          </a:p>
          <a:p>
            <a:r>
              <a:rPr lang="en-US" dirty="0" smtClean="0"/>
              <a:t>Mr</a:t>
            </a:r>
            <a:r>
              <a:rPr lang="en-US" dirty="0"/>
              <a:t>. </a:t>
            </a:r>
            <a:r>
              <a:rPr lang="en-US" dirty="0" smtClean="0"/>
              <a:t>JEMAI </a:t>
            </a:r>
            <a:r>
              <a:rPr lang="fr-FR" dirty="0" smtClean="0"/>
              <a:t>Abderrazak</a:t>
            </a:r>
            <a:endParaRPr lang="en-US" dirty="0"/>
          </a:p>
          <a:p>
            <a:endParaRPr lang="en-US" dirty="0"/>
          </a:p>
        </p:txBody>
      </p:sp>
      <p:sp>
        <p:nvSpPr>
          <p:cNvPr id="10" name="TextBox 9">
            <a:extLst>
              <a:ext uri="{FF2B5EF4-FFF2-40B4-BE49-F238E27FC236}">
                <a16:creationId xmlns:a16="http://schemas.microsoft.com/office/drawing/2014/main" xmlns="" id="{B02A8F98-9097-49B8-9DFC-47C69966AFF6}"/>
              </a:ext>
            </a:extLst>
          </p:cNvPr>
          <p:cNvSpPr txBox="1"/>
          <p:nvPr/>
        </p:nvSpPr>
        <p:spPr>
          <a:xfrm>
            <a:off x="5859887" y="1300882"/>
            <a:ext cx="3147635" cy="1169551"/>
          </a:xfrm>
          <a:prstGeom prst="rect">
            <a:avLst/>
          </a:prstGeom>
          <a:solidFill>
            <a:srgbClr val="FF9900"/>
          </a:solidFill>
        </p:spPr>
        <p:txBody>
          <a:bodyPr wrap="square" rtlCol="0">
            <a:spAutoFit/>
          </a:bodyPr>
          <a:lstStyle/>
          <a:p>
            <a:r>
              <a:rPr lang="fr-FR" b="1" dirty="0" smtClean="0">
                <a:solidFill>
                  <a:schemeClr val="bg1"/>
                </a:solidFill>
              </a:rPr>
              <a:t>Président du jury</a:t>
            </a:r>
            <a:r>
              <a:rPr lang="en-US" b="1" dirty="0" smtClean="0">
                <a:solidFill>
                  <a:schemeClr val="bg1"/>
                </a:solidFill>
              </a:rPr>
              <a:t>: </a:t>
            </a:r>
            <a:endParaRPr lang="en-US" b="1" dirty="0">
              <a:solidFill>
                <a:schemeClr val="bg1"/>
              </a:solidFill>
            </a:endParaRPr>
          </a:p>
          <a:p>
            <a:r>
              <a:rPr lang="en-US" dirty="0" smtClean="0">
                <a:solidFill>
                  <a:schemeClr val="bg1"/>
                </a:solidFill>
              </a:rPr>
              <a:t>Mme</a:t>
            </a:r>
            <a:r>
              <a:rPr lang="en-US" dirty="0" smtClean="0">
                <a:solidFill>
                  <a:schemeClr val="bg1"/>
                </a:solidFill>
              </a:rPr>
              <a:t>.</a:t>
            </a:r>
            <a:r>
              <a:rPr lang="en-US" dirty="0" smtClean="0">
                <a:solidFill>
                  <a:schemeClr val="bg1"/>
                </a:solidFill>
              </a:rPr>
              <a:t> KAMMOUN Najah</a:t>
            </a:r>
          </a:p>
          <a:p>
            <a:r>
              <a:rPr lang="fr-FR" b="1" dirty="0" smtClean="0">
                <a:solidFill>
                  <a:schemeClr val="bg1"/>
                </a:solidFill>
              </a:rPr>
              <a:t>Examinateur</a:t>
            </a:r>
            <a:r>
              <a:rPr lang="en-US" b="1" dirty="0" smtClean="0">
                <a:solidFill>
                  <a:schemeClr val="bg1"/>
                </a:solidFill>
              </a:rPr>
              <a:t>: </a:t>
            </a:r>
            <a:endParaRPr lang="en-US" b="1" dirty="0">
              <a:solidFill>
                <a:schemeClr val="bg1"/>
              </a:solidFill>
            </a:endParaRPr>
          </a:p>
          <a:p>
            <a:pPr algn="r"/>
            <a:r>
              <a:rPr lang="fr-FR" dirty="0" smtClean="0">
                <a:solidFill>
                  <a:schemeClr val="bg1"/>
                </a:solidFill>
              </a:rPr>
              <a:t>Mme. Nour </a:t>
            </a:r>
            <a:r>
              <a:rPr lang="fr-FR" dirty="0">
                <a:solidFill>
                  <a:schemeClr val="bg1"/>
                </a:solidFill>
              </a:rPr>
              <a:t>El Houda BEN YOYSSEF</a:t>
            </a:r>
            <a:endParaRPr lang="en-US" dirty="0">
              <a:solidFill>
                <a:schemeClr val="bg1"/>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a:t>du projet </a:t>
            </a:r>
            <a:r>
              <a:rPr lang="fr-FR" dirty="0" smtClean="0"/>
              <a:t>(5)</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10</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5122"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293" y="1459499"/>
            <a:ext cx="1834990" cy="183499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31" y="2815295"/>
            <a:ext cx="2640770" cy="148592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ésultat de recherche d'images pour &quot;bank qccoun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8161" y="2573497"/>
            <a:ext cx="1745195" cy="1745195"/>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rot="3449455">
            <a:off x="3669198" y="2939654"/>
            <a:ext cx="391693"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Down Arrow 17"/>
          <p:cNvSpPr/>
          <p:nvPr/>
        </p:nvSpPr>
        <p:spPr>
          <a:xfrm rot="18441969">
            <a:off x="5876828" y="2928729"/>
            <a:ext cx="391693"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57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fade">
                                      <p:cBhvr>
                                        <p:cTn id="10" dur="500"/>
                                        <p:tgtEl>
                                          <p:spTgt spid="51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5128"/>
                                        </p:tgtEl>
                                        <p:attrNameLst>
                                          <p:attrName>style.visibility</p:attrName>
                                        </p:attrNameLst>
                                      </p:cBhvr>
                                      <p:to>
                                        <p:strVal val="visible"/>
                                      </p:to>
                                    </p:set>
                                    <p:animEffect transition="in" filter="fade">
                                      <p:cBhvr>
                                        <p:cTn id="18" dur="5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AB94C-3FD7-4720-A070-268F58BEE5EB}"/>
              </a:ext>
            </a:extLst>
          </p:cNvPr>
          <p:cNvSpPr>
            <a:spLocks noGrp="1"/>
          </p:cNvSpPr>
          <p:nvPr>
            <p:ph type="title"/>
          </p:nvPr>
        </p:nvSpPr>
        <p:spPr/>
        <p:txBody>
          <a:bodyPr/>
          <a:lstStyle/>
          <a:p>
            <a:r>
              <a:rPr lang="en" dirty="0"/>
              <a:t>Présenation </a:t>
            </a:r>
            <a:r>
              <a:rPr lang="fr-FR" dirty="0"/>
              <a:t>du projet </a:t>
            </a:r>
            <a:r>
              <a:rPr lang="fr-FR" dirty="0" smtClean="0"/>
              <a:t>(6)</a:t>
            </a:r>
            <a:endParaRPr lang="en-US" dirty="0"/>
          </a:p>
        </p:txBody>
      </p:sp>
      <p:sp>
        <p:nvSpPr>
          <p:cNvPr id="3" name="Text Placeholder 2">
            <a:extLst>
              <a:ext uri="{FF2B5EF4-FFF2-40B4-BE49-F238E27FC236}">
                <a16:creationId xmlns:a16="http://schemas.microsoft.com/office/drawing/2014/main" xmlns="" id="{817630DB-1A8A-45C3-9534-2B3C73B37029}"/>
              </a:ext>
            </a:extLst>
          </p:cNvPr>
          <p:cNvSpPr>
            <a:spLocks noGrp="1"/>
          </p:cNvSpPr>
          <p:nvPr>
            <p:ph type="body" idx="1"/>
          </p:nvPr>
        </p:nvSpPr>
        <p:spPr>
          <a:xfrm>
            <a:off x="814275" y="2451100"/>
            <a:ext cx="2036211" cy="638355"/>
          </a:xfrm>
        </p:spPr>
        <p:txBody>
          <a:bodyPr/>
          <a:lstStyle/>
          <a:p>
            <a:r>
              <a:rPr lang="fr-FR" dirty="0" smtClean="0"/>
              <a:t> Administrateur</a:t>
            </a:r>
            <a:endParaRPr lang="fr-FR" dirty="0"/>
          </a:p>
        </p:txBody>
      </p:sp>
      <p:sp>
        <p:nvSpPr>
          <p:cNvPr id="4" name="Text Placeholder 3">
            <a:extLst>
              <a:ext uri="{FF2B5EF4-FFF2-40B4-BE49-F238E27FC236}">
                <a16:creationId xmlns:a16="http://schemas.microsoft.com/office/drawing/2014/main" xmlns="" id="{000ABFCB-09E7-499E-AB10-ABCA05ABF5F5}"/>
              </a:ext>
            </a:extLst>
          </p:cNvPr>
          <p:cNvSpPr>
            <a:spLocks noGrp="1"/>
          </p:cNvSpPr>
          <p:nvPr>
            <p:ph type="body" idx="2"/>
          </p:nvPr>
        </p:nvSpPr>
        <p:spPr>
          <a:xfrm>
            <a:off x="4941364" y="2440354"/>
            <a:ext cx="1417233" cy="649101"/>
          </a:xfrm>
        </p:spPr>
        <p:txBody>
          <a:bodyPr/>
          <a:lstStyle/>
          <a:p>
            <a:r>
              <a:rPr lang="fr-FR" dirty="0" smtClean="0"/>
              <a:t> Abonné</a:t>
            </a:r>
            <a:endParaRPr lang="fr-FR" dirty="0"/>
          </a:p>
        </p:txBody>
      </p:sp>
      <p:sp>
        <p:nvSpPr>
          <p:cNvPr id="5" name="Slide Number Placeholder 4">
            <a:extLst>
              <a:ext uri="{FF2B5EF4-FFF2-40B4-BE49-F238E27FC236}">
                <a16:creationId xmlns:a16="http://schemas.microsoft.com/office/drawing/2014/main" xmlns="" id="{599DBDC2-5C15-4BFE-9AA4-D967AB50FEB8}"/>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11</a:t>
            </a:fld>
            <a:endParaRPr lang="en"/>
          </a:p>
        </p:txBody>
      </p:sp>
      <p:sp>
        <p:nvSpPr>
          <p:cNvPr id="6" name="TextBox 5">
            <a:extLst>
              <a:ext uri="{FF2B5EF4-FFF2-40B4-BE49-F238E27FC236}">
                <a16:creationId xmlns:a16="http://schemas.microsoft.com/office/drawing/2014/main" xmlns="" id="{BEA0A589-E20B-4F68-A750-F7CDE47CD742}"/>
              </a:ext>
            </a:extLst>
          </p:cNvPr>
          <p:cNvSpPr txBox="1"/>
          <p:nvPr/>
        </p:nvSpPr>
        <p:spPr>
          <a:xfrm>
            <a:off x="3062103" y="1656060"/>
            <a:ext cx="1334020" cy="400110"/>
          </a:xfrm>
          <a:prstGeom prst="rect">
            <a:avLst/>
          </a:prstGeom>
          <a:noFill/>
        </p:spPr>
        <p:txBody>
          <a:bodyPr wrap="none" rtlCol="0">
            <a:spAutoFit/>
          </a:bodyPr>
          <a:lstStyle/>
          <a:p>
            <a:r>
              <a:rPr lang="en-US" sz="2000" dirty="0">
                <a:solidFill>
                  <a:srgbClr val="00B0F0"/>
                </a:solidFill>
                <a:latin typeface="Roboto Condensed Light"/>
                <a:ea typeface="Roboto Condensed Light"/>
              </a:rPr>
              <a:t>Les </a:t>
            </a:r>
            <a:r>
              <a:rPr lang="fr-FR" sz="2000" dirty="0">
                <a:solidFill>
                  <a:srgbClr val="00B0F0"/>
                </a:solidFill>
                <a:latin typeface="Roboto Condensed Light"/>
                <a:ea typeface="Roboto Condensed Light"/>
                <a:sym typeface="Roboto Condensed Light"/>
              </a:rPr>
              <a:t>acteurs</a:t>
            </a:r>
          </a:p>
        </p:txBody>
      </p:sp>
      <p:pic>
        <p:nvPicPr>
          <p:cNvPr id="6148" name="Picture 4" descr="Résultat de recherche d'images pour &quot;utilisateur symbo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3" y="3089455"/>
            <a:ext cx="1547044" cy="154704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486" y="291047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766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Présenation </a:t>
            </a:r>
            <a:r>
              <a:rPr lang="fr-FR" dirty="0"/>
              <a:t>du projet </a:t>
            </a:r>
            <a:r>
              <a:rPr lang="fr-FR" dirty="0" smtClean="0"/>
              <a:t>(7)</a:t>
            </a:r>
            <a:endParaRPr lang="fr-FR"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12</a:t>
            </a:fld>
            <a:endParaRPr lang="en"/>
          </a:p>
        </p:txBody>
      </p:sp>
      <p:sp>
        <p:nvSpPr>
          <p:cNvPr id="6" name="Text Placeholder 2">
            <a:extLst>
              <a:ext uri="{FF2B5EF4-FFF2-40B4-BE49-F238E27FC236}">
                <a16:creationId xmlns:a16="http://schemas.microsoft.com/office/drawing/2014/main" xmlns="" id="{817630DB-1A8A-45C3-9534-2B3C73B37029}"/>
              </a:ext>
            </a:extLst>
          </p:cNvPr>
          <p:cNvSpPr>
            <a:spLocks noGrp="1"/>
          </p:cNvSpPr>
          <p:nvPr>
            <p:ph type="body" idx="1"/>
          </p:nvPr>
        </p:nvSpPr>
        <p:spPr>
          <a:xfrm>
            <a:off x="814275" y="4636501"/>
            <a:ext cx="2036211" cy="507000"/>
          </a:xfrm>
        </p:spPr>
        <p:txBody>
          <a:bodyPr/>
          <a:lstStyle/>
          <a:p>
            <a:r>
              <a:rPr lang="fr-FR" dirty="0" smtClean="0"/>
              <a:t> Administrateur</a:t>
            </a:r>
            <a:endParaRPr lang="fr-FR" dirty="0"/>
          </a:p>
        </p:txBody>
      </p:sp>
      <p:sp>
        <p:nvSpPr>
          <p:cNvPr id="7" name="Text Placeholder 3">
            <a:extLst>
              <a:ext uri="{FF2B5EF4-FFF2-40B4-BE49-F238E27FC236}">
                <a16:creationId xmlns:a16="http://schemas.microsoft.com/office/drawing/2014/main" xmlns="" id="{000ABFCB-09E7-499E-AB10-ABCA05ABF5F5}"/>
              </a:ext>
            </a:extLst>
          </p:cNvPr>
          <p:cNvSpPr>
            <a:spLocks noGrp="1"/>
          </p:cNvSpPr>
          <p:nvPr>
            <p:ph type="body" idx="2"/>
          </p:nvPr>
        </p:nvSpPr>
        <p:spPr>
          <a:xfrm>
            <a:off x="4928411" y="4654939"/>
            <a:ext cx="1313327" cy="470123"/>
          </a:xfrm>
        </p:spPr>
        <p:txBody>
          <a:bodyPr/>
          <a:lstStyle/>
          <a:p>
            <a:r>
              <a:rPr lang="fr-FR" dirty="0" smtClean="0"/>
              <a:t> Abonné</a:t>
            </a:r>
            <a:endParaRPr lang="fr-FR" dirty="0"/>
          </a:p>
        </p:txBody>
      </p:sp>
      <p:pic>
        <p:nvPicPr>
          <p:cNvPr id="8" name="Picture 4" descr="Résultat de recherche d'images pour &quot;utilisateur symbo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3" y="3089455"/>
            <a:ext cx="1547044" cy="15470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486" y="291047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associé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962" y="118445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3">
            <a:extLst>
              <a:ext uri="{FF2B5EF4-FFF2-40B4-BE49-F238E27FC236}">
                <a16:creationId xmlns:a16="http://schemas.microsoft.com/office/drawing/2014/main" xmlns="" id="{000ABFCB-09E7-499E-AB10-ABCA05ABF5F5}"/>
              </a:ext>
            </a:extLst>
          </p:cNvPr>
          <p:cNvSpPr txBox="1">
            <a:spLocks/>
          </p:cNvSpPr>
          <p:nvPr/>
        </p:nvSpPr>
        <p:spPr>
          <a:xfrm>
            <a:off x="2918553" y="2910477"/>
            <a:ext cx="1527817" cy="47012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fr-FR" dirty="0" smtClean="0"/>
              <a:t> Utilisateur</a:t>
            </a:r>
            <a:endParaRPr lang="fr-FR" dirty="0"/>
          </a:p>
        </p:txBody>
      </p:sp>
      <p:sp>
        <p:nvSpPr>
          <p:cNvPr id="14" name="Up Arrow Callout 13"/>
          <p:cNvSpPr/>
          <p:nvPr/>
        </p:nvSpPr>
        <p:spPr>
          <a:xfrm>
            <a:off x="2619764" y="3314313"/>
            <a:ext cx="2256694" cy="647022"/>
          </a:xfrm>
          <a:prstGeom prst="upArrowCallout">
            <a:avLst>
              <a:gd name="adj1" fmla="val 31707"/>
              <a:gd name="adj2" fmla="val 26535"/>
              <a:gd name="adj3" fmla="val 19970"/>
              <a:gd name="adj4" fmla="val 96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Oval 15">
            <a:extLst>
              <a:ext uri="{FF2B5EF4-FFF2-40B4-BE49-F238E27FC236}">
                <a16:creationId xmlns:a16="http://schemas.microsoft.com/office/drawing/2014/main" xmlns="" id="{ED73F556-C796-4379-AF13-03E4A9749055}"/>
              </a:ext>
            </a:extLst>
          </p:cNvPr>
          <p:cNvSpPr/>
          <p:nvPr/>
        </p:nvSpPr>
        <p:spPr>
          <a:xfrm>
            <a:off x="6072675" y="1743255"/>
            <a:ext cx="2654300" cy="1346200"/>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smtClean="0"/>
              <a:t>Authentification</a:t>
            </a:r>
            <a:endParaRPr lang="fr-FR" dirty="0"/>
          </a:p>
        </p:txBody>
      </p:sp>
      <p:cxnSp>
        <p:nvCxnSpPr>
          <p:cNvPr id="17" name="Straight Connector 16">
            <a:extLst>
              <a:ext uri="{FF2B5EF4-FFF2-40B4-BE49-F238E27FC236}">
                <a16:creationId xmlns:a16="http://schemas.microsoft.com/office/drawing/2014/main" xmlns="" id="{E2ADB65C-3104-4164-ABCB-1FAAE3EA0F48}"/>
              </a:ext>
            </a:extLst>
          </p:cNvPr>
          <p:cNvCxnSpPr>
            <a:cxnSpLocks/>
          </p:cNvCxnSpPr>
          <p:nvPr/>
        </p:nvCxnSpPr>
        <p:spPr>
          <a:xfrm>
            <a:off x="4332775" y="2085317"/>
            <a:ext cx="1857010" cy="244425"/>
          </a:xfrm>
          <a:prstGeom prst="line">
            <a:avLst/>
          </a:prstGeom>
          <a:ln w="381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xmlns="" id="{AF1C3544-25CC-4B4B-BED6-2BBA8D029E12}"/>
              </a:ext>
            </a:extLst>
          </p:cNvPr>
          <p:cNvSpPr txBox="1"/>
          <p:nvPr/>
        </p:nvSpPr>
        <p:spPr>
          <a:xfrm>
            <a:off x="0" y="1355715"/>
            <a:ext cx="2489784" cy="400110"/>
          </a:xfrm>
          <a:prstGeom prst="rect">
            <a:avLst/>
          </a:prstGeom>
          <a:noFill/>
        </p:spPr>
        <p:txBody>
          <a:bodyPr wrap="none" rtlCol="0">
            <a:spAutoFit/>
          </a:bodyPr>
          <a:lstStyle/>
          <a:p>
            <a:r>
              <a:rPr lang="fr-FR" sz="2000" dirty="0">
                <a:solidFill>
                  <a:srgbClr val="00B0F0"/>
                </a:solidFill>
                <a:latin typeface="Roboto Condensed Light"/>
                <a:ea typeface="Roboto Condensed Light"/>
              </a:rPr>
              <a:t>Besoins fonctionnelles </a:t>
            </a:r>
            <a:endParaRPr lang="fr-FR" sz="2000" dirty="0">
              <a:solidFill>
                <a:srgbClr val="00B0F0"/>
              </a:solidFill>
              <a:latin typeface="Roboto Condensed Light"/>
              <a:ea typeface="Roboto Condensed Light"/>
              <a:sym typeface="Roboto Condensed Light"/>
            </a:endParaRPr>
          </a:p>
        </p:txBody>
      </p:sp>
      <p:sp>
        <p:nvSpPr>
          <p:cNvPr id="3" name="Rectangle 2"/>
          <p:cNvSpPr/>
          <p:nvPr/>
        </p:nvSpPr>
        <p:spPr>
          <a:xfrm>
            <a:off x="3404269" y="1284199"/>
            <a:ext cx="56938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927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1CCEC-D04D-42D9-878D-A24AC75D6287}"/>
              </a:ext>
            </a:extLst>
          </p:cNvPr>
          <p:cNvSpPr>
            <a:spLocks noGrp="1"/>
          </p:cNvSpPr>
          <p:nvPr>
            <p:ph type="title"/>
          </p:nvPr>
        </p:nvSpPr>
        <p:spPr/>
        <p:txBody>
          <a:bodyPr/>
          <a:lstStyle/>
          <a:p>
            <a:r>
              <a:rPr lang="en" dirty="0"/>
              <a:t>Présenation </a:t>
            </a:r>
            <a:r>
              <a:rPr lang="fr-FR" dirty="0"/>
              <a:t>du projet </a:t>
            </a:r>
            <a:r>
              <a:rPr lang="fr-FR" dirty="0" smtClean="0"/>
              <a:t>(8)</a:t>
            </a:r>
            <a:endParaRPr lang="fr-FR" dirty="0"/>
          </a:p>
        </p:txBody>
      </p:sp>
      <p:sp>
        <p:nvSpPr>
          <p:cNvPr id="4" name="Slide Number Placeholder 3">
            <a:extLst>
              <a:ext uri="{FF2B5EF4-FFF2-40B4-BE49-F238E27FC236}">
                <a16:creationId xmlns:a16="http://schemas.microsoft.com/office/drawing/2014/main" xmlns="" id="{BAF1573B-D937-4C59-AF50-0BB833E7594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13</a:t>
            </a:fld>
            <a:endParaRPr lang="en"/>
          </a:p>
        </p:txBody>
      </p:sp>
      <p:cxnSp>
        <p:nvCxnSpPr>
          <p:cNvPr id="11" name="Straight Connector 10">
            <a:extLst>
              <a:ext uri="{FF2B5EF4-FFF2-40B4-BE49-F238E27FC236}">
                <a16:creationId xmlns:a16="http://schemas.microsoft.com/office/drawing/2014/main" xmlns="" id="{7A87F831-7A29-4DC1-8E25-568EB51CCE73}"/>
              </a:ext>
            </a:extLst>
          </p:cNvPr>
          <p:cNvCxnSpPr/>
          <p:nvPr/>
        </p:nvCxnSpPr>
        <p:spPr>
          <a:xfrm flipV="1">
            <a:off x="2743200" y="2228842"/>
            <a:ext cx="1739900" cy="632570"/>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xmlns="" id="{E2ADB65C-3104-4164-ABCB-1FAAE3EA0F48}"/>
              </a:ext>
            </a:extLst>
          </p:cNvPr>
          <p:cNvCxnSpPr>
            <a:cxnSpLocks/>
            <a:endCxn id="19" idx="2"/>
          </p:cNvCxnSpPr>
          <p:nvPr/>
        </p:nvCxnSpPr>
        <p:spPr>
          <a:xfrm>
            <a:off x="2743200" y="3786651"/>
            <a:ext cx="1739900" cy="292249"/>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xmlns="" id="{AF1C3544-25CC-4B4B-BED6-2BBA8D029E12}"/>
              </a:ext>
            </a:extLst>
          </p:cNvPr>
          <p:cNvSpPr txBox="1"/>
          <p:nvPr/>
        </p:nvSpPr>
        <p:spPr>
          <a:xfrm>
            <a:off x="0" y="1355715"/>
            <a:ext cx="2489784" cy="400110"/>
          </a:xfrm>
          <a:prstGeom prst="rect">
            <a:avLst/>
          </a:prstGeom>
          <a:noFill/>
        </p:spPr>
        <p:txBody>
          <a:bodyPr wrap="none" rtlCol="0">
            <a:spAutoFit/>
          </a:bodyPr>
          <a:lstStyle/>
          <a:p>
            <a:r>
              <a:rPr lang="fr-FR" sz="2000" dirty="0">
                <a:solidFill>
                  <a:srgbClr val="00B0F0"/>
                </a:solidFill>
                <a:latin typeface="Roboto Condensed Light"/>
                <a:ea typeface="Roboto Condensed Light"/>
              </a:rPr>
              <a:t>Besoins fonctionnelles </a:t>
            </a:r>
            <a:endParaRPr lang="fr-FR" sz="2000" dirty="0">
              <a:solidFill>
                <a:srgbClr val="00B0F0"/>
              </a:solidFill>
              <a:latin typeface="Roboto Condensed Light"/>
              <a:ea typeface="Roboto Condensed Light"/>
              <a:sym typeface="Roboto Condensed Light"/>
            </a:endParaRPr>
          </a:p>
        </p:txBody>
      </p:sp>
      <p:sp>
        <p:nvSpPr>
          <p:cNvPr id="14" name="Text Placeholder 2">
            <a:extLst>
              <a:ext uri="{FF2B5EF4-FFF2-40B4-BE49-F238E27FC236}">
                <a16:creationId xmlns:a16="http://schemas.microsoft.com/office/drawing/2014/main" xmlns="" id="{817630DB-1A8A-45C3-9534-2B3C73B37029}"/>
              </a:ext>
            </a:extLst>
          </p:cNvPr>
          <p:cNvSpPr>
            <a:spLocks noGrp="1"/>
          </p:cNvSpPr>
          <p:nvPr>
            <p:ph type="body" idx="1"/>
          </p:nvPr>
        </p:nvSpPr>
        <p:spPr>
          <a:xfrm>
            <a:off x="558834" y="4078900"/>
            <a:ext cx="2381314" cy="507000"/>
          </a:xfrm>
        </p:spPr>
        <p:txBody>
          <a:bodyPr/>
          <a:lstStyle/>
          <a:p>
            <a:r>
              <a:rPr lang="fr-FR" dirty="0" smtClean="0"/>
              <a:t> Administrateur</a:t>
            </a:r>
            <a:endParaRPr lang="fr-FR" dirty="0"/>
          </a:p>
        </p:txBody>
      </p:sp>
      <p:pic>
        <p:nvPicPr>
          <p:cNvPr id="15" name="Picture 1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45" y="235287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xmlns="" id="{ED73F556-C796-4379-AF13-03E4A9749055}"/>
              </a:ext>
            </a:extLst>
          </p:cNvPr>
          <p:cNvSpPr/>
          <p:nvPr/>
        </p:nvSpPr>
        <p:spPr>
          <a:xfrm>
            <a:off x="4346917" y="1515212"/>
            <a:ext cx="2236763"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smtClean="0"/>
              <a:t>Consulter et manipuler les abonnés</a:t>
            </a:r>
            <a:endParaRPr lang="fr-FR" dirty="0"/>
          </a:p>
        </p:txBody>
      </p:sp>
      <p:sp>
        <p:nvSpPr>
          <p:cNvPr id="19" name="Oval 18">
            <a:extLst>
              <a:ext uri="{FF2B5EF4-FFF2-40B4-BE49-F238E27FC236}">
                <a16:creationId xmlns:a16="http://schemas.microsoft.com/office/drawing/2014/main" xmlns="" id="{ED73F556-C796-4379-AF13-03E4A9749055}"/>
              </a:ext>
            </a:extLst>
          </p:cNvPr>
          <p:cNvSpPr/>
          <p:nvPr/>
        </p:nvSpPr>
        <p:spPr>
          <a:xfrm>
            <a:off x="4483100" y="3484965"/>
            <a:ext cx="2283460" cy="1187869"/>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Consulter et manipuler les virements intrabancaires et interbancaires</a:t>
            </a:r>
          </a:p>
        </p:txBody>
      </p:sp>
      <p:cxnSp>
        <p:nvCxnSpPr>
          <p:cNvPr id="20" name="Straight Connector 19">
            <a:extLst>
              <a:ext uri="{FF2B5EF4-FFF2-40B4-BE49-F238E27FC236}">
                <a16:creationId xmlns:a16="http://schemas.microsoft.com/office/drawing/2014/main" xmlns="" id="{7A87F831-7A29-4DC1-8E25-568EB51CCE73}"/>
              </a:ext>
            </a:extLst>
          </p:cNvPr>
          <p:cNvCxnSpPr>
            <a:endCxn id="21" idx="2"/>
          </p:cNvCxnSpPr>
          <p:nvPr/>
        </p:nvCxnSpPr>
        <p:spPr>
          <a:xfrm flipV="1">
            <a:off x="2838450" y="2838343"/>
            <a:ext cx="3868615" cy="462212"/>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Oval 20">
            <a:extLst>
              <a:ext uri="{FF2B5EF4-FFF2-40B4-BE49-F238E27FC236}">
                <a16:creationId xmlns:a16="http://schemas.microsoft.com/office/drawing/2014/main" xmlns="" id="{ED73F556-C796-4379-AF13-03E4A9749055}"/>
              </a:ext>
            </a:extLst>
          </p:cNvPr>
          <p:cNvSpPr/>
          <p:nvPr/>
        </p:nvSpPr>
        <p:spPr>
          <a:xfrm>
            <a:off x="6707065" y="2228842"/>
            <a:ext cx="2213121"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Consulter et manipuler les bénéficiaires de chaque abonné</a:t>
            </a:r>
          </a:p>
        </p:txBody>
      </p:sp>
    </p:spTree>
    <p:extLst>
      <p:ext uri="{BB962C8B-B14F-4D97-AF65-F5344CB8AC3E}">
        <p14:creationId xmlns:p14="http://schemas.microsoft.com/office/powerpoint/2010/main" val="201349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1CCEC-D04D-42D9-878D-A24AC75D6287}"/>
              </a:ext>
            </a:extLst>
          </p:cNvPr>
          <p:cNvSpPr>
            <a:spLocks noGrp="1"/>
          </p:cNvSpPr>
          <p:nvPr>
            <p:ph type="title"/>
          </p:nvPr>
        </p:nvSpPr>
        <p:spPr/>
        <p:txBody>
          <a:bodyPr/>
          <a:lstStyle/>
          <a:p>
            <a:r>
              <a:rPr lang="en" dirty="0"/>
              <a:t>Présenation </a:t>
            </a:r>
            <a:r>
              <a:rPr lang="fr-FR" dirty="0"/>
              <a:t>du projet </a:t>
            </a:r>
            <a:r>
              <a:rPr lang="fr-FR" dirty="0" smtClean="0"/>
              <a:t>(9)</a:t>
            </a:r>
            <a:endParaRPr lang="fr-FR" dirty="0"/>
          </a:p>
        </p:txBody>
      </p:sp>
      <p:sp>
        <p:nvSpPr>
          <p:cNvPr id="4" name="Slide Number Placeholder 3">
            <a:extLst>
              <a:ext uri="{FF2B5EF4-FFF2-40B4-BE49-F238E27FC236}">
                <a16:creationId xmlns:a16="http://schemas.microsoft.com/office/drawing/2014/main" xmlns="" id="{BAF1573B-D937-4C59-AF50-0BB833E7594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14</a:t>
            </a:fld>
            <a:endParaRPr lang="en"/>
          </a:p>
        </p:txBody>
      </p:sp>
      <p:cxnSp>
        <p:nvCxnSpPr>
          <p:cNvPr id="11" name="Straight Connector 10">
            <a:extLst>
              <a:ext uri="{FF2B5EF4-FFF2-40B4-BE49-F238E27FC236}">
                <a16:creationId xmlns:a16="http://schemas.microsoft.com/office/drawing/2014/main" xmlns="" id="{7A87F831-7A29-4DC1-8E25-568EB51CCE73}"/>
              </a:ext>
            </a:extLst>
          </p:cNvPr>
          <p:cNvCxnSpPr/>
          <p:nvPr/>
        </p:nvCxnSpPr>
        <p:spPr>
          <a:xfrm flipV="1">
            <a:off x="2743200" y="2451319"/>
            <a:ext cx="767237" cy="410094"/>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xmlns="" id="{E2ADB65C-3104-4164-ABCB-1FAAE3EA0F48}"/>
              </a:ext>
            </a:extLst>
          </p:cNvPr>
          <p:cNvCxnSpPr>
            <a:cxnSpLocks/>
          </p:cNvCxnSpPr>
          <p:nvPr/>
        </p:nvCxnSpPr>
        <p:spPr>
          <a:xfrm>
            <a:off x="2743200" y="3786651"/>
            <a:ext cx="385406" cy="355995"/>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xmlns="" id="{AF1C3544-25CC-4B4B-BED6-2BBA8D029E12}"/>
              </a:ext>
            </a:extLst>
          </p:cNvPr>
          <p:cNvSpPr txBox="1"/>
          <p:nvPr/>
        </p:nvSpPr>
        <p:spPr>
          <a:xfrm>
            <a:off x="0" y="1355715"/>
            <a:ext cx="2489784" cy="400110"/>
          </a:xfrm>
          <a:prstGeom prst="rect">
            <a:avLst/>
          </a:prstGeom>
          <a:noFill/>
        </p:spPr>
        <p:txBody>
          <a:bodyPr wrap="none" rtlCol="0">
            <a:spAutoFit/>
          </a:bodyPr>
          <a:lstStyle/>
          <a:p>
            <a:r>
              <a:rPr lang="fr-FR" sz="2000" dirty="0">
                <a:solidFill>
                  <a:srgbClr val="00B0F0"/>
                </a:solidFill>
                <a:latin typeface="Roboto Condensed Light"/>
                <a:ea typeface="Roboto Condensed Light"/>
              </a:rPr>
              <a:t>Besoins fonctionnelles </a:t>
            </a:r>
            <a:endParaRPr lang="fr-FR" sz="2000" dirty="0">
              <a:solidFill>
                <a:srgbClr val="00B0F0"/>
              </a:solidFill>
              <a:latin typeface="Roboto Condensed Light"/>
              <a:ea typeface="Roboto Condensed Light"/>
              <a:sym typeface="Roboto Condensed Light"/>
            </a:endParaRPr>
          </a:p>
        </p:txBody>
      </p:sp>
      <p:sp>
        <p:nvSpPr>
          <p:cNvPr id="14" name="Text Placeholder 2">
            <a:extLst>
              <a:ext uri="{FF2B5EF4-FFF2-40B4-BE49-F238E27FC236}">
                <a16:creationId xmlns:a16="http://schemas.microsoft.com/office/drawing/2014/main" xmlns="" id="{817630DB-1A8A-45C3-9534-2B3C73B37029}"/>
              </a:ext>
            </a:extLst>
          </p:cNvPr>
          <p:cNvSpPr>
            <a:spLocks noGrp="1"/>
          </p:cNvSpPr>
          <p:nvPr>
            <p:ph type="body" idx="1"/>
          </p:nvPr>
        </p:nvSpPr>
        <p:spPr>
          <a:xfrm>
            <a:off x="910199" y="4207566"/>
            <a:ext cx="1464691" cy="507000"/>
          </a:xfrm>
        </p:spPr>
        <p:txBody>
          <a:bodyPr/>
          <a:lstStyle/>
          <a:p>
            <a:r>
              <a:rPr lang="fr-FR" dirty="0" smtClean="0"/>
              <a:t> Abonné</a:t>
            </a:r>
            <a:endParaRPr lang="fr-FR" dirty="0"/>
          </a:p>
        </p:txBody>
      </p:sp>
      <p:sp>
        <p:nvSpPr>
          <p:cNvPr id="18" name="Oval 17">
            <a:extLst>
              <a:ext uri="{FF2B5EF4-FFF2-40B4-BE49-F238E27FC236}">
                <a16:creationId xmlns:a16="http://schemas.microsoft.com/office/drawing/2014/main" xmlns="" id="{ED73F556-C796-4379-AF13-03E4A9749055}"/>
              </a:ext>
            </a:extLst>
          </p:cNvPr>
          <p:cNvSpPr/>
          <p:nvPr/>
        </p:nvSpPr>
        <p:spPr>
          <a:xfrm>
            <a:off x="2965158" y="1332054"/>
            <a:ext cx="2236763"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Consulter les comptes et leurs opérations </a:t>
            </a:r>
          </a:p>
        </p:txBody>
      </p:sp>
      <p:sp>
        <p:nvSpPr>
          <p:cNvPr id="19" name="Oval 18">
            <a:extLst>
              <a:ext uri="{FF2B5EF4-FFF2-40B4-BE49-F238E27FC236}">
                <a16:creationId xmlns:a16="http://schemas.microsoft.com/office/drawing/2014/main" xmlns="" id="{ED73F556-C796-4379-AF13-03E4A9749055}"/>
              </a:ext>
            </a:extLst>
          </p:cNvPr>
          <p:cNvSpPr/>
          <p:nvPr/>
        </p:nvSpPr>
        <p:spPr>
          <a:xfrm>
            <a:off x="2998959" y="3825391"/>
            <a:ext cx="2283460" cy="1187869"/>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Mettre à jour les coordonnées du client et changer le mot de passe</a:t>
            </a:r>
          </a:p>
        </p:txBody>
      </p:sp>
      <p:cxnSp>
        <p:nvCxnSpPr>
          <p:cNvPr id="20" name="Straight Connector 19">
            <a:extLst>
              <a:ext uri="{FF2B5EF4-FFF2-40B4-BE49-F238E27FC236}">
                <a16:creationId xmlns:a16="http://schemas.microsoft.com/office/drawing/2014/main" xmlns="" id="{7A87F831-7A29-4DC1-8E25-568EB51CCE73}"/>
              </a:ext>
            </a:extLst>
          </p:cNvPr>
          <p:cNvCxnSpPr/>
          <p:nvPr/>
        </p:nvCxnSpPr>
        <p:spPr>
          <a:xfrm flipV="1">
            <a:off x="2838450" y="3183713"/>
            <a:ext cx="4054719" cy="177235"/>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Oval 20">
            <a:extLst>
              <a:ext uri="{FF2B5EF4-FFF2-40B4-BE49-F238E27FC236}">
                <a16:creationId xmlns:a16="http://schemas.microsoft.com/office/drawing/2014/main" xmlns="" id="{ED73F556-C796-4379-AF13-03E4A9749055}"/>
              </a:ext>
            </a:extLst>
          </p:cNvPr>
          <p:cNvSpPr/>
          <p:nvPr/>
        </p:nvSpPr>
        <p:spPr>
          <a:xfrm>
            <a:off x="6791471" y="2470918"/>
            <a:ext cx="2213121"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Demander et consulter une carte </a:t>
            </a:r>
            <a:r>
              <a:rPr lang="fr-FR" dirty="0" smtClean="0"/>
              <a:t>bancaire</a:t>
            </a:r>
            <a:endParaRPr lang="fr-FR" dirty="0"/>
          </a:p>
        </p:txBody>
      </p:sp>
      <p:pic>
        <p:nvPicPr>
          <p:cNvPr id="17" name="Picture 4" descr="Résultat de recherche d'images pour &quot;utilisateur symbol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85" y="2524862"/>
            <a:ext cx="1726022" cy="1726023"/>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a:extLst>
              <a:ext uri="{FF2B5EF4-FFF2-40B4-BE49-F238E27FC236}">
                <a16:creationId xmlns:a16="http://schemas.microsoft.com/office/drawing/2014/main" xmlns="" id="{ED73F556-C796-4379-AF13-03E4A9749055}"/>
              </a:ext>
            </a:extLst>
          </p:cNvPr>
          <p:cNvSpPr/>
          <p:nvPr/>
        </p:nvSpPr>
        <p:spPr>
          <a:xfrm>
            <a:off x="5423879" y="1232317"/>
            <a:ext cx="2236763"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Demander et consulter un chéquier</a:t>
            </a:r>
          </a:p>
        </p:txBody>
      </p:sp>
      <p:sp>
        <p:nvSpPr>
          <p:cNvPr id="23" name="Oval 22">
            <a:extLst>
              <a:ext uri="{FF2B5EF4-FFF2-40B4-BE49-F238E27FC236}">
                <a16:creationId xmlns:a16="http://schemas.microsoft.com/office/drawing/2014/main" xmlns="" id="{ED73F556-C796-4379-AF13-03E4A9749055}"/>
              </a:ext>
            </a:extLst>
          </p:cNvPr>
          <p:cNvSpPr/>
          <p:nvPr/>
        </p:nvSpPr>
        <p:spPr>
          <a:xfrm>
            <a:off x="5330043" y="3490104"/>
            <a:ext cx="2330599" cy="1219002"/>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dirty="0"/>
              <a:t>Effectuer des virements sécurisés simples intra-bancaires et interbancaires</a:t>
            </a:r>
          </a:p>
        </p:txBody>
      </p:sp>
      <p:cxnSp>
        <p:nvCxnSpPr>
          <p:cNvPr id="24" name="Straight Connector 23">
            <a:extLst>
              <a:ext uri="{FF2B5EF4-FFF2-40B4-BE49-F238E27FC236}">
                <a16:creationId xmlns:a16="http://schemas.microsoft.com/office/drawing/2014/main" xmlns="" id="{7A87F831-7A29-4DC1-8E25-568EB51CCE73}"/>
              </a:ext>
            </a:extLst>
          </p:cNvPr>
          <p:cNvCxnSpPr/>
          <p:nvPr/>
        </p:nvCxnSpPr>
        <p:spPr>
          <a:xfrm flipV="1">
            <a:off x="2743200" y="2366679"/>
            <a:ext cx="3263705" cy="767685"/>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xmlns="" id="{7A87F831-7A29-4DC1-8E25-568EB51CCE73}"/>
              </a:ext>
            </a:extLst>
          </p:cNvPr>
          <p:cNvCxnSpPr/>
          <p:nvPr/>
        </p:nvCxnSpPr>
        <p:spPr>
          <a:xfrm>
            <a:off x="2838449" y="3609747"/>
            <a:ext cx="2609072" cy="215644"/>
          </a:xfrm>
          <a:prstGeom prst="line">
            <a:avLst/>
          </a:prstGeom>
          <a:ln w="3175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8121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1876C-35E5-4270-B4C7-E9EF3490EBB3}"/>
              </a:ext>
            </a:extLst>
          </p:cNvPr>
          <p:cNvSpPr>
            <a:spLocks noGrp="1"/>
          </p:cNvSpPr>
          <p:nvPr>
            <p:ph type="title"/>
          </p:nvPr>
        </p:nvSpPr>
        <p:spPr/>
        <p:txBody>
          <a:bodyPr/>
          <a:lstStyle/>
          <a:p>
            <a:r>
              <a:rPr lang="en" dirty="0"/>
              <a:t>Présenation </a:t>
            </a:r>
            <a:r>
              <a:rPr lang="fr-FR" dirty="0"/>
              <a:t>du projet </a:t>
            </a:r>
            <a:r>
              <a:rPr lang="fr-FR" dirty="0" smtClean="0"/>
              <a:t>(10)</a:t>
            </a:r>
            <a:endParaRPr lang="fr-FR" dirty="0"/>
          </a:p>
        </p:txBody>
      </p:sp>
      <p:sp>
        <p:nvSpPr>
          <p:cNvPr id="4" name="Slide Number Placeholder 3">
            <a:extLst>
              <a:ext uri="{FF2B5EF4-FFF2-40B4-BE49-F238E27FC236}">
                <a16:creationId xmlns:a16="http://schemas.microsoft.com/office/drawing/2014/main" xmlns="" id="{313D59DD-B717-473D-84BF-9A19220B4EE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15</a:t>
            </a:fld>
            <a:endParaRPr lang="en"/>
          </a:p>
        </p:txBody>
      </p:sp>
      <p:sp>
        <p:nvSpPr>
          <p:cNvPr id="5" name="TextBox 4">
            <a:extLst>
              <a:ext uri="{FF2B5EF4-FFF2-40B4-BE49-F238E27FC236}">
                <a16:creationId xmlns:a16="http://schemas.microsoft.com/office/drawing/2014/main" xmlns="" id="{2FFEB891-F30A-49DF-B7CA-ADE6B454437C}"/>
              </a:ext>
            </a:extLst>
          </p:cNvPr>
          <p:cNvSpPr txBox="1"/>
          <p:nvPr/>
        </p:nvSpPr>
        <p:spPr>
          <a:xfrm>
            <a:off x="0" y="1369890"/>
            <a:ext cx="2920992" cy="400110"/>
          </a:xfrm>
          <a:prstGeom prst="rect">
            <a:avLst/>
          </a:prstGeom>
          <a:noFill/>
        </p:spPr>
        <p:txBody>
          <a:bodyPr wrap="none" rtlCol="0">
            <a:spAutoFit/>
          </a:bodyPr>
          <a:lstStyle/>
          <a:p>
            <a:r>
              <a:rPr lang="fr-FR" sz="2000" dirty="0">
                <a:solidFill>
                  <a:srgbClr val="00B0F0"/>
                </a:solidFill>
                <a:latin typeface="Roboto Condensed Light"/>
                <a:ea typeface="Roboto Condensed Light"/>
              </a:rPr>
              <a:t>Besoins non fonctionnelles </a:t>
            </a:r>
            <a:endParaRPr lang="fr-FR" sz="2000" dirty="0">
              <a:solidFill>
                <a:srgbClr val="00B0F0"/>
              </a:solidFill>
              <a:latin typeface="Roboto Condensed Light"/>
              <a:ea typeface="Roboto Condensed Light"/>
              <a:sym typeface="Roboto Condensed Light"/>
            </a:endParaRPr>
          </a:p>
        </p:txBody>
      </p:sp>
      <p:sp>
        <p:nvSpPr>
          <p:cNvPr id="8" name="TextBox 7">
            <a:extLst>
              <a:ext uri="{FF2B5EF4-FFF2-40B4-BE49-F238E27FC236}">
                <a16:creationId xmlns:a16="http://schemas.microsoft.com/office/drawing/2014/main" xmlns="" id="{EF0B214A-D20A-461B-8F0E-30666ECE0156}"/>
              </a:ext>
            </a:extLst>
          </p:cNvPr>
          <p:cNvSpPr txBox="1"/>
          <p:nvPr/>
        </p:nvSpPr>
        <p:spPr>
          <a:xfrm>
            <a:off x="583054" y="4005767"/>
            <a:ext cx="1258678" cy="400110"/>
          </a:xfrm>
          <a:prstGeom prst="rect">
            <a:avLst/>
          </a:prstGeom>
          <a:noFill/>
        </p:spPr>
        <p:txBody>
          <a:bodyPr wrap="none" rtlCol="0">
            <a:spAutoFit/>
          </a:bodyPr>
          <a:lstStyle/>
          <a:p>
            <a:r>
              <a:rPr lang="fr-FR" sz="2000" dirty="0" smtClean="0">
                <a:solidFill>
                  <a:srgbClr val="263248"/>
                </a:solidFill>
                <a:latin typeface="Roboto Condensed Light"/>
                <a:ea typeface="Roboto Condensed Light"/>
              </a:rPr>
              <a:t>Ergonomie</a:t>
            </a:r>
            <a:endParaRPr lang="fr-FR" sz="2000" dirty="0">
              <a:solidFill>
                <a:srgbClr val="263248"/>
              </a:solidFill>
              <a:latin typeface="Roboto Condensed Light"/>
              <a:ea typeface="Roboto Condensed Light"/>
              <a:sym typeface="Roboto Condensed Light"/>
            </a:endParaRPr>
          </a:p>
        </p:txBody>
      </p:sp>
      <p:sp>
        <p:nvSpPr>
          <p:cNvPr id="10" name="TextBox 9">
            <a:extLst>
              <a:ext uri="{FF2B5EF4-FFF2-40B4-BE49-F238E27FC236}">
                <a16:creationId xmlns:a16="http://schemas.microsoft.com/office/drawing/2014/main" xmlns="" id="{2FD4104B-8028-4EE2-8AD8-A678252DE589}"/>
              </a:ext>
            </a:extLst>
          </p:cNvPr>
          <p:cNvSpPr txBox="1"/>
          <p:nvPr/>
        </p:nvSpPr>
        <p:spPr>
          <a:xfrm>
            <a:off x="2704317" y="4005767"/>
            <a:ext cx="997389" cy="400110"/>
          </a:xfrm>
          <a:prstGeom prst="rect">
            <a:avLst/>
          </a:prstGeom>
          <a:noFill/>
        </p:spPr>
        <p:txBody>
          <a:bodyPr wrap="none" rtlCol="0">
            <a:spAutoFit/>
          </a:bodyPr>
          <a:lstStyle/>
          <a:p>
            <a:r>
              <a:rPr lang="fr-FR" sz="2000" dirty="0" smtClean="0">
                <a:solidFill>
                  <a:srgbClr val="263248"/>
                </a:solidFill>
                <a:latin typeface="Roboto Condensed Light"/>
                <a:ea typeface="Roboto Condensed Light"/>
              </a:rPr>
              <a:t>Sécurité</a:t>
            </a:r>
            <a:endParaRPr lang="fr-FR" sz="2000" dirty="0">
              <a:solidFill>
                <a:srgbClr val="263248"/>
              </a:solidFill>
              <a:latin typeface="Roboto Condensed Light"/>
              <a:ea typeface="Roboto Condensed Light"/>
              <a:sym typeface="Roboto Condensed Light"/>
            </a:endParaRPr>
          </a:p>
        </p:txBody>
      </p:sp>
      <p:sp>
        <p:nvSpPr>
          <p:cNvPr id="12" name="TextBox 11">
            <a:extLst>
              <a:ext uri="{FF2B5EF4-FFF2-40B4-BE49-F238E27FC236}">
                <a16:creationId xmlns:a16="http://schemas.microsoft.com/office/drawing/2014/main" xmlns="" id="{C14EFCEA-B680-4911-8A21-004320557E23}"/>
              </a:ext>
            </a:extLst>
          </p:cNvPr>
          <p:cNvSpPr txBox="1"/>
          <p:nvPr/>
        </p:nvSpPr>
        <p:spPr>
          <a:xfrm>
            <a:off x="4219955" y="4017635"/>
            <a:ext cx="2361544" cy="400110"/>
          </a:xfrm>
          <a:prstGeom prst="rect">
            <a:avLst/>
          </a:prstGeom>
          <a:noFill/>
        </p:spPr>
        <p:txBody>
          <a:bodyPr wrap="none" rtlCol="0">
            <a:spAutoFit/>
          </a:bodyPr>
          <a:lstStyle/>
          <a:p>
            <a:r>
              <a:rPr lang="fr-FR" sz="2000" dirty="0" smtClean="0">
                <a:solidFill>
                  <a:srgbClr val="263248"/>
                </a:solidFill>
                <a:latin typeface="Roboto Condensed Light"/>
                <a:ea typeface="Roboto Condensed Light"/>
              </a:rPr>
              <a:t>Contraintes humaines</a:t>
            </a:r>
            <a:endParaRPr lang="fr-FR" sz="2000" dirty="0">
              <a:solidFill>
                <a:srgbClr val="263248"/>
              </a:solidFill>
              <a:latin typeface="Roboto Condensed Light"/>
              <a:ea typeface="Roboto Condensed Light"/>
              <a:sym typeface="Roboto Condensed Light"/>
            </a:endParaRPr>
          </a:p>
        </p:txBody>
      </p:sp>
      <p:sp>
        <p:nvSpPr>
          <p:cNvPr id="14" name="TextBox 13">
            <a:extLst>
              <a:ext uri="{FF2B5EF4-FFF2-40B4-BE49-F238E27FC236}">
                <a16:creationId xmlns:a16="http://schemas.microsoft.com/office/drawing/2014/main" xmlns="" id="{A64BE171-3C80-4AA5-868C-9AA7C24E006A}"/>
              </a:ext>
            </a:extLst>
          </p:cNvPr>
          <p:cNvSpPr txBox="1"/>
          <p:nvPr/>
        </p:nvSpPr>
        <p:spPr>
          <a:xfrm>
            <a:off x="6501712" y="4005767"/>
            <a:ext cx="2642288" cy="400110"/>
          </a:xfrm>
          <a:prstGeom prst="rect">
            <a:avLst/>
          </a:prstGeom>
          <a:noFill/>
        </p:spPr>
        <p:txBody>
          <a:bodyPr wrap="square" rtlCol="0">
            <a:spAutoFit/>
          </a:bodyPr>
          <a:lstStyle/>
          <a:p>
            <a:pPr algn="ctr"/>
            <a:r>
              <a:rPr lang="fr-FR" sz="2000" dirty="0" smtClean="0">
                <a:solidFill>
                  <a:srgbClr val="263248"/>
                </a:solidFill>
                <a:latin typeface="Roboto Condensed Light"/>
                <a:ea typeface="Roboto Condensed Light"/>
              </a:rPr>
              <a:t>Contraintes techniques</a:t>
            </a:r>
            <a:endParaRPr lang="fr-FR" sz="2000" dirty="0">
              <a:solidFill>
                <a:srgbClr val="263248"/>
              </a:solidFill>
              <a:latin typeface="Roboto Condensed Light"/>
              <a:ea typeface="Roboto Condensed Light"/>
              <a:sym typeface="Roboto Condensed Light"/>
            </a:endParaRPr>
          </a:p>
        </p:txBody>
      </p:sp>
      <p:pic>
        <p:nvPicPr>
          <p:cNvPr id="15" name="Picture 4"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936" y="2385090"/>
            <a:ext cx="2138669" cy="10094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ésultat de recherche d'images pour &quot;contraintes techniques icon&quot;"/>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710" b="99112" l="0" r="99000">
                        <a14:foregroundMark x1="43900" y1="58437" x2="43900" y2="58437"/>
                        <a14:foregroundMark x1="37000" y1="42451" x2="37000" y2="42451"/>
                        <a14:foregroundMark x1="21500" y1="45293" x2="21500" y2="45293"/>
                        <a14:foregroundMark x1="42100" y1="39787" x2="42100" y2="39787"/>
                        <a14:foregroundMark x1="21700" y1="50444" x2="21700" y2="50444"/>
                        <a14:foregroundMark x1="23300" y1="16696" x2="23300" y2="16696"/>
                        <a14:foregroundMark x1="13900" y1="17052" x2="13900" y2="17052"/>
                        <a14:foregroundMark x1="12800" y1="23091" x2="12800" y2="23091"/>
                        <a14:foregroundMark x1="13500" y1="24689" x2="13500" y2="24689"/>
                        <a14:foregroundMark x1="13200" y1="31794" x2="13200" y2="31794"/>
                        <a14:foregroundMark x1="23500" y1="27353" x2="23500" y2="27353"/>
                        <a14:foregroundMark x1="21700" y1="29840" x2="21700" y2="29840"/>
                        <a14:foregroundMark x1="18800" y1="31439" x2="18800" y2="31439"/>
                        <a14:foregroundMark x1="67000" y1="57194" x2="67000" y2="57194"/>
                        <a14:foregroundMark x1="83100" y1="51332" x2="84000" y2="50444"/>
                        <a14:foregroundMark x1="78200" y1="41741" x2="78200" y2="41741"/>
                        <a14:foregroundMark x1="77500" y1="58082" x2="77500" y2="58082"/>
                        <a14:foregroundMark x1="83300" y1="45648" x2="83300" y2="45648"/>
                        <a14:foregroundMark x1="83300" y1="37300" x2="83300" y2="37300"/>
                        <a14:foregroundMark x1="80000" y1="36234" x2="80000" y2="36234"/>
                        <a14:foregroundMark x1="71000" y1="35702" x2="71000" y2="35702"/>
                        <a14:foregroundMark x1="73200" y1="36234" x2="73200" y2="36234"/>
                        <a14:foregroundMark x1="73700" y1="47247" x2="73700" y2="47247"/>
                        <a14:foregroundMark x1="63800" y1="44583" x2="63800" y2="44583"/>
                        <a14:foregroundMark x1="64700" y1="39787" x2="64100" y2="39432"/>
                        <a14:foregroundMark x1="64100" y1="36234" x2="64100" y2="36234"/>
                        <a14:foregroundMark x1="60000" y1="46181" x2="60000" y2="46181"/>
                        <a14:foregroundMark x1="73900" y1="70337" x2="73900" y2="70337"/>
                        <a14:foregroundMark x1="73900" y1="67140" x2="73900" y2="67140"/>
                        <a14:foregroundMark x1="71200" y1="68739" x2="71200" y2="68739"/>
                        <a14:foregroundMark x1="63200" y1="68028" x2="63200" y2="68028"/>
                        <a14:foregroundMark x1="60000" y1="61989" x2="60000" y2="61989"/>
                        <a14:foregroundMark x1="36300" y1="28597" x2="36300" y2="28597"/>
                        <a14:foregroundMark x1="30700" y1="27886" x2="30700" y2="27886"/>
                      </a14:backgroundRemoval>
                    </a14:imgEffect>
                  </a14:imgLayer>
                </a14:imgProps>
              </a:ext>
              <a:ext uri="{28A0092B-C50C-407E-A947-70E740481C1C}">
                <a14:useLocalDpi xmlns:a14="http://schemas.microsoft.com/office/drawing/2010/main" val="0"/>
              </a:ext>
            </a:extLst>
          </a:blip>
          <a:srcRect r="48785" b="23768"/>
          <a:stretch/>
        </p:blipFill>
        <p:spPr bwMode="auto">
          <a:xfrm>
            <a:off x="6750995" y="2036304"/>
            <a:ext cx="2143721" cy="179546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ésultat de recherche d'images pour &quot;contraintes humaines icon&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1814" y="1863367"/>
            <a:ext cx="2049898" cy="2049899"/>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Résultat de recherche d'images pour &quot;ergonomie icon&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22" y="1957512"/>
            <a:ext cx="1860742" cy="1860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3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8200"/>
                                        </p:tgtEl>
                                        <p:attrNameLst>
                                          <p:attrName>style.visibility</p:attrName>
                                        </p:attrNameLst>
                                      </p:cBhvr>
                                      <p:to>
                                        <p:strVal val="visible"/>
                                      </p:to>
                                    </p:set>
                                    <p:animEffect transition="in" filter="fade">
                                      <p:cBhvr>
                                        <p:cTn id="10" dur="500"/>
                                        <p:tgtEl>
                                          <p:spTgt spid="82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8196"/>
                                        </p:tgtEl>
                                        <p:attrNameLst>
                                          <p:attrName>style.visibility</p:attrName>
                                        </p:attrNameLst>
                                      </p:cBhvr>
                                      <p:to>
                                        <p:strVal val="visible"/>
                                      </p:to>
                                    </p:set>
                                    <p:animEffect transition="in" filter="fade">
                                      <p:cBhvr>
                                        <p:cTn id="26" dur="500"/>
                                        <p:tgtEl>
                                          <p:spTgt spid="81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Etat de l’art</a:t>
            </a:r>
            <a:endParaRPr lang="fr-FR" dirty="0"/>
          </a:p>
        </p:txBody>
      </p:sp>
      <p:sp>
        <p:nvSpPr>
          <p:cNvPr id="3" name="Subtitle 2"/>
          <p:cNvSpPr>
            <a:spLocks noGrp="1"/>
          </p:cNvSpPr>
          <p:nvPr>
            <p:ph type="subTitle" idx="1"/>
          </p:nvPr>
        </p:nvSpPr>
        <p:spPr/>
        <p:txBody>
          <a:bodyPr/>
          <a:lstStyle/>
          <a:p>
            <a:r>
              <a:rPr lang="fr-FR" dirty="0" smtClean="0"/>
              <a:t>Technologies et Frameworks</a:t>
            </a:r>
            <a:endParaRPr lang="fr-FR"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16</a:t>
            </a:fld>
            <a:endParaRPr lang="en"/>
          </a:p>
        </p:txBody>
      </p:sp>
      <p:sp>
        <p:nvSpPr>
          <p:cNvPr id="5"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3</a:t>
            </a:r>
          </a:p>
        </p:txBody>
      </p:sp>
    </p:spTree>
    <p:extLst>
      <p:ext uri="{BB962C8B-B14F-4D97-AF65-F5344CB8AC3E}">
        <p14:creationId xmlns:p14="http://schemas.microsoft.com/office/powerpoint/2010/main" val="1811814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1876C-35E5-4270-B4C7-E9EF3490EBB3}"/>
              </a:ext>
            </a:extLst>
          </p:cNvPr>
          <p:cNvSpPr>
            <a:spLocks noGrp="1"/>
          </p:cNvSpPr>
          <p:nvPr>
            <p:ph type="title"/>
          </p:nvPr>
        </p:nvSpPr>
        <p:spPr/>
        <p:txBody>
          <a:bodyPr/>
          <a:lstStyle/>
          <a:p>
            <a:r>
              <a:rPr lang="fr-FR" dirty="0" smtClean="0"/>
              <a:t>Etat de l’art (1)</a:t>
            </a:r>
            <a:endParaRPr lang="fr-FR" dirty="0"/>
          </a:p>
        </p:txBody>
      </p:sp>
      <p:sp>
        <p:nvSpPr>
          <p:cNvPr id="4" name="Slide Number Placeholder 3">
            <a:extLst>
              <a:ext uri="{FF2B5EF4-FFF2-40B4-BE49-F238E27FC236}">
                <a16:creationId xmlns:a16="http://schemas.microsoft.com/office/drawing/2014/main" xmlns="" id="{313D59DD-B717-473D-84BF-9A19220B4EE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17</a:t>
            </a:fld>
            <a:endParaRPr lang="en"/>
          </a:p>
        </p:txBody>
      </p:sp>
      <p:pic>
        <p:nvPicPr>
          <p:cNvPr id="1026" name="Picture 2" descr="Résultat de recherche d'images pour &quot;spring mvc&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7" y="2110408"/>
            <a:ext cx="3005149" cy="1758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mvc&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514" y="1494397"/>
            <a:ext cx="31146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spring mvc&quot;"/>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99492" l="68006" r="99570">
                        <a14:foregroundMark x1="89383" y1="28934" x2="89383" y2="28934"/>
                        <a14:foregroundMark x1="84505" y1="27411" x2="84505" y2="27411"/>
                      </a14:backgroundRemoval>
                    </a14:imgEffect>
                  </a14:imgLayer>
                </a14:imgProps>
              </a:ext>
              <a:ext uri="{28A0092B-C50C-407E-A947-70E740481C1C}">
                <a14:useLocalDpi xmlns:a14="http://schemas.microsoft.com/office/drawing/2010/main" val="0"/>
              </a:ext>
            </a:extLst>
          </a:blip>
          <a:srcRect l="67826"/>
          <a:stretch/>
        </p:blipFill>
        <p:spPr bwMode="auto">
          <a:xfrm>
            <a:off x="4845859" y="1963208"/>
            <a:ext cx="2135984"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1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8"/>
                                        </p:tgtEl>
                                      </p:cBhvr>
                                    </p:animEffect>
                                    <p:set>
                                      <p:cBhvr>
                                        <p:cTn id="7" dur="1" fill="hold">
                                          <p:stCondLst>
                                            <p:cond delay="499"/>
                                          </p:stCondLst>
                                        </p:cTn>
                                        <p:tgtEl>
                                          <p:spTgt spid="102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1876C-35E5-4270-B4C7-E9EF3490EBB3}"/>
              </a:ext>
            </a:extLst>
          </p:cNvPr>
          <p:cNvSpPr>
            <a:spLocks noGrp="1"/>
          </p:cNvSpPr>
          <p:nvPr>
            <p:ph type="title"/>
          </p:nvPr>
        </p:nvSpPr>
        <p:spPr/>
        <p:txBody>
          <a:bodyPr/>
          <a:lstStyle/>
          <a:p>
            <a:r>
              <a:rPr lang="fr-FR" dirty="0" smtClean="0"/>
              <a:t>Etat de l’art (2)</a:t>
            </a:r>
            <a:endParaRPr lang="fr-FR" dirty="0"/>
          </a:p>
        </p:txBody>
      </p:sp>
      <p:sp>
        <p:nvSpPr>
          <p:cNvPr id="4" name="Slide Number Placeholder 3">
            <a:extLst>
              <a:ext uri="{FF2B5EF4-FFF2-40B4-BE49-F238E27FC236}">
                <a16:creationId xmlns:a16="http://schemas.microsoft.com/office/drawing/2014/main" xmlns="" id="{313D59DD-B717-473D-84BF-9A19220B4EE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18</a:t>
            </a:fld>
            <a:endParaRPr lang="en"/>
          </a:p>
        </p:txBody>
      </p:sp>
      <p:pic>
        <p:nvPicPr>
          <p:cNvPr id="2050"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244" y="1639611"/>
            <a:ext cx="668655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31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3136200"/>
            <a:ext cx="4094400" cy="1159800"/>
          </a:xfrm>
          <a:prstGeom prst="rect">
            <a:avLst/>
          </a:prstGeom>
        </p:spPr>
        <p:txBody>
          <a:bodyPr wrap="square" lIns="91425" tIns="91425" rIns="91425" bIns="91425" anchor="b" anchorCtr="0">
            <a:noAutofit/>
          </a:bodyPr>
          <a:lstStyle/>
          <a:p>
            <a:pPr lvl="0" rtl="0">
              <a:spcBef>
                <a:spcPts val="0"/>
              </a:spcBef>
              <a:buNone/>
            </a:pPr>
            <a:r>
              <a:rPr lang="fr-FR" dirty="0"/>
              <a:t>Conception du projet</a:t>
            </a: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19</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smtClean="0">
                <a:solidFill>
                  <a:srgbClr val="3F5378"/>
                </a:solidFill>
                <a:latin typeface="Roboto Condensed"/>
                <a:ea typeface="Roboto Condensed"/>
                <a:cs typeface="Roboto Condensed"/>
                <a:sym typeface="Roboto Condensed"/>
              </a:rPr>
              <a:t>4</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3472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94" y="1460886"/>
            <a:ext cx="6572058" cy="3090940"/>
          </a:xfrm>
          <a:prstGeom prst="rect">
            <a:avLst/>
          </a:prstGeom>
        </p:spPr>
      </p:pic>
      <p:sp>
        <p:nvSpPr>
          <p:cNvPr id="2" name="Title 1"/>
          <p:cNvSpPr>
            <a:spLocks noGrp="1"/>
          </p:cNvSpPr>
          <p:nvPr>
            <p:ph type="title"/>
          </p:nvPr>
        </p:nvSpPr>
        <p:spPr/>
        <p:txBody>
          <a:bodyPr/>
          <a:lstStyle/>
          <a:p>
            <a:r>
              <a:rPr lang="fr-FR" dirty="0" smtClean="0"/>
              <a:t>Plan</a:t>
            </a:r>
            <a:endParaRPr lang="fr-FR"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sp>
        <p:nvSpPr>
          <p:cNvPr id="8" name="TextBox 7"/>
          <p:cNvSpPr txBox="1"/>
          <p:nvPr/>
        </p:nvSpPr>
        <p:spPr>
          <a:xfrm>
            <a:off x="1153552" y="1617785"/>
            <a:ext cx="284052" cy="307777"/>
          </a:xfrm>
          <a:prstGeom prst="rect">
            <a:avLst/>
          </a:prstGeom>
          <a:noFill/>
        </p:spPr>
        <p:txBody>
          <a:bodyPr wrap="none" rtlCol="0">
            <a:spAutoFit/>
          </a:bodyPr>
          <a:lstStyle/>
          <a:p>
            <a:r>
              <a:rPr lang="fr-FR" dirty="0" smtClean="0">
                <a:solidFill>
                  <a:schemeClr val="accent1">
                    <a:lumMod val="50000"/>
                  </a:schemeClr>
                </a:solidFill>
              </a:rPr>
              <a:t>1</a:t>
            </a:r>
            <a:endParaRPr lang="fr-FR" dirty="0">
              <a:solidFill>
                <a:schemeClr val="accent1">
                  <a:lumMod val="50000"/>
                </a:schemeClr>
              </a:solidFill>
            </a:endParaRPr>
          </a:p>
        </p:txBody>
      </p:sp>
      <p:sp>
        <p:nvSpPr>
          <p:cNvPr id="10" name="TextBox 9"/>
          <p:cNvSpPr txBox="1"/>
          <p:nvPr/>
        </p:nvSpPr>
        <p:spPr>
          <a:xfrm>
            <a:off x="1437604" y="3578516"/>
            <a:ext cx="284052" cy="307777"/>
          </a:xfrm>
          <a:prstGeom prst="rect">
            <a:avLst/>
          </a:prstGeom>
          <a:noFill/>
        </p:spPr>
        <p:txBody>
          <a:bodyPr wrap="none" rtlCol="0">
            <a:spAutoFit/>
          </a:bodyPr>
          <a:lstStyle/>
          <a:p>
            <a:r>
              <a:rPr lang="fr-FR" dirty="0" smtClean="0">
                <a:solidFill>
                  <a:schemeClr val="accent1">
                    <a:lumMod val="50000"/>
                  </a:schemeClr>
                </a:solidFill>
              </a:rPr>
              <a:t>5</a:t>
            </a:r>
            <a:endParaRPr lang="fr-FR" dirty="0">
              <a:solidFill>
                <a:schemeClr val="accent1">
                  <a:lumMod val="50000"/>
                </a:schemeClr>
              </a:solidFill>
            </a:endParaRPr>
          </a:p>
        </p:txBody>
      </p:sp>
      <p:sp>
        <p:nvSpPr>
          <p:cNvPr id="11" name="TextBox 10"/>
          <p:cNvSpPr txBox="1"/>
          <p:nvPr/>
        </p:nvSpPr>
        <p:spPr>
          <a:xfrm>
            <a:off x="1437604" y="2104832"/>
            <a:ext cx="284052" cy="307777"/>
          </a:xfrm>
          <a:prstGeom prst="rect">
            <a:avLst/>
          </a:prstGeom>
          <a:noFill/>
        </p:spPr>
        <p:txBody>
          <a:bodyPr wrap="none" rtlCol="0">
            <a:spAutoFit/>
          </a:bodyPr>
          <a:lstStyle/>
          <a:p>
            <a:r>
              <a:rPr lang="fr-FR" dirty="0" smtClean="0">
                <a:solidFill>
                  <a:schemeClr val="accent1">
                    <a:lumMod val="50000"/>
                  </a:schemeClr>
                </a:solidFill>
              </a:rPr>
              <a:t>2</a:t>
            </a:r>
            <a:endParaRPr lang="fr-FR" dirty="0">
              <a:solidFill>
                <a:schemeClr val="accent1">
                  <a:lumMod val="50000"/>
                </a:schemeClr>
              </a:solidFill>
            </a:endParaRPr>
          </a:p>
        </p:txBody>
      </p:sp>
      <p:sp>
        <p:nvSpPr>
          <p:cNvPr id="13" name="TextBox 12"/>
          <p:cNvSpPr txBox="1"/>
          <p:nvPr/>
        </p:nvSpPr>
        <p:spPr>
          <a:xfrm>
            <a:off x="1562688" y="2589629"/>
            <a:ext cx="284052" cy="307777"/>
          </a:xfrm>
          <a:prstGeom prst="rect">
            <a:avLst/>
          </a:prstGeom>
          <a:noFill/>
        </p:spPr>
        <p:txBody>
          <a:bodyPr wrap="none" rtlCol="0">
            <a:spAutoFit/>
          </a:bodyPr>
          <a:lstStyle/>
          <a:p>
            <a:r>
              <a:rPr lang="fr-FR" dirty="0" smtClean="0">
                <a:solidFill>
                  <a:schemeClr val="accent1">
                    <a:lumMod val="50000"/>
                  </a:schemeClr>
                </a:solidFill>
              </a:rPr>
              <a:t>3</a:t>
            </a:r>
            <a:endParaRPr lang="fr-FR" dirty="0">
              <a:solidFill>
                <a:schemeClr val="accent1">
                  <a:lumMod val="50000"/>
                </a:schemeClr>
              </a:solidFill>
            </a:endParaRPr>
          </a:p>
        </p:txBody>
      </p:sp>
      <p:sp>
        <p:nvSpPr>
          <p:cNvPr id="14" name="TextBox 13"/>
          <p:cNvSpPr txBox="1"/>
          <p:nvPr/>
        </p:nvSpPr>
        <p:spPr>
          <a:xfrm>
            <a:off x="1562688" y="3072616"/>
            <a:ext cx="284052" cy="307777"/>
          </a:xfrm>
          <a:prstGeom prst="rect">
            <a:avLst/>
          </a:prstGeom>
          <a:noFill/>
        </p:spPr>
        <p:txBody>
          <a:bodyPr wrap="none" rtlCol="0">
            <a:spAutoFit/>
          </a:bodyPr>
          <a:lstStyle/>
          <a:p>
            <a:r>
              <a:rPr lang="fr-FR" dirty="0" smtClean="0">
                <a:solidFill>
                  <a:schemeClr val="accent1">
                    <a:lumMod val="50000"/>
                  </a:schemeClr>
                </a:solidFill>
              </a:rPr>
              <a:t>4</a:t>
            </a:r>
            <a:endParaRPr lang="fr-FR" dirty="0">
              <a:solidFill>
                <a:schemeClr val="accent1">
                  <a:lumMod val="50000"/>
                </a:schemeClr>
              </a:solidFill>
            </a:endParaRPr>
          </a:p>
        </p:txBody>
      </p:sp>
      <p:sp>
        <p:nvSpPr>
          <p:cNvPr id="15" name="TextBox 14"/>
          <p:cNvSpPr txBox="1"/>
          <p:nvPr/>
        </p:nvSpPr>
        <p:spPr>
          <a:xfrm>
            <a:off x="1153552" y="4079631"/>
            <a:ext cx="284052" cy="307777"/>
          </a:xfrm>
          <a:prstGeom prst="rect">
            <a:avLst/>
          </a:prstGeom>
          <a:noFill/>
        </p:spPr>
        <p:txBody>
          <a:bodyPr wrap="none" rtlCol="0">
            <a:spAutoFit/>
          </a:bodyPr>
          <a:lstStyle/>
          <a:p>
            <a:r>
              <a:rPr lang="fr-FR" dirty="0" smtClean="0">
                <a:solidFill>
                  <a:schemeClr val="accent1">
                    <a:lumMod val="50000"/>
                  </a:schemeClr>
                </a:solidFill>
              </a:rPr>
              <a:t>6</a:t>
            </a:r>
            <a:endParaRPr lang="fr-FR" dirty="0">
              <a:solidFill>
                <a:schemeClr val="accent1">
                  <a:lumMod val="50000"/>
                </a:schemeClr>
              </a:solidFill>
            </a:endParaRPr>
          </a:p>
        </p:txBody>
      </p:sp>
    </p:spTree>
    <p:extLst>
      <p:ext uri="{BB962C8B-B14F-4D97-AF65-F5344CB8AC3E}">
        <p14:creationId xmlns:p14="http://schemas.microsoft.com/office/powerpoint/2010/main" val="3738490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1876C-35E5-4270-B4C7-E9EF3490EBB3}"/>
              </a:ext>
            </a:extLst>
          </p:cNvPr>
          <p:cNvSpPr>
            <a:spLocks noGrp="1"/>
          </p:cNvSpPr>
          <p:nvPr>
            <p:ph type="title"/>
          </p:nvPr>
        </p:nvSpPr>
        <p:spPr/>
        <p:txBody>
          <a:bodyPr/>
          <a:lstStyle/>
          <a:p>
            <a:r>
              <a:rPr lang="fr-FR" dirty="0" smtClean="0"/>
              <a:t>Conception du projet (1)</a:t>
            </a:r>
            <a:endParaRPr lang="fr-FR" dirty="0"/>
          </a:p>
        </p:txBody>
      </p:sp>
      <p:sp>
        <p:nvSpPr>
          <p:cNvPr id="4" name="Slide Number Placeholder 3">
            <a:extLst>
              <a:ext uri="{FF2B5EF4-FFF2-40B4-BE49-F238E27FC236}">
                <a16:creationId xmlns:a16="http://schemas.microsoft.com/office/drawing/2014/main" xmlns="" id="{313D59DD-B717-473D-84BF-9A19220B4EE0}"/>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20</a:t>
            </a:fld>
            <a:endParaRPr lang="en"/>
          </a:p>
        </p:txBody>
      </p:sp>
      <p:sp>
        <p:nvSpPr>
          <p:cNvPr id="5" name="TextBox 4">
            <a:extLst>
              <a:ext uri="{FF2B5EF4-FFF2-40B4-BE49-F238E27FC236}">
                <a16:creationId xmlns:a16="http://schemas.microsoft.com/office/drawing/2014/main" xmlns="" id="{2FFEB891-F30A-49DF-B7CA-ADE6B454437C}"/>
              </a:ext>
            </a:extLst>
          </p:cNvPr>
          <p:cNvSpPr txBox="1"/>
          <p:nvPr/>
        </p:nvSpPr>
        <p:spPr>
          <a:xfrm>
            <a:off x="0" y="1369890"/>
            <a:ext cx="4240263" cy="400110"/>
          </a:xfrm>
          <a:prstGeom prst="rect">
            <a:avLst/>
          </a:prstGeom>
          <a:noFill/>
        </p:spPr>
        <p:txBody>
          <a:bodyPr wrap="none" rtlCol="0">
            <a:spAutoFit/>
          </a:bodyPr>
          <a:lstStyle/>
          <a:p>
            <a:r>
              <a:rPr lang="fr-FR" sz="2000" dirty="0" smtClean="0">
                <a:solidFill>
                  <a:srgbClr val="00B0F0"/>
                </a:solidFill>
                <a:latin typeface="Roboto Condensed Light"/>
                <a:ea typeface="Roboto Condensed Light"/>
              </a:rPr>
              <a:t>Architecture globale : Architecture 3-tiers</a:t>
            </a:r>
            <a:endParaRPr lang="fr-FR" sz="2000" dirty="0">
              <a:solidFill>
                <a:srgbClr val="00B0F0"/>
              </a:solidFill>
              <a:latin typeface="Roboto Condensed Light"/>
              <a:ea typeface="Roboto Condensed Light"/>
              <a:sym typeface="Roboto Condensed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24" y="1756821"/>
            <a:ext cx="6529382" cy="2853175"/>
          </a:xfrm>
          <a:prstGeom prst="rect">
            <a:avLst/>
          </a:prstGeom>
        </p:spPr>
      </p:pic>
    </p:spTree>
    <p:extLst>
      <p:ext uri="{BB962C8B-B14F-4D97-AF65-F5344CB8AC3E}">
        <p14:creationId xmlns:p14="http://schemas.microsoft.com/office/powerpoint/2010/main" val="3273775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Conception du projet (2)</a:t>
            </a:r>
            <a:endParaRPr lang="fr-FR"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21</a:t>
            </a:fld>
            <a:endParaRPr lang="en"/>
          </a:p>
        </p:txBody>
      </p:sp>
      <p:sp>
        <p:nvSpPr>
          <p:cNvPr id="7" name="TextBox 6"/>
          <p:cNvSpPr txBox="1"/>
          <p:nvPr/>
        </p:nvSpPr>
        <p:spPr>
          <a:xfrm>
            <a:off x="2110294" y="4794300"/>
            <a:ext cx="4354077" cy="307777"/>
          </a:xfrm>
          <a:prstGeom prst="rect">
            <a:avLst/>
          </a:prstGeom>
          <a:noFill/>
        </p:spPr>
        <p:txBody>
          <a:bodyPr wrap="none" rtlCol="0">
            <a:spAutoFit/>
          </a:bodyPr>
          <a:lstStyle/>
          <a:p>
            <a:pPr algn="ctr"/>
            <a:r>
              <a:rPr lang="fr-FR" dirty="0" smtClean="0">
                <a:solidFill>
                  <a:schemeClr val="accent1">
                    <a:lumMod val="60000"/>
                    <a:lumOff val="40000"/>
                  </a:schemeClr>
                </a:solidFill>
              </a:rPr>
              <a:t>Diagramme de classes de domaine de « EBanking »</a:t>
            </a:r>
            <a:endParaRPr lang="fr-FR" dirty="0">
              <a:solidFill>
                <a:schemeClr val="accent1">
                  <a:lumMod val="60000"/>
                  <a:lumOff val="40000"/>
                </a:schemeClr>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748" y="1432029"/>
            <a:ext cx="5553171" cy="3362271"/>
          </a:xfrm>
          <a:prstGeom prst="rect">
            <a:avLst/>
          </a:prstGeom>
        </p:spPr>
      </p:pic>
    </p:spTree>
    <p:extLst>
      <p:ext uri="{BB962C8B-B14F-4D97-AF65-F5344CB8AC3E}">
        <p14:creationId xmlns:p14="http://schemas.microsoft.com/office/powerpoint/2010/main" val="2810609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Conception du projet (3)</a:t>
            </a:r>
            <a:endParaRPr lang="fr-FR"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22</a:t>
            </a:fld>
            <a:endParaRPr lang="en"/>
          </a:p>
        </p:txBody>
      </p:sp>
      <p:pic>
        <p:nvPicPr>
          <p:cNvPr id="5" name="Picture 4" descr="Diagrammes - EA"/>
          <p:cNvPicPr>
            <a:picLocks noChangeAspect="1"/>
          </p:cNvPicPr>
          <p:nvPr/>
        </p:nvPicPr>
        <p:blipFill rotWithShape="1">
          <a:blip r:embed="rId3">
            <a:extLst>
              <a:ext uri="{28A0092B-C50C-407E-A947-70E740481C1C}">
                <a14:useLocalDpi xmlns:a14="http://schemas.microsoft.com/office/drawing/2010/main" val="0"/>
              </a:ext>
            </a:extLst>
          </a:blip>
          <a:srcRect l="12609" t="19832" r="29855" b="22019"/>
          <a:stretch/>
        </p:blipFill>
        <p:spPr>
          <a:xfrm>
            <a:off x="1338468" y="1364972"/>
            <a:ext cx="5989984" cy="3259035"/>
          </a:xfrm>
          <a:prstGeom prst="rect">
            <a:avLst/>
          </a:prstGeom>
        </p:spPr>
      </p:pic>
      <p:sp>
        <p:nvSpPr>
          <p:cNvPr id="6" name="TextBox 5"/>
          <p:cNvSpPr txBox="1"/>
          <p:nvPr/>
        </p:nvSpPr>
        <p:spPr>
          <a:xfrm>
            <a:off x="2071462" y="4676315"/>
            <a:ext cx="4523995" cy="307777"/>
          </a:xfrm>
          <a:prstGeom prst="rect">
            <a:avLst/>
          </a:prstGeom>
          <a:noFill/>
        </p:spPr>
        <p:txBody>
          <a:bodyPr wrap="none" rtlCol="0">
            <a:spAutoFit/>
          </a:bodyPr>
          <a:lstStyle/>
          <a:p>
            <a:pPr algn="ctr"/>
            <a:r>
              <a:rPr lang="fr-FR" dirty="0" smtClean="0">
                <a:solidFill>
                  <a:schemeClr val="accent1">
                    <a:lumMod val="60000"/>
                    <a:lumOff val="40000"/>
                  </a:schemeClr>
                </a:solidFill>
              </a:rPr>
              <a:t>Diagramme de classes de domaine de « EBankingSI »</a:t>
            </a:r>
            <a:endParaRPr lang="fr-FR" dirty="0">
              <a:solidFill>
                <a:schemeClr val="accent1">
                  <a:lumMod val="60000"/>
                  <a:lumOff val="40000"/>
                </a:schemeClr>
              </a:solidFill>
            </a:endParaRPr>
          </a:p>
        </p:txBody>
      </p:sp>
    </p:spTree>
    <p:extLst>
      <p:ext uri="{BB962C8B-B14F-4D97-AF65-F5344CB8AC3E}">
        <p14:creationId xmlns:p14="http://schemas.microsoft.com/office/powerpoint/2010/main" val="1221835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Conception du projet (4)</a:t>
            </a:r>
            <a:endParaRPr lang="fr-FR"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23</a:t>
            </a:fld>
            <a:endParaRPr lang="en"/>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10417"/>
          <a:stretch/>
        </p:blipFill>
        <p:spPr>
          <a:xfrm>
            <a:off x="228693" y="2040836"/>
            <a:ext cx="8665728" cy="1855304"/>
          </a:xfrm>
          <a:prstGeom prst="rect">
            <a:avLst/>
          </a:prstGeom>
        </p:spPr>
      </p:pic>
      <p:sp>
        <p:nvSpPr>
          <p:cNvPr id="7" name="TextBox 6"/>
          <p:cNvSpPr txBox="1"/>
          <p:nvPr/>
        </p:nvSpPr>
        <p:spPr>
          <a:xfrm>
            <a:off x="1295277" y="3958542"/>
            <a:ext cx="6532559" cy="307777"/>
          </a:xfrm>
          <a:prstGeom prst="rect">
            <a:avLst/>
          </a:prstGeom>
          <a:noFill/>
        </p:spPr>
        <p:txBody>
          <a:bodyPr wrap="none" rtlCol="0">
            <a:spAutoFit/>
          </a:bodyPr>
          <a:lstStyle/>
          <a:p>
            <a:pPr algn="ctr"/>
            <a:r>
              <a:rPr lang="fr-FR" dirty="0">
                <a:solidFill>
                  <a:schemeClr val="accent1">
                    <a:lumMod val="60000"/>
                    <a:lumOff val="40000"/>
                  </a:schemeClr>
                </a:solidFill>
              </a:rPr>
              <a:t>Diagramme de classes de cas d’utilisation </a:t>
            </a:r>
            <a:r>
              <a:rPr lang="fr-FR" dirty="0" smtClean="0">
                <a:solidFill>
                  <a:schemeClr val="accent1">
                    <a:lumMod val="60000"/>
                    <a:lumOff val="40000"/>
                  </a:schemeClr>
                </a:solidFill>
              </a:rPr>
              <a:t>«Consulter les commandes de carte»</a:t>
            </a:r>
            <a:endParaRPr lang="fr-FR" dirty="0">
              <a:solidFill>
                <a:schemeClr val="accent1">
                  <a:lumMod val="60000"/>
                  <a:lumOff val="40000"/>
                </a:schemeClr>
              </a:solidFill>
            </a:endParaRPr>
          </a:p>
        </p:txBody>
      </p:sp>
    </p:spTree>
    <p:extLst>
      <p:ext uri="{BB962C8B-B14F-4D97-AF65-F5344CB8AC3E}">
        <p14:creationId xmlns:p14="http://schemas.microsoft.com/office/powerpoint/2010/main" val="1766551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mes - EA"/>
          <p:cNvPicPr>
            <a:picLocks noChangeAspect="1"/>
          </p:cNvPicPr>
          <p:nvPr/>
        </p:nvPicPr>
        <p:blipFill rotWithShape="1">
          <a:blip r:embed="rId3">
            <a:extLst>
              <a:ext uri="{28A0092B-C50C-407E-A947-70E740481C1C}">
                <a14:useLocalDpi xmlns:a14="http://schemas.microsoft.com/office/drawing/2010/main" val="0"/>
              </a:ext>
            </a:extLst>
          </a:blip>
          <a:srcRect l="13043" t="20101" r="30869" b="33508"/>
          <a:stretch/>
        </p:blipFill>
        <p:spPr>
          <a:xfrm>
            <a:off x="1298713" y="1416205"/>
            <a:ext cx="6400800" cy="2850114"/>
          </a:xfrm>
          <a:prstGeom prst="rect">
            <a:avLst/>
          </a:prstGeom>
        </p:spPr>
      </p:pic>
      <p:sp>
        <p:nvSpPr>
          <p:cNvPr id="2" name="Title 1"/>
          <p:cNvSpPr>
            <a:spLocks noGrp="1"/>
          </p:cNvSpPr>
          <p:nvPr>
            <p:ph type="title"/>
          </p:nvPr>
        </p:nvSpPr>
        <p:spPr/>
        <p:txBody>
          <a:bodyPr/>
          <a:lstStyle/>
          <a:p>
            <a:r>
              <a:rPr lang="fr-FR" dirty="0" smtClean="0"/>
              <a:t>Conception du projet (5)</a:t>
            </a:r>
            <a:endParaRPr lang="fr-FR" dirty="0"/>
          </a:p>
        </p:txBody>
      </p:sp>
      <p:sp>
        <p:nvSpPr>
          <p:cNvPr id="7" name="TextBox 6"/>
          <p:cNvSpPr txBox="1"/>
          <p:nvPr/>
        </p:nvSpPr>
        <p:spPr>
          <a:xfrm>
            <a:off x="1925331" y="4241595"/>
            <a:ext cx="5147563" cy="307777"/>
          </a:xfrm>
          <a:prstGeom prst="rect">
            <a:avLst/>
          </a:prstGeom>
          <a:noFill/>
        </p:spPr>
        <p:txBody>
          <a:bodyPr wrap="none" rtlCol="0">
            <a:spAutoFit/>
          </a:bodyPr>
          <a:lstStyle/>
          <a:p>
            <a:pPr algn="ctr"/>
            <a:r>
              <a:rPr lang="fr-FR" dirty="0">
                <a:solidFill>
                  <a:schemeClr val="accent1">
                    <a:lumMod val="60000"/>
                    <a:lumOff val="40000"/>
                  </a:schemeClr>
                </a:solidFill>
              </a:rPr>
              <a:t>Diagramme de </a:t>
            </a:r>
            <a:r>
              <a:rPr lang="fr-FR" dirty="0" smtClean="0">
                <a:solidFill>
                  <a:schemeClr val="accent1">
                    <a:lumMod val="60000"/>
                    <a:lumOff val="40000"/>
                  </a:schemeClr>
                </a:solidFill>
              </a:rPr>
              <a:t>séquence «Consulter les commandes de carte»</a:t>
            </a:r>
            <a:endParaRPr lang="fr-FR" dirty="0">
              <a:solidFill>
                <a:schemeClr val="accent1">
                  <a:lumMod val="60000"/>
                  <a:lumOff val="40000"/>
                </a:schemeClr>
              </a:solidFill>
            </a:endParaRPr>
          </a:p>
        </p:txBody>
      </p:sp>
      <p:sp>
        <p:nvSpPr>
          <p:cNvPr id="8" name="Slide Number Placeholder 3"/>
          <p:cNvSpPr>
            <a:spLocks noGrp="1"/>
          </p:cNvSpPr>
          <p:nvPr>
            <p:ph type="sldNum" idx="12"/>
          </p:nvPr>
        </p:nvSpPr>
        <p:spPr>
          <a:xfrm>
            <a:off x="7618000" y="4636500"/>
            <a:ext cx="1487400" cy="315600"/>
          </a:xfrm>
        </p:spPr>
        <p:txBody>
          <a:bodyPr/>
          <a:lstStyle/>
          <a:p>
            <a:pPr lvl="0">
              <a:spcBef>
                <a:spcPts val="0"/>
              </a:spcBef>
              <a:buNone/>
            </a:pPr>
            <a:r>
              <a:rPr lang="en" dirty="0" smtClean="0"/>
              <a:t>24</a:t>
            </a:r>
            <a:endParaRPr lang="en" dirty="0"/>
          </a:p>
        </p:txBody>
      </p:sp>
    </p:spTree>
    <p:extLst>
      <p:ext uri="{BB962C8B-B14F-4D97-AF65-F5344CB8AC3E}">
        <p14:creationId xmlns:p14="http://schemas.microsoft.com/office/powerpoint/2010/main" val="1971938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3136200"/>
            <a:ext cx="4094400" cy="1159800"/>
          </a:xfrm>
          <a:prstGeom prst="rect">
            <a:avLst/>
          </a:prstGeom>
        </p:spPr>
        <p:txBody>
          <a:bodyPr wrap="square" lIns="91425" tIns="91425" rIns="91425" bIns="91425" anchor="b" anchorCtr="0">
            <a:noAutofit/>
          </a:bodyPr>
          <a:lstStyle/>
          <a:p>
            <a:pPr lvl="0" rtl="0">
              <a:spcBef>
                <a:spcPts val="0"/>
              </a:spcBef>
              <a:buNone/>
            </a:pPr>
            <a:r>
              <a:rPr lang="fr-FR" dirty="0" smtClean="0"/>
              <a:t>Développement et Tests</a:t>
            </a: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25</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5</a:t>
            </a:r>
          </a:p>
        </p:txBody>
      </p:sp>
    </p:spTree>
    <p:extLst>
      <p:ext uri="{BB962C8B-B14F-4D97-AF65-F5344CB8AC3E}">
        <p14:creationId xmlns:p14="http://schemas.microsoft.com/office/powerpoint/2010/main" val="3125311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77340-0ABD-4562-AD06-718ABEA3013D}"/>
              </a:ext>
            </a:extLst>
          </p:cNvPr>
          <p:cNvSpPr>
            <a:spLocks noGrp="1"/>
          </p:cNvSpPr>
          <p:nvPr>
            <p:ph type="title"/>
          </p:nvPr>
        </p:nvSpPr>
        <p:spPr/>
        <p:txBody>
          <a:bodyPr/>
          <a:lstStyle/>
          <a:p>
            <a:r>
              <a:rPr lang="fr-FR" dirty="0" smtClean="0"/>
              <a:t>Développement et Tests (1)</a:t>
            </a:r>
            <a:endParaRPr lang="fr-FR" dirty="0"/>
          </a:p>
        </p:txBody>
      </p:sp>
      <p:sp>
        <p:nvSpPr>
          <p:cNvPr id="5" name="Slide Number Placeholder 4">
            <a:extLst>
              <a:ext uri="{FF2B5EF4-FFF2-40B4-BE49-F238E27FC236}">
                <a16:creationId xmlns:a16="http://schemas.microsoft.com/office/drawing/2014/main" xmlns="" id="{2CE4062D-8158-47CF-B164-58A58B5B47CF}"/>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26</a:t>
            </a:fld>
            <a:endParaRPr lang="en"/>
          </a:p>
        </p:txBody>
      </p:sp>
      <p:sp>
        <p:nvSpPr>
          <p:cNvPr id="13" name="TextBox 12"/>
          <p:cNvSpPr txBox="1"/>
          <p:nvPr/>
        </p:nvSpPr>
        <p:spPr>
          <a:xfrm>
            <a:off x="2682566" y="4593252"/>
            <a:ext cx="2432076" cy="307777"/>
          </a:xfrm>
          <a:prstGeom prst="rect">
            <a:avLst/>
          </a:prstGeom>
          <a:noFill/>
        </p:spPr>
        <p:txBody>
          <a:bodyPr wrap="none" rtlCol="0">
            <a:spAutoFit/>
          </a:bodyPr>
          <a:lstStyle/>
          <a:p>
            <a:pPr algn="ctr"/>
            <a:r>
              <a:rPr lang="fr-FR" dirty="0">
                <a:solidFill>
                  <a:schemeClr val="accent1">
                    <a:lumMod val="60000"/>
                    <a:lumOff val="40000"/>
                  </a:schemeClr>
                </a:solidFill>
              </a:rPr>
              <a:t>Diagramme de </a:t>
            </a:r>
            <a:r>
              <a:rPr lang="fr-FR" dirty="0" smtClean="0">
                <a:solidFill>
                  <a:schemeClr val="accent1">
                    <a:lumMod val="60000"/>
                    <a:lumOff val="40000"/>
                  </a:schemeClr>
                </a:solidFill>
              </a:rPr>
              <a:t>déploiement</a:t>
            </a:r>
            <a:endParaRPr lang="fr-FR" dirty="0">
              <a:solidFill>
                <a:schemeClr val="accent1">
                  <a:lumMod val="60000"/>
                  <a:lumOff val="40000"/>
                </a:schemeClr>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784" y="1385478"/>
            <a:ext cx="4768494" cy="3207774"/>
          </a:xfrm>
          <a:prstGeom prst="rect">
            <a:avLst/>
          </a:prstGeom>
        </p:spPr>
      </p:pic>
      <p:pic>
        <p:nvPicPr>
          <p:cNvPr id="1026" name="Picture 2"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284" y="3901702"/>
            <a:ext cx="559039" cy="559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my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0446" y="2647727"/>
            <a:ext cx="683276" cy="6832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mysql&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169" y="1584559"/>
            <a:ext cx="836465" cy="836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ésultat de recherche d'images pour &quot;tomcat apache&quot;"/>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8456" b="84559" l="2667" r="38667">
                        <a14:foregroundMark x1="7067" y1="76103" x2="7067" y2="76103"/>
                        <a14:foregroundMark x1="11200" y1="73897" x2="11200" y2="73897"/>
                        <a14:foregroundMark x1="13467" y1="76838" x2="13467" y2="76838"/>
                        <a14:foregroundMark x1="16400" y1="73529" x2="16400" y2="73529"/>
                        <a14:foregroundMark x1="19067" y1="73162" x2="19067" y2="73162"/>
                        <a14:foregroundMark x1="5333" y1="70221" x2="5333" y2="70221"/>
                        <a14:foregroundMark x1="35733" y1="72426" x2="35733" y2="72426"/>
                        <a14:foregroundMark x1="34667" y1="73529" x2="34667" y2="73529"/>
                        <a14:foregroundMark x1="31333" y1="77941" x2="31333" y2="77941"/>
                        <a14:foregroundMark x1="27867" y1="71324" x2="27867" y2="71324"/>
                        <a14:foregroundMark x1="24933" y1="72059" x2="24933" y2="72059"/>
                        <a14:foregroundMark x1="22667" y1="68750" x2="22667" y2="68750"/>
                        <a14:backgroundMark x1="33867" y1="75735" x2="33867" y2="75735"/>
                      </a14:backgroundRemoval>
                    </a14:imgEffect>
                  </a14:imgLayer>
                </a14:imgProps>
              </a:ext>
              <a:ext uri="{28A0092B-C50C-407E-A947-70E740481C1C}">
                <a14:useLocalDpi xmlns:a14="http://schemas.microsoft.com/office/drawing/2010/main" val="0"/>
              </a:ext>
            </a:extLst>
          </a:blip>
          <a:srcRect l="2608" t="8255" r="60847" b="15018"/>
          <a:stretch/>
        </p:blipFill>
        <p:spPr bwMode="auto">
          <a:xfrm>
            <a:off x="2031825" y="1759268"/>
            <a:ext cx="690498" cy="5257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ésultat de recherche d'images pour &quot;tomcat apache&quot;"/>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8456" b="84559" l="2667" r="38667">
                        <a14:foregroundMark x1="7067" y1="76103" x2="7067" y2="76103"/>
                        <a14:foregroundMark x1="11200" y1="73897" x2="11200" y2="73897"/>
                        <a14:foregroundMark x1="13467" y1="76838" x2="13467" y2="76838"/>
                        <a14:foregroundMark x1="16400" y1="73529" x2="16400" y2="73529"/>
                        <a14:foregroundMark x1="19067" y1="73162" x2="19067" y2="73162"/>
                        <a14:foregroundMark x1="5333" y1="70221" x2="5333" y2="70221"/>
                        <a14:foregroundMark x1="35733" y1="72426" x2="35733" y2="72426"/>
                        <a14:foregroundMark x1="34667" y1="73529" x2="34667" y2="73529"/>
                        <a14:foregroundMark x1="31333" y1="77941" x2="31333" y2="77941"/>
                        <a14:foregroundMark x1="27867" y1="71324" x2="27867" y2="71324"/>
                        <a14:foregroundMark x1="24933" y1="72059" x2="24933" y2="72059"/>
                        <a14:foregroundMark x1="22667" y1="68750" x2="22667" y2="68750"/>
                        <a14:backgroundMark x1="33867" y1="75735" x2="33867" y2="75735"/>
                      </a14:backgroundRemoval>
                    </a14:imgEffect>
                  </a14:imgLayer>
                </a14:imgProps>
              </a:ext>
              <a:ext uri="{28A0092B-C50C-407E-A947-70E740481C1C}">
                <a14:useLocalDpi xmlns:a14="http://schemas.microsoft.com/office/drawing/2010/main" val="0"/>
              </a:ext>
            </a:extLst>
          </a:blip>
          <a:srcRect l="2608" t="8255" r="60847" b="15018"/>
          <a:stretch/>
        </p:blipFill>
        <p:spPr bwMode="auto">
          <a:xfrm>
            <a:off x="3512750" y="2887594"/>
            <a:ext cx="458647" cy="34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921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27</a:t>
            </a:fld>
            <a:endParaRPr lang="en"/>
          </a:p>
        </p:txBody>
      </p:sp>
      <p:sp>
        <p:nvSpPr>
          <p:cNvPr id="6" name="Title 1">
            <a:extLst>
              <a:ext uri="{FF2B5EF4-FFF2-40B4-BE49-F238E27FC236}">
                <a16:creationId xmlns:a16="http://schemas.microsoft.com/office/drawing/2014/main" xmlns="" id="{5C277340-0ABD-4562-AD06-718ABEA3013D}"/>
              </a:ext>
            </a:extLst>
          </p:cNvPr>
          <p:cNvSpPr>
            <a:spLocks noGrp="1"/>
          </p:cNvSpPr>
          <p:nvPr>
            <p:ph type="title"/>
          </p:nvPr>
        </p:nvSpPr>
        <p:spPr>
          <a:xfrm>
            <a:off x="814275" y="392575"/>
            <a:ext cx="5258400" cy="766200"/>
          </a:xfrm>
        </p:spPr>
        <p:txBody>
          <a:bodyPr/>
          <a:lstStyle/>
          <a:p>
            <a:r>
              <a:rPr lang="fr-FR" dirty="0" smtClean="0"/>
              <a:t>Développement et Tests (2)</a:t>
            </a:r>
            <a:endParaRPr lang="fr-FR"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141" y="1341621"/>
            <a:ext cx="4772691" cy="3610479"/>
          </a:xfrm>
          <a:prstGeom prst="rect">
            <a:avLst/>
          </a:prstGeom>
        </p:spPr>
      </p:pic>
      <p:sp>
        <p:nvSpPr>
          <p:cNvPr id="8" name="TextBox 7">
            <a:extLst>
              <a:ext uri="{FF2B5EF4-FFF2-40B4-BE49-F238E27FC236}">
                <a16:creationId xmlns:a16="http://schemas.microsoft.com/office/drawing/2014/main" xmlns="" id="{2FFEB891-F30A-49DF-B7CA-ADE6B454437C}"/>
              </a:ext>
            </a:extLst>
          </p:cNvPr>
          <p:cNvSpPr txBox="1"/>
          <p:nvPr/>
        </p:nvSpPr>
        <p:spPr>
          <a:xfrm>
            <a:off x="0" y="1369890"/>
            <a:ext cx="4309193" cy="400110"/>
          </a:xfrm>
          <a:prstGeom prst="rect">
            <a:avLst/>
          </a:prstGeom>
          <a:noFill/>
        </p:spPr>
        <p:txBody>
          <a:bodyPr wrap="none" rtlCol="0">
            <a:spAutoFit/>
          </a:bodyPr>
          <a:lstStyle/>
          <a:p>
            <a:r>
              <a:rPr lang="fr-FR" sz="2000" dirty="0" smtClean="0">
                <a:solidFill>
                  <a:srgbClr val="00B0F0"/>
                </a:solidFill>
                <a:latin typeface="Roboto Condensed Light"/>
                <a:ea typeface="Roboto Condensed Light"/>
              </a:rPr>
              <a:t>Test du </a:t>
            </a:r>
            <a:r>
              <a:rPr lang="fr-FR" sz="2000" dirty="0">
                <a:solidFill>
                  <a:srgbClr val="00B0F0"/>
                </a:solidFill>
                <a:latin typeface="Roboto Condensed Light"/>
                <a:ea typeface="Roboto Condensed Light"/>
              </a:rPr>
              <a:t>c</a:t>
            </a:r>
            <a:r>
              <a:rPr lang="fr-FR" sz="2000" dirty="0" smtClean="0">
                <a:solidFill>
                  <a:srgbClr val="00B0F0"/>
                </a:solidFill>
                <a:latin typeface="Roboto Condensed Light"/>
                <a:ea typeface="Roboto Condensed Light"/>
              </a:rPr>
              <a:t>as d’utilisation : Authentification</a:t>
            </a:r>
            <a:endParaRPr lang="fr-FR" sz="2000" dirty="0">
              <a:solidFill>
                <a:srgbClr val="00B0F0"/>
              </a:solidFill>
              <a:latin typeface="Roboto Condensed Light"/>
              <a:ea typeface="Roboto Condensed Light"/>
              <a:sym typeface="Roboto Condensed Light"/>
            </a:endParaRP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877" y="1308278"/>
            <a:ext cx="4601217" cy="3677163"/>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5072" y="1245873"/>
            <a:ext cx="3994826" cy="3801972"/>
          </a:xfrm>
          <a:prstGeom prst="rect">
            <a:avLst/>
          </a:prstGeom>
        </p:spPr>
      </p:pic>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1462" y="1628864"/>
            <a:ext cx="6182045" cy="3035989"/>
          </a:xfrm>
          <a:prstGeom prst="rect">
            <a:avLst/>
          </a:prstGeom>
        </p:spPr>
      </p:pic>
    </p:spTree>
    <p:extLst>
      <p:ext uri="{BB962C8B-B14F-4D97-AF65-F5344CB8AC3E}">
        <p14:creationId xmlns:p14="http://schemas.microsoft.com/office/powerpoint/2010/main" val="49944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Développement et Tests </a:t>
            </a:r>
            <a:r>
              <a:rPr lang="fr-FR" dirty="0" smtClean="0"/>
              <a:t>(3)</a:t>
            </a:r>
            <a:endParaRPr lang="fr-FR"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28</a:t>
            </a:fld>
            <a:endParaRPr lang="en"/>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953" y="1981115"/>
            <a:ext cx="1571122" cy="2491260"/>
          </a:xfrm>
          <a:prstGeom prst="rect">
            <a:avLst/>
          </a:prstGeom>
        </p:spPr>
      </p:pic>
      <p:sp>
        <p:nvSpPr>
          <p:cNvPr id="8" name="TextBox 7">
            <a:extLst>
              <a:ext uri="{FF2B5EF4-FFF2-40B4-BE49-F238E27FC236}">
                <a16:creationId xmlns:a16="http://schemas.microsoft.com/office/drawing/2014/main" xmlns="" id="{2FFEB891-F30A-49DF-B7CA-ADE6B454437C}"/>
              </a:ext>
            </a:extLst>
          </p:cNvPr>
          <p:cNvSpPr txBox="1"/>
          <p:nvPr/>
        </p:nvSpPr>
        <p:spPr>
          <a:xfrm>
            <a:off x="0" y="1369890"/>
            <a:ext cx="6312947" cy="400110"/>
          </a:xfrm>
          <a:prstGeom prst="rect">
            <a:avLst/>
          </a:prstGeom>
          <a:noFill/>
        </p:spPr>
        <p:txBody>
          <a:bodyPr wrap="none" rtlCol="0">
            <a:spAutoFit/>
          </a:bodyPr>
          <a:lstStyle/>
          <a:p>
            <a:r>
              <a:rPr lang="fr-FR" sz="2000" dirty="0" smtClean="0">
                <a:solidFill>
                  <a:srgbClr val="00B0F0"/>
                </a:solidFill>
                <a:latin typeface="Roboto Condensed Light"/>
                <a:ea typeface="Roboto Condensed Light"/>
              </a:rPr>
              <a:t>Test du </a:t>
            </a:r>
            <a:r>
              <a:rPr lang="fr-FR" sz="2000" dirty="0">
                <a:solidFill>
                  <a:srgbClr val="00B0F0"/>
                </a:solidFill>
                <a:latin typeface="Roboto Condensed Light"/>
                <a:ea typeface="Roboto Condensed Light"/>
              </a:rPr>
              <a:t>c</a:t>
            </a:r>
            <a:r>
              <a:rPr lang="fr-FR" sz="2000" dirty="0" smtClean="0">
                <a:solidFill>
                  <a:srgbClr val="00B0F0"/>
                </a:solidFill>
                <a:latin typeface="Roboto Condensed Light"/>
                <a:ea typeface="Roboto Condensed Light"/>
              </a:rPr>
              <a:t>as d’utilisation : Demander un virement interbancaire</a:t>
            </a:r>
            <a:endParaRPr lang="fr-FR" sz="2000" dirty="0">
              <a:solidFill>
                <a:srgbClr val="00B0F0"/>
              </a:solidFill>
              <a:latin typeface="Roboto Condensed Light"/>
              <a:ea typeface="Roboto Condensed Light"/>
              <a:sym typeface="Roboto Condensed Light"/>
            </a:endParaRPr>
          </a:p>
        </p:txBody>
      </p:sp>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827" y="1569945"/>
            <a:ext cx="4745296" cy="2502926"/>
          </a:xfrm>
          <a:prstGeom prst="rect">
            <a:avLst/>
          </a:prstGeom>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866" y="1559151"/>
            <a:ext cx="5465296" cy="3335188"/>
          </a:xfrm>
          <a:prstGeom prst="rect">
            <a:avLst/>
          </a:prstGeom>
        </p:spPr>
      </p:pic>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615" y="1959261"/>
            <a:ext cx="6443798" cy="2540118"/>
          </a:xfrm>
          <a:prstGeom prst="rect">
            <a:avLst/>
          </a:prstGeom>
        </p:spPr>
      </p:pic>
      <p:pic>
        <p:nvPicPr>
          <p:cNvPr id="12" name="Picture 1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654" y="2032236"/>
            <a:ext cx="4967638" cy="2389017"/>
          </a:xfrm>
          <a:prstGeom prst="rect">
            <a:avLst/>
          </a:prstGeom>
        </p:spPr>
      </p:pic>
      <p:pic>
        <p:nvPicPr>
          <p:cNvPr id="13" name="Picture 12"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891" y="2097192"/>
            <a:ext cx="4401164" cy="2267266"/>
          </a:xfrm>
          <a:prstGeom prst="rect">
            <a:avLst/>
          </a:prstGeom>
        </p:spPr>
      </p:pic>
      <p:pic>
        <p:nvPicPr>
          <p:cNvPr id="15" name="Picture 14"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3274" y="1713053"/>
            <a:ext cx="4346398" cy="3027382"/>
          </a:xfrm>
          <a:prstGeom prst="rect">
            <a:avLst/>
          </a:prstGeom>
        </p:spPr>
      </p:pic>
    </p:spTree>
    <p:extLst>
      <p:ext uri="{BB962C8B-B14F-4D97-AF65-F5344CB8AC3E}">
        <p14:creationId xmlns:p14="http://schemas.microsoft.com/office/powerpoint/2010/main" val="376593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3136200"/>
            <a:ext cx="4492788" cy="1159800"/>
          </a:xfrm>
          <a:prstGeom prst="rect">
            <a:avLst/>
          </a:prstGeom>
        </p:spPr>
        <p:txBody>
          <a:bodyPr wrap="square" lIns="91425" tIns="91425" rIns="91425" bIns="91425" anchor="b" anchorCtr="0">
            <a:noAutofit/>
          </a:bodyPr>
          <a:lstStyle/>
          <a:p>
            <a:pPr lvl="0" rtl="0">
              <a:spcBef>
                <a:spcPts val="0"/>
              </a:spcBef>
              <a:buNone/>
            </a:pPr>
            <a:r>
              <a:rPr lang="fr-FR" dirty="0" smtClean="0"/>
              <a:t>Conclusion et Perspectives</a:t>
            </a: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29</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smtClean="0">
                <a:solidFill>
                  <a:srgbClr val="3F5378"/>
                </a:solidFill>
                <a:latin typeface="Roboto Condensed"/>
                <a:ea typeface="Roboto Condensed"/>
                <a:cs typeface="Roboto Condensed"/>
                <a:sym typeface="Roboto Condensed"/>
              </a:rPr>
              <a:t>6</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1685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Présentation de l’entreprise</a:t>
            </a:r>
            <a:endParaRPr lang="fr-FR"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a:t>
            </a:fld>
            <a:endParaRPr lang="en"/>
          </a:p>
        </p:txBody>
      </p:sp>
      <p:sp>
        <p:nvSpPr>
          <p:cNvPr id="5" name="Shape 224">
            <a:extLst>
              <a:ext uri="{FF2B5EF4-FFF2-40B4-BE49-F238E27FC236}">
                <a16:creationId xmlns:a16="http://schemas.microsoft.com/office/drawing/2014/main" xmlns="" id="{0F44D43C-0DA8-4F8C-8B51-E11E3C7EC064}"/>
              </a:ext>
            </a:extLst>
          </p:cNvPr>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smtClean="0">
                <a:solidFill>
                  <a:srgbClr val="3F5378"/>
                </a:solidFill>
                <a:latin typeface="Roboto Condensed"/>
                <a:ea typeface="Roboto Condensed"/>
                <a:cs typeface="Roboto Condensed"/>
                <a:sym typeface="Roboto Condensed"/>
              </a:rPr>
              <a:t>1</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42868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56922-C296-4A0E-91F4-B150B7601760}"/>
              </a:ext>
            </a:extLst>
          </p:cNvPr>
          <p:cNvSpPr>
            <a:spLocks noGrp="1"/>
          </p:cNvSpPr>
          <p:nvPr>
            <p:ph type="title"/>
          </p:nvPr>
        </p:nvSpPr>
        <p:spPr/>
        <p:txBody>
          <a:bodyPr/>
          <a:lstStyle/>
          <a:p>
            <a:r>
              <a:rPr lang="fr-FR" dirty="0" smtClean="0"/>
              <a:t>Conclusion et Perspectives </a:t>
            </a:r>
            <a:r>
              <a:rPr lang="fr-FR" dirty="0"/>
              <a:t>(1)</a:t>
            </a:r>
          </a:p>
        </p:txBody>
      </p:sp>
      <p:sp>
        <p:nvSpPr>
          <p:cNvPr id="5" name="Slide Number Placeholder 4">
            <a:extLst>
              <a:ext uri="{FF2B5EF4-FFF2-40B4-BE49-F238E27FC236}">
                <a16:creationId xmlns:a16="http://schemas.microsoft.com/office/drawing/2014/main" xmlns="" id="{0997A4E2-7803-4B04-9425-D140AF70F837}"/>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30</a:t>
            </a:fld>
            <a:endParaRPr lang="en"/>
          </a:p>
        </p:txBody>
      </p:sp>
      <p:pic>
        <p:nvPicPr>
          <p:cNvPr id="2056" name="Picture 8" descr="Résultat de recherche d'images pour &quot;bank ic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675" y="14587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04" y="1816513"/>
            <a:ext cx="1722783" cy="17227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ésultat de recherche d'images pour &quot;pc web ico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3207" y="1458704"/>
            <a:ext cx="2438400" cy="24384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372138" y="2504661"/>
            <a:ext cx="583096" cy="511175"/>
            <a:chOff x="2372138" y="2504661"/>
            <a:chExt cx="583096" cy="511175"/>
          </a:xfrm>
        </p:grpSpPr>
        <p:sp>
          <p:nvSpPr>
            <p:cNvPr id="8" name="Right Arrow 7"/>
            <p:cNvSpPr/>
            <p:nvPr/>
          </p:nvSpPr>
          <p:spPr>
            <a:xfrm>
              <a:off x="2372139" y="2504661"/>
              <a:ext cx="583095" cy="25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ight Arrow 13"/>
            <p:cNvSpPr/>
            <p:nvPr/>
          </p:nvSpPr>
          <p:spPr>
            <a:xfrm rot="10800000">
              <a:off x="2372138" y="2763080"/>
              <a:ext cx="583095" cy="25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 9"/>
          <p:cNvGrpSpPr/>
          <p:nvPr/>
        </p:nvGrpSpPr>
        <p:grpSpPr>
          <a:xfrm>
            <a:off x="5599043" y="2504661"/>
            <a:ext cx="583096" cy="511175"/>
            <a:chOff x="5599043" y="2504661"/>
            <a:chExt cx="583096" cy="511175"/>
          </a:xfrm>
        </p:grpSpPr>
        <p:sp>
          <p:nvSpPr>
            <p:cNvPr id="15" name="Right Arrow 14"/>
            <p:cNvSpPr/>
            <p:nvPr/>
          </p:nvSpPr>
          <p:spPr>
            <a:xfrm>
              <a:off x="5599044" y="2504661"/>
              <a:ext cx="583095" cy="25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ight Arrow 15"/>
            <p:cNvSpPr/>
            <p:nvPr/>
          </p:nvSpPr>
          <p:spPr>
            <a:xfrm rot="10800000">
              <a:off x="5599043" y="2763080"/>
              <a:ext cx="583095" cy="252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7" name="Picture 2" descr="Image associé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5400" y="2376912"/>
            <a:ext cx="579129" cy="25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06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93D6C-3E14-4D68-B6D2-838A16DF4483}"/>
              </a:ext>
            </a:extLst>
          </p:cNvPr>
          <p:cNvSpPr>
            <a:spLocks noGrp="1"/>
          </p:cNvSpPr>
          <p:nvPr>
            <p:ph type="title"/>
          </p:nvPr>
        </p:nvSpPr>
        <p:spPr/>
        <p:txBody>
          <a:bodyPr/>
          <a:lstStyle/>
          <a:p>
            <a:r>
              <a:rPr lang="fr-FR" dirty="0" smtClean="0"/>
              <a:t>Conclusion et </a:t>
            </a:r>
            <a:r>
              <a:rPr lang="fr-FR" dirty="0" smtClean="0"/>
              <a:t>Perspectives </a:t>
            </a:r>
            <a:r>
              <a:rPr lang="fr-FR" dirty="0"/>
              <a:t>(2)</a:t>
            </a:r>
          </a:p>
        </p:txBody>
      </p:sp>
      <p:sp>
        <p:nvSpPr>
          <p:cNvPr id="5" name="Slide Number Placeholder 4">
            <a:extLst>
              <a:ext uri="{FF2B5EF4-FFF2-40B4-BE49-F238E27FC236}">
                <a16:creationId xmlns:a16="http://schemas.microsoft.com/office/drawing/2014/main" xmlns="" id="{9D236A7A-6799-4082-B75E-09325D0DBBEA}"/>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31</a:t>
            </a:fld>
            <a:endParaRPr lang="en"/>
          </a:p>
        </p:txBody>
      </p:sp>
      <p:pic>
        <p:nvPicPr>
          <p:cNvPr id="3074" name="Picture 2" descr="Résultat de recherche d'images pour &quot;multilinguism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24" y="1961823"/>
            <a:ext cx="1832257" cy="183225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462044" y="1961823"/>
            <a:ext cx="1836999" cy="1832258"/>
            <a:chOff x="2653116" y="1852638"/>
            <a:chExt cx="2095501" cy="2095501"/>
          </a:xfrm>
        </p:grpSpPr>
        <p:pic>
          <p:nvPicPr>
            <p:cNvPr id="3082" name="Picture 10" descr="Résultat de recherche d'images pour &quot;mobile app ic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116" y="1852638"/>
              <a:ext cx="2095501" cy="209550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ésultat de recherche d'images pour &quot;dollar icon&quot;"/>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9" b="99683" l="33250" r="68750"/>
                      </a14:imgEffect>
                    </a14:imgLayer>
                  </a14:imgProps>
                </a:ext>
                <a:ext uri="{28A0092B-C50C-407E-A947-70E740481C1C}">
                  <a14:useLocalDpi xmlns:a14="http://schemas.microsoft.com/office/drawing/2010/main" val="0"/>
                </a:ext>
              </a:extLst>
            </a:blip>
            <a:srcRect l="32408" r="31871"/>
            <a:stretch/>
          </p:blipFill>
          <p:spPr bwMode="auto">
            <a:xfrm>
              <a:off x="3519070" y="2593041"/>
              <a:ext cx="418183" cy="614693"/>
            </a:xfrm>
            <a:prstGeom prst="rect">
              <a:avLst/>
            </a:prstGeom>
            <a:noFill/>
            <a:extLst>
              <a:ext uri="{909E8E84-426E-40DD-AFC4-6F175D3DCCD1}">
                <a14:hiddenFill xmlns:a14="http://schemas.microsoft.com/office/drawing/2010/main">
                  <a:solidFill>
                    <a:srgbClr val="FFFFFF"/>
                  </a:solidFill>
                </a14:hiddenFill>
              </a:ext>
            </a:extLst>
          </p:spPr>
        </p:pic>
      </p:grpSp>
      <p:pic>
        <p:nvPicPr>
          <p:cNvPr id="3086" name="Picture 14" descr="Résultat de recherche d'images pour &quot;security icon&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8706" y="1852638"/>
            <a:ext cx="1941442" cy="194144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associé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9811" y="1961823"/>
            <a:ext cx="1832257" cy="183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0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86"/>
                                        </p:tgtEl>
                                        <p:attrNameLst>
                                          <p:attrName>style.visibility</p:attrName>
                                        </p:attrNameLst>
                                      </p:cBhvr>
                                      <p:to>
                                        <p:strVal val="visible"/>
                                      </p:to>
                                    </p:set>
                                    <p:animEffect transition="in" filter="fade">
                                      <p:cBhvr>
                                        <p:cTn id="17" dur="500"/>
                                        <p:tgtEl>
                                          <p:spTgt spid="30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8"/>
                                        </p:tgtEl>
                                        <p:attrNameLst>
                                          <p:attrName>style.visibility</p:attrName>
                                        </p:attrNameLst>
                                      </p:cBhvr>
                                      <p:to>
                                        <p:strVal val="visible"/>
                                      </p:to>
                                    </p:set>
                                    <p:animEffect transition="in" filter="fade">
                                      <p:cBhvr>
                                        <p:cTn id="22" dur="5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ctrTitle" idx="4294967295"/>
          </p:nvPr>
        </p:nvSpPr>
        <p:spPr>
          <a:xfrm>
            <a:off x="224221" y="736980"/>
            <a:ext cx="8510345" cy="3654142"/>
          </a:xfrm>
          <a:prstGeom prst="rect">
            <a:avLst/>
          </a:prstGeom>
          <a:ln>
            <a:solidFill>
              <a:srgbClr val="FF9900"/>
            </a:solidFill>
          </a:ln>
        </p:spPr>
        <p:txBody>
          <a:bodyPr wrap="square" lIns="91425" tIns="91425" rIns="91425" bIns="91425" anchor="ctr" anchorCtr="0">
            <a:noAutofit/>
          </a:bodyPr>
          <a:lstStyle/>
          <a:p>
            <a:pPr lvl="0" algn="ctr">
              <a:spcBef>
                <a:spcPts val="0"/>
              </a:spcBef>
              <a:buNone/>
            </a:pPr>
            <a:r>
              <a:rPr lang="fr-FR" sz="7200" dirty="0" smtClean="0">
                <a:solidFill>
                  <a:schemeClr val="accent1">
                    <a:lumMod val="60000"/>
                    <a:lumOff val="40000"/>
                  </a:schemeClr>
                </a:solidFill>
              </a:rPr>
              <a:t>Merci</a:t>
            </a:r>
            <a:br>
              <a:rPr lang="fr-FR" sz="7200" dirty="0" smtClean="0">
                <a:solidFill>
                  <a:schemeClr val="accent1">
                    <a:lumMod val="60000"/>
                    <a:lumOff val="40000"/>
                  </a:schemeClr>
                </a:solidFill>
              </a:rPr>
            </a:br>
            <a:r>
              <a:rPr lang="fr-FR" sz="7200" dirty="0" smtClean="0">
                <a:solidFill>
                  <a:schemeClr val="accent1">
                    <a:lumMod val="60000"/>
                    <a:lumOff val="40000"/>
                  </a:schemeClr>
                </a:solidFill>
              </a:rPr>
              <a:t>pour</a:t>
            </a:r>
            <a:br>
              <a:rPr lang="fr-FR" sz="7200" dirty="0" smtClean="0">
                <a:solidFill>
                  <a:schemeClr val="accent1">
                    <a:lumMod val="60000"/>
                    <a:lumOff val="40000"/>
                  </a:schemeClr>
                </a:solidFill>
              </a:rPr>
            </a:br>
            <a:r>
              <a:rPr lang="fr-FR" sz="7200" dirty="0" smtClean="0">
                <a:solidFill>
                  <a:schemeClr val="accent1">
                    <a:lumMod val="60000"/>
                    <a:lumOff val="40000"/>
                  </a:schemeClr>
                </a:solidFill>
              </a:rPr>
              <a:t>votre </a:t>
            </a:r>
            <a:r>
              <a:rPr lang="fr-FR" sz="7200" dirty="0">
                <a:solidFill>
                  <a:schemeClr val="accent1">
                    <a:lumMod val="60000"/>
                    <a:lumOff val="40000"/>
                  </a:schemeClr>
                </a:solidFill>
              </a:rPr>
              <a:t>attention </a:t>
            </a:r>
            <a:endParaRPr lang="en" sz="7200" dirty="0">
              <a:solidFill>
                <a:schemeClr val="accent1">
                  <a:lumMod val="60000"/>
                  <a:lumOff val="40000"/>
                </a:schemeClr>
              </a:solidFill>
            </a:endParaRPr>
          </a:p>
        </p:txBody>
      </p:sp>
      <p:sp>
        <p:nvSpPr>
          <p:cNvPr id="216" name="Shape 216"/>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32</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smtClean="0"/>
              <a:t>de l’entreprise</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fld id="{00000000-1234-1234-1234-123412341234}" type="slidenum">
              <a:rPr lang="en"/>
              <a:pPr/>
              <a:t>4</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endParaRPr/>
            </a:p>
          </p:txBody>
        </p:sp>
      </p:grpSp>
      <p:pic>
        <p:nvPicPr>
          <p:cNvPr id="14"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000" y="1513530"/>
            <a:ext cx="6477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9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1E44A-62D8-4675-8D74-293CC1A4C4EF}"/>
              </a:ext>
            </a:extLst>
          </p:cNvPr>
          <p:cNvSpPr>
            <a:spLocks noGrp="1"/>
          </p:cNvSpPr>
          <p:nvPr>
            <p:ph type="ctrTitle"/>
          </p:nvPr>
        </p:nvSpPr>
        <p:spPr/>
        <p:txBody>
          <a:bodyPr/>
          <a:lstStyle/>
          <a:p>
            <a:r>
              <a:rPr lang="fr-FR" dirty="0"/>
              <a:t>Présentation du projet</a:t>
            </a:r>
          </a:p>
        </p:txBody>
      </p:sp>
      <p:sp>
        <p:nvSpPr>
          <p:cNvPr id="4" name="Slide Number Placeholder 3">
            <a:extLst>
              <a:ext uri="{FF2B5EF4-FFF2-40B4-BE49-F238E27FC236}">
                <a16:creationId xmlns:a16="http://schemas.microsoft.com/office/drawing/2014/main" xmlns="" id="{14714F58-0085-4091-8B1D-1A3452D9CF81}"/>
              </a:ext>
            </a:extLst>
          </p:cNvPr>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a:t>
            </a:fld>
            <a:endParaRPr lang="en" dirty="0"/>
          </a:p>
        </p:txBody>
      </p:sp>
      <p:sp>
        <p:nvSpPr>
          <p:cNvPr id="5" name="Shape 224">
            <a:extLst>
              <a:ext uri="{FF2B5EF4-FFF2-40B4-BE49-F238E27FC236}">
                <a16:creationId xmlns:a16="http://schemas.microsoft.com/office/drawing/2014/main" xmlns="" id="{0F44D43C-0DA8-4F8C-8B51-E11E3C7EC064}"/>
              </a:ext>
            </a:extLst>
          </p:cNvPr>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smtClean="0">
                <a:solidFill>
                  <a:srgbClr val="3F5378"/>
                </a:solidFill>
                <a:latin typeface="Roboto Condensed"/>
                <a:ea typeface="Roboto Condensed"/>
                <a:cs typeface="Roboto Condensed"/>
                <a:sym typeface="Roboto Condensed"/>
              </a:rPr>
              <a:t>2</a:t>
            </a:r>
            <a:endParaRPr lang="en"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81243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a:t>du projet (1)</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6</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800" y="1547446"/>
            <a:ext cx="4297181" cy="285235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a:t>du projet (2)</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7</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916" y="1396282"/>
            <a:ext cx="6797629" cy="3066554"/>
          </a:xfrm>
          <a:prstGeom prst="rect">
            <a:avLst/>
          </a:prstGeom>
        </p:spPr>
      </p:pic>
    </p:spTree>
    <p:extLst>
      <p:ext uri="{BB962C8B-B14F-4D97-AF65-F5344CB8AC3E}">
        <p14:creationId xmlns:p14="http://schemas.microsoft.com/office/powerpoint/2010/main" val="1467896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a:t>du projet </a:t>
            </a:r>
            <a:r>
              <a:rPr lang="fr-FR" dirty="0" smtClean="0"/>
              <a:t>(3)</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8</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Rectangle: Diagonal Corners Rounded 1">
            <a:extLst>
              <a:ext uri="{FF2B5EF4-FFF2-40B4-BE49-F238E27FC236}">
                <a16:creationId xmlns:a16="http://schemas.microsoft.com/office/drawing/2014/main" xmlns="" id="{AD718800-7E04-430A-922C-3F0C516CA81A}"/>
              </a:ext>
            </a:extLst>
          </p:cNvPr>
          <p:cNvSpPr/>
          <p:nvPr/>
        </p:nvSpPr>
        <p:spPr>
          <a:xfrm>
            <a:off x="336093" y="1854558"/>
            <a:ext cx="2523017" cy="981357"/>
          </a:xfrm>
          <a:prstGeom prst="round2Diag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dirty="0">
                <a:solidFill>
                  <a:schemeClr val="tx1"/>
                </a:solidFill>
              </a:rPr>
              <a:t>Méthode très sûre et sécurisée</a:t>
            </a:r>
          </a:p>
        </p:txBody>
      </p:sp>
      <p:sp>
        <p:nvSpPr>
          <p:cNvPr id="14" name="Rectangle: Diagonal Corners Rounded 13">
            <a:extLst>
              <a:ext uri="{FF2B5EF4-FFF2-40B4-BE49-F238E27FC236}">
                <a16:creationId xmlns:a16="http://schemas.microsoft.com/office/drawing/2014/main" xmlns="" id="{899F3579-2C30-4236-95BB-59E5040D422D}"/>
              </a:ext>
            </a:extLst>
          </p:cNvPr>
          <p:cNvSpPr/>
          <p:nvPr/>
        </p:nvSpPr>
        <p:spPr>
          <a:xfrm>
            <a:off x="488493" y="3835232"/>
            <a:ext cx="2523017" cy="981357"/>
          </a:xfrm>
          <a:prstGeom prst="round2Diag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171450" lvl="0" indent="-171450" algn="ctr">
              <a:defRPr/>
            </a:pPr>
            <a:r>
              <a:rPr lang="fr-FR" kern="1200" dirty="0">
                <a:solidFill>
                  <a:schemeClr val="tx1"/>
                </a:solidFill>
              </a:rPr>
              <a:t>Un accès permanent à la banque</a:t>
            </a:r>
          </a:p>
        </p:txBody>
      </p:sp>
      <p:sp>
        <p:nvSpPr>
          <p:cNvPr id="15" name="Rectangle: Diagonal Corners Rounded 14">
            <a:extLst>
              <a:ext uri="{FF2B5EF4-FFF2-40B4-BE49-F238E27FC236}">
                <a16:creationId xmlns:a16="http://schemas.microsoft.com/office/drawing/2014/main" xmlns="" id="{D53D8178-7E01-419A-959E-4512D950D12A}"/>
              </a:ext>
            </a:extLst>
          </p:cNvPr>
          <p:cNvSpPr/>
          <p:nvPr/>
        </p:nvSpPr>
        <p:spPr>
          <a:xfrm>
            <a:off x="6132489" y="1312736"/>
            <a:ext cx="2523017" cy="981357"/>
          </a:xfrm>
          <a:prstGeom prst="round2Diag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dirty="0">
                <a:solidFill>
                  <a:schemeClr val="tx1"/>
                </a:solidFill>
              </a:rPr>
              <a:t>Aide à transférer l'argent immédiatement et avec précision</a:t>
            </a:r>
          </a:p>
        </p:txBody>
      </p:sp>
      <p:sp>
        <p:nvSpPr>
          <p:cNvPr id="16" name="Rectangle: Diagonal Corners Rounded 15">
            <a:extLst>
              <a:ext uri="{FF2B5EF4-FFF2-40B4-BE49-F238E27FC236}">
                <a16:creationId xmlns:a16="http://schemas.microsoft.com/office/drawing/2014/main" xmlns="" id="{02DC0CD5-7CC7-4C72-B3E1-CCF544C93684}"/>
              </a:ext>
            </a:extLst>
          </p:cNvPr>
          <p:cNvSpPr/>
          <p:nvPr/>
        </p:nvSpPr>
        <p:spPr>
          <a:xfrm>
            <a:off x="6284889" y="2974618"/>
            <a:ext cx="2523017" cy="981357"/>
          </a:xfrm>
          <a:prstGeom prst="round2Diag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dirty="0">
                <a:solidFill>
                  <a:schemeClr val="tx1"/>
                </a:solidFill>
              </a:rPr>
              <a:t>etc….</a:t>
            </a:r>
          </a:p>
        </p:txBody>
      </p:sp>
      <p:pic>
        <p:nvPicPr>
          <p:cNvPr id="2050"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399" y="2061188"/>
            <a:ext cx="3448050" cy="185737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2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 dirty="0"/>
              <a:t>Présenation </a:t>
            </a:r>
            <a:r>
              <a:rPr lang="fr-FR" dirty="0"/>
              <a:t>du projet </a:t>
            </a:r>
            <a:r>
              <a:rPr lang="fr-FR" dirty="0" smtClean="0"/>
              <a:t>(4)</a:t>
            </a:r>
            <a:endParaRPr lang="en" dirty="0"/>
          </a:p>
        </p:txBody>
      </p:sp>
      <p:sp>
        <p:nvSpPr>
          <p:cNvPr id="419" name="Shape 419"/>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9</a:t>
            </a:fld>
            <a:endParaRPr lang="en"/>
          </a:p>
        </p:txBody>
      </p:sp>
      <p:grpSp>
        <p:nvGrpSpPr>
          <p:cNvPr id="37" name="Shape 744">
            <a:extLst>
              <a:ext uri="{FF2B5EF4-FFF2-40B4-BE49-F238E27FC236}">
                <a16:creationId xmlns:a16="http://schemas.microsoft.com/office/drawing/2014/main" xmlns="" id="{11C951CC-C4C3-45B6-A97D-63051A334E11}"/>
              </a:ext>
            </a:extLst>
          </p:cNvPr>
          <p:cNvGrpSpPr/>
          <p:nvPr/>
        </p:nvGrpSpPr>
        <p:grpSpPr>
          <a:xfrm>
            <a:off x="317648" y="634297"/>
            <a:ext cx="318264" cy="282756"/>
            <a:chOff x="5292575" y="3681900"/>
            <a:chExt cx="420150" cy="373275"/>
          </a:xfrm>
        </p:grpSpPr>
        <p:sp>
          <p:nvSpPr>
            <p:cNvPr id="38" name="Shape 745">
              <a:extLst>
                <a:ext uri="{FF2B5EF4-FFF2-40B4-BE49-F238E27FC236}">
                  <a16:creationId xmlns:a16="http://schemas.microsoft.com/office/drawing/2014/main" xmlns="" id="{8666709F-A63D-4F52-AEA1-0F7A033DFFB1}"/>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 name="Shape 746">
              <a:extLst>
                <a:ext uri="{FF2B5EF4-FFF2-40B4-BE49-F238E27FC236}">
                  <a16:creationId xmlns:a16="http://schemas.microsoft.com/office/drawing/2014/main" xmlns="" id="{89773FC0-04B7-404B-BAF5-9262F02ED6DE}"/>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 name="Shape 747">
              <a:extLst>
                <a:ext uri="{FF2B5EF4-FFF2-40B4-BE49-F238E27FC236}">
                  <a16:creationId xmlns:a16="http://schemas.microsoft.com/office/drawing/2014/main" xmlns="" id="{6DA1A953-5E24-4788-A7A1-AA9E69E925EB}"/>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 name="Shape 748">
              <a:extLst>
                <a:ext uri="{FF2B5EF4-FFF2-40B4-BE49-F238E27FC236}">
                  <a16:creationId xmlns:a16="http://schemas.microsoft.com/office/drawing/2014/main" xmlns="" id="{F518D335-FDC2-4E87-A629-447731ADB631}"/>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 name="Shape 749">
              <a:extLst>
                <a:ext uri="{FF2B5EF4-FFF2-40B4-BE49-F238E27FC236}">
                  <a16:creationId xmlns:a16="http://schemas.microsoft.com/office/drawing/2014/main" xmlns="" id="{63DF620B-39E6-4B8F-A8D0-0A161919724F}"/>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Shape 750">
              <a:extLst>
                <a:ext uri="{FF2B5EF4-FFF2-40B4-BE49-F238E27FC236}">
                  <a16:creationId xmlns:a16="http://schemas.microsoft.com/office/drawing/2014/main" xmlns="" id="{B999A2D8-841F-45E3-895C-A67E1B9A0C55}"/>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 name="Shape 751">
              <a:extLst>
                <a:ext uri="{FF2B5EF4-FFF2-40B4-BE49-F238E27FC236}">
                  <a16:creationId xmlns:a16="http://schemas.microsoft.com/office/drawing/2014/main" xmlns="" id="{32989BAA-29FB-4541-A413-FD761D1D996D}"/>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AutoShape 4" descr="RÃ©sultat de recherche d'images pour &quot;Adsense&quot;">
            <a:extLst>
              <a:ext uri="{FF2B5EF4-FFF2-40B4-BE49-F238E27FC236}">
                <a16:creationId xmlns:a16="http://schemas.microsoft.com/office/drawing/2014/main" xmlns="" id="{E76355A6-778D-43C8-AE40-1E027AF5862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Résultat de recherche d'images pour &quot;etude de l'existant&quot;"/>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500" b="97750" l="10000" r="93750">
                        <a14:foregroundMark x1="69000" y1="15500" x2="69000" y2="15500"/>
                        <a14:foregroundMark x1="77500" y1="72750" x2="77500" y2="72750"/>
                        <a14:foregroundMark x1="73000" y1="16500" x2="73000" y2="16500"/>
                      </a14:backgroundRemoval>
                    </a14:imgEffect>
                  </a14:imgLayer>
                </a14:imgProps>
              </a:ext>
              <a:ext uri="{28A0092B-C50C-407E-A947-70E740481C1C}">
                <a14:useLocalDpi xmlns:a14="http://schemas.microsoft.com/office/drawing/2010/main" val="0"/>
              </a:ext>
            </a:extLst>
          </a:blip>
          <a:srcRect/>
          <a:stretch>
            <a:fillRect/>
          </a:stretch>
        </p:blipFill>
        <p:spPr bwMode="auto">
          <a:xfrm>
            <a:off x="1465132" y="1158775"/>
            <a:ext cx="3590925" cy="3590926"/>
          </a:xfrm>
          <a:prstGeom prst="rect">
            <a:avLst/>
          </a:prstGeom>
          <a:noFill/>
          <a:extLst>
            <a:ext uri="{909E8E84-426E-40DD-AFC4-6F175D3DCCD1}">
              <a14:hiddenFill xmlns:a14="http://schemas.microsoft.com/office/drawing/2010/main">
                <a:solidFill>
                  <a:srgbClr val="FFFFFF"/>
                </a:solidFill>
              </a14:hiddenFill>
            </a:ext>
          </a:extLst>
        </p:spPr>
      </p:pic>
      <p:sp>
        <p:nvSpPr>
          <p:cNvPr id="14" name="Shape 213">
            <a:extLst>
              <a:ext uri="{FF2B5EF4-FFF2-40B4-BE49-F238E27FC236}">
                <a16:creationId xmlns:a16="http://schemas.microsoft.com/office/drawing/2014/main" xmlns="" id="{2B74A44A-A80D-4C0D-ADB8-14622F0F9A73}"/>
              </a:ext>
            </a:extLst>
          </p:cNvPr>
          <p:cNvSpPr txBox="1">
            <a:spLocks/>
          </p:cNvSpPr>
          <p:nvPr/>
        </p:nvSpPr>
        <p:spPr>
          <a:xfrm>
            <a:off x="2904657" y="3404825"/>
            <a:ext cx="3639485" cy="1159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pPr algn="ctr"/>
            <a:r>
              <a:rPr lang="fr-FR" sz="4800" dirty="0">
                <a:solidFill>
                  <a:srgbClr val="00B0F0"/>
                </a:solidFill>
              </a:rPr>
              <a:t>Etude de </a:t>
            </a:r>
            <a:r>
              <a:rPr lang="fr-FR" sz="4800" dirty="0" smtClean="0">
                <a:solidFill>
                  <a:srgbClr val="00B0F0"/>
                </a:solidFill>
              </a:rPr>
              <a:t>l’existant</a:t>
            </a:r>
            <a:endParaRPr lang="en" sz="4800" dirty="0">
              <a:solidFill>
                <a:srgbClr val="00B0F0"/>
              </a:solidFill>
            </a:endParaRPr>
          </a:p>
        </p:txBody>
      </p:sp>
    </p:spTree>
    <p:extLst>
      <p:ext uri="{BB962C8B-B14F-4D97-AF65-F5344CB8AC3E}">
        <p14:creationId xmlns:p14="http://schemas.microsoft.com/office/powerpoint/2010/main" val="3129833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3889</TotalTime>
  <Words>2326</Words>
  <Application>Microsoft Office PowerPoint</Application>
  <PresentationFormat>On-screen Show (16:9)</PresentationFormat>
  <Paragraphs>226</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Wingdings</vt:lpstr>
      <vt:lpstr>Roboto Condensed</vt:lpstr>
      <vt:lpstr>Roboto Condensed Light</vt:lpstr>
      <vt:lpstr>Arial</vt:lpstr>
      <vt:lpstr>Arvo</vt:lpstr>
      <vt:lpstr>Salerio template</vt:lpstr>
      <vt:lpstr>Développement d’un projet E-Banking en JEE</vt:lpstr>
      <vt:lpstr>Plan</vt:lpstr>
      <vt:lpstr>Présentation de l’entreprise</vt:lpstr>
      <vt:lpstr>Présenation de l’entreprise</vt:lpstr>
      <vt:lpstr>Présentation du projet</vt:lpstr>
      <vt:lpstr>Présenation du projet (1)</vt:lpstr>
      <vt:lpstr>Présenation du projet (2)</vt:lpstr>
      <vt:lpstr>Présenation du projet (3)</vt:lpstr>
      <vt:lpstr>Présenation du projet (4)</vt:lpstr>
      <vt:lpstr>Présenation du projet (5)</vt:lpstr>
      <vt:lpstr>Présenation du projet (6)</vt:lpstr>
      <vt:lpstr>Présenation du projet (7)</vt:lpstr>
      <vt:lpstr>Présenation du projet (8)</vt:lpstr>
      <vt:lpstr>Présenation du projet (9)</vt:lpstr>
      <vt:lpstr>Présenation du projet (10)</vt:lpstr>
      <vt:lpstr>Etat de l’art</vt:lpstr>
      <vt:lpstr>Etat de l’art (1)</vt:lpstr>
      <vt:lpstr>Etat de l’art (2)</vt:lpstr>
      <vt:lpstr>Conception du projet</vt:lpstr>
      <vt:lpstr>Conception du projet (1)</vt:lpstr>
      <vt:lpstr>Conception du projet (2)</vt:lpstr>
      <vt:lpstr>Conception du projet (3)</vt:lpstr>
      <vt:lpstr>Conception du projet (4)</vt:lpstr>
      <vt:lpstr>Conception du projet (5)</vt:lpstr>
      <vt:lpstr>Développement et Tests</vt:lpstr>
      <vt:lpstr>Développement et Tests (1)</vt:lpstr>
      <vt:lpstr>Développement et Tests (2)</vt:lpstr>
      <vt:lpstr>Développement et Tests (3)</vt:lpstr>
      <vt:lpstr>Conclusion et Perspectives</vt:lpstr>
      <vt:lpstr>Conclusion et Perspectives (1)</vt:lpstr>
      <vt:lpstr>Conclusion et Perspectives (2)</vt:lpstr>
      <vt:lpstr>Merci pour votre attention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publicités personnalisées pour une plateforme commerciale</dc:title>
  <dc:creator>kallel Rym</dc:creator>
  <cp:lastModifiedBy>missaoui sadek</cp:lastModifiedBy>
  <cp:revision>350</cp:revision>
  <dcterms:modified xsi:type="dcterms:W3CDTF">2018-06-21T02:40:02Z</dcterms:modified>
</cp:coreProperties>
</file>