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69" r:id="rId2"/>
    <p:sldId id="257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4038"/>
  </p:normalViewPr>
  <p:slideViewPr>
    <p:cSldViewPr snapToGrid="0">
      <p:cViewPr varScale="1">
        <p:scale>
          <a:sx n="70" d="100"/>
          <a:sy n="70" d="100"/>
        </p:scale>
        <p:origin x="1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i="0" dirty="0">
                <a:effectLst/>
                <a:latin typeface="Roboto" panose="02000000000000000000" pitchFamily="2" charset="0"/>
              </a:rPr>
              <a:t>Scores by School </a:t>
            </a:r>
            <a:r>
              <a:rPr lang="en-US" altLang="zh-CN" b="1" dirty="0">
                <a:latin typeface="Roboto" panose="02000000000000000000" pitchFamily="2" charset="0"/>
              </a:rPr>
              <a:t>Type</a:t>
            </a:r>
            <a:endParaRPr lang="en-AU" b="1" i="0" dirty="0">
              <a:effectLst/>
              <a:latin typeface="Roboto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Public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Sheet1!$C$2:$G$2</c:f>
              <c:strCache>
                <c:ptCount val="5"/>
                <c:pt idx="0">
                  <c:v>Average Maths Score</c:v>
                </c:pt>
                <c:pt idx="1">
                  <c:v>Average Reading Score</c:v>
                </c:pt>
                <c:pt idx="2">
                  <c:v>% Passing Maths</c:v>
                </c:pt>
                <c:pt idx="3">
                  <c:v>% Passing Reading</c:v>
                </c:pt>
                <c:pt idx="4">
                  <c:v>% Overall Passing</c:v>
                </c:pt>
              </c:strCache>
            </c:strRef>
          </c:cat>
          <c:val>
            <c:numRef>
              <c:f>Sheet1!$C$3:$G$3</c:f>
              <c:numCache>
                <c:formatCode>General</c:formatCode>
                <c:ptCount val="5"/>
                <c:pt idx="0">
                  <c:v>69.834806</c:v>
                </c:pt>
                <c:pt idx="1">
                  <c:v>69.675928999999996</c:v>
                </c:pt>
                <c:pt idx="2">
                  <c:v>84.462374999999994</c:v>
                </c:pt>
                <c:pt idx="3">
                  <c:v>83.587562000000005</c:v>
                </c:pt>
                <c:pt idx="4">
                  <c:v>70.698993000000002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EA-D542-AA05-E3C83061FC03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Independent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Sheet1!$C$2:$G$2</c:f>
              <c:strCache>
                <c:ptCount val="5"/>
                <c:pt idx="0">
                  <c:v>Average Maths Score</c:v>
                </c:pt>
                <c:pt idx="1">
                  <c:v>Average Reading Score</c:v>
                </c:pt>
                <c:pt idx="2">
                  <c:v>% Passing Maths</c:v>
                </c:pt>
                <c:pt idx="3">
                  <c:v>% Passing Reading</c:v>
                </c:pt>
                <c:pt idx="4">
                  <c:v>% Overall Passing</c:v>
                </c:pt>
              </c:strCache>
            </c:strRef>
          </c:cat>
          <c:val>
            <c:numRef>
              <c:f>Sheet1!$C$4:$G$4</c:f>
              <c:numCache>
                <c:formatCode>General</c:formatCode>
                <c:ptCount val="5"/>
                <c:pt idx="0">
                  <c:v>71.368821999999994</c:v>
                </c:pt>
                <c:pt idx="1">
                  <c:v>70.718933000000007</c:v>
                </c:pt>
                <c:pt idx="2">
                  <c:v>89.204042999999999</c:v>
                </c:pt>
                <c:pt idx="3">
                  <c:v>86.247788999999997</c:v>
                </c:pt>
                <c:pt idx="4">
                  <c:v>76.973339999999993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EA-D542-AA05-E3C83061FC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0100256"/>
        <c:axId val="1290101984"/>
      </c:barChart>
      <c:catAx>
        <c:axId val="129010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0101984"/>
        <c:crosses val="autoZero"/>
        <c:auto val="1"/>
        <c:lblAlgn val="ctr"/>
        <c:lblOffset val="100"/>
        <c:noMultiLvlLbl val="0"/>
      </c:catAx>
      <c:valAx>
        <c:axId val="129010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0100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2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5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0868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3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7911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9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89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5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8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9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4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9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3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6/7/23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4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0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7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43C895C-17A4-42F0-3A58-D4DE9C202396}"/>
              </a:ext>
            </a:extLst>
          </p:cNvPr>
          <p:cNvSpPr txBox="1">
            <a:spLocks/>
          </p:cNvSpPr>
          <p:nvPr/>
        </p:nvSpPr>
        <p:spPr>
          <a:xfrm>
            <a:off x="1719072" y="1894333"/>
            <a:ext cx="9473184" cy="2247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48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Analys</a:t>
            </a:r>
            <a:r>
              <a:rPr lang="en-US" altLang="zh-CN" sz="4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zh-CN" altLang="en-US" sz="4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4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en-AU" sz="4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school performance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EB97299-401F-76B7-E623-29AD5BAD1D90}"/>
              </a:ext>
            </a:extLst>
          </p:cNvPr>
          <p:cNvSpPr txBox="1">
            <a:spLocks/>
          </p:cNvSpPr>
          <p:nvPr/>
        </p:nvSpPr>
        <p:spPr>
          <a:xfrm>
            <a:off x="9372601" y="5413248"/>
            <a:ext cx="2331719" cy="902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>
                <a:solidFill>
                  <a:schemeClr val="tx1"/>
                </a:solidFill>
              </a:rPr>
              <a:t>Week</a:t>
            </a:r>
            <a:r>
              <a:rPr lang="zh-CN" altLang="en-US" i="1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4</a:t>
            </a:r>
            <a:r>
              <a:rPr lang="zh-CN" altLang="en-US" i="1">
                <a:solidFill>
                  <a:schemeClr val="tx1"/>
                </a:solidFill>
              </a:rPr>
              <a:t> </a:t>
            </a:r>
            <a:endParaRPr lang="en-AU" altLang="zh-CN" i="1">
              <a:solidFill>
                <a:schemeClr val="tx1"/>
              </a:solidFill>
            </a:endParaRPr>
          </a:p>
          <a:p>
            <a:r>
              <a:rPr lang="en-US" altLang="zh-CN" i="1">
                <a:solidFill>
                  <a:schemeClr val="tx1"/>
                </a:solidFill>
              </a:rPr>
              <a:t>Rong</a:t>
            </a:r>
            <a:r>
              <a:rPr lang="zh-CN" altLang="en-US" i="1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GUO</a:t>
            </a:r>
            <a:endParaRPr lang="en-AU" i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9E72E-5D96-D209-D11A-CF86C6C10E76}"/>
              </a:ext>
            </a:extLst>
          </p:cNvPr>
          <p:cNvSpPr txBox="1"/>
          <p:nvPr/>
        </p:nvSpPr>
        <p:spPr>
          <a:xfrm>
            <a:off x="2080260" y="4648563"/>
            <a:ext cx="300380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Bailey High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Cabrera High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Figueroa High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Ford High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Griffin High School</a:t>
            </a:r>
          </a:p>
          <a:p>
            <a:endParaRPr lang="en-A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DD3D5-E90C-0F1E-4FA4-CD8DE6D635FE}"/>
              </a:ext>
            </a:extLst>
          </p:cNvPr>
          <p:cNvSpPr txBox="1"/>
          <p:nvPr/>
        </p:nvSpPr>
        <p:spPr>
          <a:xfrm>
            <a:off x="4791457" y="4587008"/>
            <a:ext cx="35112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Hernandez High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Holden High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Huang High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Johnson High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Pena High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Rodriguez High School</a:t>
            </a:r>
          </a:p>
        </p:txBody>
      </p:sp>
    </p:spTree>
    <p:extLst>
      <p:ext uri="{BB962C8B-B14F-4D97-AF65-F5344CB8AC3E}">
        <p14:creationId xmlns:p14="http://schemas.microsoft.com/office/powerpoint/2010/main" val="113886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7B4357E-A5D7-665D-7E74-3E8E264E2078}"/>
              </a:ext>
            </a:extLst>
          </p:cNvPr>
          <p:cNvGrpSpPr/>
          <p:nvPr/>
        </p:nvGrpSpPr>
        <p:grpSpPr>
          <a:xfrm>
            <a:off x="355600" y="804333"/>
            <a:ext cx="4546601" cy="769442"/>
            <a:chOff x="355600" y="804333"/>
            <a:chExt cx="4546601" cy="76944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17ADC5-4106-5462-DD04-49346DC2E5EC}"/>
                </a:ext>
              </a:extLst>
            </p:cNvPr>
            <p:cNvSpPr txBox="1"/>
            <p:nvPr/>
          </p:nvSpPr>
          <p:spPr>
            <a:xfrm>
              <a:off x="355600" y="804333"/>
              <a:ext cx="90593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b="1" i="0" dirty="0">
                  <a:effectLst/>
                  <a:latin typeface="Roboto" panose="02000000000000000000" pitchFamily="2" charset="0"/>
                </a:rPr>
                <a:t>3.3</a:t>
              </a:r>
              <a:endParaRPr lang="en-AU" sz="2000" b="1" i="0" dirty="0">
                <a:effectLst/>
                <a:latin typeface="Roboto" panose="02000000000000000000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0315FA-D532-D8E8-64CA-93444AA2F670}"/>
                </a:ext>
              </a:extLst>
            </p:cNvPr>
            <p:cNvSpPr txBox="1"/>
            <p:nvPr/>
          </p:nvSpPr>
          <p:spPr>
            <a:xfrm>
              <a:off x="355600" y="1204443"/>
              <a:ext cx="45466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AU" b="1" i="0" dirty="0">
                  <a:effectLst/>
                  <a:latin typeface="Roboto" panose="02000000000000000000" pitchFamily="2" charset="0"/>
                </a:rPr>
                <a:t>Scores by School Spending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0B3CE90-9BE1-E415-81DC-1F9160898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16" y="2156765"/>
            <a:ext cx="8906442" cy="1785959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4F014C4-7E83-5BA1-4FFE-C200AD0F4A7D}"/>
              </a:ext>
            </a:extLst>
          </p:cNvPr>
          <p:cNvSpPr/>
          <p:nvPr/>
        </p:nvSpPr>
        <p:spPr>
          <a:xfrm>
            <a:off x="2628900" y="2871216"/>
            <a:ext cx="9349740" cy="36933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B78DD-C5CA-B302-8C4E-2210B9ED066D}"/>
              </a:ext>
            </a:extLst>
          </p:cNvPr>
          <p:cNvSpPr txBox="1"/>
          <p:nvPr/>
        </p:nvSpPr>
        <p:spPr>
          <a:xfrm>
            <a:off x="3200400" y="4657175"/>
            <a:ext cx="7763664" cy="726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Considering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spending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scores,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budget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$585-630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students’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best.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94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787CBA-022E-6E66-1F15-088C93AC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970" y="2258949"/>
            <a:ext cx="8991600" cy="159386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7B4357E-A5D7-665D-7E74-3E8E264E2078}"/>
              </a:ext>
            </a:extLst>
          </p:cNvPr>
          <p:cNvGrpSpPr/>
          <p:nvPr/>
        </p:nvGrpSpPr>
        <p:grpSpPr>
          <a:xfrm>
            <a:off x="355600" y="804333"/>
            <a:ext cx="4546601" cy="769442"/>
            <a:chOff x="355600" y="804333"/>
            <a:chExt cx="4546601" cy="76944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17ADC5-4106-5462-DD04-49346DC2E5EC}"/>
                </a:ext>
              </a:extLst>
            </p:cNvPr>
            <p:cNvSpPr txBox="1"/>
            <p:nvPr/>
          </p:nvSpPr>
          <p:spPr>
            <a:xfrm>
              <a:off x="355600" y="804333"/>
              <a:ext cx="90593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b="1" i="0" dirty="0">
                  <a:effectLst/>
                  <a:latin typeface="Roboto" panose="02000000000000000000" pitchFamily="2" charset="0"/>
                </a:rPr>
                <a:t>3.4</a:t>
              </a:r>
              <a:endParaRPr lang="en-AU" sz="2000" b="1" i="0" dirty="0">
                <a:effectLst/>
                <a:latin typeface="Roboto" panose="02000000000000000000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0315FA-D532-D8E8-64CA-93444AA2F670}"/>
                </a:ext>
              </a:extLst>
            </p:cNvPr>
            <p:cNvSpPr txBox="1"/>
            <p:nvPr/>
          </p:nvSpPr>
          <p:spPr>
            <a:xfrm>
              <a:off x="355600" y="1204443"/>
              <a:ext cx="45466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AU" b="1" i="0" dirty="0">
                  <a:effectLst/>
                  <a:latin typeface="Roboto" panose="02000000000000000000" pitchFamily="2" charset="0"/>
                </a:rPr>
                <a:t>Scores by School S</a:t>
              </a:r>
              <a:r>
                <a:rPr lang="en-US" altLang="zh-CN" b="1" i="0" dirty="0" err="1">
                  <a:effectLst/>
                  <a:latin typeface="Roboto" panose="02000000000000000000" pitchFamily="2" charset="0"/>
                </a:rPr>
                <a:t>ize</a:t>
              </a:r>
              <a:endParaRPr lang="en-AU" b="1" i="0" dirty="0">
                <a:effectLst/>
                <a:latin typeface="Roboto" panose="02000000000000000000" pitchFamily="2" charset="0"/>
              </a:endParaRP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4F014C4-7E83-5BA1-4FFE-C200AD0F4A7D}"/>
              </a:ext>
            </a:extLst>
          </p:cNvPr>
          <p:cNvSpPr/>
          <p:nvPr/>
        </p:nvSpPr>
        <p:spPr>
          <a:xfrm>
            <a:off x="2628900" y="2542032"/>
            <a:ext cx="9349740" cy="36933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B78DD-C5CA-B302-8C4E-2210B9ED066D}"/>
              </a:ext>
            </a:extLst>
          </p:cNvPr>
          <p:cNvSpPr txBox="1"/>
          <p:nvPr/>
        </p:nvSpPr>
        <p:spPr>
          <a:xfrm>
            <a:off x="3200400" y="4657175"/>
            <a:ext cx="8110041" cy="726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Considering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scores,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budget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students’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best.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508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7B4357E-A5D7-665D-7E74-3E8E264E2078}"/>
              </a:ext>
            </a:extLst>
          </p:cNvPr>
          <p:cNvGrpSpPr/>
          <p:nvPr/>
        </p:nvGrpSpPr>
        <p:grpSpPr>
          <a:xfrm>
            <a:off x="355600" y="804333"/>
            <a:ext cx="4546601" cy="769442"/>
            <a:chOff x="355600" y="804333"/>
            <a:chExt cx="4546601" cy="76944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17ADC5-4106-5462-DD04-49346DC2E5EC}"/>
                </a:ext>
              </a:extLst>
            </p:cNvPr>
            <p:cNvSpPr txBox="1"/>
            <p:nvPr/>
          </p:nvSpPr>
          <p:spPr>
            <a:xfrm>
              <a:off x="355600" y="804333"/>
              <a:ext cx="90593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b="1" i="0" dirty="0">
                  <a:effectLst/>
                  <a:latin typeface="Roboto" panose="02000000000000000000" pitchFamily="2" charset="0"/>
                </a:rPr>
                <a:t>3.4</a:t>
              </a:r>
              <a:endParaRPr lang="en-AU" sz="2000" b="1" i="0" dirty="0">
                <a:effectLst/>
                <a:latin typeface="Roboto" panose="02000000000000000000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0315FA-D532-D8E8-64CA-93444AA2F670}"/>
                </a:ext>
              </a:extLst>
            </p:cNvPr>
            <p:cNvSpPr txBox="1"/>
            <p:nvPr/>
          </p:nvSpPr>
          <p:spPr>
            <a:xfrm>
              <a:off x="355600" y="1204443"/>
              <a:ext cx="45466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AU" b="1" i="0" dirty="0">
                  <a:effectLst/>
                  <a:latin typeface="Roboto" panose="02000000000000000000" pitchFamily="2" charset="0"/>
                </a:rPr>
                <a:t>Scores by School </a:t>
              </a:r>
              <a:r>
                <a:rPr lang="en-US" altLang="zh-CN" b="1" dirty="0">
                  <a:latin typeface="Roboto" panose="02000000000000000000" pitchFamily="2" charset="0"/>
                </a:rPr>
                <a:t>Type</a:t>
              </a:r>
              <a:endParaRPr lang="en-AU" b="1" i="0" dirty="0">
                <a:effectLst/>
                <a:latin typeface="Roboto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FB6743-0D04-8397-89FA-72C5642BC830}"/>
              </a:ext>
            </a:extLst>
          </p:cNvPr>
          <p:cNvGrpSpPr/>
          <p:nvPr/>
        </p:nvGrpSpPr>
        <p:grpSpPr>
          <a:xfrm>
            <a:off x="1549908" y="5207868"/>
            <a:ext cx="10190988" cy="1426558"/>
            <a:chOff x="1714500" y="1989180"/>
            <a:chExt cx="10190988" cy="14265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B472BA9-EDBD-B998-9556-2049D2A1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9092" y="1989180"/>
              <a:ext cx="9771293" cy="1426558"/>
            </a:xfrm>
            <a:prstGeom prst="rect">
              <a:avLst/>
            </a:prstGeom>
          </p:spPr>
        </p:pic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4F014C4-7E83-5BA1-4FFE-C200AD0F4A7D}"/>
                </a:ext>
              </a:extLst>
            </p:cNvPr>
            <p:cNvSpPr/>
            <p:nvPr/>
          </p:nvSpPr>
          <p:spPr>
            <a:xfrm>
              <a:off x="1714500" y="2815212"/>
              <a:ext cx="10190988" cy="369332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E3B78DD-C5CA-B302-8C4E-2210B9ED066D}"/>
              </a:ext>
            </a:extLst>
          </p:cNvPr>
          <p:cNvSpPr txBox="1"/>
          <p:nvPr/>
        </p:nvSpPr>
        <p:spPr>
          <a:xfrm>
            <a:off x="2395728" y="1804969"/>
            <a:ext cx="2506473" cy="238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overall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analysis,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studied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u="sng" dirty="0"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r>
              <a:rPr lang="zh-CN" alt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Schools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performed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Schools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5CBBBC3-1246-65ED-D69D-DA8042C076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9800240"/>
              </p:ext>
            </p:extLst>
          </p:nvPr>
        </p:nvGraphicFramePr>
        <p:xfrm>
          <a:off x="5184819" y="969264"/>
          <a:ext cx="6198615" cy="4007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787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01AFA4-3E27-A647-0B19-A7B179FE969D}"/>
              </a:ext>
            </a:extLst>
          </p:cNvPr>
          <p:cNvSpPr/>
          <p:nvPr/>
        </p:nvSpPr>
        <p:spPr>
          <a:xfrm>
            <a:off x="3694541" y="2828835"/>
            <a:ext cx="480291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</a:t>
            </a:r>
            <a:r>
              <a:rPr lang="zh-CN" alt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altLang="zh-CN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</a:t>
            </a:r>
            <a:endParaRPr lang="en-GB" sz="7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511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B87ED2-300A-C6C1-1202-67BA95D22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96"/>
          <a:stretch/>
        </p:blipFill>
        <p:spPr>
          <a:xfrm>
            <a:off x="5295901" y="592667"/>
            <a:ext cx="6407894" cy="53712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B0E23D-32E1-9340-8429-628F477CE6C1}"/>
              </a:ext>
            </a:extLst>
          </p:cNvPr>
          <p:cNvSpPr txBox="1"/>
          <p:nvPr/>
        </p:nvSpPr>
        <p:spPr>
          <a:xfrm>
            <a:off x="1261533" y="3101612"/>
            <a:ext cx="3640668" cy="2862322"/>
          </a:xfrm>
          <a:prstGeom prst="rect">
            <a:avLst/>
          </a:prstGeom>
          <a:solidFill>
            <a:schemeClr val="bg2">
              <a:lumMod val="25000"/>
              <a:lumOff val="75000"/>
              <a:alpha val="56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Total number of unique schools: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schools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total.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type: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Independent.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Total students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39,170.</a:t>
            </a:r>
            <a:endParaRPr lang="en-AU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Total budget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$ 24,649,428.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5FBBA-23B3-1110-A0D9-09378592C210}"/>
              </a:ext>
            </a:extLst>
          </p:cNvPr>
          <p:cNvGrpSpPr/>
          <p:nvPr/>
        </p:nvGrpSpPr>
        <p:grpSpPr>
          <a:xfrm>
            <a:off x="355600" y="804333"/>
            <a:ext cx="4546601" cy="769442"/>
            <a:chOff x="355600" y="804333"/>
            <a:chExt cx="4546601" cy="7694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6D7525-F7DE-32B3-73BD-9EA5E4C5FE89}"/>
                </a:ext>
              </a:extLst>
            </p:cNvPr>
            <p:cNvSpPr txBox="1"/>
            <p:nvPr/>
          </p:nvSpPr>
          <p:spPr>
            <a:xfrm>
              <a:off x="355600" y="804333"/>
              <a:ext cx="90593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b="1" i="0" dirty="0">
                  <a:effectLst/>
                  <a:latin typeface="Roboto" panose="02000000000000000000" pitchFamily="2" charset="0"/>
                </a:rPr>
                <a:t>1.1</a:t>
              </a:r>
              <a:endParaRPr lang="en-AU" sz="2000" b="1" i="0" dirty="0">
                <a:effectLst/>
                <a:latin typeface="Roboto" panose="02000000000000000000" pitchFamily="2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E68C527-52CF-268C-7174-20D14BA7DE0D}"/>
                </a:ext>
              </a:extLst>
            </p:cNvPr>
            <p:cNvSpPr txBox="1"/>
            <p:nvPr/>
          </p:nvSpPr>
          <p:spPr>
            <a:xfrm>
              <a:off x="355600" y="1204443"/>
              <a:ext cx="45466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800" b="1" i="0" dirty="0">
                  <a:effectLst/>
                  <a:latin typeface="Roboto" panose="02000000000000000000" pitchFamily="2" charset="0"/>
                </a:rPr>
                <a:t>Local Government Area (LGA) Summary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5138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4CF5C6-9D60-85B4-466C-4ADD77D8E031}"/>
              </a:ext>
            </a:extLst>
          </p:cNvPr>
          <p:cNvSpPr txBox="1"/>
          <p:nvPr/>
        </p:nvSpPr>
        <p:spPr>
          <a:xfrm>
            <a:off x="7016191" y="5428160"/>
            <a:ext cx="410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A passing grade is 50 or higher.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25532B-6C99-6D2C-79F4-431967138500}"/>
              </a:ext>
            </a:extLst>
          </p:cNvPr>
          <p:cNvGrpSpPr/>
          <p:nvPr/>
        </p:nvGrpSpPr>
        <p:grpSpPr>
          <a:xfrm>
            <a:off x="1657850" y="1248458"/>
            <a:ext cx="10534150" cy="4405099"/>
            <a:chOff x="1177925" y="1089767"/>
            <a:chExt cx="10534150" cy="440509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5F60A8F-911F-917F-C9C7-BA44A9270AF2}"/>
                </a:ext>
              </a:extLst>
            </p:cNvPr>
            <p:cNvGrpSpPr/>
            <p:nvPr/>
          </p:nvGrpSpPr>
          <p:grpSpPr>
            <a:xfrm>
              <a:off x="1177925" y="1363133"/>
              <a:ext cx="6255808" cy="4131733"/>
              <a:chOff x="3819525" y="1755775"/>
              <a:chExt cx="2438400" cy="1560513"/>
            </a:xfrm>
          </p:grpSpPr>
          <p:sp>
            <p:nvSpPr>
              <p:cNvPr id="24" name="AutoShape 38">
                <a:extLst>
                  <a:ext uri="{FF2B5EF4-FFF2-40B4-BE49-F238E27FC236}">
                    <a16:creationId xmlns:a16="http://schemas.microsoft.com/office/drawing/2014/main" id="{3A9E8FFC-4CEC-A7B4-D169-6BB31E941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225" y="2401888"/>
                <a:ext cx="1057275" cy="914400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63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5" name="Line 39">
                <a:extLst>
                  <a:ext uri="{FF2B5EF4-FFF2-40B4-BE49-F238E27FC236}">
                    <a16:creationId xmlns:a16="http://schemas.microsoft.com/office/drawing/2014/main" id="{C52FE41B-7BF0-642F-97AA-CD48042825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525" y="3043238"/>
                <a:ext cx="925513" cy="0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7" name="Line 41">
                <a:extLst>
                  <a:ext uri="{FF2B5EF4-FFF2-40B4-BE49-F238E27FC236}">
                    <a16:creationId xmlns:a16="http://schemas.microsoft.com/office/drawing/2014/main" id="{5CBA2D37-A988-39A1-FEB6-56CCBF7E9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5370513" y="2159000"/>
                <a:ext cx="255588" cy="15192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8" name="Line 42">
                <a:extLst>
                  <a:ext uri="{FF2B5EF4-FFF2-40B4-BE49-F238E27FC236}">
                    <a16:creationId xmlns:a16="http://schemas.microsoft.com/office/drawing/2014/main" id="{C580C23D-65A8-D95A-2E92-B5C783444C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5243513" y="2032000"/>
                <a:ext cx="514350" cy="151447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29" name="Line 43">
                <a:extLst>
                  <a:ext uri="{FF2B5EF4-FFF2-40B4-BE49-F238E27FC236}">
                    <a16:creationId xmlns:a16="http://schemas.microsoft.com/office/drawing/2014/main" id="{CA1B806C-8AB3-DFE8-F458-AF7E81CB1B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5115718" y="1904207"/>
                <a:ext cx="773113" cy="151130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30" name="Line 44">
                <a:extLst>
                  <a:ext uri="{FF2B5EF4-FFF2-40B4-BE49-F238E27FC236}">
                    <a16:creationId xmlns:a16="http://schemas.microsoft.com/office/drawing/2014/main" id="{E4FA919D-DD89-80EC-DC88-81A8FD817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4986338" y="1771650"/>
                <a:ext cx="1028700" cy="151447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31" name="Line 45">
                <a:extLst>
                  <a:ext uri="{FF2B5EF4-FFF2-40B4-BE49-F238E27FC236}">
                    <a16:creationId xmlns:a16="http://schemas.microsoft.com/office/drawing/2014/main" id="{197EE40D-15F2-B862-1C40-7E21678E5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4856956" y="1640682"/>
                <a:ext cx="1285875" cy="15160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22C2619-034D-36B3-FB24-6C6F1205527A}"/>
                </a:ext>
              </a:extLst>
            </p:cNvPr>
            <p:cNvSpPr txBox="1"/>
            <p:nvPr/>
          </p:nvSpPr>
          <p:spPr>
            <a:xfrm>
              <a:off x="7603067" y="1089767"/>
              <a:ext cx="35221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dirty="0">
                  <a:latin typeface="Arial" panose="020B0604020202020204" pitchFamily="34" charset="0"/>
                  <a:cs typeface="Arial" panose="020B0604020202020204" pitchFamily="34" charset="0"/>
                </a:rPr>
                <a:t>Average maths score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70.34</a:t>
              </a:r>
              <a:endParaRPr lang="en-A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67D0855-A390-EA6F-02D7-F43C8EFE69F0}"/>
                </a:ext>
              </a:extLst>
            </p:cNvPr>
            <p:cNvSpPr txBox="1"/>
            <p:nvPr/>
          </p:nvSpPr>
          <p:spPr>
            <a:xfrm>
              <a:off x="7603067" y="1740644"/>
              <a:ext cx="35221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dirty="0">
                  <a:latin typeface="Arial" panose="020B0604020202020204" pitchFamily="34" charset="0"/>
                  <a:cs typeface="Arial" panose="020B0604020202020204" pitchFamily="34" charset="0"/>
                </a:rPr>
                <a:t>Average 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reading</a:t>
              </a:r>
              <a:r>
                <a:rPr lang="en-AU" dirty="0">
                  <a:latin typeface="Arial" panose="020B0604020202020204" pitchFamily="34" charset="0"/>
                  <a:cs typeface="Arial" panose="020B0604020202020204" pitchFamily="34" charset="0"/>
                </a:rPr>
                <a:t> score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69.98</a:t>
              </a:r>
              <a:endParaRPr lang="en-A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B6FAEA-36AA-92FF-54FB-82C6579FA2E0}"/>
                </a:ext>
              </a:extLst>
            </p:cNvPr>
            <p:cNvSpPr txBox="1"/>
            <p:nvPr/>
          </p:nvSpPr>
          <p:spPr>
            <a:xfrm>
              <a:off x="7603067" y="2548706"/>
              <a:ext cx="35221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dirty="0">
                  <a:latin typeface="Arial" panose="020B0604020202020204" pitchFamily="34" charset="0"/>
                  <a:cs typeface="Arial" panose="020B0604020202020204" pitchFamily="34" charset="0"/>
                </a:rPr>
                <a:t>% passing maths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86.08%</a:t>
              </a:r>
              <a:endParaRPr lang="en-AU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90D7E7-837B-11C1-ABB1-9575C309EB1F}"/>
                </a:ext>
              </a:extLst>
            </p:cNvPr>
            <p:cNvSpPr txBox="1"/>
            <p:nvPr/>
          </p:nvSpPr>
          <p:spPr>
            <a:xfrm>
              <a:off x="7603067" y="3226152"/>
              <a:ext cx="35221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dirty="0">
                  <a:latin typeface="Arial" panose="020B0604020202020204" pitchFamily="34" charset="0"/>
                  <a:cs typeface="Arial" panose="020B0604020202020204" pitchFamily="34" charset="0"/>
                </a:rPr>
                <a:t>% passing 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reading:</a:t>
              </a:r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84.43%</a:t>
              </a:r>
              <a:endParaRPr lang="en-A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7056A4E-31B5-DBA2-A616-2C5B47017253}"/>
                </a:ext>
              </a:extLst>
            </p:cNvPr>
            <p:cNvSpPr txBox="1"/>
            <p:nvPr/>
          </p:nvSpPr>
          <p:spPr>
            <a:xfrm>
              <a:off x="7603066" y="3903598"/>
              <a:ext cx="410900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dirty="0">
                  <a:latin typeface="Arial" panose="020B0604020202020204" pitchFamily="34" charset="0"/>
                  <a:cs typeface="Arial" panose="020B0604020202020204" pitchFamily="34" charset="0"/>
                </a:rPr>
                <a:t>% passing 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both</a:t>
              </a:r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Maths</a:t>
              </a:r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AU" altLang="zh-CN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Reading:</a:t>
              </a:r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72.81%</a:t>
              </a:r>
              <a:endParaRPr lang="en-AU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3BB3611-93A6-3A3A-123D-D052A4A761F1}"/>
              </a:ext>
            </a:extLst>
          </p:cNvPr>
          <p:cNvSpPr txBox="1"/>
          <p:nvPr/>
        </p:nvSpPr>
        <p:spPr>
          <a:xfrm>
            <a:off x="355600" y="804333"/>
            <a:ext cx="9059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i="0" dirty="0">
                <a:effectLst/>
                <a:latin typeface="Roboto" panose="02000000000000000000" pitchFamily="2" charset="0"/>
              </a:rPr>
              <a:t>1.2</a:t>
            </a:r>
            <a:endParaRPr lang="en-AU" sz="2000" b="1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0DD89-F3EA-1C9D-A84B-D21B16088A4A}"/>
              </a:ext>
            </a:extLst>
          </p:cNvPr>
          <p:cNvSpPr txBox="1"/>
          <p:nvPr/>
        </p:nvSpPr>
        <p:spPr>
          <a:xfrm>
            <a:off x="355600" y="1204443"/>
            <a:ext cx="4546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i="0" dirty="0">
                <a:effectLst/>
                <a:latin typeface="Roboto" panose="02000000000000000000" pitchFamily="2" charset="0"/>
              </a:rPr>
              <a:t>Local Government Area (LGA) Summary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88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DC6D2E-39E8-3997-B4FD-1CB37C5EE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948271"/>
            <a:ext cx="9004300" cy="531706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04EA2CD-EE11-FA94-4670-A225CC0C980D}"/>
              </a:ext>
            </a:extLst>
          </p:cNvPr>
          <p:cNvGrpSpPr/>
          <p:nvPr/>
        </p:nvGrpSpPr>
        <p:grpSpPr>
          <a:xfrm>
            <a:off x="355600" y="804333"/>
            <a:ext cx="4546601" cy="769442"/>
            <a:chOff x="355600" y="804333"/>
            <a:chExt cx="4546601" cy="76944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7171DCE-2B69-C1BD-B059-CBCE82AD719D}"/>
                </a:ext>
              </a:extLst>
            </p:cNvPr>
            <p:cNvSpPr txBox="1"/>
            <p:nvPr/>
          </p:nvSpPr>
          <p:spPr>
            <a:xfrm>
              <a:off x="355600" y="804333"/>
              <a:ext cx="90593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b="1" dirty="0">
                  <a:latin typeface="Roboto" panose="02000000000000000000" pitchFamily="2" charset="0"/>
                </a:rPr>
                <a:t>2</a:t>
              </a:r>
              <a:r>
                <a:rPr lang="en-US" altLang="zh-CN" sz="2000" b="1" i="0" dirty="0">
                  <a:effectLst/>
                  <a:latin typeface="Roboto" panose="02000000000000000000" pitchFamily="2" charset="0"/>
                </a:rPr>
                <a:t>.1</a:t>
              </a:r>
              <a:endParaRPr lang="en-AU" sz="2000" b="1" i="0" dirty="0">
                <a:effectLst/>
                <a:latin typeface="Roboto" panose="02000000000000000000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471BE0-0C59-FA7F-D289-D85810874B16}"/>
                </a:ext>
              </a:extLst>
            </p:cNvPr>
            <p:cNvSpPr txBox="1"/>
            <p:nvPr/>
          </p:nvSpPr>
          <p:spPr>
            <a:xfrm>
              <a:off x="355600" y="1204443"/>
              <a:ext cx="45466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800" b="1" i="0" dirty="0">
                  <a:effectLst/>
                  <a:latin typeface="Roboto" panose="02000000000000000000" pitchFamily="2" charset="0"/>
                </a:rPr>
                <a:t>School Summary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53248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DEB7A48-2021-A0FA-CC18-922878B69771}"/>
              </a:ext>
            </a:extLst>
          </p:cNvPr>
          <p:cNvGrpSpPr/>
          <p:nvPr/>
        </p:nvGrpSpPr>
        <p:grpSpPr>
          <a:xfrm>
            <a:off x="1980587" y="431801"/>
            <a:ext cx="9367687" cy="5485342"/>
            <a:chOff x="-81401" y="355601"/>
            <a:chExt cx="9367687" cy="548534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30193B5-748D-4BA1-B77E-1B63131C0CEE}"/>
                </a:ext>
              </a:extLst>
            </p:cNvPr>
            <p:cNvGrpSpPr/>
            <p:nvPr/>
          </p:nvGrpSpPr>
          <p:grpSpPr>
            <a:xfrm>
              <a:off x="3451754" y="355601"/>
              <a:ext cx="5288492" cy="5485342"/>
              <a:chOff x="688975" y="2420938"/>
              <a:chExt cx="4162425" cy="3589337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E79ACB74-BA48-C185-128B-10D887A768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6963" y="2420938"/>
                <a:ext cx="781050" cy="671512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0" y="529"/>
                  </a:cxn>
                  <a:cxn ang="0">
                    <a:pos x="615" y="526"/>
                  </a:cxn>
                </a:cxnLst>
                <a:rect l="0" t="0" r="r" b="b"/>
                <a:pathLst>
                  <a:path w="615" h="529">
                    <a:moveTo>
                      <a:pt x="307" y="0"/>
                    </a:moveTo>
                    <a:lnTo>
                      <a:pt x="0" y="529"/>
                    </a:lnTo>
                    <a:lnTo>
                      <a:pt x="615" y="526"/>
                    </a:lnTo>
                  </a:path>
                </a:pathLst>
              </a:custGeom>
              <a:noFill/>
              <a:ln w="22225" cap="flat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1AED7C88-8053-D4B4-277B-D5D23C326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625" y="3152775"/>
                <a:ext cx="1631950" cy="66992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0" y="529"/>
                  </a:cxn>
                  <a:cxn ang="0">
                    <a:pos x="1287" y="529"/>
                  </a:cxn>
                </a:cxnLst>
                <a:rect l="0" t="0" r="r" b="b"/>
                <a:pathLst>
                  <a:path w="1287" h="529">
                    <a:moveTo>
                      <a:pt x="307" y="0"/>
                    </a:moveTo>
                    <a:lnTo>
                      <a:pt x="0" y="529"/>
                    </a:lnTo>
                    <a:lnTo>
                      <a:pt x="1287" y="529"/>
                    </a:lnTo>
                  </a:path>
                </a:pathLst>
              </a:custGeom>
              <a:noFill/>
              <a:ln w="22225" cap="flat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854DBF33-E7FC-2688-0C02-B587E9CEC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3525" y="3883025"/>
                <a:ext cx="2470150" cy="66992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0" y="529"/>
                  </a:cxn>
                  <a:cxn ang="0">
                    <a:pos x="1947" y="529"/>
                  </a:cxn>
                </a:cxnLst>
                <a:rect l="0" t="0" r="r" b="b"/>
                <a:pathLst>
                  <a:path w="1947" h="529">
                    <a:moveTo>
                      <a:pt x="307" y="0"/>
                    </a:moveTo>
                    <a:lnTo>
                      <a:pt x="0" y="529"/>
                    </a:lnTo>
                    <a:lnTo>
                      <a:pt x="1947" y="529"/>
                    </a:lnTo>
                  </a:path>
                </a:pathLst>
              </a:custGeom>
              <a:noFill/>
              <a:ln w="22225" cap="flat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21216388-EB78-2B13-48E4-0D2A475E6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8075" y="4610100"/>
                <a:ext cx="3313113" cy="671513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0" y="529"/>
                  </a:cxn>
                  <a:cxn ang="0">
                    <a:pos x="2613" y="526"/>
                  </a:cxn>
                </a:cxnLst>
                <a:rect l="0" t="0" r="r" b="b"/>
                <a:pathLst>
                  <a:path w="2613" h="529">
                    <a:moveTo>
                      <a:pt x="307" y="0"/>
                    </a:moveTo>
                    <a:lnTo>
                      <a:pt x="0" y="529"/>
                    </a:lnTo>
                    <a:lnTo>
                      <a:pt x="2613" y="526"/>
                    </a:lnTo>
                  </a:path>
                </a:pathLst>
              </a:custGeom>
              <a:noFill/>
              <a:ln w="22225" cap="flat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98A2D52A-BD30-4BD9-87BA-DF192E641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975" y="5338763"/>
                <a:ext cx="4162425" cy="671512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0" y="529"/>
                  </a:cxn>
                  <a:cxn ang="0">
                    <a:pos x="3282" y="523"/>
                  </a:cxn>
                </a:cxnLst>
                <a:rect l="0" t="0" r="r" b="b"/>
                <a:pathLst>
                  <a:path w="3282" h="529">
                    <a:moveTo>
                      <a:pt x="307" y="0"/>
                    </a:moveTo>
                    <a:lnTo>
                      <a:pt x="0" y="529"/>
                    </a:lnTo>
                    <a:lnTo>
                      <a:pt x="3282" y="523"/>
                    </a:lnTo>
                  </a:path>
                </a:pathLst>
              </a:custGeom>
              <a:noFill/>
              <a:ln w="22225" cap="flat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140EAE-ED64-3D35-668C-A16655E1D2F8}"/>
                </a:ext>
              </a:extLst>
            </p:cNvPr>
            <p:cNvSpPr txBox="1"/>
            <p:nvPr/>
          </p:nvSpPr>
          <p:spPr>
            <a:xfrm>
              <a:off x="-81401" y="1294607"/>
              <a:ext cx="3472749" cy="18108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Top 5</a:t>
              </a:r>
              <a:r>
                <a:rPr lang="zh-CN" alt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AU" altLang="zh-CN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Performing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 Schools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BA5ED3-4E4F-F9F1-932A-BA2CA30C570C}"/>
                </a:ext>
              </a:extLst>
            </p:cNvPr>
            <p:cNvSpPr txBox="1"/>
            <p:nvPr/>
          </p:nvSpPr>
          <p:spPr>
            <a:xfrm>
              <a:off x="5967353" y="729252"/>
              <a:ext cx="331893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Griffin</a:t>
              </a:r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School</a:t>
              </a:r>
            </a:p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(independent)</a:t>
              </a:r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8D1C58-0693-30F7-E1A8-8AB1CB310A8D}"/>
                </a:ext>
              </a:extLst>
            </p:cNvPr>
            <p:cNvSpPr txBox="1"/>
            <p:nvPr/>
          </p:nvSpPr>
          <p:spPr>
            <a:xfrm>
              <a:off x="5601843" y="1720118"/>
              <a:ext cx="313840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2.</a:t>
              </a:r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AU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Cabrera High </a:t>
              </a:r>
              <a:r>
                <a:rPr lang="en-AU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Schoo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en-AU" altLang="zh-CN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(independent)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32E47E-A8FB-93E0-C893-143365751CEE}"/>
                </a:ext>
              </a:extLst>
            </p:cNvPr>
            <p:cNvSpPr txBox="1"/>
            <p:nvPr/>
          </p:nvSpPr>
          <p:spPr>
            <a:xfrm>
              <a:off x="5212158" y="2806549"/>
              <a:ext cx="253569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3.</a:t>
              </a:r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AU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Bailey High School</a:t>
              </a:r>
            </a:p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(government)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057F87-9959-791D-46FA-6BCDE30EF474}"/>
                </a:ext>
              </a:extLst>
            </p:cNvPr>
            <p:cNvSpPr txBox="1"/>
            <p:nvPr/>
          </p:nvSpPr>
          <p:spPr>
            <a:xfrm>
              <a:off x="4861639" y="3897763"/>
              <a:ext cx="314782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4.</a:t>
              </a:r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AU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Wright High School</a:t>
              </a:r>
            </a:p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(independent)</a:t>
              </a:r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8747C1-42BE-78E7-8014-02E7EBF9573B}"/>
                </a:ext>
              </a:extLst>
            </p:cNvPr>
            <p:cNvSpPr txBox="1"/>
            <p:nvPr/>
          </p:nvSpPr>
          <p:spPr>
            <a:xfrm>
              <a:off x="4343781" y="5060816"/>
              <a:ext cx="325928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5.</a:t>
              </a:r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AU" dirty="0">
                  <a:latin typeface="Arial" panose="020B0604020202020204" pitchFamily="34" charset="0"/>
                  <a:cs typeface="Arial" panose="020B0604020202020204" pitchFamily="34" charset="0"/>
                </a:rPr>
                <a:t>Rodriguez</a:t>
              </a:r>
              <a:r>
                <a:rPr lang="en-AU" b="0" i="0" dirty="0">
                  <a:solidFill>
                    <a:srgbClr val="D4D4D4"/>
                  </a:solidFill>
                  <a:effectLst/>
                  <a:latin typeface="-apple-system"/>
                </a:rPr>
                <a:t> </a:t>
              </a:r>
              <a:r>
                <a:rPr lang="en-AU" dirty="0">
                  <a:latin typeface="Arial" panose="020B0604020202020204" pitchFamily="34" charset="0"/>
                  <a:cs typeface="Arial" panose="020B0604020202020204" pitchFamily="34" charset="0"/>
                </a:rPr>
                <a:t>High School</a:t>
              </a:r>
            </a:p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(government)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B61867-6DCF-169C-337E-7A9C7A3C2BF2}"/>
                </a:ext>
              </a:extLst>
            </p:cNvPr>
            <p:cNvSpPr txBox="1"/>
            <p:nvPr/>
          </p:nvSpPr>
          <p:spPr>
            <a:xfrm>
              <a:off x="-81401" y="3105424"/>
              <a:ext cx="3138403" cy="4947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(By % Overall Passing)</a:t>
              </a:r>
              <a:r>
                <a:rPr lang="zh-CN" alt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AU" sz="2400" b="1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14BE680-254B-C076-E6DA-92E317EDE0E5}"/>
              </a:ext>
            </a:extLst>
          </p:cNvPr>
          <p:cNvGrpSpPr/>
          <p:nvPr/>
        </p:nvGrpSpPr>
        <p:grpSpPr>
          <a:xfrm>
            <a:off x="355600" y="804333"/>
            <a:ext cx="4546601" cy="769442"/>
            <a:chOff x="355600" y="804333"/>
            <a:chExt cx="4546601" cy="76944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6F9B2C3-B21E-B1B5-5D21-4D1A38A1211E}"/>
                </a:ext>
              </a:extLst>
            </p:cNvPr>
            <p:cNvSpPr txBox="1"/>
            <p:nvPr/>
          </p:nvSpPr>
          <p:spPr>
            <a:xfrm>
              <a:off x="355600" y="804333"/>
              <a:ext cx="90593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b="1" dirty="0">
                  <a:latin typeface="Roboto" panose="02000000000000000000" pitchFamily="2" charset="0"/>
                </a:rPr>
                <a:t>2</a:t>
              </a:r>
              <a:r>
                <a:rPr lang="en-US" altLang="zh-CN" sz="2000" b="1" i="0" dirty="0">
                  <a:effectLst/>
                  <a:latin typeface="Roboto" panose="02000000000000000000" pitchFamily="2" charset="0"/>
                </a:rPr>
                <a:t>.2</a:t>
              </a:r>
              <a:endParaRPr lang="en-AU" sz="2000" b="1" i="0" dirty="0">
                <a:effectLst/>
                <a:latin typeface="Roboto" panose="020000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E5DCAB-C92E-4726-CB4F-4788AF6AFE07}"/>
                </a:ext>
              </a:extLst>
            </p:cNvPr>
            <p:cNvSpPr txBox="1"/>
            <p:nvPr/>
          </p:nvSpPr>
          <p:spPr>
            <a:xfrm>
              <a:off x="355600" y="1204443"/>
              <a:ext cx="45466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800" b="1" i="0" dirty="0">
                  <a:effectLst/>
                  <a:latin typeface="Roboto" panose="02000000000000000000" pitchFamily="2" charset="0"/>
                </a:rPr>
                <a:t>School Summary</a:t>
              </a:r>
              <a:endParaRPr lang="en-AU" dirty="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15E2A6-5BD6-E838-4F89-ACC213071F3A}"/>
              </a:ext>
            </a:extLst>
          </p:cNvPr>
          <p:cNvCxnSpPr>
            <a:cxnSpLocks/>
          </p:cNvCxnSpPr>
          <p:nvPr/>
        </p:nvCxnSpPr>
        <p:spPr>
          <a:xfrm flipV="1">
            <a:off x="4746913" y="1451783"/>
            <a:ext cx="2068787" cy="3952246"/>
          </a:xfrm>
          <a:prstGeom prst="straightConnector1">
            <a:avLst/>
          </a:prstGeom>
          <a:ln w="161925" cmpd="sng">
            <a:gradFill>
              <a:gsLst>
                <a:gs pos="96000">
                  <a:srgbClr val="FF0000"/>
                </a:gs>
                <a:gs pos="17000">
                  <a:schemeClr val="accent1">
                    <a:lumMod val="45000"/>
                    <a:lumOff val="55000"/>
                  </a:schemeClr>
                </a:gs>
                <a:gs pos="32000">
                  <a:schemeClr val="accent1">
                    <a:lumMod val="45000"/>
                    <a:lumOff val="55000"/>
                  </a:schemeClr>
                </a:gs>
                <a:gs pos="4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842387-6E48-F6C7-2B1E-9DE3492264BB}"/>
              </a:ext>
            </a:extLst>
          </p:cNvPr>
          <p:cNvSpPr txBox="1"/>
          <p:nvPr/>
        </p:nvSpPr>
        <p:spPr>
          <a:xfrm>
            <a:off x="5769186" y="482286"/>
            <a:ext cx="1738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en-A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4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30193B5-748D-4BA1-B77E-1B63131C0CEE}"/>
              </a:ext>
            </a:extLst>
          </p:cNvPr>
          <p:cNvGrpSpPr/>
          <p:nvPr/>
        </p:nvGrpSpPr>
        <p:grpSpPr>
          <a:xfrm rot="10800000">
            <a:off x="5843587" y="522782"/>
            <a:ext cx="5288492" cy="5485342"/>
            <a:chOff x="688975" y="2420938"/>
            <a:chExt cx="4162425" cy="3589337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E79ACB74-BA48-C185-128B-10D887A76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6963" y="2420938"/>
              <a:ext cx="781050" cy="671512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0" y="529"/>
                </a:cxn>
                <a:cxn ang="0">
                  <a:pos x="615" y="526"/>
                </a:cxn>
              </a:cxnLst>
              <a:rect l="0" t="0" r="r" b="b"/>
              <a:pathLst>
                <a:path w="615" h="529">
                  <a:moveTo>
                    <a:pt x="307" y="0"/>
                  </a:moveTo>
                  <a:lnTo>
                    <a:pt x="0" y="529"/>
                  </a:lnTo>
                  <a:lnTo>
                    <a:pt x="615" y="526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AED7C88-8053-D4B4-277B-D5D23C326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625" y="3152775"/>
              <a:ext cx="1631950" cy="66992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0" y="529"/>
                </a:cxn>
                <a:cxn ang="0">
                  <a:pos x="1287" y="529"/>
                </a:cxn>
              </a:cxnLst>
              <a:rect l="0" t="0" r="r" b="b"/>
              <a:pathLst>
                <a:path w="1287" h="529">
                  <a:moveTo>
                    <a:pt x="307" y="0"/>
                  </a:moveTo>
                  <a:lnTo>
                    <a:pt x="0" y="529"/>
                  </a:lnTo>
                  <a:lnTo>
                    <a:pt x="1287" y="529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54DBF33-E7FC-2688-0C02-B587E9CEC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525" y="3883025"/>
              <a:ext cx="2470150" cy="66992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0" y="529"/>
                </a:cxn>
                <a:cxn ang="0">
                  <a:pos x="1947" y="529"/>
                </a:cxn>
              </a:cxnLst>
              <a:rect l="0" t="0" r="r" b="b"/>
              <a:pathLst>
                <a:path w="1947" h="529">
                  <a:moveTo>
                    <a:pt x="307" y="0"/>
                  </a:moveTo>
                  <a:lnTo>
                    <a:pt x="0" y="529"/>
                  </a:lnTo>
                  <a:lnTo>
                    <a:pt x="1947" y="529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1216388-EB78-2B13-48E4-0D2A475E6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075" y="4610100"/>
              <a:ext cx="3313113" cy="671513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0" y="529"/>
                </a:cxn>
                <a:cxn ang="0">
                  <a:pos x="2613" y="526"/>
                </a:cxn>
              </a:cxnLst>
              <a:rect l="0" t="0" r="r" b="b"/>
              <a:pathLst>
                <a:path w="2613" h="529">
                  <a:moveTo>
                    <a:pt x="307" y="0"/>
                  </a:moveTo>
                  <a:lnTo>
                    <a:pt x="0" y="529"/>
                  </a:lnTo>
                  <a:lnTo>
                    <a:pt x="2613" y="526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8A2D52A-BD30-4BD9-87BA-DF192E641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975" y="5338763"/>
              <a:ext cx="4162425" cy="671512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0" y="529"/>
                </a:cxn>
                <a:cxn ang="0">
                  <a:pos x="3282" y="523"/>
                </a:cxn>
              </a:cxnLst>
              <a:rect l="0" t="0" r="r" b="b"/>
              <a:pathLst>
                <a:path w="3282" h="529">
                  <a:moveTo>
                    <a:pt x="307" y="0"/>
                  </a:moveTo>
                  <a:lnTo>
                    <a:pt x="0" y="529"/>
                  </a:lnTo>
                  <a:lnTo>
                    <a:pt x="3282" y="523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140EAE-ED64-3D35-668C-A16655E1D2F8}"/>
              </a:ext>
            </a:extLst>
          </p:cNvPr>
          <p:cNvSpPr txBox="1"/>
          <p:nvPr/>
        </p:nvSpPr>
        <p:spPr>
          <a:xfrm>
            <a:off x="2680639" y="1123432"/>
            <a:ext cx="3472749" cy="1810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Bottom 5</a:t>
            </a:r>
            <a:r>
              <a:rPr lang="zh-CN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U" altLang="zh-C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Performing</a:t>
            </a:r>
          </a:p>
          <a:p>
            <a:pPr algn="ctr">
              <a:lnSpc>
                <a:spcPct val="120000"/>
              </a:lnSpc>
            </a:pP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Schools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BA5ED3-4E4F-F9F1-932A-BA2CA30C570C}"/>
              </a:ext>
            </a:extLst>
          </p:cNvPr>
          <p:cNvSpPr txBox="1"/>
          <p:nvPr/>
        </p:nvSpPr>
        <p:spPr>
          <a:xfrm>
            <a:off x="7607300" y="862652"/>
            <a:ext cx="33189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11.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Griffin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(government)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8D1C58-0693-30F7-E1A8-8AB1CB310A8D}"/>
              </a:ext>
            </a:extLst>
          </p:cNvPr>
          <p:cNvSpPr txBox="1"/>
          <p:nvPr/>
        </p:nvSpPr>
        <p:spPr>
          <a:xfrm>
            <a:off x="6918631" y="1953866"/>
            <a:ext cx="31384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12.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Huang High School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(government)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2E47E-A8FB-93E0-C893-143365751CEE}"/>
              </a:ext>
            </a:extLst>
          </p:cNvPr>
          <p:cNvSpPr txBox="1"/>
          <p:nvPr/>
        </p:nvSpPr>
        <p:spPr>
          <a:xfrm>
            <a:off x="6621055" y="3005717"/>
            <a:ext cx="29158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13.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Johnson High School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(government)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057F87-9959-791D-46FA-6BCDE30EF474}"/>
              </a:ext>
            </a:extLst>
          </p:cNvPr>
          <p:cNvSpPr txBox="1"/>
          <p:nvPr/>
        </p:nvSpPr>
        <p:spPr>
          <a:xfrm>
            <a:off x="6372939" y="4064944"/>
            <a:ext cx="3147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14.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ilson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High School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(independent)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8747C1-42BE-78E7-8014-02E7EBF9573B}"/>
              </a:ext>
            </a:extLst>
          </p:cNvPr>
          <p:cNvSpPr txBox="1"/>
          <p:nvPr/>
        </p:nvSpPr>
        <p:spPr>
          <a:xfrm>
            <a:off x="6126238" y="5232850"/>
            <a:ext cx="25819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15.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Ford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High School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(government)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61867-6DCF-169C-337E-7A9C7A3C2BF2}"/>
              </a:ext>
            </a:extLst>
          </p:cNvPr>
          <p:cNvSpPr txBox="1"/>
          <p:nvPr/>
        </p:nvSpPr>
        <p:spPr>
          <a:xfrm>
            <a:off x="2680639" y="2934249"/>
            <a:ext cx="3138403" cy="494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(By % Overall Passing)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U" sz="2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A3269C1-DEF9-ADE3-B45D-E8356BD8975F}"/>
              </a:ext>
            </a:extLst>
          </p:cNvPr>
          <p:cNvGrpSpPr/>
          <p:nvPr/>
        </p:nvGrpSpPr>
        <p:grpSpPr>
          <a:xfrm>
            <a:off x="355600" y="804333"/>
            <a:ext cx="4546601" cy="769442"/>
            <a:chOff x="355600" y="804333"/>
            <a:chExt cx="4546601" cy="76944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CFFAFDA-459D-5F85-0F86-5DA68D8F1772}"/>
                </a:ext>
              </a:extLst>
            </p:cNvPr>
            <p:cNvSpPr txBox="1"/>
            <p:nvPr/>
          </p:nvSpPr>
          <p:spPr>
            <a:xfrm>
              <a:off x="355600" y="804333"/>
              <a:ext cx="90593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b="1" dirty="0">
                  <a:latin typeface="Roboto" panose="02000000000000000000" pitchFamily="2" charset="0"/>
                </a:rPr>
                <a:t>2</a:t>
              </a:r>
              <a:r>
                <a:rPr lang="en-US" altLang="zh-CN" sz="2000" b="1" i="0" dirty="0">
                  <a:effectLst/>
                  <a:latin typeface="Roboto" panose="02000000000000000000" pitchFamily="2" charset="0"/>
                </a:rPr>
                <a:t>.3</a:t>
              </a:r>
              <a:endParaRPr lang="en-AU" sz="2000" b="1" i="0" dirty="0">
                <a:effectLst/>
                <a:latin typeface="Roboto" panose="020000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3269D0-B6E1-741E-8128-1B654C6B83AC}"/>
                </a:ext>
              </a:extLst>
            </p:cNvPr>
            <p:cNvSpPr txBox="1"/>
            <p:nvPr/>
          </p:nvSpPr>
          <p:spPr>
            <a:xfrm>
              <a:off x="355600" y="1204443"/>
              <a:ext cx="45466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800" b="1" i="0" dirty="0">
                  <a:effectLst/>
                  <a:latin typeface="Roboto" panose="02000000000000000000" pitchFamily="2" charset="0"/>
                </a:rPr>
                <a:t>School Summary</a:t>
              </a:r>
              <a:endParaRPr lang="en-AU" dirty="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3A1583-5C72-7A4E-9018-5D97BB38E388}"/>
              </a:ext>
            </a:extLst>
          </p:cNvPr>
          <p:cNvCxnSpPr/>
          <p:nvPr/>
        </p:nvCxnSpPr>
        <p:spPr>
          <a:xfrm flipH="1">
            <a:off x="9536897" y="1358900"/>
            <a:ext cx="1943903" cy="4140200"/>
          </a:xfrm>
          <a:prstGeom prst="straightConnector1">
            <a:avLst/>
          </a:prstGeom>
          <a:ln w="161925" cmpd="sng">
            <a:gradFill>
              <a:gsLst>
                <a:gs pos="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DCD6F5-B05F-512C-BBC9-D304C40BCEC1}"/>
              </a:ext>
            </a:extLst>
          </p:cNvPr>
          <p:cNvSpPr txBox="1"/>
          <p:nvPr/>
        </p:nvSpPr>
        <p:spPr>
          <a:xfrm>
            <a:off x="9188005" y="5879181"/>
            <a:ext cx="1738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Lowest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en-A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8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49AC4C-BDE4-F1EF-D16D-A0C6F63F862D}"/>
              </a:ext>
            </a:extLst>
          </p:cNvPr>
          <p:cNvSpPr txBox="1"/>
          <p:nvPr/>
        </p:nvSpPr>
        <p:spPr>
          <a:xfrm>
            <a:off x="2834640" y="981621"/>
            <a:ext cx="8231462" cy="5359993"/>
          </a:xfrm>
          <a:prstGeom prst="rect">
            <a:avLst/>
          </a:prstGeom>
          <a:gradFill>
            <a:gsLst>
              <a:gs pos="49000">
                <a:schemeClr val="bg2">
                  <a:tint val="90000"/>
                  <a:satMod val="92000"/>
                  <a:lumMod val="120000"/>
                </a:schemeClr>
              </a:gs>
              <a:gs pos="95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budget,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”Huang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(Government)”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highest,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lowest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“Wilson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(independent)”.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zh-CN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“Holden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(independent)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performed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Maths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Reading,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got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Maths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72.58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71.66.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passing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Maths,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“Wright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(independent)”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greatest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91.78%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“Hernandez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(Government)”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worst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80.95%.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zh-CN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passing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Reading,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“Cabrera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(independent)”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greatest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89.07%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“Wilson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School”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worst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81.3%.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zh-CN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4E6424-90FA-E216-C890-1000B1B7CCC6}"/>
              </a:ext>
            </a:extLst>
          </p:cNvPr>
          <p:cNvGrpSpPr/>
          <p:nvPr/>
        </p:nvGrpSpPr>
        <p:grpSpPr>
          <a:xfrm>
            <a:off x="355600" y="804333"/>
            <a:ext cx="4546601" cy="769442"/>
            <a:chOff x="355600" y="804333"/>
            <a:chExt cx="4546601" cy="76944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75397D8-832C-9F1B-28CD-CDFF3B4A00D0}"/>
                </a:ext>
              </a:extLst>
            </p:cNvPr>
            <p:cNvSpPr txBox="1"/>
            <p:nvPr/>
          </p:nvSpPr>
          <p:spPr>
            <a:xfrm>
              <a:off x="355600" y="804333"/>
              <a:ext cx="90593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b="1" dirty="0">
                  <a:latin typeface="Roboto" panose="02000000000000000000" pitchFamily="2" charset="0"/>
                </a:rPr>
                <a:t>2</a:t>
              </a:r>
              <a:r>
                <a:rPr lang="en-US" altLang="zh-CN" sz="2000" b="1" i="0" dirty="0">
                  <a:effectLst/>
                  <a:latin typeface="Roboto" panose="02000000000000000000" pitchFamily="2" charset="0"/>
                </a:rPr>
                <a:t>.4</a:t>
              </a:r>
              <a:endParaRPr lang="en-AU" sz="2000" b="1" i="0" dirty="0">
                <a:effectLst/>
                <a:latin typeface="Roboto" panose="02000000000000000000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6BD5CB-5463-8F5F-BD09-4B0A07A74AF6}"/>
                </a:ext>
              </a:extLst>
            </p:cNvPr>
            <p:cNvSpPr txBox="1"/>
            <p:nvPr/>
          </p:nvSpPr>
          <p:spPr>
            <a:xfrm>
              <a:off x="355600" y="1204443"/>
              <a:ext cx="45466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800" b="1" i="0" dirty="0">
                  <a:effectLst/>
                  <a:latin typeface="Roboto" panose="02000000000000000000" pitchFamily="2" charset="0"/>
                </a:rPr>
                <a:t>School Summary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71892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7B4357E-A5D7-665D-7E74-3E8E264E2078}"/>
              </a:ext>
            </a:extLst>
          </p:cNvPr>
          <p:cNvGrpSpPr/>
          <p:nvPr/>
        </p:nvGrpSpPr>
        <p:grpSpPr>
          <a:xfrm>
            <a:off x="355600" y="804333"/>
            <a:ext cx="4546601" cy="769442"/>
            <a:chOff x="355600" y="804333"/>
            <a:chExt cx="4546601" cy="76944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17ADC5-4106-5462-DD04-49346DC2E5EC}"/>
                </a:ext>
              </a:extLst>
            </p:cNvPr>
            <p:cNvSpPr txBox="1"/>
            <p:nvPr/>
          </p:nvSpPr>
          <p:spPr>
            <a:xfrm>
              <a:off x="355600" y="804333"/>
              <a:ext cx="90593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b="1" i="0" dirty="0">
                  <a:effectLst/>
                  <a:latin typeface="Roboto" panose="02000000000000000000" pitchFamily="2" charset="0"/>
                </a:rPr>
                <a:t>3.1</a:t>
              </a:r>
              <a:endParaRPr lang="en-AU" sz="2000" b="1" i="0" dirty="0">
                <a:effectLst/>
                <a:latin typeface="Roboto" panose="02000000000000000000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0315FA-D532-D8E8-64CA-93444AA2F670}"/>
                </a:ext>
              </a:extLst>
            </p:cNvPr>
            <p:cNvSpPr txBox="1"/>
            <p:nvPr/>
          </p:nvSpPr>
          <p:spPr>
            <a:xfrm>
              <a:off x="355600" y="1204443"/>
              <a:ext cx="45466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800" b="1" i="0" dirty="0">
                  <a:effectLst/>
                  <a:latin typeface="Roboto" panose="02000000000000000000" pitchFamily="2" charset="0"/>
                </a:rPr>
                <a:t>Maths Scores by Year</a:t>
              </a:r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27A3AA-725F-6C8D-C9F3-E24E495CE7C9}"/>
              </a:ext>
            </a:extLst>
          </p:cNvPr>
          <p:cNvGrpSpPr/>
          <p:nvPr/>
        </p:nvGrpSpPr>
        <p:grpSpPr>
          <a:xfrm>
            <a:off x="3895344" y="903461"/>
            <a:ext cx="7679077" cy="5437453"/>
            <a:chOff x="3895344" y="903461"/>
            <a:chExt cx="7679077" cy="54374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3896925-1835-2B2B-9661-A3344E3C7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5344" y="903461"/>
              <a:ext cx="7679077" cy="5437453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CB38B9-08C8-3471-489D-74641B8A246B}"/>
                </a:ext>
              </a:extLst>
            </p:cNvPr>
            <p:cNvSpPr/>
            <p:nvPr/>
          </p:nvSpPr>
          <p:spPr>
            <a:xfrm>
              <a:off x="6620256" y="4846320"/>
              <a:ext cx="1115568" cy="4754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1BAEAD3-7F23-35F4-99EE-5BA4B53485C2}"/>
                </a:ext>
              </a:extLst>
            </p:cNvPr>
            <p:cNvSpPr/>
            <p:nvPr/>
          </p:nvSpPr>
          <p:spPr>
            <a:xfrm>
              <a:off x="7888224" y="3191256"/>
              <a:ext cx="1115568" cy="4754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16A012-7DDC-D4F4-990A-70E418AAD5EE}"/>
                </a:ext>
              </a:extLst>
            </p:cNvPr>
            <p:cNvSpPr/>
            <p:nvPr/>
          </p:nvSpPr>
          <p:spPr>
            <a:xfrm>
              <a:off x="9003792" y="5865425"/>
              <a:ext cx="1115568" cy="4754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4FD380-E5A9-7B3F-9205-0BEC8C7153B6}"/>
                </a:ext>
              </a:extLst>
            </p:cNvPr>
            <p:cNvSpPr/>
            <p:nvPr/>
          </p:nvSpPr>
          <p:spPr>
            <a:xfrm>
              <a:off x="10119360" y="3191256"/>
              <a:ext cx="1286256" cy="4754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6988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7B4357E-A5D7-665D-7E74-3E8E264E2078}"/>
              </a:ext>
            </a:extLst>
          </p:cNvPr>
          <p:cNvGrpSpPr/>
          <p:nvPr/>
        </p:nvGrpSpPr>
        <p:grpSpPr>
          <a:xfrm>
            <a:off x="355600" y="804333"/>
            <a:ext cx="4546601" cy="769442"/>
            <a:chOff x="355600" y="804333"/>
            <a:chExt cx="4546601" cy="76944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17ADC5-4106-5462-DD04-49346DC2E5EC}"/>
                </a:ext>
              </a:extLst>
            </p:cNvPr>
            <p:cNvSpPr txBox="1"/>
            <p:nvPr/>
          </p:nvSpPr>
          <p:spPr>
            <a:xfrm>
              <a:off x="355600" y="804333"/>
              <a:ext cx="90593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b="1" i="0" dirty="0">
                  <a:effectLst/>
                  <a:latin typeface="Roboto" panose="02000000000000000000" pitchFamily="2" charset="0"/>
                </a:rPr>
                <a:t>3.2</a:t>
              </a:r>
              <a:endParaRPr lang="en-AU" sz="2000" b="1" i="0" dirty="0">
                <a:effectLst/>
                <a:latin typeface="Roboto" panose="02000000000000000000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0315FA-D532-D8E8-64CA-93444AA2F670}"/>
                </a:ext>
              </a:extLst>
            </p:cNvPr>
            <p:cNvSpPr txBox="1"/>
            <p:nvPr/>
          </p:nvSpPr>
          <p:spPr>
            <a:xfrm>
              <a:off x="355600" y="1204443"/>
              <a:ext cx="45466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i="0" dirty="0">
                  <a:effectLst/>
                  <a:latin typeface="Roboto" panose="02000000000000000000" pitchFamily="2" charset="0"/>
                </a:rPr>
                <a:t>Reading</a:t>
              </a:r>
              <a:r>
                <a:rPr lang="en-AU" sz="1800" b="1" i="0" dirty="0">
                  <a:effectLst/>
                  <a:latin typeface="Roboto" panose="02000000000000000000" pitchFamily="2" charset="0"/>
                </a:rPr>
                <a:t> Scores by Year</a:t>
              </a:r>
              <a:endParaRPr lang="en-AU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58A3D85-2AAD-8E8A-006D-1E9E26B318A6}"/>
              </a:ext>
            </a:extLst>
          </p:cNvPr>
          <p:cNvGrpSpPr/>
          <p:nvPr/>
        </p:nvGrpSpPr>
        <p:grpSpPr>
          <a:xfrm>
            <a:off x="3522141" y="771863"/>
            <a:ext cx="8082104" cy="5569050"/>
            <a:chOff x="3522141" y="771863"/>
            <a:chExt cx="8082104" cy="55690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242DC0B-0F0B-2503-D120-5AA540CC7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2141" y="771863"/>
              <a:ext cx="8082104" cy="5569050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CB38B9-08C8-3471-489D-74641B8A246B}"/>
                </a:ext>
              </a:extLst>
            </p:cNvPr>
            <p:cNvSpPr/>
            <p:nvPr/>
          </p:nvSpPr>
          <p:spPr>
            <a:xfrm>
              <a:off x="6512738" y="2468880"/>
              <a:ext cx="1115568" cy="4754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1BAEAD3-7F23-35F4-99EE-5BA4B53485C2}"/>
                </a:ext>
              </a:extLst>
            </p:cNvPr>
            <p:cNvSpPr/>
            <p:nvPr/>
          </p:nvSpPr>
          <p:spPr>
            <a:xfrm>
              <a:off x="7701458" y="4123944"/>
              <a:ext cx="1115568" cy="4754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16A012-7DDC-D4F4-990A-70E418AAD5EE}"/>
                </a:ext>
              </a:extLst>
            </p:cNvPr>
            <p:cNvSpPr/>
            <p:nvPr/>
          </p:nvSpPr>
          <p:spPr>
            <a:xfrm>
              <a:off x="9003792" y="3186233"/>
              <a:ext cx="1115568" cy="4754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4FD380-E5A9-7B3F-9205-0BEC8C7153B6}"/>
                </a:ext>
              </a:extLst>
            </p:cNvPr>
            <p:cNvSpPr/>
            <p:nvPr/>
          </p:nvSpPr>
          <p:spPr>
            <a:xfrm>
              <a:off x="10119360" y="1098287"/>
              <a:ext cx="1286256" cy="4754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196960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{BA721A70-E364-1448-B9EB-45175394B1CA}tf10001069</Template>
  <TotalTime>182</TotalTime>
  <Words>470</Words>
  <Application>Microsoft Macintosh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Century Gothic</vt:lpstr>
      <vt:lpstr>Roboto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area-wide standardised test results</dc:title>
  <dc:creator>Rong Guo</dc:creator>
  <cp:lastModifiedBy>Rong Guo</cp:lastModifiedBy>
  <cp:revision>20</cp:revision>
  <dcterms:created xsi:type="dcterms:W3CDTF">2023-06-01T12:50:31Z</dcterms:created>
  <dcterms:modified xsi:type="dcterms:W3CDTF">2023-06-07T13:33:44Z</dcterms:modified>
</cp:coreProperties>
</file>