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7" d="100"/>
          <a:sy n="117" d="100"/>
        </p:scale>
        <p:origin x="3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CFB475-763B-454B-8551-C1A6F1D3469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181A66B-8D46-4E55-816B-9E910066043B}">
      <dgm:prSet/>
      <dgm:spPr/>
      <dgm:t>
        <a:bodyPr/>
        <a:lstStyle/>
        <a:p>
          <a:pPr>
            <a:lnSpc>
              <a:spcPct val="100000"/>
            </a:lnSpc>
            <a:defRPr cap="all"/>
          </a:pPr>
          <a:r>
            <a:rPr lang="es-ES" cap="none" dirty="0"/>
            <a:t>Con </a:t>
          </a:r>
          <a:r>
            <a:rPr lang="es-ES" cap="none" dirty="0" err="1"/>
            <a:t>jython</a:t>
          </a:r>
          <a:r>
            <a:rPr lang="es-ES" cap="none" dirty="0"/>
            <a:t>, todo es más sencillo, pero como se ejecuta sobre Python 2.7, no podemos hacer uso de algunas librerías (en concreto de las externas)</a:t>
          </a:r>
          <a:endParaRPr lang="en-US" cap="none" dirty="0"/>
        </a:p>
      </dgm:t>
    </dgm:pt>
    <dgm:pt modelId="{7F8C0E66-2616-4A06-8C96-9D5E01B393FF}" type="parTrans" cxnId="{F43E0978-4173-4E6D-8719-87F0C7A6837C}">
      <dgm:prSet/>
      <dgm:spPr/>
      <dgm:t>
        <a:bodyPr/>
        <a:lstStyle/>
        <a:p>
          <a:endParaRPr lang="en-US"/>
        </a:p>
      </dgm:t>
    </dgm:pt>
    <dgm:pt modelId="{058B17C1-FA63-4E77-83FE-F1396201D088}" type="sibTrans" cxnId="{F43E0978-4173-4E6D-8719-87F0C7A6837C}">
      <dgm:prSet/>
      <dgm:spPr/>
      <dgm:t>
        <a:bodyPr/>
        <a:lstStyle/>
        <a:p>
          <a:endParaRPr lang="en-US"/>
        </a:p>
      </dgm:t>
    </dgm:pt>
    <dgm:pt modelId="{E2B9B757-3A06-48B1-8788-F0D4B5AE6B6B}">
      <dgm:prSet/>
      <dgm:spPr/>
      <dgm:t>
        <a:bodyPr/>
        <a:lstStyle/>
        <a:p>
          <a:pPr>
            <a:lnSpc>
              <a:spcPct val="100000"/>
            </a:lnSpc>
            <a:defRPr cap="all"/>
          </a:pPr>
          <a:r>
            <a:rPr lang="es-ES" cap="none" dirty="0"/>
            <a:t>Con otros métodos como haciendo uso de </a:t>
          </a:r>
          <a:r>
            <a:rPr lang="es-ES" cap="none" dirty="0" err="1"/>
            <a:t>ProcessBuilder</a:t>
          </a:r>
          <a:r>
            <a:rPr lang="es-ES" cap="none" dirty="0"/>
            <a:t> es un poco más “complicado” el código, pero tenemos mucha más versatilidad, así como la posibilidad de uso de librerías externas (se ejecuta sobre la versión de Python que tengamos instalada en el sistema)</a:t>
          </a:r>
          <a:endParaRPr lang="en-US" cap="none" dirty="0"/>
        </a:p>
      </dgm:t>
    </dgm:pt>
    <dgm:pt modelId="{A6320477-792E-4048-A8A1-5361DEEE0A9E}" type="parTrans" cxnId="{590BA485-0B96-4C20-8458-A80682DA8052}">
      <dgm:prSet/>
      <dgm:spPr/>
      <dgm:t>
        <a:bodyPr/>
        <a:lstStyle/>
        <a:p>
          <a:endParaRPr lang="en-US"/>
        </a:p>
      </dgm:t>
    </dgm:pt>
    <dgm:pt modelId="{920C5301-1F52-4E6D-B976-3CCE7D2C60C6}" type="sibTrans" cxnId="{590BA485-0B96-4C20-8458-A80682DA8052}">
      <dgm:prSet/>
      <dgm:spPr/>
      <dgm:t>
        <a:bodyPr/>
        <a:lstStyle/>
        <a:p>
          <a:endParaRPr lang="en-US"/>
        </a:p>
      </dgm:t>
    </dgm:pt>
    <dgm:pt modelId="{800A254D-71F2-49AC-A792-6B80415EAD41}" type="pres">
      <dgm:prSet presAssocID="{C5CFB475-763B-454B-8551-C1A6F1D34692}" presName="root" presStyleCnt="0">
        <dgm:presLayoutVars>
          <dgm:dir/>
          <dgm:resizeHandles val="exact"/>
        </dgm:presLayoutVars>
      </dgm:prSet>
      <dgm:spPr/>
    </dgm:pt>
    <dgm:pt modelId="{737525FC-C937-41CA-A0AF-A1801980EDE0}" type="pres">
      <dgm:prSet presAssocID="{8181A66B-8D46-4E55-816B-9E910066043B}" presName="compNode" presStyleCnt="0"/>
      <dgm:spPr/>
    </dgm:pt>
    <dgm:pt modelId="{949F472E-0B28-4895-92A9-C602BDE2B6E7}" type="pres">
      <dgm:prSet presAssocID="{8181A66B-8D46-4E55-816B-9E910066043B}" presName="iconBgRect" presStyleLbl="bgShp" presStyleIdx="0" presStyleCnt="2"/>
      <dgm:spPr>
        <a:solidFill>
          <a:schemeClr val="accent6">
            <a:lumMod val="60000"/>
            <a:lumOff val="40000"/>
          </a:schemeClr>
        </a:solidFill>
        <a:ln>
          <a:solidFill>
            <a:schemeClr val="accent6">
              <a:lumMod val="60000"/>
              <a:lumOff val="40000"/>
            </a:schemeClr>
          </a:solidFill>
        </a:ln>
      </dgm:spPr>
    </dgm:pt>
    <dgm:pt modelId="{ADA7E7E5-3D0C-447B-A22E-C994E21B2765}" type="pres">
      <dgm:prSet presAssocID="{8181A66B-8D46-4E55-816B-9E910066043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ontorno de cara de mareo con relleno sólido"/>
        </a:ext>
      </dgm:extLst>
    </dgm:pt>
    <dgm:pt modelId="{61AFB067-1FAC-4479-A9B1-56FD7B93AFD4}" type="pres">
      <dgm:prSet presAssocID="{8181A66B-8D46-4E55-816B-9E910066043B}" presName="spaceRect" presStyleCnt="0"/>
      <dgm:spPr/>
    </dgm:pt>
    <dgm:pt modelId="{0FECC1FA-6CC1-4093-9484-FA3DE1FAD809}" type="pres">
      <dgm:prSet presAssocID="{8181A66B-8D46-4E55-816B-9E910066043B}" presName="textRect" presStyleLbl="revTx" presStyleIdx="0" presStyleCnt="2">
        <dgm:presLayoutVars>
          <dgm:chMax val="1"/>
          <dgm:chPref val="1"/>
        </dgm:presLayoutVars>
      </dgm:prSet>
      <dgm:spPr/>
    </dgm:pt>
    <dgm:pt modelId="{D121793E-ED1A-4FB1-886B-E9C6AA0027CA}" type="pres">
      <dgm:prSet presAssocID="{058B17C1-FA63-4E77-83FE-F1396201D088}" presName="sibTrans" presStyleCnt="0"/>
      <dgm:spPr/>
    </dgm:pt>
    <dgm:pt modelId="{1FEA6516-C109-4A11-8F4F-1C8355B14112}" type="pres">
      <dgm:prSet presAssocID="{E2B9B757-3A06-48B1-8788-F0D4B5AE6B6B}" presName="compNode" presStyleCnt="0"/>
      <dgm:spPr/>
    </dgm:pt>
    <dgm:pt modelId="{A86329D0-89DC-431A-8E53-26BC6EF3D128}" type="pres">
      <dgm:prSet presAssocID="{E2B9B757-3A06-48B1-8788-F0D4B5AE6B6B}" presName="iconBgRect" presStyleLbl="bgShp" presStyleIdx="1" presStyleCnt="2"/>
      <dgm:spPr>
        <a:solidFill>
          <a:schemeClr val="accent4">
            <a:lumMod val="50000"/>
          </a:schemeClr>
        </a:solidFill>
        <a:ln>
          <a:solidFill>
            <a:schemeClr val="accent4">
              <a:lumMod val="50000"/>
            </a:schemeClr>
          </a:solidFill>
        </a:ln>
      </dgm:spPr>
    </dgm:pt>
    <dgm:pt modelId="{3B9062A6-3E92-4788-8F96-35AE9873810F}" type="pres">
      <dgm:prSet presAssocID="{E2B9B757-3A06-48B1-8788-F0D4B5AE6B6B}"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Aspiración contorno"/>
        </a:ext>
      </dgm:extLst>
    </dgm:pt>
    <dgm:pt modelId="{4499E881-573F-4E03-8977-696C45AF659F}" type="pres">
      <dgm:prSet presAssocID="{E2B9B757-3A06-48B1-8788-F0D4B5AE6B6B}" presName="spaceRect" presStyleCnt="0"/>
      <dgm:spPr/>
    </dgm:pt>
    <dgm:pt modelId="{E98FD2C0-FB44-49AD-8758-0B2429E00DD0}" type="pres">
      <dgm:prSet presAssocID="{E2B9B757-3A06-48B1-8788-F0D4B5AE6B6B}" presName="textRect" presStyleLbl="revTx" presStyleIdx="1" presStyleCnt="2">
        <dgm:presLayoutVars>
          <dgm:chMax val="1"/>
          <dgm:chPref val="1"/>
        </dgm:presLayoutVars>
      </dgm:prSet>
      <dgm:spPr/>
    </dgm:pt>
  </dgm:ptLst>
  <dgm:cxnLst>
    <dgm:cxn modelId="{F43E0978-4173-4E6D-8719-87F0C7A6837C}" srcId="{C5CFB475-763B-454B-8551-C1A6F1D34692}" destId="{8181A66B-8D46-4E55-816B-9E910066043B}" srcOrd="0" destOrd="0" parTransId="{7F8C0E66-2616-4A06-8C96-9D5E01B393FF}" sibTransId="{058B17C1-FA63-4E77-83FE-F1396201D088}"/>
    <dgm:cxn modelId="{590BA485-0B96-4C20-8458-A80682DA8052}" srcId="{C5CFB475-763B-454B-8551-C1A6F1D34692}" destId="{E2B9B757-3A06-48B1-8788-F0D4B5AE6B6B}" srcOrd="1" destOrd="0" parTransId="{A6320477-792E-4048-A8A1-5361DEEE0A9E}" sibTransId="{920C5301-1F52-4E6D-B976-3CCE7D2C60C6}"/>
    <dgm:cxn modelId="{6FF8EBA7-9B57-42B0-9D13-A4855660D0BE}" type="presOf" srcId="{E2B9B757-3A06-48B1-8788-F0D4B5AE6B6B}" destId="{E98FD2C0-FB44-49AD-8758-0B2429E00DD0}" srcOrd="0" destOrd="0" presId="urn:microsoft.com/office/officeart/2018/5/layout/IconCircleLabelList"/>
    <dgm:cxn modelId="{69A4A5CF-D143-4BE5-8092-A2E3277A17AF}" type="presOf" srcId="{C5CFB475-763B-454B-8551-C1A6F1D34692}" destId="{800A254D-71F2-49AC-A792-6B80415EAD41}" srcOrd="0" destOrd="0" presId="urn:microsoft.com/office/officeart/2018/5/layout/IconCircleLabelList"/>
    <dgm:cxn modelId="{EAAD7EE6-E7DF-4193-BFE9-0457F676AEE5}" type="presOf" srcId="{8181A66B-8D46-4E55-816B-9E910066043B}" destId="{0FECC1FA-6CC1-4093-9484-FA3DE1FAD809}" srcOrd="0" destOrd="0" presId="urn:microsoft.com/office/officeart/2018/5/layout/IconCircleLabelList"/>
    <dgm:cxn modelId="{F173C977-FF24-4079-89CE-F82F91691331}" type="presParOf" srcId="{800A254D-71F2-49AC-A792-6B80415EAD41}" destId="{737525FC-C937-41CA-A0AF-A1801980EDE0}" srcOrd="0" destOrd="0" presId="urn:microsoft.com/office/officeart/2018/5/layout/IconCircleLabelList"/>
    <dgm:cxn modelId="{5455D933-75A5-407C-BCE7-91063256CC9C}" type="presParOf" srcId="{737525FC-C937-41CA-A0AF-A1801980EDE0}" destId="{949F472E-0B28-4895-92A9-C602BDE2B6E7}" srcOrd="0" destOrd="0" presId="urn:microsoft.com/office/officeart/2018/5/layout/IconCircleLabelList"/>
    <dgm:cxn modelId="{DC5D242A-98CB-4DBE-8127-A140958F6707}" type="presParOf" srcId="{737525FC-C937-41CA-A0AF-A1801980EDE0}" destId="{ADA7E7E5-3D0C-447B-A22E-C994E21B2765}" srcOrd="1" destOrd="0" presId="urn:microsoft.com/office/officeart/2018/5/layout/IconCircleLabelList"/>
    <dgm:cxn modelId="{5F021948-08D6-4368-9050-786C7300362E}" type="presParOf" srcId="{737525FC-C937-41CA-A0AF-A1801980EDE0}" destId="{61AFB067-1FAC-4479-A9B1-56FD7B93AFD4}" srcOrd="2" destOrd="0" presId="urn:microsoft.com/office/officeart/2018/5/layout/IconCircleLabelList"/>
    <dgm:cxn modelId="{614A0FAA-1C5C-44E6-969F-DBA5BBF66F78}" type="presParOf" srcId="{737525FC-C937-41CA-A0AF-A1801980EDE0}" destId="{0FECC1FA-6CC1-4093-9484-FA3DE1FAD809}" srcOrd="3" destOrd="0" presId="urn:microsoft.com/office/officeart/2018/5/layout/IconCircleLabelList"/>
    <dgm:cxn modelId="{F102691E-DD45-473D-92BE-2381214CD8CA}" type="presParOf" srcId="{800A254D-71F2-49AC-A792-6B80415EAD41}" destId="{D121793E-ED1A-4FB1-886B-E9C6AA0027CA}" srcOrd="1" destOrd="0" presId="urn:microsoft.com/office/officeart/2018/5/layout/IconCircleLabelList"/>
    <dgm:cxn modelId="{BF87121D-9D95-4DC8-8652-8470E6559596}" type="presParOf" srcId="{800A254D-71F2-49AC-A792-6B80415EAD41}" destId="{1FEA6516-C109-4A11-8F4F-1C8355B14112}" srcOrd="2" destOrd="0" presId="urn:microsoft.com/office/officeart/2018/5/layout/IconCircleLabelList"/>
    <dgm:cxn modelId="{FD1DC76C-0080-4C32-9C9F-23D4E7A51F9A}" type="presParOf" srcId="{1FEA6516-C109-4A11-8F4F-1C8355B14112}" destId="{A86329D0-89DC-431A-8E53-26BC6EF3D128}" srcOrd="0" destOrd="0" presId="urn:microsoft.com/office/officeart/2018/5/layout/IconCircleLabelList"/>
    <dgm:cxn modelId="{7B2E348D-2F81-4FEE-AF56-1E722218530C}" type="presParOf" srcId="{1FEA6516-C109-4A11-8F4F-1C8355B14112}" destId="{3B9062A6-3E92-4788-8F96-35AE9873810F}" srcOrd="1" destOrd="0" presId="urn:microsoft.com/office/officeart/2018/5/layout/IconCircleLabelList"/>
    <dgm:cxn modelId="{88191C48-754A-4B95-9014-ACBDB51FEF29}" type="presParOf" srcId="{1FEA6516-C109-4A11-8F4F-1C8355B14112}" destId="{4499E881-573F-4E03-8977-696C45AF659F}" srcOrd="2" destOrd="0" presId="urn:microsoft.com/office/officeart/2018/5/layout/IconCircleLabelList"/>
    <dgm:cxn modelId="{6A51EDC2-7E4A-45FB-88D1-73C7B8DD52FE}" type="presParOf" srcId="{1FEA6516-C109-4A11-8F4F-1C8355B14112}" destId="{E98FD2C0-FB44-49AD-8758-0B2429E00DD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9F472E-0B28-4895-92A9-C602BDE2B6E7}">
      <dsp:nvSpPr>
        <dsp:cNvPr id="0" name=""/>
        <dsp:cNvSpPr/>
      </dsp:nvSpPr>
      <dsp:spPr>
        <a:xfrm>
          <a:off x="562273" y="1039673"/>
          <a:ext cx="1749937" cy="1749937"/>
        </a:xfrm>
        <a:prstGeom prst="ellipse">
          <a:avLst/>
        </a:prstGeom>
        <a:solidFill>
          <a:schemeClr val="accent6">
            <a:lumMod val="60000"/>
            <a:lumOff val="40000"/>
          </a:schemeClr>
        </a:solidFill>
        <a:ln>
          <a:solidFill>
            <a:schemeClr val="accent6">
              <a:lumMod val="60000"/>
              <a:lumOff val="40000"/>
            </a:schemeClr>
          </a:solidFill>
        </a:ln>
        <a:effectLst/>
      </dsp:spPr>
      <dsp:style>
        <a:lnRef idx="0">
          <a:scrgbClr r="0" g="0" b="0"/>
        </a:lnRef>
        <a:fillRef idx="1">
          <a:scrgbClr r="0" g="0" b="0"/>
        </a:fillRef>
        <a:effectRef idx="0">
          <a:scrgbClr r="0" g="0" b="0"/>
        </a:effectRef>
        <a:fontRef idx="minor"/>
      </dsp:style>
    </dsp:sp>
    <dsp:sp modelId="{ADA7E7E5-3D0C-447B-A22E-C994E21B2765}">
      <dsp:nvSpPr>
        <dsp:cNvPr id="0" name=""/>
        <dsp:cNvSpPr/>
      </dsp:nvSpPr>
      <dsp:spPr>
        <a:xfrm>
          <a:off x="935210" y="1412611"/>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ECC1FA-6CC1-4093-9484-FA3DE1FAD809}">
      <dsp:nvSpPr>
        <dsp:cNvPr id="0" name=""/>
        <dsp:cNvSpPr/>
      </dsp:nvSpPr>
      <dsp:spPr>
        <a:xfrm>
          <a:off x="2866" y="3334673"/>
          <a:ext cx="2868750"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s-ES" sz="1100" kern="1200" cap="none" dirty="0"/>
            <a:t>Con </a:t>
          </a:r>
          <a:r>
            <a:rPr lang="es-ES" sz="1100" kern="1200" cap="none" dirty="0" err="1"/>
            <a:t>jython</a:t>
          </a:r>
          <a:r>
            <a:rPr lang="es-ES" sz="1100" kern="1200" cap="none" dirty="0"/>
            <a:t>, todo es más sencillo, pero como se ejecuta sobre Python 2.7, no podemos hacer uso de algunas librerías (en concreto de las externas)</a:t>
          </a:r>
          <a:endParaRPr lang="en-US" sz="1100" kern="1200" cap="none" dirty="0"/>
        </a:p>
      </dsp:txBody>
      <dsp:txXfrm>
        <a:off x="2866" y="3334673"/>
        <a:ext cx="2868750" cy="1215000"/>
      </dsp:txXfrm>
    </dsp:sp>
    <dsp:sp modelId="{A86329D0-89DC-431A-8E53-26BC6EF3D128}">
      <dsp:nvSpPr>
        <dsp:cNvPr id="0" name=""/>
        <dsp:cNvSpPr/>
      </dsp:nvSpPr>
      <dsp:spPr>
        <a:xfrm>
          <a:off x="3933054" y="1039673"/>
          <a:ext cx="1749937" cy="1749937"/>
        </a:xfrm>
        <a:prstGeom prst="ellipse">
          <a:avLst/>
        </a:prstGeom>
        <a:solidFill>
          <a:schemeClr val="accent4">
            <a:lumMod val="50000"/>
          </a:schemeClr>
        </a:solidFill>
        <a:ln>
          <a:solidFill>
            <a:schemeClr val="accent4">
              <a:lumMod val="50000"/>
            </a:schemeClr>
          </a:solidFill>
        </a:ln>
        <a:effectLst/>
      </dsp:spPr>
      <dsp:style>
        <a:lnRef idx="0">
          <a:scrgbClr r="0" g="0" b="0"/>
        </a:lnRef>
        <a:fillRef idx="1">
          <a:scrgbClr r="0" g="0" b="0"/>
        </a:fillRef>
        <a:effectRef idx="0">
          <a:scrgbClr r="0" g="0" b="0"/>
        </a:effectRef>
        <a:fontRef idx="minor"/>
      </dsp:style>
    </dsp:sp>
    <dsp:sp modelId="{3B9062A6-3E92-4788-8F96-35AE9873810F}">
      <dsp:nvSpPr>
        <dsp:cNvPr id="0" name=""/>
        <dsp:cNvSpPr/>
      </dsp:nvSpPr>
      <dsp:spPr>
        <a:xfrm>
          <a:off x="4305991" y="1412611"/>
          <a:ext cx="1004062" cy="100406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8FD2C0-FB44-49AD-8758-0B2429E00DD0}">
      <dsp:nvSpPr>
        <dsp:cNvPr id="0" name=""/>
        <dsp:cNvSpPr/>
      </dsp:nvSpPr>
      <dsp:spPr>
        <a:xfrm>
          <a:off x="3373648" y="3334673"/>
          <a:ext cx="2868750"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s-ES" sz="1100" kern="1200" cap="none" dirty="0"/>
            <a:t>Con otros métodos como haciendo uso de </a:t>
          </a:r>
          <a:r>
            <a:rPr lang="es-ES" sz="1100" kern="1200" cap="none" dirty="0" err="1"/>
            <a:t>ProcessBuilder</a:t>
          </a:r>
          <a:r>
            <a:rPr lang="es-ES" sz="1100" kern="1200" cap="none" dirty="0"/>
            <a:t> es un poco más “complicado” el código, pero tenemos mucha más versatilidad, así como la posibilidad de uso de librerías externas (se ejecuta sobre la versión de Python que tengamos instalada en el sistema)</a:t>
          </a:r>
          <a:endParaRPr lang="en-US" sz="1100" kern="1200" cap="none" dirty="0"/>
        </a:p>
      </dsp:txBody>
      <dsp:txXfrm>
        <a:off x="3373648" y="3334673"/>
        <a:ext cx="2868750" cy="1215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6/20/2023</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014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6/20/2023</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493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6/20/2023</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2371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6/20/2023</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9033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6/20/2023</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559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6/20/2023</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5336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6/20/2023</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7280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6/20/2023</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0301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6/20/2023</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9026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6/20/2023</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8923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6/20/2023</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7364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6/20/2023</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‹Nº›</a:t>
            </a:fld>
            <a:endParaRPr lang="en-US"/>
          </a:p>
        </p:txBody>
      </p:sp>
    </p:spTree>
    <p:extLst>
      <p:ext uri="{BB962C8B-B14F-4D97-AF65-F5344CB8AC3E}">
        <p14:creationId xmlns:p14="http://schemas.microsoft.com/office/powerpoint/2010/main" val="89333419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MissiegoBeats/JaP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30">
            <a:extLst>
              <a:ext uri="{FF2B5EF4-FFF2-40B4-BE49-F238E27FC236}">
                <a16:creationId xmlns:a16="http://schemas.microsoft.com/office/drawing/2014/main" id="{C17278C5-34E8-4293-BE47-73B18483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1026" name="Picture 2" descr="Java vs Python (Spanish) - DEV Community">
            <a:extLst>
              <a:ext uri="{FF2B5EF4-FFF2-40B4-BE49-F238E27FC236}">
                <a16:creationId xmlns:a16="http://schemas.microsoft.com/office/drawing/2014/main" id="{4EF305D0-0D7D-4FA8-B3DE-A9CAAE2155FF}"/>
              </a:ext>
            </a:extLst>
          </p:cNvPr>
          <p:cNvPicPr>
            <a:picLocks noChangeAspect="1" noChangeArrowheads="1"/>
          </p:cNvPicPr>
          <p:nvPr/>
        </p:nvPicPr>
        <p:blipFill rotWithShape="1">
          <a:blip r:embed="rId2">
            <a:duotone>
              <a:schemeClr val="accent1">
                <a:shade val="45000"/>
                <a:satMod val="135000"/>
              </a:schemeClr>
              <a:prstClr val="white"/>
            </a:duotone>
            <a:alphaModFix amt="35000"/>
            <a:extLst>
              <a:ext uri="{28A0092B-C50C-407E-A947-70E740481C1C}">
                <a14:useLocalDpi xmlns:a14="http://schemas.microsoft.com/office/drawing/2010/main" val="0"/>
              </a:ext>
            </a:extLst>
          </a:blip>
          <a:srcRect l="13939" r="11396" b="3"/>
          <a:stretch/>
        </p:blipFill>
        <p:spPr bwMode="auto">
          <a:xfrm>
            <a:off x="20" y="-8877"/>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E53D8EB0-EF04-82CE-852A-FFBA59F1791B}"/>
              </a:ext>
            </a:extLst>
          </p:cNvPr>
          <p:cNvSpPr>
            <a:spLocks noGrp="1"/>
          </p:cNvSpPr>
          <p:nvPr>
            <p:ph type="ctrTitle"/>
          </p:nvPr>
        </p:nvSpPr>
        <p:spPr>
          <a:xfrm>
            <a:off x="1256275" y="2271449"/>
            <a:ext cx="9679449" cy="2847058"/>
          </a:xfrm>
        </p:spPr>
        <p:txBody>
          <a:bodyPr anchor="b">
            <a:normAutofit/>
          </a:bodyPr>
          <a:lstStyle/>
          <a:p>
            <a:r>
              <a:rPr lang="es-ES" sz="7200" cap="none" dirty="0" err="1">
                <a:solidFill>
                  <a:srgbClr val="FFFFFF"/>
                </a:solidFill>
              </a:rPr>
              <a:t>JaPy</a:t>
            </a:r>
            <a:endParaRPr lang="es-ES" sz="7200" cap="none" dirty="0">
              <a:solidFill>
                <a:srgbClr val="FFFFFF"/>
              </a:solidFill>
            </a:endParaRPr>
          </a:p>
        </p:txBody>
      </p:sp>
      <p:cxnSp>
        <p:nvCxnSpPr>
          <p:cNvPr id="1044" name="Straight Connector 103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045"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04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041"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897205887"/>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F8DA0CB-474F-3C4E-8430-6B370F1104DF}"/>
              </a:ext>
            </a:extLst>
          </p:cNvPr>
          <p:cNvSpPr>
            <a:spLocks noGrp="1"/>
          </p:cNvSpPr>
          <p:nvPr>
            <p:ph type="title"/>
          </p:nvPr>
        </p:nvSpPr>
        <p:spPr>
          <a:xfrm>
            <a:off x="1256275" y="2271449"/>
            <a:ext cx="9679449" cy="2847058"/>
          </a:xfrm>
        </p:spPr>
        <p:txBody>
          <a:bodyPr vert="horz" lIns="91440" tIns="45720" rIns="91440" bIns="45720" rtlCol="0" anchor="b">
            <a:normAutofit/>
          </a:bodyPr>
          <a:lstStyle/>
          <a:p>
            <a:r>
              <a:rPr lang="en-US" sz="6100" b="1" i="0" kern="1200" cap="all" baseline="0">
                <a:solidFill>
                  <a:schemeClr val="bg1"/>
                </a:solidFill>
                <a:latin typeface="+mj-lt"/>
                <a:ea typeface="+mj-ea"/>
                <a:cs typeface="+mj-cs"/>
              </a:rPr>
              <a:t>Ejemplos de ejecución + javadoc</a:t>
            </a:r>
          </a:p>
        </p:txBody>
      </p:sp>
      <p:cxnSp>
        <p:nvCxnSpPr>
          <p:cNvPr id="11" name="Straight Connector 1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4219872083"/>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31" name="Straight Connector 1030">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33" name="Rectangle 1032">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79504F3-1F0C-9570-3D3B-46AE8230421A}"/>
              </a:ext>
            </a:extLst>
          </p:cNvPr>
          <p:cNvSpPr>
            <a:spLocks noGrp="1"/>
          </p:cNvSpPr>
          <p:nvPr>
            <p:ph type="title"/>
          </p:nvPr>
        </p:nvSpPr>
        <p:spPr>
          <a:xfrm>
            <a:off x="829322" y="1644073"/>
            <a:ext cx="4076460" cy="2407945"/>
          </a:xfrm>
        </p:spPr>
        <p:txBody>
          <a:bodyPr vert="horz" lIns="91440" tIns="45720" rIns="91440" bIns="45720" rtlCol="0" anchor="b">
            <a:normAutofit/>
          </a:bodyPr>
          <a:lstStyle/>
          <a:p>
            <a:pPr algn="r"/>
            <a:r>
              <a:rPr lang="en-US" sz="7200" b="1" i="0" kern="1200" cap="all" baseline="0" dirty="0">
                <a:solidFill>
                  <a:schemeClr val="bg1"/>
                </a:solidFill>
                <a:latin typeface="+mj-lt"/>
                <a:ea typeface="+mj-ea"/>
                <a:cs typeface="+mj-cs"/>
              </a:rPr>
              <a:t>Link a </a:t>
            </a:r>
            <a:r>
              <a:rPr lang="en-US" sz="7200" b="1" i="0" kern="1200" cap="all" baseline="0" dirty="0" err="1">
                <a:solidFill>
                  <a:schemeClr val="bg1"/>
                </a:solidFill>
                <a:latin typeface="+mj-lt"/>
                <a:ea typeface="+mj-ea"/>
                <a:cs typeface="+mj-cs"/>
              </a:rPr>
              <a:t>github</a:t>
            </a:r>
            <a:endParaRPr lang="en-US" sz="7200" b="1" i="0" kern="1200" cap="all" baseline="0" dirty="0">
              <a:solidFill>
                <a:schemeClr val="bg1"/>
              </a:solidFill>
              <a:latin typeface="+mj-lt"/>
              <a:ea typeface="+mj-ea"/>
              <a:cs typeface="+mj-cs"/>
            </a:endParaRPr>
          </a:p>
        </p:txBody>
      </p:sp>
      <p:sp>
        <p:nvSpPr>
          <p:cNvPr id="3" name="Marcador de contenido 2">
            <a:extLst>
              <a:ext uri="{FF2B5EF4-FFF2-40B4-BE49-F238E27FC236}">
                <a16:creationId xmlns:a16="http://schemas.microsoft.com/office/drawing/2014/main" id="{84111100-4753-C31F-3ABB-97EB1323BD5B}"/>
              </a:ext>
            </a:extLst>
          </p:cNvPr>
          <p:cNvSpPr>
            <a:spLocks noGrp="1"/>
          </p:cNvSpPr>
          <p:nvPr>
            <p:ph idx="1"/>
          </p:nvPr>
        </p:nvSpPr>
        <p:spPr>
          <a:xfrm>
            <a:off x="500613" y="5195584"/>
            <a:ext cx="5977096" cy="990197"/>
          </a:xfrm>
        </p:spPr>
        <p:txBody>
          <a:bodyPr vert="horz" lIns="91440" tIns="45720" rIns="91440" bIns="45720" rtlCol="0">
            <a:normAutofit/>
          </a:bodyPr>
          <a:lstStyle/>
          <a:p>
            <a:pPr marL="0" indent="0" algn="r">
              <a:buNone/>
            </a:pPr>
            <a:r>
              <a:rPr lang="en-US" sz="2400" b="0" i="0" kern="1200" dirty="0">
                <a:solidFill>
                  <a:srgbClr val="002060"/>
                </a:solidFill>
                <a:effectLst/>
                <a:latin typeface="+mn-lt"/>
                <a:ea typeface="+mn-ea"/>
                <a:cs typeface="+mn-cs"/>
                <a:hlinkClick r:id="rId2" tooltip="https://github.com/MissiegoBeats/JaPy">
                  <a:extLst>
                    <a:ext uri="{A12FA001-AC4F-418D-AE19-62706E023703}">
                      <ahyp:hlinkClr xmlns:ahyp="http://schemas.microsoft.com/office/drawing/2018/hyperlinkcolor" val="tx"/>
                    </a:ext>
                  </a:extLst>
                </a:hlinkClick>
              </a:rPr>
              <a:t>https://github.com/MissiegoBeats/JaPy</a:t>
            </a:r>
            <a:r>
              <a:rPr lang="en-US" sz="2400" b="0" i="0" kern="1200" dirty="0">
                <a:solidFill>
                  <a:srgbClr val="002060"/>
                </a:solidFill>
                <a:effectLst/>
                <a:latin typeface="+mn-lt"/>
                <a:ea typeface="+mn-ea"/>
                <a:cs typeface="+mn-cs"/>
              </a:rPr>
              <a:t> </a:t>
            </a:r>
            <a:endParaRPr lang="en-US" sz="2400" kern="1200" dirty="0">
              <a:solidFill>
                <a:srgbClr val="002060"/>
              </a:solidFill>
              <a:latin typeface="+mn-lt"/>
              <a:ea typeface="+mn-ea"/>
              <a:cs typeface="+mn-cs"/>
            </a:endParaRPr>
          </a:p>
        </p:txBody>
      </p:sp>
      <p:pic>
        <p:nvPicPr>
          <p:cNvPr id="1026" name="Picture 2">
            <a:extLst>
              <a:ext uri="{FF2B5EF4-FFF2-40B4-BE49-F238E27FC236}">
                <a16:creationId xmlns:a16="http://schemas.microsoft.com/office/drawing/2014/main" id="{604AC89C-082F-03C2-B0D7-5BFA140CEF24}"/>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tretch>
            <a:fillRect/>
          </a:stretch>
        </p:blipFill>
        <p:spPr bwMode="auto">
          <a:xfrm>
            <a:off x="6148999" y="814998"/>
            <a:ext cx="6043001" cy="6043001"/>
          </a:xfrm>
          <a:prstGeom prst="rect">
            <a:avLst/>
          </a:prstGeom>
          <a:noFill/>
          <a:extLst>
            <a:ext uri="{909E8E84-426E-40DD-AFC4-6F175D3DCCD1}">
              <a14:hiddenFill xmlns:a14="http://schemas.microsoft.com/office/drawing/2010/main">
                <a:solidFill>
                  <a:srgbClr val="FFFFFF"/>
                </a:solidFill>
              </a14:hiddenFill>
            </a:ext>
          </a:extLst>
        </p:spPr>
      </p:pic>
      <p:sp>
        <p:nvSpPr>
          <p:cNvPr id="1035"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037"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039"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1041" name="Straight Connector 104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79249"/>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3F4F3A-DF89-453C-A499-8C259F6A2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ítulo 1">
            <a:extLst>
              <a:ext uri="{FF2B5EF4-FFF2-40B4-BE49-F238E27FC236}">
                <a16:creationId xmlns:a16="http://schemas.microsoft.com/office/drawing/2014/main" id="{44E7147B-CD37-C334-1BE4-5902F16F01CF}"/>
              </a:ext>
            </a:extLst>
          </p:cNvPr>
          <p:cNvSpPr>
            <a:spLocks noGrp="1"/>
          </p:cNvSpPr>
          <p:nvPr>
            <p:ph type="title"/>
          </p:nvPr>
        </p:nvSpPr>
        <p:spPr>
          <a:xfrm>
            <a:off x="479394" y="1062487"/>
            <a:ext cx="3939688" cy="5583126"/>
          </a:xfrm>
        </p:spPr>
        <p:txBody>
          <a:bodyPr>
            <a:normAutofit/>
          </a:bodyPr>
          <a:lstStyle/>
          <a:p>
            <a:pPr algn="r"/>
            <a:r>
              <a:rPr lang="es-ES" sz="5600">
                <a:solidFill>
                  <a:schemeClr val="bg1"/>
                </a:solidFill>
              </a:rPr>
              <a:t>Conclusión</a:t>
            </a:r>
          </a:p>
        </p:txBody>
      </p:sp>
      <p:sp>
        <p:nvSpPr>
          <p:cNvPr id="11"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69603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3"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925332"/>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5" name="Straight Connector 14">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solidFill>
              <a:schemeClr val="lt1">
                <a:hueOff val="0"/>
                <a:satOff val="0"/>
                <a:lumOff val="0"/>
              </a:schemeClr>
            </a:solidFill>
            <a:bevel/>
          </a:ln>
        </p:spPr>
        <p:style>
          <a:lnRef idx="1">
            <a:schemeClr val="accent1"/>
          </a:lnRef>
          <a:fillRef idx="0">
            <a:schemeClr val="accent1"/>
          </a:fillRef>
          <a:effectRef idx="0">
            <a:schemeClr val="accent1"/>
          </a:effectRef>
          <a:fontRef idx="minor">
            <a:schemeClr val="tx1"/>
          </a:fontRef>
        </p:style>
      </p:cxn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44047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5" name="Marcador de contenido 2">
            <a:extLst>
              <a:ext uri="{FF2B5EF4-FFF2-40B4-BE49-F238E27FC236}">
                <a16:creationId xmlns:a16="http://schemas.microsoft.com/office/drawing/2014/main" id="{A148E019-D70F-6914-F0BE-19C996ADB9D3}"/>
              </a:ext>
            </a:extLst>
          </p:cNvPr>
          <p:cNvGraphicFramePr>
            <a:graphicFrameLocks noGrp="1"/>
          </p:cNvGraphicFramePr>
          <p:nvPr>
            <p:ph idx="1"/>
            <p:extLst>
              <p:ext uri="{D42A27DB-BD31-4B8C-83A1-F6EECF244321}">
                <p14:modId xmlns:p14="http://schemas.microsoft.com/office/powerpoint/2010/main" val="2678185396"/>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7324063"/>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C04D120-CF51-008C-53FB-DF212AE626C4}"/>
              </a:ext>
            </a:extLst>
          </p:cNvPr>
          <p:cNvSpPr>
            <a:spLocks noGrp="1"/>
          </p:cNvSpPr>
          <p:nvPr>
            <p:ph type="title"/>
          </p:nvPr>
        </p:nvSpPr>
        <p:spPr>
          <a:xfrm>
            <a:off x="793159" y="1377146"/>
            <a:ext cx="4076460" cy="3626217"/>
          </a:xfrm>
        </p:spPr>
        <p:txBody>
          <a:bodyPr vert="horz" lIns="91440" tIns="45720" rIns="91440" bIns="45720" rtlCol="0" anchor="b">
            <a:normAutofit/>
          </a:bodyPr>
          <a:lstStyle/>
          <a:p>
            <a:pPr algn="r"/>
            <a:r>
              <a:rPr lang="en-US" sz="5000" b="1" i="0" kern="1200" cap="all" baseline="0">
                <a:solidFill>
                  <a:schemeClr val="bg1"/>
                </a:solidFill>
                <a:latin typeface="+mj-lt"/>
                <a:ea typeface="+mj-ea"/>
                <a:cs typeface="+mj-cs"/>
              </a:rPr>
              <a:t>¡Gracias por su atención!</a:t>
            </a:r>
          </a:p>
        </p:txBody>
      </p:sp>
      <p:pic>
        <p:nvPicPr>
          <p:cNvPr id="6" name="Graphic 5" descr="Smiling Face with No Fill">
            <a:extLst>
              <a:ext uri="{FF2B5EF4-FFF2-40B4-BE49-F238E27FC236}">
                <a16:creationId xmlns:a16="http://schemas.microsoft.com/office/drawing/2014/main" id="{1ACBF114-95DE-4CAF-81D0-692A80CA0043}"/>
              </a:ext>
            </a:extLst>
          </p:cNvPr>
          <p:cNvPicPr>
            <a:picLocks noChangeAspect="1"/>
          </p:cNvPicPr>
          <p:nvPr/>
        </p:nvPicPr>
        <p:blipFill>
          <a:blip r:embed="rId2">
            <a:duotone>
              <a:schemeClr val="accent2">
                <a:shade val="45000"/>
                <a:satMod val="135000"/>
              </a:schemeClr>
              <a:prstClr val="white"/>
            </a:duotone>
            <a:alphaModFix amt="51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48999" y="814998"/>
            <a:ext cx="6043001" cy="6043001"/>
          </a:xfrm>
          <a:prstGeom prst="rect">
            <a:avLst/>
          </a:prstGeom>
        </p:spPr>
      </p:pic>
      <p:sp>
        <p:nvSpPr>
          <p:cNvPr id="13"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7"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93564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C7DB6E1-B364-78F4-2E29-2AD25ADF9CFF}"/>
              </a:ext>
            </a:extLst>
          </p:cNvPr>
          <p:cNvSpPr>
            <a:spLocks noGrp="1"/>
          </p:cNvSpPr>
          <p:nvPr>
            <p:ph type="title"/>
          </p:nvPr>
        </p:nvSpPr>
        <p:spPr>
          <a:xfrm>
            <a:off x="6657715" y="467271"/>
            <a:ext cx="4195674" cy="2052522"/>
          </a:xfrm>
        </p:spPr>
        <p:txBody>
          <a:bodyPr vert="horz" lIns="91440" tIns="45720" rIns="91440" bIns="45720" rtlCol="0" anchor="b">
            <a:normAutofit/>
          </a:bodyPr>
          <a:lstStyle/>
          <a:p>
            <a:r>
              <a:rPr lang="en-US" sz="4800" kern="1200">
                <a:solidFill>
                  <a:schemeClr val="tx1"/>
                </a:solidFill>
                <a:latin typeface="+mj-lt"/>
                <a:ea typeface="+mj-ea"/>
                <a:cs typeface="+mj-cs"/>
              </a:rPr>
              <a:t>Estructura del proyecto</a:t>
            </a:r>
          </a:p>
        </p:txBody>
      </p:sp>
      <p:sp>
        <p:nvSpPr>
          <p:cNvPr id="13" name="Oval 12">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pic>
        <p:nvPicPr>
          <p:cNvPr id="5" name="Marcador de contenido 4">
            <a:extLst>
              <a:ext uri="{FF2B5EF4-FFF2-40B4-BE49-F238E27FC236}">
                <a16:creationId xmlns:a16="http://schemas.microsoft.com/office/drawing/2014/main" id="{381F493E-4E6A-DEF4-344A-A0B5006BA8E4}"/>
              </a:ext>
            </a:extLst>
          </p:cNvPr>
          <p:cNvPicPr>
            <a:picLocks noGrp="1" noChangeAspect="1"/>
          </p:cNvPicPr>
          <p:nvPr>
            <p:ph idx="1"/>
          </p:nvPr>
        </p:nvPicPr>
        <p:blipFill>
          <a:blip r:embed="rId2"/>
          <a:stretch>
            <a:fillRect/>
          </a:stretch>
        </p:blipFill>
        <p:spPr>
          <a:xfrm>
            <a:off x="1217770" y="2433634"/>
            <a:ext cx="3952579" cy="1983224"/>
          </a:xfrm>
          <a:prstGeom prst="rect">
            <a:avLst/>
          </a:prstGeom>
        </p:spPr>
      </p:pic>
      <p:sp>
        <p:nvSpPr>
          <p:cNvPr id="6" name="CuadroTexto 5">
            <a:extLst>
              <a:ext uri="{FF2B5EF4-FFF2-40B4-BE49-F238E27FC236}">
                <a16:creationId xmlns:a16="http://schemas.microsoft.com/office/drawing/2014/main" id="{1E06BCEC-6785-C96F-7F63-7EFE46EFB8D3}"/>
              </a:ext>
            </a:extLst>
          </p:cNvPr>
          <p:cNvSpPr txBox="1"/>
          <p:nvPr/>
        </p:nvSpPr>
        <p:spPr>
          <a:xfrm>
            <a:off x="6695359" y="2990818"/>
            <a:ext cx="4158031" cy="291387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b="1" dirty="0"/>
              <a:t>Javadoc: </a:t>
            </a:r>
            <a:r>
              <a:rPr lang="en-US" dirty="0">
                <a:sym typeface="Wingdings" panose="05000000000000000000" pitchFamily="2" charset="2"/>
              </a:rPr>
              <a:t> </a:t>
            </a:r>
            <a:r>
              <a:rPr lang="en-US" dirty="0" err="1">
                <a:sym typeface="Wingdings" panose="05000000000000000000" pitchFamily="2" charset="2"/>
              </a:rPr>
              <a:t>documentación</a:t>
            </a:r>
            <a:r>
              <a:rPr lang="en-US" dirty="0">
                <a:sym typeface="Wingdings" panose="05000000000000000000" pitchFamily="2" charset="2"/>
              </a:rPr>
              <a:t> del </a:t>
            </a:r>
            <a:r>
              <a:rPr lang="en-US" dirty="0" err="1">
                <a:sym typeface="Wingdings" panose="05000000000000000000" pitchFamily="2" charset="2"/>
              </a:rPr>
              <a:t>código</a:t>
            </a:r>
            <a:r>
              <a:rPr lang="en-US" dirty="0">
                <a:sym typeface="Wingdings" panose="05000000000000000000" pitchFamily="2" charset="2"/>
              </a:rPr>
              <a:t> Java</a:t>
            </a:r>
          </a:p>
          <a:p>
            <a:pPr indent="-228600">
              <a:lnSpc>
                <a:spcPct val="90000"/>
              </a:lnSpc>
              <a:spcAft>
                <a:spcPts val="600"/>
              </a:spcAft>
              <a:buFont typeface="Arial" panose="020B0604020202020204" pitchFamily="34" charset="0"/>
              <a:buChar char="•"/>
            </a:pPr>
            <a:endParaRPr lang="en-US" dirty="0">
              <a:sym typeface="Wingdings" panose="05000000000000000000" pitchFamily="2" charset="2"/>
            </a:endParaRPr>
          </a:p>
          <a:p>
            <a:pPr marL="285750" indent="-228600">
              <a:lnSpc>
                <a:spcPct val="90000"/>
              </a:lnSpc>
              <a:spcAft>
                <a:spcPts val="600"/>
              </a:spcAft>
              <a:buFont typeface="Arial" panose="020B0604020202020204" pitchFamily="34" charset="0"/>
              <a:buChar char="•"/>
            </a:pPr>
            <a:r>
              <a:rPr lang="en-US" b="1" dirty="0" err="1">
                <a:sym typeface="Wingdings" panose="05000000000000000000" pitchFamily="2" charset="2"/>
              </a:rPr>
              <a:t>mainExample</a:t>
            </a:r>
            <a:r>
              <a:rPr lang="en-US" dirty="0">
                <a:sym typeface="Wingdings" panose="05000000000000000000" pitchFamily="2" charset="2"/>
              </a:rPr>
              <a:t>: </a:t>
            </a:r>
            <a:r>
              <a:rPr lang="en-US" dirty="0" err="1">
                <a:sym typeface="Wingdings" panose="05000000000000000000" pitchFamily="2" charset="2"/>
              </a:rPr>
              <a:t>Ejemplo</a:t>
            </a:r>
            <a:r>
              <a:rPr lang="en-US" dirty="0">
                <a:sym typeface="Wingdings" panose="05000000000000000000" pitchFamily="2" charset="2"/>
              </a:rPr>
              <a:t> con Process (sin </a:t>
            </a:r>
            <a:r>
              <a:rPr lang="en-US" dirty="0" err="1">
                <a:sym typeface="Wingdings" panose="05000000000000000000" pitchFamily="2" charset="2"/>
              </a:rPr>
              <a:t>dependencias</a:t>
            </a:r>
            <a:r>
              <a:rPr lang="en-US" dirty="0">
                <a:sym typeface="Wingdings" panose="05000000000000000000" pitchFamily="2" charset="2"/>
              </a:rPr>
              <a:t>)</a:t>
            </a:r>
          </a:p>
          <a:p>
            <a:pPr indent="-228600">
              <a:lnSpc>
                <a:spcPct val="90000"/>
              </a:lnSpc>
              <a:spcAft>
                <a:spcPts val="600"/>
              </a:spcAft>
              <a:buFont typeface="Arial" panose="020B0604020202020204" pitchFamily="34" charset="0"/>
              <a:buChar char="•"/>
            </a:pPr>
            <a:endParaRPr lang="en-US" dirty="0">
              <a:sym typeface="Wingdings" panose="05000000000000000000" pitchFamily="2" charset="2"/>
            </a:endParaRPr>
          </a:p>
          <a:p>
            <a:pPr marL="285750" indent="-228600">
              <a:lnSpc>
                <a:spcPct val="90000"/>
              </a:lnSpc>
              <a:spcAft>
                <a:spcPts val="600"/>
              </a:spcAft>
              <a:buFont typeface="Arial" panose="020B0604020202020204" pitchFamily="34" charset="0"/>
              <a:buChar char="•"/>
            </a:pPr>
            <a:r>
              <a:rPr lang="en-US" b="1" dirty="0" err="1">
                <a:sym typeface="Wingdings" panose="05000000000000000000" pitchFamily="2" charset="2"/>
              </a:rPr>
              <a:t>pythonInterpreterJava</a:t>
            </a:r>
            <a:r>
              <a:rPr lang="en-US" b="1" dirty="0">
                <a:sym typeface="Wingdings" panose="05000000000000000000" pitchFamily="2" charset="2"/>
              </a:rPr>
              <a:t>:</a:t>
            </a:r>
            <a:r>
              <a:rPr lang="en-US" dirty="0">
                <a:sym typeface="Wingdings" panose="05000000000000000000" pitchFamily="2" charset="2"/>
              </a:rPr>
              <a:t> Proyecto Java Ant </a:t>
            </a:r>
            <a:r>
              <a:rPr lang="en-US" dirty="0" err="1">
                <a:sym typeface="Wingdings" panose="05000000000000000000" pitchFamily="2" charset="2"/>
              </a:rPr>
              <a:t>en</a:t>
            </a:r>
            <a:r>
              <a:rPr lang="en-US" dirty="0">
                <a:sym typeface="Wingdings" panose="05000000000000000000" pitchFamily="2" charset="2"/>
              </a:rPr>
              <a:t> Netbeans </a:t>
            </a:r>
            <a:r>
              <a:rPr lang="en-US" dirty="0" err="1">
                <a:sym typeface="Wingdings" panose="05000000000000000000" pitchFamily="2" charset="2"/>
              </a:rPr>
              <a:t>haciendo</a:t>
            </a:r>
            <a:r>
              <a:rPr lang="en-US" dirty="0">
                <a:sym typeface="Wingdings" panose="05000000000000000000" pitchFamily="2" charset="2"/>
              </a:rPr>
              <a:t> </a:t>
            </a:r>
            <a:r>
              <a:rPr lang="en-US" dirty="0" err="1">
                <a:sym typeface="Wingdings" panose="05000000000000000000" pitchFamily="2" charset="2"/>
              </a:rPr>
              <a:t>uso</a:t>
            </a:r>
            <a:r>
              <a:rPr lang="en-US" dirty="0">
                <a:sym typeface="Wingdings" panose="05000000000000000000" pitchFamily="2" charset="2"/>
              </a:rPr>
              <a:t> de </a:t>
            </a:r>
            <a:r>
              <a:rPr lang="en-US" dirty="0" err="1">
                <a:sym typeface="Wingdings" panose="05000000000000000000" pitchFamily="2" charset="2"/>
              </a:rPr>
              <a:t>jython</a:t>
            </a:r>
            <a:r>
              <a:rPr lang="en-US" dirty="0">
                <a:sym typeface="Wingdings" panose="05000000000000000000" pitchFamily="2" charset="2"/>
              </a:rPr>
              <a:t> y </a:t>
            </a:r>
            <a:r>
              <a:rPr lang="en-US" dirty="0" err="1">
                <a:sym typeface="Wingdings" panose="05000000000000000000" pitchFamily="2" charset="2"/>
              </a:rPr>
              <a:t>otros</a:t>
            </a:r>
            <a:r>
              <a:rPr lang="en-US" dirty="0">
                <a:sym typeface="Wingdings" panose="05000000000000000000" pitchFamily="2" charset="2"/>
              </a:rPr>
              <a:t> </a:t>
            </a:r>
            <a:r>
              <a:rPr lang="en-US" dirty="0" err="1">
                <a:sym typeface="Wingdings" panose="05000000000000000000" pitchFamily="2" charset="2"/>
              </a:rPr>
              <a:t>métodos</a:t>
            </a:r>
            <a:endParaRPr lang="en-US" dirty="0">
              <a:sym typeface="Wingdings" panose="05000000000000000000" pitchFamily="2" charset="2"/>
            </a:endParaRPr>
          </a:p>
        </p:txBody>
      </p:sp>
      <p:sp>
        <p:nvSpPr>
          <p:cNvPr id="1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21" name="Straight Connector 2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673690"/>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17D15C4-3E2C-CEBA-9987-FFEE5D3EABD0}"/>
              </a:ext>
            </a:extLst>
          </p:cNvPr>
          <p:cNvSpPr>
            <a:spLocks noGrp="1"/>
          </p:cNvSpPr>
          <p:nvPr>
            <p:ph type="title"/>
          </p:nvPr>
        </p:nvSpPr>
        <p:spPr>
          <a:xfrm>
            <a:off x="374072" y="3198766"/>
            <a:ext cx="4412419" cy="460467"/>
          </a:xfrm>
        </p:spPr>
        <p:txBody>
          <a:bodyPr vert="horz" lIns="91440" tIns="45720" rIns="91440" bIns="45720" rtlCol="0" anchor="t">
            <a:normAutofit/>
          </a:bodyPr>
          <a:lstStyle/>
          <a:p>
            <a:pPr algn="r"/>
            <a:r>
              <a:rPr lang="en-US" sz="2400" b="1" i="0" kern="1200" cap="all" baseline="0" dirty="0" err="1">
                <a:solidFill>
                  <a:schemeClr val="bg1"/>
                </a:solidFill>
                <a:latin typeface="+mj-lt"/>
                <a:ea typeface="+mj-ea"/>
                <a:cs typeface="+mj-cs"/>
              </a:rPr>
              <a:t>pythonInterpreterJava</a:t>
            </a:r>
            <a:endParaRPr lang="en-US" sz="2400" b="1" i="0" kern="1200" cap="all" baseline="0" dirty="0">
              <a:solidFill>
                <a:schemeClr val="bg1"/>
              </a:solidFill>
              <a:latin typeface="+mj-lt"/>
              <a:ea typeface="+mj-ea"/>
              <a:cs typeface="+mj-cs"/>
            </a:endParaRPr>
          </a:p>
        </p:txBody>
      </p:sp>
      <p:sp>
        <p:nvSpPr>
          <p:cNvPr id="14"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5" name="Marcador de contenido 4">
            <a:extLst>
              <a:ext uri="{FF2B5EF4-FFF2-40B4-BE49-F238E27FC236}">
                <a16:creationId xmlns:a16="http://schemas.microsoft.com/office/drawing/2014/main" id="{796722B7-A978-DFE6-06EF-B2B11B0FA602}"/>
              </a:ext>
            </a:extLst>
          </p:cNvPr>
          <p:cNvPicPr>
            <a:picLocks noGrp="1" noChangeAspect="1"/>
          </p:cNvPicPr>
          <p:nvPr>
            <p:ph idx="1"/>
          </p:nvPr>
        </p:nvPicPr>
        <p:blipFill>
          <a:blip r:embed="rId2"/>
          <a:stretch>
            <a:fillRect/>
          </a:stretch>
        </p:blipFill>
        <p:spPr>
          <a:xfrm>
            <a:off x="7173942" y="1598246"/>
            <a:ext cx="3195832" cy="4783504"/>
          </a:xfrm>
          <a:prstGeom prst="rect">
            <a:avLst/>
          </a:prstGeom>
        </p:spPr>
      </p:pic>
      <p:sp>
        <p:nvSpPr>
          <p:cNvPr id="18"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1665877856"/>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77DDC5-B1D6-3EAB-4F2D-CE56B9644527}"/>
              </a:ext>
            </a:extLst>
          </p:cNvPr>
          <p:cNvSpPr>
            <a:spLocks noGrp="1"/>
          </p:cNvSpPr>
          <p:nvPr>
            <p:ph type="title"/>
          </p:nvPr>
        </p:nvSpPr>
        <p:spPr/>
        <p:txBody>
          <a:bodyPr/>
          <a:lstStyle/>
          <a:p>
            <a:r>
              <a:rPr lang="es-ES" dirty="0" err="1"/>
              <a:t>pythonInterpreterJava</a:t>
            </a:r>
            <a:endParaRPr lang="es-ES" dirty="0"/>
          </a:p>
        </p:txBody>
      </p:sp>
      <p:sp>
        <p:nvSpPr>
          <p:cNvPr id="3" name="Marcador de contenido 2">
            <a:extLst>
              <a:ext uri="{FF2B5EF4-FFF2-40B4-BE49-F238E27FC236}">
                <a16:creationId xmlns:a16="http://schemas.microsoft.com/office/drawing/2014/main" id="{95E73C2B-9C59-4631-77BE-A1CEA0E10E9B}"/>
              </a:ext>
            </a:extLst>
          </p:cNvPr>
          <p:cNvSpPr>
            <a:spLocks noGrp="1"/>
          </p:cNvSpPr>
          <p:nvPr>
            <p:ph idx="1"/>
          </p:nvPr>
        </p:nvSpPr>
        <p:spPr/>
        <p:txBody>
          <a:bodyPr/>
          <a:lstStyle/>
          <a:p>
            <a:r>
              <a:rPr lang="es-ES" dirty="0"/>
              <a:t>Ejemplo de uso de </a:t>
            </a:r>
            <a:r>
              <a:rPr lang="es-ES" dirty="0" err="1"/>
              <a:t>jython</a:t>
            </a:r>
            <a:r>
              <a:rPr lang="es-ES" dirty="0"/>
              <a:t> en Java: </a:t>
            </a:r>
          </a:p>
          <a:p>
            <a:endParaRPr lang="es-ES" dirty="0"/>
          </a:p>
          <a:p>
            <a:pPr lvl="1"/>
            <a:endParaRPr lang="es-ES" dirty="0"/>
          </a:p>
          <a:p>
            <a:pPr lvl="1"/>
            <a:endParaRPr lang="es-ES" dirty="0"/>
          </a:p>
          <a:p>
            <a:pPr lvl="1"/>
            <a:endParaRPr lang="es-ES" dirty="0"/>
          </a:p>
          <a:p>
            <a:pPr lvl="1"/>
            <a:endParaRPr lang="es-ES" dirty="0"/>
          </a:p>
          <a:p>
            <a:pPr lvl="1"/>
            <a:endParaRPr lang="es-ES" dirty="0"/>
          </a:p>
          <a:p>
            <a:pPr lvl="1"/>
            <a:endParaRPr lang="es-ES" dirty="0"/>
          </a:p>
          <a:p>
            <a:pPr marL="457200" lvl="1" indent="0">
              <a:buNone/>
            </a:pPr>
            <a:endParaRPr lang="es-ES" dirty="0"/>
          </a:p>
        </p:txBody>
      </p:sp>
      <p:pic>
        <p:nvPicPr>
          <p:cNvPr id="5" name="Imagen 4">
            <a:extLst>
              <a:ext uri="{FF2B5EF4-FFF2-40B4-BE49-F238E27FC236}">
                <a16:creationId xmlns:a16="http://schemas.microsoft.com/office/drawing/2014/main" id="{A1027D45-0E6C-64DB-E942-D6A55D0CA61F}"/>
              </a:ext>
            </a:extLst>
          </p:cNvPr>
          <p:cNvPicPr>
            <a:picLocks noChangeAspect="1"/>
          </p:cNvPicPr>
          <p:nvPr/>
        </p:nvPicPr>
        <p:blipFill>
          <a:blip r:embed="rId2"/>
          <a:stretch>
            <a:fillRect/>
          </a:stretch>
        </p:blipFill>
        <p:spPr>
          <a:xfrm>
            <a:off x="2503585" y="2620479"/>
            <a:ext cx="7184829" cy="2616539"/>
          </a:xfrm>
          <a:prstGeom prst="rect">
            <a:avLst/>
          </a:prstGeom>
        </p:spPr>
      </p:pic>
    </p:spTree>
    <p:extLst>
      <p:ext uri="{BB962C8B-B14F-4D97-AF65-F5344CB8AC3E}">
        <p14:creationId xmlns:p14="http://schemas.microsoft.com/office/powerpoint/2010/main" val="2142071884"/>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106999-1517-9C2E-0DAF-44D808C7154C}"/>
              </a:ext>
            </a:extLst>
          </p:cNvPr>
          <p:cNvSpPr>
            <a:spLocks noGrp="1"/>
          </p:cNvSpPr>
          <p:nvPr>
            <p:ph type="title"/>
          </p:nvPr>
        </p:nvSpPr>
        <p:spPr/>
        <p:txBody>
          <a:bodyPr/>
          <a:lstStyle/>
          <a:p>
            <a:r>
              <a:rPr lang="es-ES" dirty="0" err="1"/>
              <a:t>pythonInterpreterJava</a:t>
            </a:r>
            <a:endParaRPr lang="es-ES" dirty="0"/>
          </a:p>
        </p:txBody>
      </p:sp>
      <p:sp>
        <p:nvSpPr>
          <p:cNvPr id="11" name="CuadroTexto 10">
            <a:extLst>
              <a:ext uri="{FF2B5EF4-FFF2-40B4-BE49-F238E27FC236}">
                <a16:creationId xmlns:a16="http://schemas.microsoft.com/office/drawing/2014/main" id="{49E67096-68FE-385F-8EDD-4CECBEA27D30}"/>
              </a:ext>
            </a:extLst>
          </p:cNvPr>
          <p:cNvSpPr txBox="1"/>
          <p:nvPr/>
        </p:nvSpPr>
        <p:spPr>
          <a:xfrm>
            <a:off x="1440180" y="1805939"/>
            <a:ext cx="9669780" cy="3790781"/>
          </a:xfrm>
          <a:prstGeom prst="rect">
            <a:avLst/>
          </a:prstGeom>
          <a:noFill/>
        </p:spPr>
        <p:txBody>
          <a:bodyPr wrap="square">
            <a:spAutoFit/>
          </a:bodyPr>
          <a:lstStyle/>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def</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buscarCorreo</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(empresa, usuario, </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jsonString</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05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nombre_usuario_buscar</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usuario</a:t>
            </a:r>
            <a:endParaRPr lang="es-ES" sz="105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nombre_empresa_buscar</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empresa</a:t>
            </a:r>
            <a:endParaRPr lang="es-ES" sz="105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datos </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json.loads</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jsonString</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#Load the </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json</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as a </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dictionary</a:t>
            </a:r>
            <a:endParaRPr lang="es-ES" sz="105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05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for</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empresa in datos[</a:t>
            </a:r>
            <a:r>
              <a:rPr lang="es-ES" sz="105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"empresas"</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05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if</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empresa[</a:t>
            </a:r>
            <a:r>
              <a:rPr lang="es-ES" sz="105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"nombre"</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nombre_empresa_buscar</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05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for</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usuario in empresa[</a:t>
            </a:r>
            <a:r>
              <a:rPr lang="es-ES" sz="105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"usuarios"</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05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if</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usuario[</a:t>
            </a:r>
            <a:r>
              <a:rPr lang="es-ES" sz="105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"nombre"</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nombre_usuario_buscar</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05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correo_usuario</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usuario[</a:t>
            </a:r>
            <a:r>
              <a:rPr lang="es-ES" sz="105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"correo"</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05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print</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idpython</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"El correo del usuario "</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str</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nombre_usuario_buscar</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 en la empresa "</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str</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nombre_empresa_buscar</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 es: "</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str</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correo_usuario</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05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b="1"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return</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correo_usuario</a:t>
            </a:r>
            <a:endParaRPr lang="es-ES" sz="105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break</a:t>
            </a:r>
            <a:endParaRPr lang="es-ES" sz="105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05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b="1"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return</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None</a:t>
            </a:r>
            <a:endParaRPr lang="es-ES"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CuadroTexto 12">
            <a:extLst>
              <a:ext uri="{FF2B5EF4-FFF2-40B4-BE49-F238E27FC236}">
                <a16:creationId xmlns:a16="http://schemas.microsoft.com/office/drawing/2014/main" id="{F6989994-7983-339C-9398-BC72B14F6865}"/>
              </a:ext>
            </a:extLst>
          </p:cNvPr>
          <p:cNvSpPr txBox="1"/>
          <p:nvPr/>
        </p:nvSpPr>
        <p:spPr>
          <a:xfrm>
            <a:off x="6621780" y="2525007"/>
            <a:ext cx="6096000" cy="477054"/>
          </a:xfrm>
          <a:prstGeom prst="rect">
            <a:avLst/>
          </a:prstGeom>
          <a:noFill/>
        </p:spPr>
        <p:txBody>
          <a:bodyPr wrap="square">
            <a:spAutoFit/>
          </a:bodyPr>
          <a:lstStyle/>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1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1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ES" sz="1100" dirty="0"/>
          </a:p>
        </p:txBody>
      </p:sp>
    </p:spTree>
    <p:extLst>
      <p:ext uri="{BB962C8B-B14F-4D97-AF65-F5344CB8AC3E}">
        <p14:creationId xmlns:p14="http://schemas.microsoft.com/office/powerpoint/2010/main" val="1645500773"/>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04BC8F-5575-C159-043B-40C6578D9063}"/>
              </a:ext>
            </a:extLst>
          </p:cNvPr>
          <p:cNvSpPr>
            <a:spLocks noGrp="1"/>
          </p:cNvSpPr>
          <p:nvPr>
            <p:ph type="title"/>
          </p:nvPr>
        </p:nvSpPr>
        <p:spPr/>
        <p:txBody>
          <a:bodyPr/>
          <a:lstStyle/>
          <a:p>
            <a:r>
              <a:rPr lang="es-ES"/>
              <a:t>pythonInterpreterJava</a:t>
            </a:r>
            <a:endParaRPr lang="es-ES" dirty="0"/>
          </a:p>
        </p:txBody>
      </p:sp>
      <p:sp>
        <p:nvSpPr>
          <p:cNvPr id="3" name="Marcador de contenido 2">
            <a:extLst>
              <a:ext uri="{FF2B5EF4-FFF2-40B4-BE49-F238E27FC236}">
                <a16:creationId xmlns:a16="http://schemas.microsoft.com/office/drawing/2014/main" id="{7E9C9783-552E-6CB4-67A3-EA6894194C3B}"/>
              </a:ext>
            </a:extLst>
          </p:cNvPr>
          <p:cNvSpPr>
            <a:spLocks noGrp="1"/>
          </p:cNvSpPr>
          <p:nvPr>
            <p:ph idx="1"/>
          </p:nvPr>
        </p:nvSpPr>
        <p:spPr>
          <a:xfrm>
            <a:off x="838200" y="1825625"/>
            <a:ext cx="10515600" cy="841375"/>
          </a:xfrm>
        </p:spPr>
        <p:txBody>
          <a:bodyPr>
            <a:normAutofit/>
          </a:bodyPr>
          <a:lstStyle/>
          <a:p>
            <a:r>
              <a:rPr lang="es-ES" sz="2000" dirty="0"/>
              <a:t>Con </a:t>
            </a:r>
            <a:r>
              <a:rPr lang="es-ES" sz="2000" dirty="0" err="1"/>
              <a:t>Jython</a:t>
            </a:r>
            <a:r>
              <a:rPr lang="es-ES" sz="2000" dirty="0"/>
              <a:t> no hace falta tener main como tal (podemos llamar a cada una de las funciones del archivo de forma independiente)</a:t>
            </a:r>
          </a:p>
        </p:txBody>
      </p:sp>
      <p:sp>
        <p:nvSpPr>
          <p:cNvPr id="4" name="AutoShape 2" descr="11 lugares para pensar a lo grande utilizados por Bill Gates o Mark  Zuckerberg entre otros - Marketing Directo">
            <a:extLst>
              <a:ext uri="{FF2B5EF4-FFF2-40B4-BE49-F238E27FC236}">
                <a16:creationId xmlns:a16="http://schemas.microsoft.com/office/drawing/2014/main" id="{B239C05D-538B-BD55-AC73-F629DFCCD466}"/>
              </a:ext>
            </a:extLst>
          </p:cNvPr>
          <p:cNvSpPr>
            <a:spLocks noChangeAspect="1" noChangeArrowheads="1"/>
          </p:cNvSpPr>
          <p:nvPr/>
        </p:nvSpPr>
        <p:spPr bwMode="auto">
          <a:xfrm>
            <a:off x="5943600" y="3276600"/>
            <a:ext cx="1402080" cy="14020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3078" name="Picture 6" descr="Pensar - Iconos gratis de tecnología">
            <a:extLst>
              <a:ext uri="{FF2B5EF4-FFF2-40B4-BE49-F238E27FC236}">
                <a16:creationId xmlns:a16="http://schemas.microsoft.com/office/drawing/2014/main" id="{F643BF59-1B59-63FB-965B-DA4A80A318DF}"/>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76825" y="2958465"/>
            <a:ext cx="2038350"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31154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0B76AB3-C754-714F-4999-B0CEE1754025}"/>
              </a:ext>
            </a:extLst>
          </p:cNvPr>
          <p:cNvSpPr>
            <a:spLocks noGrp="1"/>
          </p:cNvSpPr>
          <p:nvPr>
            <p:ph type="title"/>
          </p:nvPr>
        </p:nvSpPr>
        <p:spPr>
          <a:xfrm>
            <a:off x="6392583" y="501651"/>
            <a:ext cx="4414848" cy="1716255"/>
          </a:xfrm>
        </p:spPr>
        <p:txBody>
          <a:bodyPr vert="horz" lIns="91440" tIns="45720" rIns="91440" bIns="45720" rtlCol="0" anchor="b">
            <a:normAutofit/>
          </a:bodyPr>
          <a:lstStyle/>
          <a:p>
            <a:r>
              <a:rPr lang="en-US" sz="3000" kern="1200">
                <a:solidFill>
                  <a:schemeClr val="tx1"/>
                </a:solidFill>
                <a:latin typeface="+mj-lt"/>
                <a:ea typeface="+mj-ea"/>
                <a:cs typeface="+mj-cs"/>
              </a:rPr>
              <a:t>pythonInterpreterJava</a:t>
            </a:r>
          </a:p>
        </p:txBody>
      </p:sp>
      <p:sp>
        <p:nvSpPr>
          <p:cNvPr id="13" name="Rectangle 1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a:extLst>
              <a:ext uri="{FF2B5EF4-FFF2-40B4-BE49-F238E27FC236}">
                <a16:creationId xmlns:a16="http://schemas.microsoft.com/office/drawing/2014/main" id="{3418BC74-1B41-02B2-48EE-5180AE4CFC4C}"/>
              </a:ext>
            </a:extLst>
          </p:cNvPr>
          <p:cNvPicPr>
            <a:picLocks noGrp="1" noChangeAspect="1"/>
          </p:cNvPicPr>
          <p:nvPr>
            <p:ph idx="1"/>
          </p:nvPr>
        </p:nvPicPr>
        <p:blipFill rotWithShape="1">
          <a:blip r:embed="rId2"/>
          <a:srcRect r="51612" b="-1"/>
          <a:stretch/>
        </p:blipFill>
        <p:spPr>
          <a:xfrm>
            <a:off x="279143" y="299509"/>
            <a:ext cx="5221625" cy="6258983"/>
          </a:xfrm>
          <a:prstGeom prst="rect">
            <a:avLst/>
          </a:prstGeom>
        </p:spPr>
      </p:pic>
      <p:sp>
        <p:nvSpPr>
          <p:cNvPr id="6" name="CuadroTexto 5">
            <a:extLst>
              <a:ext uri="{FF2B5EF4-FFF2-40B4-BE49-F238E27FC236}">
                <a16:creationId xmlns:a16="http://schemas.microsoft.com/office/drawing/2014/main" id="{E0B14F6E-4677-3E1D-BF3F-DFF5D7BC8C26}"/>
              </a:ext>
            </a:extLst>
          </p:cNvPr>
          <p:cNvSpPr txBox="1"/>
          <p:nvPr/>
        </p:nvSpPr>
        <p:spPr>
          <a:xfrm>
            <a:off x="6392583" y="2645922"/>
            <a:ext cx="4434721" cy="3710427"/>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a:t>Usando ProcessBuilder podemos pasar los parámetros como si llamaramos por consola (incluidos json como texto)</a:t>
            </a:r>
          </a:p>
        </p:txBody>
      </p:sp>
      <p:cxnSp>
        <p:nvCxnSpPr>
          <p:cNvPr id="15"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9179043"/>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248172-CC04-0889-2C5C-8723DC013CBE}"/>
              </a:ext>
            </a:extLst>
          </p:cNvPr>
          <p:cNvSpPr>
            <a:spLocks noGrp="1"/>
          </p:cNvSpPr>
          <p:nvPr>
            <p:ph type="title"/>
          </p:nvPr>
        </p:nvSpPr>
        <p:spPr/>
        <p:txBody>
          <a:bodyPr/>
          <a:lstStyle/>
          <a:p>
            <a:r>
              <a:rPr lang="es-ES" dirty="0" err="1"/>
              <a:t>pythonInterpreterJava</a:t>
            </a:r>
            <a:endParaRPr lang="es-ES" dirty="0"/>
          </a:p>
        </p:txBody>
      </p:sp>
      <p:sp>
        <p:nvSpPr>
          <p:cNvPr id="7" name="CuadroTexto 6">
            <a:extLst>
              <a:ext uri="{FF2B5EF4-FFF2-40B4-BE49-F238E27FC236}">
                <a16:creationId xmlns:a16="http://schemas.microsoft.com/office/drawing/2014/main" id="{BD421BA5-B7FE-73A9-0CDC-56D840ACCBEC}"/>
              </a:ext>
            </a:extLst>
          </p:cNvPr>
          <p:cNvSpPr txBox="1"/>
          <p:nvPr/>
        </p:nvSpPr>
        <p:spPr>
          <a:xfrm>
            <a:off x="2386012" y="2225216"/>
            <a:ext cx="7419975" cy="2780633"/>
          </a:xfrm>
          <a:prstGeom prst="rect">
            <a:avLst/>
          </a:prstGeom>
          <a:noFill/>
        </p:spPr>
        <p:txBody>
          <a:bodyPr wrap="square">
            <a:spAutoFit/>
          </a:bodyPr>
          <a:lstStyle/>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def</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cambiarTelefono</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2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jsonString</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sys.argv</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2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2</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datos_diccionario</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json.loads</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jsonString</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#Load the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json</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as a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dictionary</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datos_diccionario</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2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200" dirty="0" err="1">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telefono</a:t>
            </a:r>
            <a:r>
              <a:rPr lang="es-ES" sz="12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str</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sys.argv</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2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3</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#Modify the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phone</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modificado </a:t>
            </a:r>
            <a:r>
              <a:rPr lang="es-ES" sz="12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json.dumps</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datos_diccionario</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#Convert the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dictionary</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to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json</a:t>
            </a:r>
            <a:endParaRPr lang="es-ES" sz="1600" dirty="0">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print</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2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"Modificado: "</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print</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(modificado) #Print the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modified</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json</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16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8" name="CuadroTexto 7">
            <a:extLst>
              <a:ext uri="{FF2B5EF4-FFF2-40B4-BE49-F238E27FC236}">
                <a16:creationId xmlns:a16="http://schemas.microsoft.com/office/drawing/2014/main" id="{5B9DCFF8-CCE1-04C1-D79F-062D0E32772B}"/>
              </a:ext>
            </a:extLst>
          </p:cNvPr>
          <p:cNvSpPr txBox="1"/>
          <p:nvPr/>
        </p:nvSpPr>
        <p:spPr>
          <a:xfrm>
            <a:off x="3962400" y="5114925"/>
            <a:ext cx="3619500" cy="923330"/>
          </a:xfrm>
          <a:prstGeom prst="rect">
            <a:avLst/>
          </a:prstGeom>
          <a:noFill/>
        </p:spPr>
        <p:txBody>
          <a:bodyPr wrap="square" rtlCol="0">
            <a:spAutoFit/>
          </a:bodyPr>
          <a:lstStyle/>
          <a:p>
            <a:r>
              <a:rPr lang="es-ES" dirty="0"/>
              <a:t>Pero… para llamar a la función no lo podemos hacer como antes!</a:t>
            </a:r>
          </a:p>
        </p:txBody>
      </p:sp>
    </p:spTree>
    <p:extLst>
      <p:ext uri="{BB962C8B-B14F-4D97-AF65-F5344CB8AC3E}">
        <p14:creationId xmlns:p14="http://schemas.microsoft.com/office/powerpoint/2010/main" val="693583762"/>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E1DCCE-B006-4535-BBE3-EF39D3F5A60E}"/>
              </a:ext>
            </a:extLst>
          </p:cNvPr>
          <p:cNvSpPr>
            <a:spLocks noGrp="1"/>
          </p:cNvSpPr>
          <p:nvPr>
            <p:ph type="title"/>
          </p:nvPr>
        </p:nvSpPr>
        <p:spPr/>
        <p:txBody>
          <a:bodyPr/>
          <a:lstStyle/>
          <a:p>
            <a:r>
              <a:rPr lang="es-ES"/>
              <a:t>pythonInterpreterJava</a:t>
            </a:r>
            <a:endParaRPr lang="es-ES" dirty="0"/>
          </a:p>
        </p:txBody>
      </p:sp>
      <p:pic>
        <p:nvPicPr>
          <p:cNvPr id="10" name="Imagen 9">
            <a:extLst>
              <a:ext uri="{FF2B5EF4-FFF2-40B4-BE49-F238E27FC236}">
                <a16:creationId xmlns:a16="http://schemas.microsoft.com/office/drawing/2014/main" id="{61CE8A9A-E5F2-8011-3864-090D386D8C77}"/>
              </a:ext>
            </a:extLst>
          </p:cNvPr>
          <p:cNvPicPr>
            <a:picLocks noChangeAspect="1"/>
          </p:cNvPicPr>
          <p:nvPr/>
        </p:nvPicPr>
        <p:blipFill>
          <a:blip r:embed="rId2"/>
          <a:stretch>
            <a:fillRect/>
          </a:stretch>
        </p:blipFill>
        <p:spPr>
          <a:xfrm>
            <a:off x="1336539" y="2195514"/>
            <a:ext cx="5283336" cy="3469178"/>
          </a:xfrm>
          <a:prstGeom prst="rect">
            <a:avLst/>
          </a:prstGeom>
        </p:spPr>
      </p:pic>
      <p:sp>
        <p:nvSpPr>
          <p:cNvPr id="11" name="CuadroTexto 10">
            <a:extLst>
              <a:ext uri="{FF2B5EF4-FFF2-40B4-BE49-F238E27FC236}">
                <a16:creationId xmlns:a16="http://schemas.microsoft.com/office/drawing/2014/main" id="{804FC3DF-E32E-1D40-1DEF-AE468971B067}"/>
              </a:ext>
            </a:extLst>
          </p:cNvPr>
          <p:cNvSpPr txBox="1"/>
          <p:nvPr/>
        </p:nvSpPr>
        <p:spPr>
          <a:xfrm>
            <a:off x="1485900" y="1506022"/>
            <a:ext cx="10267950" cy="369332"/>
          </a:xfrm>
          <a:prstGeom prst="rect">
            <a:avLst/>
          </a:prstGeom>
          <a:noFill/>
        </p:spPr>
        <p:txBody>
          <a:bodyPr wrap="square" rtlCol="0">
            <a:spAutoFit/>
          </a:bodyPr>
          <a:lstStyle/>
          <a:p>
            <a:r>
              <a:rPr lang="es-ES" dirty="0"/>
              <a:t>Tenemos que incluir un main de esta manera y pasarle los argumentos de esta forma</a:t>
            </a:r>
          </a:p>
        </p:txBody>
      </p:sp>
      <p:pic>
        <p:nvPicPr>
          <p:cNvPr id="16" name="Imagen 15">
            <a:extLst>
              <a:ext uri="{FF2B5EF4-FFF2-40B4-BE49-F238E27FC236}">
                <a16:creationId xmlns:a16="http://schemas.microsoft.com/office/drawing/2014/main" id="{9BE9BB6E-3C52-6529-738A-2D8D3D39A7BF}"/>
              </a:ext>
            </a:extLst>
          </p:cNvPr>
          <p:cNvPicPr>
            <a:picLocks noChangeAspect="1"/>
          </p:cNvPicPr>
          <p:nvPr/>
        </p:nvPicPr>
        <p:blipFill>
          <a:blip r:embed="rId3"/>
          <a:stretch>
            <a:fillRect/>
          </a:stretch>
        </p:blipFill>
        <p:spPr>
          <a:xfrm>
            <a:off x="5978379" y="3482405"/>
            <a:ext cx="5664491" cy="895396"/>
          </a:xfrm>
          <a:prstGeom prst="rect">
            <a:avLst/>
          </a:prstGeom>
        </p:spPr>
      </p:pic>
    </p:spTree>
    <p:extLst>
      <p:ext uri="{BB962C8B-B14F-4D97-AF65-F5344CB8AC3E}">
        <p14:creationId xmlns:p14="http://schemas.microsoft.com/office/powerpoint/2010/main" val="3529469961"/>
      </p:ext>
    </p:extLst>
  </p:cSld>
  <p:clrMapOvr>
    <a:masterClrMapping/>
  </p:clrMapOvr>
  <p:transition spd="med">
    <p:pull/>
  </p:transition>
</p:sld>
</file>

<file path=ppt/theme/theme1.xml><?xml version="1.0" encoding="utf-8"?>
<a:theme xmlns:a="http://schemas.openxmlformats.org/drawingml/2006/main" name="GradientVTI">
  <a:themeElements>
    <a:clrScheme name="Office">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37</TotalTime>
  <Words>451</Words>
  <Application>Microsoft Office PowerPoint</Application>
  <PresentationFormat>Panorámica</PresentationFormat>
  <Paragraphs>59</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Calibri</vt:lpstr>
      <vt:lpstr>Courier New</vt:lpstr>
      <vt:lpstr>Univers</vt:lpstr>
      <vt:lpstr>GradientVTI</vt:lpstr>
      <vt:lpstr>JaPy</vt:lpstr>
      <vt:lpstr>Estructura del proyecto</vt:lpstr>
      <vt:lpstr>pythonInterpreterJava</vt:lpstr>
      <vt:lpstr>pythonInterpreterJava</vt:lpstr>
      <vt:lpstr>pythonInterpreterJava</vt:lpstr>
      <vt:lpstr>pythonInterpreterJava</vt:lpstr>
      <vt:lpstr>pythonInterpreterJava</vt:lpstr>
      <vt:lpstr>pythonInterpreterJava</vt:lpstr>
      <vt:lpstr>pythonInterpreterJava</vt:lpstr>
      <vt:lpstr>Ejemplos de ejecución + javadoc</vt:lpstr>
      <vt:lpstr>Link a github</vt:lpstr>
      <vt:lpstr>Conclusión</vt:lpstr>
      <vt:lpstr>¡Gracias por su atención!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JaPy</dc:title>
  <dc:creator>Missiego Manjón Andrés</dc:creator>
  <cp:lastModifiedBy>Missiego Manjón Andrés</cp:lastModifiedBy>
  <cp:revision>4</cp:revision>
  <dcterms:created xsi:type="dcterms:W3CDTF">2023-06-20T10:21:09Z</dcterms:created>
  <dcterms:modified xsi:type="dcterms:W3CDTF">2023-06-20T11:09:32Z</dcterms:modified>
</cp:coreProperties>
</file>