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72" r:id="rId3"/>
    <p:sldId id="301" r:id="rId4"/>
    <p:sldId id="307" r:id="rId5"/>
    <p:sldId id="303" r:id="rId6"/>
    <p:sldId id="302" r:id="rId7"/>
    <p:sldId id="305" r:id="rId8"/>
    <p:sldId id="308" r:id="rId9"/>
    <p:sldId id="30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013C5"/>
    <a:srgbClr val="2790B0"/>
    <a:srgbClr val="1A3A51"/>
    <a:srgbClr val="163146"/>
    <a:srgbClr val="363533"/>
    <a:srgbClr val="2C4E73"/>
    <a:srgbClr val="6B933F"/>
    <a:srgbClr val="4E4D49"/>
    <a:srgbClr val="242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72" y="48"/>
      </p:cViewPr>
      <p:guideLst>
        <p:guide pos="76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94652-639F-41AA-AE44-311CD6A73747}" type="datetimeFigureOut">
              <a:rPr lang="zh-CN" altLang="en-US" smtClean="0"/>
              <a:pPr/>
              <a:t>2018/2/20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764FA-8F26-4BA9-B943-E067924DCB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7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5C324-A4E9-462A-BD2D-48E4BBBC0B13}" type="datetime1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01DCC1-9A80-4930-941E-BDA435A391FE}" type="datetime1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38"/>
            <a:ext cx="27432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1138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DD3761-E8F1-4A0D-A847-5A8C2460B4CB}" type="datetime1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87AD66-55B3-4419-ACBB-810917A8EAFB}" type="datetime1">
              <a:rPr lang="zh-CN" altLang="en-US" smtClean="0"/>
              <a:t>2018/2/20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721C7-91D2-4629-B125-B0942D5B04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5F1E9A-3913-4385-8399-E9D217980EF1}" type="datetime1">
              <a:rPr lang="zh-CN" altLang="en-US" smtClean="0"/>
              <a:t>2018/2/20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7296B-C8CB-4B20-A843-7458CD679E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5BBBFC-B3DE-4191-A7F5-C892E480D7EE}" type="datetime1">
              <a:rPr lang="zh-CN" altLang="en-US" smtClean="0"/>
              <a:t>2018/2/20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F7119-D2AB-417E-B676-C8DD2E4247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50888B-0C35-4025-930C-B6BB1B04AF64}" type="datetime1">
              <a:rPr lang="zh-CN" altLang="en-US" smtClean="0"/>
              <a:t>2018/2/20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4608B-7091-40E2-961B-A87CBB9FA4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AD26CA-35E1-4EFD-B429-12218E69BBB5}" type="datetime1">
              <a:rPr lang="zh-CN" altLang="en-US" smtClean="0"/>
              <a:t>2018/2/20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8B67C-33FC-441C-A662-4FF7F82A90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69A7B2-E0C6-4BC4-A2C0-0E48A0BAB0F6}" type="datetime1">
              <a:rPr lang="zh-CN" altLang="en-US" smtClean="0"/>
              <a:t>2018/2/20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4A91F-2D71-4541-97E8-4BB29F1269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CC36B2-17FF-4641-8091-D931CF404B06}" type="datetime1">
              <a:rPr lang="zh-CN" altLang="en-US" smtClean="0"/>
              <a:t>2018/2/20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13C05-F871-49DB-899F-A1D9DFBE9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C707EA-45EC-40DD-931C-F375489184FF}" type="datetime1">
              <a:rPr lang="zh-CN" altLang="en-US" smtClean="0"/>
              <a:t>2018/2/20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A96E6-99A6-4200-8A1A-4F0AFBD0E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97EDD9-06EA-4F18-B1A5-B1551955C7A7}" type="datetime1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456A9E-2322-4483-BB88-BAF9E20339B3}" type="datetime1">
              <a:rPr lang="zh-CN" altLang="en-US" smtClean="0"/>
              <a:t>2018/2/20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16466-79C8-46AE-B1C7-15796B39FD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4E9DF4-D577-43C3-94CC-939124451523}" type="datetime1">
              <a:rPr lang="zh-CN" altLang="en-US" smtClean="0"/>
              <a:t>2018/2/20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15D2B-1C52-421B-B3B7-5FA050683F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38"/>
            <a:ext cx="27432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1138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2CF6AB-2535-432B-81AB-957EAC17AF80}" type="datetime1">
              <a:rPr lang="zh-CN" altLang="en-US" smtClean="0"/>
              <a:t>2018/2/20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03362-E374-4C82-996E-8B87233DFE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3CC70F-676D-4D3D-A641-03D2B07491B0}" type="datetime1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AC39C6-B2D2-4ED5-A143-14A4FE198282}" type="datetime1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E724A3-5286-4E28-9577-9F1D465F2535}" type="datetime1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0EB37A-2417-4910-8A2D-B331158CC9D7}" type="datetime1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3BF1CD-46A5-4540-9116-2A38CB2683D3}" type="datetime1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FEF5E-3658-4BE9-80D0-64D67114C58C}" type="datetime1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6E550D-0FBD-4780-A882-3D4278B08302}" type="datetime1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0638"/>
            <a:ext cx="12192000" cy="1438276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1167" y="6742114"/>
            <a:ext cx="12170833" cy="115887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  <a:headEnd/>
            <a:tailEnd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1167" y="-9525"/>
            <a:ext cx="12192000" cy="109538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  <a:headEnd/>
            <a:tailEnd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E4A6A1B6-DE52-4CDD-AFB0-042DEBCBD12D}" type="datetime1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D2D099B7-DAD1-4A93-A7DC-3A374FA45CD9}" type="datetime1">
              <a:rPr lang="zh-CN" altLang="en-US" smtClean="0"/>
              <a:t>2018/2/20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F0FB1722-E97C-4A57-8465-E3A039329B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5487"/>
            <a:ext cx="12192000" cy="68995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5295"/>
            <a:ext cx="12192000" cy="6858000"/>
          </a:xfrm>
          <a:prstGeom prst="rect">
            <a:avLst/>
          </a:prstGeom>
          <a:solidFill>
            <a:srgbClr val="18283C">
              <a:alpha val="76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76300" y="1980859"/>
            <a:ext cx="10248900" cy="2834334"/>
          </a:xfrm>
          <a:prstGeom prst="rect">
            <a:avLst/>
          </a:prstGeom>
          <a:solidFill>
            <a:srgbClr val="4975A4">
              <a:alpha val="38039"/>
            </a:srgbClr>
          </a:solidFill>
          <a:ln w="57150">
            <a:solidFill>
              <a:schemeClr val="bg1">
                <a:lumMod val="85000"/>
                <a:alpha val="83137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975A4"/>
              </a:solidFill>
              <a:cs typeface="+mn-ea"/>
              <a:sym typeface="+mn-lt"/>
            </a:endParaRPr>
          </a:p>
        </p:txBody>
      </p:sp>
      <p:sp>
        <p:nvSpPr>
          <p:cNvPr id="43" name="KSO_CT2"/>
          <p:cNvSpPr txBox="1">
            <a:spLocks/>
          </p:cNvSpPr>
          <p:nvPr/>
        </p:nvSpPr>
        <p:spPr>
          <a:xfrm>
            <a:off x="3660992" y="4076525"/>
            <a:ext cx="4681330" cy="4672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FFFF00"/>
                </a:solidFill>
                <a:cs typeface="+mn-ea"/>
                <a:sym typeface="+mn-lt"/>
              </a:rPr>
              <a:t>The Data Incubator Project</a:t>
            </a:r>
            <a:endParaRPr lang="zh-CN" altLang="en-US" sz="2800" dirty="0">
              <a:solidFill>
                <a:srgbClr val="FFFF00"/>
              </a:solidFill>
              <a:cs typeface="+mn-ea"/>
              <a:sym typeface="+mn-lt"/>
            </a:endParaRPr>
          </a:p>
        </p:txBody>
      </p:sp>
      <p:sp>
        <p:nvSpPr>
          <p:cNvPr id="44" name="KSO_CT1"/>
          <p:cNvSpPr>
            <a:spLocks noGrp="1"/>
          </p:cNvSpPr>
          <p:nvPr>
            <p:ph type="title"/>
          </p:nvPr>
        </p:nvSpPr>
        <p:spPr>
          <a:xfrm>
            <a:off x="1409700" y="2171699"/>
            <a:ext cx="9232900" cy="1672771"/>
          </a:xfrm>
        </p:spPr>
        <p:txBody>
          <a:bodyPr anchor="b" anchorCtr="0">
            <a:noAutofit/>
          </a:bodyPr>
          <a:lstStyle>
            <a:lvl1pPr algn="ctr">
              <a:defRPr sz="3600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Credit Card Fraud Detection </a:t>
            </a:r>
            <a:br>
              <a:rPr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by Machine Learning</a:t>
            </a:r>
            <a:endParaRPr lang="zh-CN" altLang="en-US" sz="4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60992" y="3851618"/>
            <a:ext cx="4681330" cy="4571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KSO_CT2"/>
          <p:cNvSpPr txBox="1">
            <a:spLocks/>
          </p:cNvSpPr>
          <p:nvPr/>
        </p:nvSpPr>
        <p:spPr>
          <a:xfrm>
            <a:off x="7988300" y="5905325"/>
            <a:ext cx="3136900" cy="7875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 err="1">
                <a:solidFill>
                  <a:schemeClr val="bg1"/>
                </a:solidFill>
                <a:cs typeface="+mn-ea"/>
                <a:sym typeface="+mn-lt"/>
              </a:rPr>
              <a:t>Yuxuan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cs typeface="+mn-ea"/>
                <a:sym typeface="+mn-lt"/>
              </a:rPr>
              <a:t>Xin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2018.02.22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44702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049" y="-16470"/>
            <a:ext cx="6671687" cy="6886901"/>
          </a:xfrm>
          <a:prstGeom prst="rect">
            <a:avLst/>
          </a:prstGeom>
        </p:spPr>
      </p:pic>
      <p:sp>
        <p:nvSpPr>
          <p:cNvPr id="24" name="矩形 5"/>
          <p:cNvSpPr/>
          <p:nvPr/>
        </p:nvSpPr>
        <p:spPr>
          <a:xfrm>
            <a:off x="4798580" y="-31155"/>
            <a:ext cx="7393420" cy="6928276"/>
          </a:xfrm>
          <a:custGeom>
            <a:avLst/>
            <a:gdLst>
              <a:gd name="connsiteX0" fmla="*/ 0 w 5436096"/>
              <a:gd name="connsiteY0" fmla="*/ 0 h 5142453"/>
              <a:gd name="connsiteX1" fmla="*/ 5436096 w 5436096"/>
              <a:gd name="connsiteY1" fmla="*/ 0 h 5142453"/>
              <a:gd name="connsiteX2" fmla="*/ 5436096 w 5436096"/>
              <a:gd name="connsiteY2" fmla="*/ 5142453 h 5142453"/>
              <a:gd name="connsiteX3" fmla="*/ 0 w 5436096"/>
              <a:gd name="connsiteY3" fmla="*/ 5142453 h 5142453"/>
              <a:gd name="connsiteX4" fmla="*/ 0 w 5436096"/>
              <a:gd name="connsiteY4" fmla="*/ 0 h 5142453"/>
              <a:gd name="connsiteX0" fmla="*/ 0 w 5436096"/>
              <a:gd name="connsiteY0" fmla="*/ 0 h 5152502"/>
              <a:gd name="connsiteX1" fmla="*/ 5436096 w 5436096"/>
              <a:gd name="connsiteY1" fmla="*/ 0 h 5152502"/>
              <a:gd name="connsiteX2" fmla="*/ 5436096 w 5436096"/>
              <a:gd name="connsiteY2" fmla="*/ 5142453 h 5152502"/>
              <a:gd name="connsiteX3" fmla="*/ 1808703 w 5436096"/>
              <a:gd name="connsiteY3" fmla="*/ 5152502 h 5152502"/>
              <a:gd name="connsiteX4" fmla="*/ 0 w 5436096"/>
              <a:gd name="connsiteY4" fmla="*/ 0 h 5152502"/>
              <a:gd name="connsiteX0" fmla="*/ 0 w 4823147"/>
              <a:gd name="connsiteY0" fmla="*/ 10049 h 5152502"/>
              <a:gd name="connsiteX1" fmla="*/ 4823147 w 4823147"/>
              <a:gd name="connsiteY1" fmla="*/ 0 h 5152502"/>
              <a:gd name="connsiteX2" fmla="*/ 4823147 w 4823147"/>
              <a:gd name="connsiteY2" fmla="*/ 5142453 h 5152502"/>
              <a:gd name="connsiteX3" fmla="*/ 1195754 w 4823147"/>
              <a:gd name="connsiteY3" fmla="*/ 5152502 h 5152502"/>
              <a:gd name="connsiteX4" fmla="*/ 0 w 4823147"/>
              <a:gd name="connsiteY4" fmla="*/ 10049 h 5152502"/>
              <a:gd name="connsiteX0" fmla="*/ 0 w 4578898"/>
              <a:gd name="connsiteY0" fmla="*/ 125 h 5152502"/>
              <a:gd name="connsiteX1" fmla="*/ 4578898 w 4578898"/>
              <a:gd name="connsiteY1" fmla="*/ 0 h 5152502"/>
              <a:gd name="connsiteX2" fmla="*/ 4578898 w 4578898"/>
              <a:gd name="connsiteY2" fmla="*/ 5142453 h 5152502"/>
              <a:gd name="connsiteX3" fmla="*/ 951505 w 4578898"/>
              <a:gd name="connsiteY3" fmla="*/ 5152502 h 5152502"/>
              <a:gd name="connsiteX4" fmla="*/ 0 w 4578898"/>
              <a:gd name="connsiteY4" fmla="*/ 125 h 5152502"/>
              <a:gd name="connsiteX0" fmla="*/ 0 w 4663122"/>
              <a:gd name="connsiteY0" fmla="*/ 10050 h 5152502"/>
              <a:gd name="connsiteX1" fmla="*/ 4663122 w 4663122"/>
              <a:gd name="connsiteY1" fmla="*/ 0 h 5152502"/>
              <a:gd name="connsiteX2" fmla="*/ 4663122 w 4663122"/>
              <a:gd name="connsiteY2" fmla="*/ 5142453 h 5152502"/>
              <a:gd name="connsiteX3" fmla="*/ 1035729 w 4663122"/>
              <a:gd name="connsiteY3" fmla="*/ 5152502 h 5152502"/>
              <a:gd name="connsiteX4" fmla="*/ 0 w 4663122"/>
              <a:gd name="connsiteY4" fmla="*/ 10050 h 5152502"/>
              <a:gd name="connsiteX0" fmla="*/ 0 w 4663122"/>
              <a:gd name="connsiteY0" fmla="*/ 10050 h 5152502"/>
              <a:gd name="connsiteX1" fmla="*/ 4663122 w 4663122"/>
              <a:gd name="connsiteY1" fmla="*/ 0 h 5152502"/>
              <a:gd name="connsiteX2" fmla="*/ 4663122 w 4663122"/>
              <a:gd name="connsiteY2" fmla="*/ 5142453 h 5152502"/>
              <a:gd name="connsiteX3" fmla="*/ 1002507 w 4663122"/>
              <a:gd name="connsiteY3" fmla="*/ 5152502 h 5152502"/>
              <a:gd name="connsiteX4" fmla="*/ 0 w 4663122"/>
              <a:gd name="connsiteY4" fmla="*/ 10050 h 515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3122" h="5152502">
                <a:moveTo>
                  <a:pt x="0" y="10050"/>
                </a:moveTo>
                <a:lnTo>
                  <a:pt x="4663122" y="0"/>
                </a:lnTo>
                <a:lnTo>
                  <a:pt x="4663122" y="5142453"/>
                </a:lnTo>
                <a:lnTo>
                  <a:pt x="1002507" y="5152502"/>
                </a:lnTo>
                <a:lnTo>
                  <a:pt x="0" y="100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1445" y="269834"/>
            <a:ext cx="478148" cy="478148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4052" y="465099"/>
            <a:ext cx="385483" cy="38548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  <a:cs typeface="+mn-ea"/>
              <a:sym typeface="+mn-lt"/>
            </a:endParaRPr>
          </a:p>
        </p:txBody>
      </p:sp>
      <p:pic>
        <p:nvPicPr>
          <p:cNvPr id="36" name="1" descr="D:\360data\重要数据\桌面\666666666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2" descr="D:\360data\重要数据\桌面\555555555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3" descr="D:\360data\重要数据\桌面\4444444444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4" descr="D:\360data\重要数据\桌面\333333333333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5" descr="D:\360data\重要数据\桌面\222222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6" descr="D:\360data\重要数据\桌面\11111111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圆角矩形 43"/>
          <p:cNvSpPr/>
          <p:nvPr/>
        </p:nvSpPr>
        <p:spPr>
          <a:xfrm rot="19006218">
            <a:off x="5836025" y="950111"/>
            <a:ext cx="735237" cy="735237"/>
          </a:xfrm>
          <a:prstGeom prst="roundRect">
            <a:avLst/>
          </a:prstGeom>
          <a:solidFill>
            <a:srgbClr val="91B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圆角矩形 44"/>
          <p:cNvSpPr/>
          <p:nvPr/>
        </p:nvSpPr>
        <p:spPr>
          <a:xfrm rot="19006218">
            <a:off x="6090025" y="2124468"/>
            <a:ext cx="735237" cy="735237"/>
          </a:xfrm>
          <a:prstGeom prst="roundRect">
            <a:avLst/>
          </a:prstGeom>
          <a:solidFill>
            <a:srgbClr val="279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圆角矩形 45"/>
          <p:cNvSpPr/>
          <p:nvPr/>
        </p:nvSpPr>
        <p:spPr>
          <a:xfrm rot="19006218">
            <a:off x="6344026" y="3298826"/>
            <a:ext cx="735237" cy="735237"/>
          </a:xfrm>
          <a:prstGeom prst="roundRect">
            <a:avLst/>
          </a:prstGeom>
          <a:solidFill>
            <a:srgbClr val="2C4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圆角矩形 46"/>
          <p:cNvSpPr/>
          <p:nvPr/>
        </p:nvSpPr>
        <p:spPr>
          <a:xfrm rot="19006218">
            <a:off x="6598025" y="4473182"/>
            <a:ext cx="735237" cy="735237"/>
          </a:xfrm>
          <a:prstGeom prst="roundRect">
            <a:avLst/>
          </a:prstGeom>
          <a:solidFill>
            <a:srgbClr val="353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757676" y="1086896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Motivation</a:t>
            </a:r>
            <a:endParaRPr lang="zh-CN" altLang="en-US" sz="24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49" name="Freeform 6"/>
          <p:cNvSpPr>
            <a:spLocks noEditPoints="1"/>
          </p:cNvSpPr>
          <p:nvPr/>
        </p:nvSpPr>
        <p:spPr bwMode="auto">
          <a:xfrm>
            <a:off x="6032739" y="1140883"/>
            <a:ext cx="375629" cy="427018"/>
          </a:xfrm>
          <a:custGeom>
            <a:avLst/>
            <a:gdLst>
              <a:gd name="T0" fmla="*/ 124 w 127"/>
              <a:gd name="T1" fmla="*/ 17 h 145"/>
              <a:gd name="T2" fmla="*/ 64 w 127"/>
              <a:gd name="T3" fmla="*/ 1 h 145"/>
              <a:gd name="T4" fmla="*/ 3 w 127"/>
              <a:gd name="T5" fmla="*/ 17 h 145"/>
              <a:gd name="T6" fmla="*/ 3 w 127"/>
              <a:gd name="T7" fmla="*/ 42 h 145"/>
              <a:gd name="T8" fmla="*/ 24 w 127"/>
              <a:gd name="T9" fmla="*/ 103 h 145"/>
              <a:gd name="T10" fmla="*/ 40 w 127"/>
              <a:gd name="T11" fmla="*/ 123 h 145"/>
              <a:gd name="T12" fmla="*/ 56 w 127"/>
              <a:gd name="T13" fmla="*/ 139 h 145"/>
              <a:gd name="T14" fmla="*/ 64 w 127"/>
              <a:gd name="T15" fmla="*/ 145 h 145"/>
              <a:gd name="T16" fmla="*/ 71 w 127"/>
              <a:gd name="T17" fmla="*/ 139 h 145"/>
              <a:gd name="T18" fmla="*/ 87 w 127"/>
              <a:gd name="T19" fmla="*/ 123 h 145"/>
              <a:gd name="T20" fmla="*/ 103 w 127"/>
              <a:gd name="T21" fmla="*/ 103 h 145"/>
              <a:gd name="T22" fmla="*/ 124 w 127"/>
              <a:gd name="T23" fmla="*/ 42 h 145"/>
              <a:gd name="T24" fmla="*/ 124 w 127"/>
              <a:gd name="T25" fmla="*/ 17 h 145"/>
              <a:gd name="T26" fmla="*/ 75 w 127"/>
              <a:gd name="T27" fmla="*/ 112 h 145"/>
              <a:gd name="T28" fmla="*/ 64 w 127"/>
              <a:gd name="T29" fmla="*/ 124 h 145"/>
              <a:gd name="T30" fmla="*/ 64 w 127"/>
              <a:gd name="T31" fmla="*/ 73 h 145"/>
              <a:gd name="T32" fmla="*/ 27 w 127"/>
              <a:gd name="T33" fmla="*/ 73 h 145"/>
              <a:gd name="T34" fmla="*/ 19 w 127"/>
              <a:gd name="T35" fmla="*/ 40 h 145"/>
              <a:gd name="T36" fmla="*/ 19 w 127"/>
              <a:gd name="T37" fmla="*/ 39 h 145"/>
              <a:gd name="T38" fmla="*/ 18 w 127"/>
              <a:gd name="T39" fmla="*/ 27 h 145"/>
              <a:gd name="T40" fmla="*/ 59 w 127"/>
              <a:gd name="T41" fmla="*/ 18 h 145"/>
              <a:gd name="T42" fmla="*/ 64 w 127"/>
              <a:gd name="T43" fmla="*/ 18 h 145"/>
              <a:gd name="T44" fmla="*/ 64 w 127"/>
              <a:gd name="T45" fmla="*/ 73 h 145"/>
              <a:gd name="T46" fmla="*/ 100 w 127"/>
              <a:gd name="T47" fmla="*/ 73 h 145"/>
              <a:gd name="T48" fmla="*/ 90 w 127"/>
              <a:gd name="T49" fmla="*/ 94 h 145"/>
              <a:gd name="T50" fmla="*/ 75 w 127"/>
              <a:gd name="T51" fmla="*/ 1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7" h="145">
                <a:moveTo>
                  <a:pt x="124" y="17"/>
                </a:moveTo>
                <a:cubicBezTo>
                  <a:pt x="124" y="17"/>
                  <a:pt x="100" y="0"/>
                  <a:pt x="64" y="1"/>
                </a:cubicBezTo>
                <a:cubicBezTo>
                  <a:pt x="27" y="0"/>
                  <a:pt x="3" y="17"/>
                  <a:pt x="3" y="17"/>
                </a:cubicBezTo>
                <a:cubicBezTo>
                  <a:pt x="0" y="19"/>
                  <a:pt x="2" y="38"/>
                  <a:pt x="3" y="42"/>
                </a:cubicBezTo>
                <a:cubicBezTo>
                  <a:pt x="5" y="63"/>
                  <a:pt x="12" y="86"/>
                  <a:pt x="24" y="103"/>
                </a:cubicBezTo>
                <a:cubicBezTo>
                  <a:pt x="29" y="111"/>
                  <a:pt x="34" y="117"/>
                  <a:pt x="40" y="123"/>
                </a:cubicBezTo>
                <a:cubicBezTo>
                  <a:pt x="45" y="129"/>
                  <a:pt x="51" y="134"/>
                  <a:pt x="56" y="139"/>
                </a:cubicBezTo>
                <a:cubicBezTo>
                  <a:pt x="58" y="140"/>
                  <a:pt x="61" y="144"/>
                  <a:pt x="64" y="145"/>
                </a:cubicBezTo>
                <a:cubicBezTo>
                  <a:pt x="66" y="144"/>
                  <a:pt x="70" y="140"/>
                  <a:pt x="71" y="139"/>
                </a:cubicBezTo>
                <a:cubicBezTo>
                  <a:pt x="77" y="134"/>
                  <a:pt x="82" y="129"/>
                  <a:pt x="87" y="123"/>
                </a:cubicBezTo>
                <a:cubicBezTo>
                  <a:pt x="93" y="117"/>
                  <a:pt x="99" y="111"/>
                  <a:pt x="103" y="103"/>
                </a:cubicBezTo>
                <a:cubicBezTo>
                  <a:pt x="115" y="86"/>
                  <a:pt x="122" y="63"/>
                  <a:pt x="124" y="42"/>
                </a:cubicBezTo>
                <a:cubicBezTo>
                  <a:pt x="125" y="38"/>
                  <a:pt x="127" y="19"/>
                  <a:pt x="124" y="17"/>
                </a:cubicBezTo>
                <a:close/>
                <a:moveTo>
                  <a:pt x="75" y="112"/>
                </a:moveTo>
                <a:cubicBezTo>
                  <a:pt x="71" y="116"/>
                  <a:pt x="67" y="120"/>
                  <a:pt x="64" y="124"/>
                </a:cubicBezTo>
                <a:cubicBezTo>
                  <a:pt x="64" y="73"/>
                  <a:pt x="64" y="73"/>
                  <a:pt x="64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3" y="63"/>
                  <a:pt x="21" y="52"/>
                  <a:pt x="19" y="40"/>
                </a:cubicBezTo>
                <a:cubicBezTo>
                  <a:pt x="19" y="39"/>
                  <a:pt x="19" y="39"/>
                  <a:pt x="19" y="39"/>
                </a:cubicBezTo>
                <a:cubicBezTo>
                  <a:pt x="18" y="33"/>
                  <a:pt x="18" y="30"/>
                  <a:pt x="18" y="27"/>
                </a:cubicBezTo>
                <a:cubicBezTo>
                  <a:pt x="25" y="24"/>
                  <a:pt x="40" y="18"/>
                  <a:pt x="59" y="18"/>
                </a:cubicBezTo>
                <a:cubicBezTo>
                  <a:pt x="60" y="18"/>
                  <a:pt x="62" y="18"/>
                  <a:pt x="64" y="18"/>
                </a:cubicBezTo>
                <a:cubicBezTo>
                  <a:pt x="64" y="73"/>
                  <a:pt x="64" y="73"/>
                  <a:pt x="64" y="73"/>
                </a:cubicBezTo>
                <a:cubicBezTo>
                  <a:pt x="100" y="73"/>
                  <a:pt x="100" y="73"/>
                  <a:pt x="100" y="73"/>
                </a:cubicBezTo>
                <a:cubicBezTo>
                  <a:pt x="97" y="81"/>
                  <a:pt x="94" y="88"/>
                  <a:pt x="90" y="94"/>
                </a:cubicBezTo>
                <a:cubicBezTo>
                  <a:pt x="86" y="100"/>
                  <a:pt x="81" y="106"/>
                  <a:pt x="7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011676" y="2261253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Methodology</a:t>
            </a:r>
            <a:endParaRPr lang="zh-CN" altLang="en-US" sz="24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231287" y="3417911"/>
            <a:ext cx="289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Statistic Approach</a:t>
            </a:r>
            <a:endParaRPr lang="zh-CN" altLang="en-US" sz="24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621276" y="4523847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Supervised Learning</a:t>
            </a:r>
            <a:endParaRPr lang="zh-CN" altLang="en-US" sz="24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3" name="Freeform 33"/>
          <p:cNvSpPr>
            <a:spLocks noEditPoints="1"/>
          </p:cNvSpPr>
          <p:nvPr/>
        </p:nvSpPr>
        <p:spPr bwMode="auto">
          <a:xfrm>
            <a:off x="6480684" y="3509285"/>
            <a:ext cx="461919" cy="314317"/>
          </a:xfrm>
          <a:custGeom>
            <a:avLst/>
            <a:gdLst>
              <a:gd name="T0" fmla="*/ 593606 w 157"/>
              <a:gd name="T1" fmla="*/ 206457 h 107"/>
              <a:gd name="T2" fmla="*/ 602400 w 157"/>
              <a:gd name="T3" fmla="*/ 162530 h 107"/>
              <a:gd name="T4" fmla="*/ 439708 w 157"/>
              <a:gd name="T5" fmla="*/ 0 h 107"/>
              <a:gd name="T6" fmla="*/ 320987 w 157"/>
              <a:gd name="T7" fmla="*/ 79069 h 107"/>
              <a:gd name="T8" fmla="*/ 202266 w 157"/>
              <a:gd name="T9" fmla="*/ 35142 h 107"/>
              <a:gd name="T10" fmla="*/ 87942 w 157"/>
              <a:gd name="T11" fmla="*/ 175708 h 107"/>
              <a:gd name="T12" fmla="*/ 92339 w 157"/>
              <a:gd name="T13" fmla="*/ 206457 h 107"/>
              <a:gd name="T14" fmla="*/ 0 w 157"/>
              <a:gd name="T15" fmla="*/ 333846 h 107"/>
              <a:gd name="T16" fmla="*/ 136310 w 157"/>
              <a:gd name="T17" fmla="*/ 470020 h 107"/>
              <a:gd name="T18" fmla="*/ 554032 w 157"/>
              <a:gd name="T19" fmla="*/ 470020 h 107"/>
              <a:gd name="T20" fmla="*/ 690342 w 157"/>
              <a:gd name="T21" fmla="*/ 333846 h 107"/>
              <a:gd name="T22" fmla="*/ 593606 w 157"/>
              <a:gd name="T23" fmla="*/ 206457 h 107"/>
              <a:gd name="T24" fmla="*/ 527650 w 157"/>
              <a:gd name="T25" fmla="*/ 443664 h 107"/>
              <a:gd name="T26" fmla="*/ 347370 w 157"/>
              <a:gd name="T27" fmla="*/ 443664 h 107"/>
              <a:gd name="T28" fmla="*/ 457297 w 157"/>
              <a:gd name="T29" fmla="*/ 333846 h 107"/>
              <a:gd name="T30" fmla="*/ 452900 w 157"/>
              <a:gd name="T31" fmla="*/ 320668 h 107"/>
              <a:gd name="T32" fmla="*/ 404532 w 157"/>
              <a:gd name="T33" fmla="*/ 320668 h 107"/>
              <a:gd name="T34" fmla="*/ 404532 w 157"/>
              <a:gd name="T35" fmla="*/ 298704 h 107"/>
              <a:gd name="T36" fmla="*/ 404532 w 157"/>
              <a:gd name="T37" fmla="*/ 162530 h 107"/>
              <a:gd name="T38" fmla="*/ 395737 w 157"/>
              <a:gd name="T39" fmla="*/ 158138 h 107"/>
              <a:gd name="T40" fmla="*/ 281413 w 157"/>
              <a:gd name="T41" fmla="*/ 158138 h 107"/>
              <a:gd name="T42" fmla="*/ 272619 w 157"/>
              <a:gd name="T43" fmla="*/ 166923 h 107"/>
              <a:gd name="T44" fmla="*/ 272619 w 157"/>
              <a:gd name="T45" fmla="*/ 298704 h 107"/>
              <a:gd name="T46" fmla="*/ 272619 w 157"/>
              <a:gd name="T47" fmla="*/ 320668 h 107"/>
              <a:gd name="T48" fmla="*/ 224251 w 157"/>
              <a:gd name="T49" fmla="*/ 320668 h 107"/>
              <a:gd name="T50" fmla="*/ 224251 w 157"/>
              <a:gd name="T51" fmla="*/ 333846 h 107"/>
              <a:gd name="T52" fmla="*/ 334178 w 157"/>
              <a:gd name="T53" fmla="*/ 443664 h 107"/>
              <a:gd name="T54" fmla="*/ 167089 w 157"/>
              <a:gd name="T55" fmla="*/ 443664 h 107"/>
              <a:gd name="T56" fmla="*/ 48368 w 157"/>
              <a:gd name="T57" fmla="*/ 329453 h 107"/>
              <a:gd name="T58" fmla="*/ 127515 w 157"/>
              <a:gd name="T59" fmla="*/ 219636 h 107"/>
              <a:gd name="T60" fmla="*/ 123118 w 157"/>
              <a:gd name="T61" fmla="*/ 193279 h 107"/>
              <a:gd name="T62" fmla="*/ 224251 w 157"/>
              <a:gd name="T63" fmla="*/ 74676 h 107"/>
              <a:gd name="T64" fmla="*/ 329781 w 157"/>
              <a:gd name="T65" fmla="*/ 131781 h 107"/>
              <a:gd name="T66" fmla="*/ 430914 w 157"/>
              <a:gd name="T67" fmla="*/ 48320 h 107"/>
              <a:gd name="T68" fmla="*/ 562827 w 157"/>
              <a:gd name="T69" fmla="*/ 184494 h 107"/>
              <a:gd name="T70" fmla="*/ 558430 w 157"/>
              <a:gd name="T71" fmla="*/ 219636 h 107"/>
              <a:gd name="T72" fmla="*/ 646371 w 157"/>
              <a:gd name="T73" fmla="*/ 329453 h 107"/>
              <a:gd name="T74" fmla="*/ 527650 w 157"/>
              <a:gd name="T75" fmla="*/ 443664 h 10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57" h="107">
                <a:moveTo>
                  <a:pt x="135" y="47"/>
                </a:moveTo>
                <a:cubicBezTo>
                  <a:pt x="136" y="44"/>
                  <a:pt x="137" y="40"/>
                  <a:pt x="137" y="37"/>
                </a:cubicBezTo>
                <a:cubicBezTo>
                  <a:pt x="137" y="17"/>
                  <a:pt x="120" y="0"/>
                  <a:pt x="100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6" y="8"/>
                </a:cubicBezTo>
                <a:cubicBezTo>
                  <a:pt x="30" y="11"/>
                  <a:pt x="20" y="25"/>
                  <a:pt x="20" y="40"/>
                </a:cubicBezTo>
                <a:cubicBezTo>
                  <a:pt x="20" y="42"/>
                  <a:pt x="20" y="45"/>
                  <a:pt x="21" y="47"/>
                </a:cubicBezTo>
                <a:cubicBezTo>
                  <a:pt x="9" y="51"/>
                  <a:pt x="0" y="63"/>
                  <a:pt x="0" y="76"/>
                </a:cubicBezTo>
                <a:cubicBezTo>
                  <a:pt x="0" y="93"/>
                  <a:pt x="14" y="107"/>
                  <a:pt x="31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43" y="107"/>
                  <a:pt x="157" y="93"/>
                  <a:pt x="157" y="76"/>
                </a:cubicBezTo>
                <a:cubicBezTo>
                  <a:pt x="157" y="62"/>
                  <a:pt x="148" y="51"/>
                  <a:pt x="135" y="47"/>
                </a:cubicBezTo>
                <a:close/>
                <a:moveTo>
                  <a:pt x="120" y="101"/>
                </a:moveTo>
                <a:cubicBezTo>
                  <a:pt x="79" y="101"/>
                  <a:pt x="79" y="101"/>
                  <a:pt x="79" y="101"/>
                </a:cubicBezTo>
                <a:cubicBezTo>
                  <a:pt x="82" y="97"/>
                  <a:pt x="104" y="76"/>
                  <a:pt x="104" y="76"/>
                </a:cubicBezTo>
                <a:cubicBezTo>
                  <a:pt x="104" y="76"/>
                  <a:pt x="107" y="73"/>
                  <a:pt x="103" y="73"/>
                </a:cubicBezTo>
                <a:cubicBezTo>
                  <a:pt x="99" y="73"/>
                  <a:pt x="92" y="73"/>
                  <a:pt x="92" y="73"/>
                </a:cubicBezTo>
                <a:cubicBezTo>
                  <a:pt x="92" y="73"/>
                  <a:pt x="92" y="71"/>
                  <a:pt x="92" y="68"/>
                </a:cubicBezTo>
                <a:cubicBezTo>
                  <a:pt x="92" y="60"/>
                  <a:pt x="92" y="44"/>
                  <a:pt x="92" y="37"/>
                </a:cubicBezTo>
                <a:cubicBezTo>
                  <a:pt x="92" y="37"/>
                  <a:pt x="92" y="36"/>
                  <a:pt x="90" y="36"/>
                </a:cubicBezTo>
                <a:cubicBezTo>
                  <a:pt x="88" y="36"/>
                  <a:pt x="67" y="36"/>
                  <a:pt x="64" y="36"/>
                </a:cubicBezTo>
                <a:cubicBezTo>
                  <a:pt x="62" y="36"/>
                  <a:pt x="62" y="38"/>
                  <a:pt x="62" y="38"/>
                </a:cubicBezTo>
                <a:cubicBezTo>
                  <a:pt x="62" y="44"/>
                  <a:pt x="62" y="60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8" y="73"/>
                  <a:pt x="51" y="76"/>
                  <a:pt x="51" y="76"/>
                </a:cubicBezTo>
                <a:cubicBezTo>
                  <a:pt x="76" y="101"/>
                  <a:pt x="76" y="101"/>
                  <a:pt x="76" y="101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23" y="101"/>
                  <a:pt x="11" y="89"/>
                  <a:pt x="11" y="75"/>
                </a:cubicBezTo>
                <a:cubicBezTo>
                  <a:pt x="11" y="63"/>
                  <a:pt x="19" y="54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2"/>
                  <a:pt x="37" y="20"/>
                  <a:pt x="51" y="17"/>
                </a:cubicBezTo>
                <a:cubicBezTo>
                  <a:pt x="66" y="16"/>
                  <a:pt x="75" y="30"/>
                  <a:pt x="75" y="30"/>
                </a:cubicBezTo>
                <a:cubicBezTo>
                  <a:pt x="75" y="30"/>
                  <a:pt x="77" y="11"/>
                  <a:pt x="98" y="11"/>
                </a:cubicBezTo>
                <a:cubicBezTo>
                  <a:pt x="115" y="11"/>
                  <a:pt x="128" y="25"/>
                  <a:pt x="128" y="42"/>
                </a:cubicBezTo>
                <a:cubicBezTo>
                  <a:pt x="128" y="45"/>
                  <a:pt x="128" y="48"/>
                  <a:pt x="127" y="50"/>
                </a:cubicBezTo>
                <a:cubicBezTo>
                  <a:pt x="138" y="53"/>
                  <a:pt x="147" y="63"/>
                  <a:pt x="147" y="75"/>
                </a:cubicBezTo>
                <a:cubicBezTo>
                  <a:pt x="147" y="89"/>
                  <a:pt x="135" y="101"/>
                  <a:pt x="120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Freeform 58"/>
          <p:cNvSpPr>
            <a:spLocks/>
          </p:cNvSpPr>
          <p:nvPr/>
        </p:nvSpPr>
        <p:spPr bwMode="auto">
          <a:xfrm>
            <a:off x="6807620" y="4658769"/>
            <a:ext cx="351060" cy="364062"/>
          </a:xfrm>
          <a:custGeom>
            <a:avLst/>
            <a:gdLst>
              <a:gd name="T0" fmla="*/ 247789 w 137"/>
              <a:gd name="T1" fmla="*/ 142679 h 142"/>
              <a:gd name="T2" fmla="*/ 342900 w 137"/>
              <a:gd name="T3" fmla="*/ 142679 h 142"/>
              <a:gd name="T4" fmla="*/ 190222 w 137"/>
              <a:gd name="T5" fmla="*/ 10013 h 142"/>
              <a:gd name="T6" fmla="*/ 172701 w 137"/>
              <a:gd name="T7" fmla="*/ 0 h 142"/>
              <a:gd name="T8" fmla="*/ 155181 w 137"/>
              <a:gd name="T9" fmla="*/ 10013 h 142"/>
              <a:gd name="T10" fmla="*/ 0 w 137"/>
              <a:gd name="T11" fmla="*/ 142679 h 142"/>
              <a:gd name="T12" fmla="*/ 97614 w 137"/>
              <a:gd name="T13" fmla="*/ 142679 h 142"/>
              <a:gd name="T14" fmla="*/ 155181 w 137"/>
              <a:gd name="T15" fmla="*/ 12516 h 142"/>
              <a:gd name="T16" fmla="*/ 155181 w 137"/>
              <a:gd name="T17" fmla="*/ 15019 h 142"/>
              <a:gd name="T18" fmla="*/ 110128 w 137"/>
              <a:gd name="T19" fmla="*/ 142679 h 142"/>
              <a:gd name="T20" fmla="*/ 160187 w 137"/>
              <a:gd name="T21" fmla="*/ 142679 h 142"/>
              <a:gd name="T22" fmla="*/ 160187 w 137"/>
              <a:gd name="T23" fmla="*/ 307885 h 142"/>
              <a:gd name="T24" fmla="*/ 160187 w 137"/>
              <a:gd name="T25" fmla="*/ 312892 h 142"/>
              <a:gd name="T26" fmla="*/ 160187 w 137"/>
              <a:gd name="T27" fmla="*/ 325407 h 142"/>
              <a:gd name="T28" fmla="*/ 190222 w 137"/>
              <a:gd name="T29" fmla="*/ 355445 h 142"/>
              <a:gd name="T30" fmla="*/ 220257 w 137"/>
              <a:gd name="T31" fmla="*/ 325407 h 142"/>
              <a:gd name="T32" fmla="*/ 220257 w 137"/>
              <a:gd name="T33" fmla="*/ 312892 h 142"/>
              <a:gd name="T34" fmla="*/ 197731 w 137"/>
              <a:gd name="T35" fmla="*/ 312892 h 142"/>
              <a:gd name="T36" fmla="*/ 197731 w 137"/>
              <a:gd name="T37" fmla="*/ 317898 h 142"/>
              <a:gd name="T38" fmla="*/ 197731 w 137"/>
              <a:gd name="T39" fmla="*/ 325407 h 142"/>
              <a:gd name="T40" fmla="*/ 190222 w 137"/>
              <a:gd name="T41" fmla="*/ 335420 h 142"/>
              <a:gd name="T42" fmla="*/ 180210 w 137"/>
              <a:gd name="T43" fmla="*/ 325407 h 142"/>
              <a:gd name="T44" fmla="*/ 180210 w 137"/>
              <a:gd name="T45" fmla="*/ 317898 h 142"/>
              <a:gd name="T46" fmla="*/ 180210 w 137"/>
              <a:gd name="T47" fmla="*/ 312892 h 142"/>
              <a:gd name="T48" fmla="*/ 180210 w 137"/>
              <a:gd name="T49" fmla="*/ 280351 h 142"/>
              <a:gd name="T50" fmla="*/ 180210 w 137"/>
              <a:gd name="T51" fmla="*/ 142679 h 142"/>
              <a:gd name="T52" fmla="*/ 235274 w 137"/>
              <a:gd name="T53" fmla="*/ 142679 h 142"/>
              <a:gd name="T54" fmla="*/ 190222 w 137"/>
              <a:gd name="T55" fmla="*/ 15019 h 142"/>
              <a:gd name="T56" fmla="*/ 190222 w 137"/>
              <a:gd name="T57" fmla="*/ 12516 h 142"/>
              <a:gd name="T58" fmla="*/ 247789 w 137"/>
              <a:gd name="T59" fmla="*/ 142679 h 14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Group 26"/>
          <p:cNvGrpSpPr/>
          <p:nvPr/>
        </p:nvGrpSpPr>
        <p:grpSpPr>
          <a:xfrm>
            <a:off x="6324054" y="2290395"/>
            <a:ext cx="267179" cy="403383"/>
            <a:chOff x="549275" y="4406901"/>
            <a:chExt cx="161926" cy="244475"/>
          </a:xfrm>
          <a:solidFill>
            <a:schemeClr val="bg1"/>
          </a:solidFill>
        </p:grpSpPr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549275" y="4406901"/>
              <a:ext cx="138113" cy="244475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57" name="Freeform 63"/>
            <p:cNvSpPr>
              <a:spLocks/>
            </p:cNvSpPr>
            <p:nvPr/>
          </p:nvSpPr>
          <p:spPr bwMode="auto">
            <a:xfrm>
              <a:off x="608013" y="4478338"/>
              <a:ext cx="103188" cy="9842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60" name="任意多边形 59"/>
          <p:cNvSpPr/>
          <p:nvPr/>
        </p:nvSpPr>
        <p:spPr bwMode="auto">
          <a:xfrm>
            <a:off x="-18288" y="-36576"/>
            <a:ext cx="6419088" cy="6931152"/>
          </a:xfrm>
          <a:custGeom>
            <a:avLst/>
            <a:gdLst>
              <a:gd name="connsiteX0" fmla="*/ 18288 w 6419088"/>
              <a:gd name="connsiteY0" fmla="*/ 0 h 6931152"/>
              <a:gd name="connsiteX1" fmla="*/ 4809744 w 6419088"/>
              <a:gd name="connsiteY1" fmla="*/ 0 h 6931152"/>
              <a:gd name="connsiteX2" fmla="*/ 6419088 w 6419088"/>
              <a:gd name="connsiteY2" fmla="*/ 6931152 h 6931152"/>
              <a:gd name="connsiteX3" fmla="*/ 0 w 6419088"/>
              <a:gd name="connsiteY3" fmla="*/ 6931152 h 6931152"/>
              <a:gd name="connsiteX4" fmla="*/ 18288 w 6419088"/>
              <a:gd name="connsiteY4" fmla="*/ 0 h 693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9088" h="6931152">
                <a:moveTo>
                  <a:pt x="18288" y="0"/>
                </a:moveTo>
                <a:lnTo>
                  <a:pt x="4809744" y="0"/>
                </a:lnTo>
                <a:lnTo>
                  <a:pt x="6419088" y="6931152"/>
                </a:lnTo>
                <a:lnTo>
                  <a:pt x="0" y="6931152"/>
                </a:lnTo>
                <a:lnTo>
                  <a:pt x="18288" y="0"/>
                </a:lnTo>
                <a:close/>
              </a:path>
            </a:pathLst>
          </a:custGeom>
          <a:solidFill>
            <a:srgbClr val="18283C">
              <a:alpha val="77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952611" y="2837181"/>
            <a:ext cx="2187589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Outline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19006218">
            <a:off x="7106025" y="5565382"/>
            <a:ext cx="735237" cy="73523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文本框 51"/>
          <p:cNvSpPr txBox="1"/>
          <p:nvPr/>
        </p:nvSpPr>
        <p:spPr>
          <a:xfrm>
            <a:off x="8078476" y="5692247"/>
            <a:ext cx="3787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Summary &amp; Future Work</a:t>
            </a:r>
            <a:endParaRPr lang="zh-CN" altLang="en-US" sz="24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302500" y="5803900"/>
            <a:ext cx="365760" cy="333452"/>
            <a:chOff x="7277100" y="5765800"/>
            <a:chExt cx="365760" cy="333452"/>
          </a:xfrm>
        </p:grpSpPr>
        <p:sp>
          <p:nvSpPr>
            <p:cNvPr id="32" name="矩形 31"/>
            <p:cNvSpPr>
              <a:spLocks/>
            </p:cNvSpPr>
            <p:nvPr/>
          </p:nvSpPr>
          <p:spPr>
            <a:xfrm>
              <a:off x="7277100" y="5765800"/>
              <a:ext cx="365760" cy="228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7327900" y="6096000"/>
              <a:ext cx="274320" cy="325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962400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2706" y="317472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Motivation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19200" y="1624600"/>
            <a:ext cx="7365900" cy="4608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Credit Card Fraud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unauthorized use of a credit card to steal money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lvl="0" indent="-342900">
              <a:buClr>
                <a:srgbClr val="2013C5"/>
              </a:buClr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Huge Financial Loss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US customer pays 7.7 billion $ in 2017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buClr>
                <a:srgbClr val="2013C5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Type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Fraud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Card-Present (CP): physically present card 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Card-Not-Present (CP): </a:t>
            </a:r>
            <a:r>
              <a:rPr lang="en-US" altLang="zh-CN" sz="2400" dirty="0"/>
              <a:t>internet &amp; telephone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EMV Smart Chip Implement in 2015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Cut CP fraud by 50% in 2018 (projected)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CNP fraud rises by 110% in 2018 (projected)</a:t>
            </a: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Machine Learning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apply to identify fraud efficiently &amp; accurately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3" name="图片 12" descr="Credit Fraud.bmp"/>
          <p:cNvPicPr>
            <a:picLocks noChangeAspect="1"/>
          </p:cNvPicPr>
          <p:nvPr/>
        </p:nvPicPr>
        <p:blipFill>
          <a:blip r:embed="rId2" cstate="print"/>
          <a:srcRect t="11165" r="16235"/>
          <a:stretch>
            <a:fillRect/>
          </a:stretch>
        </p:blipFill>
        <p:spPr>
          <a:xfrm>
            <a:off x="7256463" y="3009900"/>
            <a:ext cx="4468109" cy="351129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454940" y="1936234"/>
            <a:ext cx="29033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buClr>
                <a:srgbClr val="2013C5"/>
              </a:buClr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US Market </a:t>
            </a:r>
          </a:p>
          <a:p>
            <a:pPr marL="342900" lvl="0" indent="-342900" algn="ctr">
              <a:buClr>
                <a:srgbClr val="2013C5"/>
              </a:buClr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Credit Card Fraud  </a:t>
            </a:r>
          </a:p>
          <a:p>
            <a:pPr marL="342900" lvl="0" indent="-342900" algn="ctr">
              <a:buClr>
                <a:srgbClr val="2013C5"/>
              </a:buClr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Financial Loss (Billion $)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9309100" y="4165600"/>
            <a:ext cx="2070100" cy="7366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9347200" y="5003800"/>
            <a:ext cx="2006600" cy="914400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3678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2706" y="317472"/>
            <a:ext cx="2443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Data Set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19200" y="1624600"/>
            <a:ext cx="7264300" cy="44968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</a:pPr>
            <a:r>
              <a:rPr lang="en-US" sz="2400" b="1" noProof="0" dirty="0">
                <a:solidFill>
                  <a:srgbClr val="FF0000"/>
                </a:solidFill>
                <a:latin typeface="+mj-lt"/>
              </a:rPr>
              <a:t>Source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Offered by </a:t>
            </a:r>
            <a:r>
              <a:rPr lang="en-US" altLang="zh-CN" sz="2400" dirty="0" err="1">
                <a:latin typeface="+mj-lt"/>
              </a:rPr>
              <a:t>Kaggle</a:t>
            </a:r>
            <a:endParaRPr lang="en-US" altLang="zh-CN" sz="2400" dirty="0">
              <a:latin typeface="+mj-lt"/>
            </a:endParaRP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Transactions by European cardholders (2013.09)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Size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300K transactions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113 MB in </a:t>
            </a:r>
            <a:r>
              <a:rPr lang="en-US" altLang="zh-CN" sz="2400" dirty="0" err="1"/>
              <a:t>cvs</a:t>
            </a:r>
            <a:r>
              <a:rPr lang="en-US" altLang="zh-CN" sz="2400" dirty="0"/>
              <a:t> format</a:t>
            </a:r>
            <a:endParaRPr lang="en-US" altLang="zh-CN" sz="2400" dirty="0">
              <a:latin typeface="+mj-lt"/>
            </a:endParaRP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Content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Time &amp; amount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28 PCA variables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Class 0/1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Highly Unbalanced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0.2% fraud scenario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" name="图片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500" y="4076700"/>
            <a:ext cx="6142355" cy="2216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83678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2706" y="317472"/>
            <a:ext cx="3695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Methodology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19200" y="1624600"/>
            <a:ext cx="5753000" cy="4608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Statistic Approach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Outlier detection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B050"/>
                </a:solidFill>
              </a:rPr>
              <a:t>Chauvenet's criterion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Grubbs' test</a:t>
            </a:r>
            <a:endParaRPr lang="en-US" sz="2400" b="1" noProof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</a:pPr>
            <a:r>
              <a:rPr lang="en-US" sz="2400" b="1" noProof="0" dirty="0">
                <a:solidFill>
                  <a:srgbClr val="FF0000"/>
                </a:solidFill>
                <a:latin typeface="Arial" panose="020B0604020202020204" pitchFamily="34" charset="0"/>
              </a:rPr>
              <a:t>Supervised Learning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0/1 Classification problem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B050"/>
                </a:solidFill>
              </a:rPr>
              <a:t>Logistic Regression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Neural Network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Random Forest</a:t>
            </a: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Evaluation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Highly unbalanced sample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Confusion Matrix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311900" y="1917697"/>
          <a:ext cx="4787901" cy="2794002"/>
        </p:xfrm>
        <a:graphic>
          <a:graphicData uri="http://schemas.openxmlformats.org/drawingml/2006/table">
            <a:tbl>
              <a:tblPr/>
              <a:tblGrid>
                <a:gridCol w="1595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43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Actual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Calibri"/>
                          <a:ea typeface="宋体"/>
                          <a:cs typeface="Times New Roman"/>
                        </a:rPr>
                        <a:t>Predicted</a:t>
                      </a:r>
                      <a:endParaRPr lang="zh-CN" sz="2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4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Positive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Calibri"/>
                          <a:ea typeface="宋体"/>
                          <a:cs typeface="Times New Roman"/>
                        </a:rPr>
                        <a:t>Negative</a:t>
                      </a:r>
                      <a:endParaRPr lang="zh-CN" sz="2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Calibri"/>
                          <a:ea typeface="宋体"/>
                          <a:cs typeface="Times New Roman"/>
                        </a:rPr>
                        <a:t>Positive</a:t>
                      </a:r>
                      <a:endParaRPr lang="zh-CN" sz="2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True Positive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False Negative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Negative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False Positive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True Negative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91200" y="4979075"/>
            <a:ext cx="6096000" cy="120032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/>
              <a:t>Accuracy: (TP+TN)/Total</a:t>
            </a: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Recall: TP/(TP+FN)</a:t>
            </a: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Specificity: TN/(TN+FP)</a:t>
            </a: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Precision: TP/(TP+FP)</a:t>
            </a: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Type I Error: FP/(FP+TP)</a:t>
            </a: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Type II Error: FN/(FN+TN)</a:t>
            </a: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F1 Score:</a:t>
            </a:r>
          </a:p>
          <a:p>
            <a:pPr marL="342900" lvl="0" indent="-342900">
              <a:buClr>
                <a:srgbClr val="FF0000"/>
              </a:buClr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  2/(1/recall+1/precision)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678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1506" y="317472"/>
            <a:ext cx="5150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Statistic Approach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19200" y="1624600"/>
            <a:ext cx="6464200" cy="4611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t">
            <a:normAutofit/>
          </a:bodyPr>
          <a:lstStyle/>
          <a:p>
            <a:pPr marL="342900" lvl="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Chauvenet's Criterion</a:t>
            </a:r>
            <a:endParaRPr lang="en-US" altLang="zh-CN" sz="2400" dirty="0"/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noProof="0" dirty="0" err="1"/>
              <a:t>ulti</a:t>
            </a:r>
            <a:r>
              <a:rPr lang="en-US" sz="2400" noProof="0" dirty="0"/>
              <a:t>-dimension Normal Distribution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endParaRPr lang="en-US" sz="2400" noProof="0" dirty="0"/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Calculate Mean, covariance matrix from </a:t>
            </a:r>
          </a:p>
          <a:p>
            <a:pPr marL="342900" indent="-342900">
              <a:buClr>
                <a:srgbClr val="2013C5"/>
              </a:buClr>
            </a:pPr>
            <a:r>
              <a:rPr lang="en-US" altLang="zh-CN" sz="2400" dirty="0"/>
              <a:t>     class 0 samples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Calculate probability of class 1 samples</a:t>
            </a:r>
          </a:p>
          <a:p>
            <a:pPr marL="342900" indent="-342900">
              <a:buClr>
                <a:srgbClr val="2013C5"/>
              </a:buClr>
            </a:pPr>
            <a:r>
              <a:rPr lang="en-US" altLang="zh-CN" sz="2400" dirty="0"/>
              <a:t>     existing in class 0 distribution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Identify most effective threshold (p-value) to classify class 0/1 samples by trial-error</a:t>
            </a:r>
          </a:p>
          <a:p>
            <a:pPr marL="342900" indent="-342900">
              <a:buClr>
                <a:srgbClr val="2013C5"/>
              </a:buClr>
            </a:pPr>
            <a:endParaRPr lang="en-US" altLang="zh-CN" sz="2400" dirty="0"/>
          </a:p>
          <a:p>
            <a:pPr marL="342900" indent="-342900">
              <a:buClr>
                <a:srgbClr val="2013C5"/>
              </a:buClr>
            </a:pPr>
            <a:endParaRPr lang="en-US" altLang="zh-CN" sz="2400" dirty="0"/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endParaRPr lang="en-US" sz="2400" noProof="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59972"/>
              </p:ext>
            </p:extLst>
          </p:nvPr>
        </p:nvGraphicFramePr>
        <p:xfrm>
          <a:off x="6794500" y="3784600"/>
          <a:ext cx="4897437" cy="2524709"/>
        </p:xfrm>
        <a:graphic>
          <a:graphicData uri="http://schemas.openxmlformats.org/drawingml/2006/table">
            <a:tbl>
              <a:tblPr/>
              <a:tblGrid>
                <a:gridCol w="99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TN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FN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TP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FP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Challenge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277043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406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7272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Current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284060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Accuracy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Sensitivity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Specificity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Precision</a:t>
                      </a:r>
                      <a:endParaRPr lang="zh-CN" sz="16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Challenge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0.05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Current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Type I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Type II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F1 Score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4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Challenge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3E-4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Current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8E-4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5" name="图片 14" descr="F1RU.bmp"/>
          <p:cNvPicPr>
            <a:picLocks noChangeAspect="1"/>
          </p:cNvPicPr>
          <p:nvPr/>
        </p:nvPicPr>
        <p:blipFill>
          <a:blip r:embed="rId3" cstate="print"/>
          <a:srcRect l="2887" t="3849" r="7621"/>
          <a:stretch>
            <a:fillRect/>
          </a:stretch>
        </p:blipFill>
        <p:spPr>
          <a:xfrm>
            <a:off x="7696201" y="1549400"/>
            <a:ext cx="2609957" cy="2103120"/>
          </a:xfrm>
          <a:prstGeom prst="rect">
            <a:avLst/>
          </a:prstGeom>
        </p:spPr>
      </p:pic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685800" y="2479267"/>
          <a:ext cx="6122988" cy="90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3276360" imgH="482400" progId="Equation.DSMT4">
                  <p:embed/>
                </p:oleObj>
              </mc:Choice>
              <mc:Fallback>
                <p:oleObj name="Equation" r:id="rId4" imgW="327636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79267"/>
                        <a:ext cx="6122988" cy="902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83678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1506" y="317472"/>
            <a:ext cx="5769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Supervised Learning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19200" y="1624600"/>
            <a:ext cx="5753000" cy="46492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t">
            <a:normAutofit/>
          </a:bodyPr>
          <a:lstStyle/>
          <a:p>
            <a:pPr marL="342900" lvl="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Logistic Regression Classifier</a:t>
            </a:r>
            <a:endParaRPr lang="en-US" altLang="zh-CN" sz="2400" dirty="0"/>
          </a:p>
          <a:p>
            <a:pPr marL="342900" lvl="0" indent="-342900">
              <a:buClr>
                <a:srgbClr val="2013C5"/>
              </a:buClr>
            </a:pPr>
            <a:endParaRPr lang="en-US" altLang="zh-CN" sz="2400" dirty="0"/>
          </a:p>
          <a:p>
            <a:pPr marL="342900" lvl="0" indent="-342900">
              <a:buClr>
                <a:srgbClr val="2013C5"/>
              </a:buClr>
            </a:pPr>
            <a:endParaRPr lang="en-US" altLang="zh-CN" sz="2400" dirty="0"/>
          </a:p>
          <a:p>
            <a:pPr marL="342900" lvl="0" indent="-342900">
              <a:buClr>
                <a:srgbClr val="2013C5"/>
              </a:buClr>
            </a:pPr>
            <a:endParaRPr lang="en-US" altLang="zh-CN" sz="2400" dirty="0"/>
          </a:p>
          <a:p>
            <a:pPr marL="342900" lvl="0" indent="-342900">
              <a:buClr>
                <a:srgbClr val="2013C5"/>
              </a:buClr>
            </a:pPr>
            <a:endParaRPr lang="en-US" altLang="zh-CN" sz="2400" dirty="0"/>
          </a:p>
          <a:p>
            <a:pPr marL="342900" lvl="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lvl="0" indent="-342900">
              <a:spcBef>
                <a:spcPts val="1200"/>
              </a:spcBef>
              <a:buClr>
                <a:srgbClr val="2013C5"/>
              </a:buClr>
              <a:defRPr/>
            </a:pP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lvl="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Unbalanced Sample</a:t>
            </a:r>
            <a:endParaRPr lang="en-US" altLang="zh-CN" sz="2400" dirty="0"/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sz="2400" noProof="0" dirty="0"/>
              <a:t>Under-sampling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Over-sampling</a:t>
            </a: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Evaluation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Training/Validation/Test: 5:2:3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13783"/>
              </p:ext>
            </p:extLst>
          </p:nvPr>
        </p:nvGraphicFramePr>
        <p:xfrm>
          <a:off x="6362700" y="3933727"/>
          <a:ext cx="4897437" cy="2524709"/>
        </p:xfrm>
        <a:graphic>
          <a:graphicData uri="http://schemas.openxmlformats.org/drawingml/2006/table">
            <a:tbl>
              <a:tblPr/>
              <a:tblGrid>
                <a:gridCol w="99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TN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FN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TP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FP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Challenge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85317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Current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84961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Accuracy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Sensitivity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Specificity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Precision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Challenge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Current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Type I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Type II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F1 Score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4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Challenge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6E-4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Current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2E-4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746125" y="2000250"/>
          <a:ext cx="374332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3" imgW="1473120" imgH="914400" progId="Equation.DSMT4">
                  <p:embed/>
                </p:oleObj>
              </mc:Choice>
              <mc:Fallback>
                <p:oleObj name="Equation" r:id="rId3" imgW="147312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000250"/>
                        <a:ext cx="3743325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F2L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71592" y="1638300"/>
            <a:ext cx="280416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678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05106" y="317472"/>
            <a:ext cx="6791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Summary &amp; Future Work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19200" y="1624600"/>
            <a:ext cx="6489600" cy="4738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Progress</a:t>
            </a:r>
            <a:endParaRPr lang="en-US" altLang="zh-CN" sz="2400" dirty="0">
              <a:latin typeface="+mj-lt"/>
            </a:endParaRP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Credit card fraud problem has been investigated by machine learning methods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Statistic Approach </a:t>
            </a:r>
            <a:r>
              <a:rPr lang="en-US" altLang="zh-CN" sz="2400" dirty="0"/>
              <a:t>F1 Score: </a:t>
            </a:r>
            <a:r>
              <a:rPr lang="en-US" altLang="zh-CN" sz="2400" b="1" dirty="0">
                <a:solidFill>
                  <a:srgbClr val="FF0000"/>
                </a:solidFill>
              </a:rPr>
              <a:t>0.52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Supervised Learning F1 Score: </a:t>
            </a:r>
            <a:r>
              <a:rPr lang="en-US" altLang="zh-CN" sz="2400" b="1" dirty="0">
                <a:solidFill>
                  <a:srgbClr val="FF0000"/>
                </a:solidFill>
              </a:rPr>
              <a:t>0.62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endParaRPr lang="en-US" altLang="zh-CN" sz="2400" b="1" dirty="0">
              <a:latin typeface="+mj-lt"/>
            </a:endParaRP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Future Work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More supervised learning algorithms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+mj-lt"/>
              </a:rPr>
              <a:t>More statistic outlier detection method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Matlab</a:t>
            </a:r>
            <a:r>
              <a:rPr lang="en-US" sz="2400" dirty="0">
                <a:latin typeface="+mj-lt"/>
              </a:rPr>
              <a:t> to Python</a:t>
            </a:r>
            <a:r>
              <a:rPr lang="en-US" sz="2400" noProof="0" dirty="0">
                <a:latin typeface="+mj-lt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72300" y="2017712"/>
            <a:ext cx="4914900" cy="4217363"/>
            <a:chOff x="6972300" y="2017712"/>
            <a:chExt cx="4914900" cy="4217363"/>
          </a:xfrm>
        </p:grpSpPr>
        <p:sp>
          <p:nvSpPr>
            <p:cNvPr id="4" name="矩形 3"/>
            <p:cNvSpPr/>
            <p:nvPr/>
          </p:nvSpPr>
          <p:spPr>
            <a:xfrm>
              <a:off x="6972300" y="4911636"/>
              <a:ext cx="49149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342900" algn="ctr">
                <a:buClr>
                  <a:srgbClr val="2013C5"/>
                </a:buClr>
                <a:defRPr/>
              </a:pPr>
              <a:r>
                <a:rPr lang="en-US" altLang="zh-CN" sz="4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Thank you !</a:t>
              </a:r>
            </a:p>
            <a:p>
              <a:pPr lvl="0" indent="-342900" algn="ctr">
                <a:buClr>
                  <a:srgbClr val="2013C5"/>
                </a:buClr>
              </a:pPr>
              <a:r>
                <a:rPr lang="en-US" altLang="zh-CN" sz="4000" dirty="0"/>
                <a:t>Questions ?</a:t>
              </a:r>
            </a:p>
          </p:txBody>
        </p:sp>
        <p:pic>
          <p:nvPicPr>
            <p:cNvPr id="6" name="图片 5" descr="Rockt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1925" y="2017712"/>
              <a:ext cx="3790370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83678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通用_蓝">
  <a:themeElements>
    <a:clrScheme name="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通用_蓝">
  <a:themeElements>
    <a:clrScheme name="1_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2355</TotalTime>
  <Words>444</Words>
  <Application>Microsoft Office PowerPoint</Application>
  <PresentationFormat>Widescreen</PresentationFormat>
  <Paragraphs>185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隶书</vt:lpstr>
      <vt:lpstr>宋体</vt:lpstr>
      <vt:lpstr>华文新魏</vt:lpstr>
      <vt:lpstr>Arial</vt:lpstr>
      <vt:lpstr>Calibri</vt:lpstr>
      <vt:lpstr>Times New Roman</vt:lpstr>
      <vt:lpstr>Wingdings</vt:lpstr>
      <vt:lpstr>通用_蓝</vt:lpstr>
      <vt:lpstr>1_通用_蓝</vt:lpstr>
      <vt:lpstr>Equation</vt:lpstr>
      <vt:lpstr>Credit Card Fraud Detection  by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yxin</cp:lastModifiedBy>
  <cp:revision>193</cp:revision>
  <dcterms:created xsi:type="dcterms:W3CDTF">2016-05-03T01:38:42Z</dcterms:created>
  <dcterms:modified xsi:type="dcterms:W3CDTF">2018-02-21T00:18:41Z</dcterms:modified>
</cp:coreProperties>
</file>