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Lucian Negr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30T18:27:05.912">
    <p:pos x="6000" y="0"/>
    <p:text>Lucian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5-30T18:34:08.396">
    <p:pos x="6000" y="0"/>
    <p:text>kendra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5-30T18:35:04.304">
    <p:pos x="6000" y="0"/>
    <p:text>Radu</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5-30T18:36:04.231">
    <p:pos x="6000" y="0"/>
    <p:text>Ahmed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Welcome to the progress presentation of group 11A, my name is Lucian and we are joined by my teammates Radu, Kendra, Ahmed and Manar.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e59edf38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e59edf38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Radu. It is very important for us to consider the readers that have a limited time to read our report. Therefore, we added some components to make their information search easier.</a:t>
            </a:r>
            <a:endParaRPr/>
          </a:p>
          <a:p>
            <a:pPr indent="0" lvl="0" marL="0" rtl="0" algn="l">
              <a:spcBef>
                <a:spcPts val="0"/>
              </a:spcBef>
              <a:spcAft>
                <a:spcPts val="0"/>
              </a:spcAft>
              <a:buNone/>
            </a:pPr>
            <a:r>
              <a:rPr lang="en-GB"/>
              <a:t>The first of these was making sure the naming of our chapters and </a:t>
            </a:r>
            <a:r>
              <a:rPr lang="en-GB"/>
              <a:t>subchapters</a:t>
            </a:r>
            <a:r>
              <a:rPr lang="en-GB"/>
              <a:t> are clearly indicative of what information they contain and how they are related to the subject as a whole.</a:t>
            </a:r>
            <a:endParaRPr/>
          </a:p>
          <a:p>
            <a:pPr indent="0" lvl="0" marL="0" rtl="0" algn="l">
              <a:spcBef>
                <a:spcPts val="0"/>
              </a:spcBef>
              <a:spcAft>
                <a:spcPts val="0"/>
              </a:spcAft>
              <a:buNone/>
            </a:pPr>
            <a:r>
              <a:rPr lang="en-GB"/>
              <a:t>The second component would be the table of contents, which takes advantage of the aforementioned example, to help the reader </a:t>
            </a:r>
            <a:r>
              <a:rPr lang="en-GB"/>
              <a:t>quickly</a:t>
            </a:r>
            <a:r>
              <a:rPr lang="en-GB"/>
              <a:t> traverse to the exact page where they can find the information they’re looking for. </a:t>
            </a:r>
            <a:endParaRPr/>
          </a:p>
          <a:p>
            <a:pPr indent="0" lvl="0" marL="0" rtl="0" algn="l">
              <a:spcBef>
                <a:spcPts val="0"/>
              </a:spcBef>
              <a:spcAft>
                <a:spcPts val="0"/>
              </a:spcAft>
              <a:buNone/>
            </a:pPr>
            <a:r>
              <a:rPr lang="en-GB"/>
              <a:t>The final component is the </a:t>
            </a:r>
            <a:r>
              <a:rPr lang="en-GB"/>
              <a:t>inclusion</a:t>
            </a:r>
            <a:r>
              <a:rPr lang="en-GB"/>
              <a:t> of a summary at the </a:t>
            </a:r>
            <a:r>
              <a:rPr lang="en-GB"/>
              <a:t>beginning</a:t>
            </a:r>
            <a:r>
              <a:rPr lang="en-GB"/>
              <a:t> of the report, for readers that have a very limited time and only wish to know about the purpose, main points and findings of the report. </a:t>
            </a:r>
            <a:endParaRPr/>
          </a:p>
          <a:p>
            <a:pPr indent="0" lvl="0" marL="0" rtl="0" algn="l">
              <a:spcBef>
                <a:spcPts val="0"/>
              </a:spcBef>
              <a:spcAft>
                <a:spcPts val="0"/>
              </a:spcAft>
              <a:buNone/>
            </a:pPr>
            <a:r>
              <a:rPr lang="en-GB"/>
              <a:t>My </a:t>
            </a:r>
            <a:r>
              <a:rPr lang="en-GB"/>
              <a:t>colleague Manar will now </a:t>
            </a:r>
            <a:r>
              <a:rPr lang="en-GB"/>
              <a:t> showcase a use of Visuals in our report.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e59edf38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e59edf38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Ahmed. We used the following prototype to showcase the planned look of our frontend. These images are in the appendix of the report and referenced in the design chapter. We decided to include them in the appendix as to not disrupt the flow of the text with two large images.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e59edf38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e59edf38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conclude, we believe we are on track with the report. We have been constantly adding to it as we implement the project and believe we won’t struggle or have rush to submit it in time.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e59edf38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e59edf38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now be answering your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e59edf38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e59edf38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today’s presentation we will discuss our use of literature references, show our improved table of contents using the given feedback, showcase our report introduction, discuss the use of clear topic sentences, show how we made it easy for readers to find information and lastly show some examples of visuals in our report. We will then conclude and have a Q&amp;A session.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e59edf38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e59edf38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now discuss our use of literature references by showing these 3 examples.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e59edf38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e59edf38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example, we used a quote directly from the book to describe what Value Sensitive Design is. We then proceeded to elaborate on the quoted sentence using our own words.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e59edf38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e59edf38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example we defined what requirements engineering is by summarizing the contents of the chapter, namely the specified pages of the chapter, in a short paragraph. Now I will let my </a:t>
            </a:r>
            <a:r>
              <a:rPr lang="en-GB"/>
              <a:t>colleague</a:t>
            </a:r>
            <a:r>
              <a:rPr lang="en-GB"/>
              <a:t> Kendra take over for the final reference.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e59edf38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e59edf38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Lucian, In this example we used the journal shown above to define two types of approaches for extracting requirements from a client, namely indirect and direct approaches.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e59edf38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e59edf38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will now be showing our improvements to the table of contents after the feedback. Firstly, we had some undescriptive chapter and section titles, we tried to fix this by mentioning the project itself more. Then, we had a small bug with the page numbering in latex, causing </a:t>
            </a:r>
            <a:r>
              <a:rPr lang="en-GB"/>
              <a:t>chapters</a:t>
            </a:r>
            <a:r>
              <a:rPr lang="en-GB"/>
              <a:t> 7 and onwards to have wrong page numbers, this was fixed. Lastly, we changed the names of the appendices, these were initially placeholder names but now have been changed as we have already added to them. Now Radu will discuss our introduction.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e59edf38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e59edf38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Kendra, This is the introduction we currently have for our report. As you can see it is split into 3 paragraphs and follows the form recommended by TU-Write. </a:t>
            </a:r>
            <a:endParaRPr/>
          </a:p>
          <a:p>
            <a:pPr indent="0" lvl="0" marL="0" rtl="0" algn="l">
              <a:spcBef>
                <a:spcPts val="0"/>
              </a:spcBef>
              <a:spcAft>
                <a:spcPts val="0"/>
              </a:spcAft>
              <a:buNone/>
            </a:pPr>
            <a:r>
              <a:rPr lang="en-GB"/>
              <a:t>The first paragraph explains the motive of the report by giving background information about eCommerce, the problem that needs solving with online orders and stresses the importance of solving it.</a:t>
            </a:r>
            <a:endParaRPr/>
          </a:p>
          <a:p>
            <a:pPr indent="0" lvl="0" marL="0" rtl="0" algn="l">
              <a:spcBef>
                <a:spcPts val="0"/>
              </a:spcBef>
              <a:spcAft>
                <a:spcPts val="0"/>
              </a:spcAft>
              <a:buNone/>
            </a:pPr>
            <a:r>
              <a:rPr lang="en-GB"/>
              <a:t>The second paragraph delves into the aim of our report, stated in the first sentence and in italics. It also describes our approach, the tools used and provided by the client and limitations we have encountered until now.</a:t>
            </a:r>
            <a:endParaRPr/>
          </a:p>
          <a:p>
            <a:pPr indent="0" lvl="0" marL="0" rtl="0" algn="l">
              <a:spcBef>
                <a:spcPts val="0"/>
              </a:spcBef>
              <a:spcAft>
                <a:spcPts val="0"/>
              </a:spcAft>
              <a:buNone/>
            </a:pPr>
            <a:r>
              <a:rPr lang="en-GB"/>
              <a:t>Lastly, the third paragraph showcases the structure the report will have and briefly explain what each chapter contains, to give the reader a clear understanding of how the chapters are connected.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e59edf38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e59edf38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paragraphs illustrate the use of clear topic sentences. The first paragraph has the topic sentence at the start, and it lets the reader know that the paragraph will be about the relationship between the AOPS and eCommerce Automation. The second paragraph also has the topic sentence as the first sentence and lets the reader know that the paragraph discusses stakeholders. The last paragraph showcases the use of the topic sentence in the middle of the paragraph, which can also happen. This sentence clause indicates that the paragraph is about the effects of online meetings. Now my friend Ahmed will discuss the ways we made the report easy to read.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744575"/>
            <a:ext cx="8520600" cy="130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Progress Presentation</a:t>
            </a:r>
            <a:endParaRPr/>
          </a:p>
        </p:txBody>
      </p:sp>
      <p:sp>
        <p:nvSpPr>
          <p:cNvPr id="278" name="Google Shape;278;p13"/>
          <p:cNvSpPr txBox="1"/>
          <p:nvPr>
            <p:ph idx="1" type="subTitle"/>
          </p:nvPr>
        </p:nvSpPr>
        <p:spPr>
          <a:xfrm>
            <a:off x="848850" y="2045675"/>
            <a:ext cx="4255500" cy="17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Group 11A:</a:t>
            </a:r>
            <a:endParaRPr b="1"/>
          </a:p>
          <a:p>
            <a:pPr indent="0" lvl="0" marL="0" rtl="0" algn="l">
              <a:spcBef>
                <a:spcPts val="0"/>
              </a:spcBef>
              <a:spcAft>
                <a:spcPts val="0"/>
              </a:spcAft>
              <a:buNone/>
            </a:pPr>
            <a:r>
              <a:rPr lang="en-GB"/>
              <a:t>Radu Constantinescu</a:t>
            </a:r>
            <a:endParaRPr/>
          </a:p>
          <a:p>
            <a:pPr indent="0" lvl="0" marL="0" rtl="0" algn="l">
              <a:spcBef>
                <a:spcPts val="0"/>
              </a:spcBef>
              <a:spcAft>
                <a:spcPts val="0"/>
              </a:spcAft>
              <a:buNone/>
            </a:pPr>
            <a:r>
              <a:rPr lang="en-GB"/>
              <a:t>Kendra Sartori</a:t>
            </a:r>
            <a:endParaRPr/>
          </a:p>
          <a:p>
            <a:pPr indent="0" lvl="0" marL="0" rtl="0" algn="l">
              <a:spcBef>
                <a:spcPts val="0"/>
              </a:spcBef>
              <a:spcAft>
                <a:spcPts val="0"/>
              </a:spcAft>
              <a:buNone/>
            </a:pPr>
            <a:r>
              <a:rPr lang="en-GB"/>
              <a:t>Ahmed Ibrahim</a:t>
            </a:r>
            <a:endParaRPr/>
          </a:p>
          <a:p>
            <a:pPr indent="0" lvl="0" marL="0" rtl="0" algn="l">
              <a:spcBef>
                <a:spcPts val="0"/>
              </a:spcBef>
              <a:spcAft>
                <a:spcPts val="0"/>
              </a:spcAft>
              <a:buNone/>
            </a:pPr>
            <a:r>
              <a:rPr lang="en-GB"/>
              <a:t>Lucian Negru</a:t>
            </a:r>
            <a:endParaRPr/>
          </a:p>
          <a:p>
            <a:pPr indent="0" lvl="0" marL="0" rtl="0" algn="l">
              <a:spcBef>
                <a:spcPts val="0"/>
              </a:spcBef>
              <a:spcAft>
                <a:spcPts val="0"/>
              </a:spcAft>
              <a:buNone/>
            </a:pPr>
            <a:r>
              <a:rPr lang="en-GB"/>
              <a:t>Manar Al-Robayi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did we make it easy for the reader?</a:t>
            </a:r>
            <a:endParaRPr/>
          </a:p>
        </p:txBody>
      </p:sp>
      <p:sp>
        <p:nvSpPr>
          <p:cNvPr id="355" name="Google Shape;355;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eriod"/>
            </a:pPr>
            <a:r>
              <a:rPr lang="en-GB"/>
              <a:t>Use of clear (sub)chapter titles</a:t>
            </a:r>
            <a:endParaRPr/>
          </a:p>
          <a:p>
            <a:pPr indent="-311150" lvl="0" marL="457200" rtl="0" algn="l">
              <a:lnSpc>
                <a:spcPct val="200000"/>
              </a:lnSpc>
              <a:spcBef>
                <a:spcPts val="0"/>
              </a:spcBef>
              <a:spcAft>
                <a:spcPts val="0"/>
              </a:spcAft>
              <a:buSzPts val="1300"/>
              <a:buAutoNum type="arabicPeriod"/>
            </a:pPr>
            <a:r>
              <a:rPr lang="en-GB"/>
              <a:t>Use of a table of contents</a:t>
            </a:r>
            <a:endParaRPr/>
          </a:p>
          <a:p>
            <a:pPr indent="-311150" lvl="0" marL="457200" rtl="0" algn="l">
              <a:lnSpc>
                <a:spcPct val="200000"/>
              </a:lnSpc>
              <a:spcBef>
                <a:spcPts val="0"/>
              </a:spcBef>
              <a:spcAft>
                <a:spcPts val="0"/>
              </a:spcAft>
              <a:buSzPts val="1300"/>
              <a:buAutoNum type="arabicPeriod"/>
            </a:pPr>
            <a:r>
              <a:rPr lang="en-GB"/>
              <a:t>Inclusion of a summary</a:t>
            </a: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of Visuals</a:t>
            </a:r>
            <a:endParaRPr/>
          </a:p>
        </p:txBody>
      </p:sp>
      <p:pic>
        <p:nvPicPr>
          <p:cNvPr id="361" name="Google Shape;361;p23"/>
          <p:cNvPicPr preferRelativeResize="0"/>
          <p:nvPr/>
        </p:nvPicPr>
        <p:blipFill>
          <a:blip r:embed="rId3">
            <a:alphaModFix/>
          </a:blip>
          <a:stretch>
            <a:fillRect/>
          </a:stretch>
        </p:blipFill>
        <p:spPr>
          <a:xfrm>
            <a:off x="640150" y="1648388"/>
            <a:ext cx="3448050" cy="2042799"/>
          </a:xfrm>
          <a:prstGeom prst="rect">
            <a:avLst/>
          </a:prstGeom>
          <a:noFill/>
          <a:ln>
            <a:noFill/>
          </a:ln>
        </p:spPr>
      </p:pic>
      <p:pic>
        <p:nvPicPr>
          <p:cNvPr id="362" name="Google Shape;362;p23"/>
          <p:cNvPicPr preferRelativeResize="0"/>
          <p:nvPr/>
        </p:nvPicPr>
        <p:blipFill>
          <a:blip r:embed="rId4">
            <a:alphaModFix/>
          </a:blip>
          <a:stretch>
            <a:fillRect/>
          </a:stretch>
        </p:blipFill>
        <p:spPr>
          <a:xfrm>
            <a:off x="4397750" y="1701350"/>
            <a:ext cx="3387801" cy="193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4"/>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Conclusion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5"/>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Today’s Schedule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GB"/>
              <a:t>Examples of three literature references and their uses</a:t>
            </a:r>
            <a:endParaRPr/>
          </a:p>
          <a:p>
            <a:pPr indent="-311150" lvl="0" marL="457200" rtl="0" algn="l">
              <a:lnSpc>
                <a:spcPct val="200000"/>
              </a:lnSpc>
              <a:spcBef>
                <a:spcPts val="0"/>
              </a:spcBef>
              <a:spcAft>
                <a:spcPts val="0"/>
              </a:spcAft>
              <a:buSzPts val="1300"/>
              <a:buChar char="-"/>
            </a:pPr>
            <a:r>
              <a:rPr lang="en-GB"/>
              <a:t>Old ToC vs. New ToC</a:t>
            </a:r>
            <a:endParaRPr/>
          </a:p>
          <a:p>
            <a:pPr indent="-311150" lvl="0" marL="457200" rtl="0" algn="l">
              <a:lnSpc>
                <a:spcPct val="200000"/>
              </a:lnSpc>
              <a:spcBef>
                <a:spcPts val="0"/>
              </a:spcBef>
              <a:spcAft>
                <a:spcPts val="0"/>
              </a:spcAft>
              <a:buSzPts val="1300"/>
              <a:buChar char="-"/>
            </a:pPr>
            <a:r>
              <a:rPr lang="en-GB"/>
              <a:t>Our Introduction</a:t>
            </a:r>
            <a:endParaRPr/>
          </a:p>
          <a:p>
            <a:pPr indent="-311150" lvl="0" marL="457200" rtl="0" algn="l">
              <a:lnSpc>
                <a:spcPct val="200000"/>
              </a:lnSpc>
              <a:spcBef>
                <a:spcPts val="0"/>
              </a:spcBef>
              <a:spcAft>
                <a:spcPts val="0"/>
              </a:spcAft>
              <a:buSzPts val="1300"/>
              <a:buChar char="-"/>
            </a:pPr>
            <a:r>
              <a:rPr lang="en-GB"/>
              <a:t>Three paragraphs with clear topic sentences</a:t>
            </a:r>
            <a:endParaRPr/>
          </a:p>
          <a:p>
            <a:pPr indent="-311150" lvl="0" marL="457200" rtl="0" algn="l">
              <a:lnSpc>
                <a:spcPct val="200000"/>
              </a:lnSpc>
              <a:spcBef>
                <a:spcPts val="0"/>
              </a:spcBef>
              <a:spcAft>
                <a:spcPts val="0"/>
              </a:spcAft>
              <a:buSzPts val="1300"/>
              <a:buChar char="-"/>
            </a:pPr>
            <a:r>
              <a:rPr lang="en-GB"/>
              <a:t>How we made it easy for readers to find information</a:t>
            </a:r>
            <a:endParaRPr/>
          </a:p>
          <a:p>
            <a:pPr indent="-311150" lvl="0" marL="457200" rtl="0" algn="l">
              <a:lnSpc>
                <a:spcPct val="200000"/>
              </a:lnSpc>
              <a:spcBef>
                <a:spcPts val="0"/>
              </a:spcBef>
              <a:spcAft>
                <a:spcPts val="0"/>
              </a:spcAft>
              <a:buSzPts val="1300"/>
              <a:buChar char="-"/>
            </a:pPr>
            <a:r>
              <a:rPr lang="en-GB"/>
              <a:t>Example of visuals in our report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References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Arial"/>
              <a:buAutoNum type="arabicPeriod"/>
            </a:pPr>
            <a:r>
              <a:rPr lang="en-GB" sz="1000">
                <a:solidFill>
                  <a:srgbClr val="000000"/>
                </a:solidFill>
                <a:highlight>
                  <a:srgbClr val="FFFFFF"/>
                </a:highlight>
                <a:latin typeface="Arial"/>
                <a:ea typeface="Arial"/>
                <a:cs typeface="Arial"/>
                <a:sym typeface="Arial"/>
              </a:rPr>
              <a:t>B. Friedman, P. Kahn Jr. and A. Borning, "Value Sensitive Design and Information Systems", in </a:t>
            </a:r>
            <a:r>
              <a:rPr i="1" lang="en-GB" sz="1000">
                <a:solidFill>
                  <a:srgbClr val="000000"/>
                </a:solidFill>
                <a:highlight>
                  <a:srgbClr val="FFFFFF"/>
                </a:highlight>
                <a:latin typeface="Arial"/>
                <a:ea typeface="Arial"/>
                <a:cs typeface="Arial"/>
                <a:sym typeface="Arial"/>
              </a:rPr>
              <a:t>The Handbook of Information and Computer Ethics</a:t>
            </a:r>
            <a:r>
              <a:rPr lang="en-GB" sz="1000">
                <a:solidFill>
                  <a:srgbClr val="000000"/>
                </a:solidFill>
                <a:highlight>
                  <a:srgbClr val="FFFFFF"/>
                </a:highlight>
                <a:latin typeface="Arial"/>
                <a:ea typeface="Arial"/>
                <a:cs typeface="Arial"/>
                <a:sym typeface="Arial"/>
              </a:rPr>
              <a:t>, K. Himma and H. Tavani, Ed. Hoboken, NJ: John Wiley &amp; Sons, Inc., 2008, pp. 69–101.</a:t>
            </a:r>
            <a:endParaRPr sz="1000">
              <a:solidFill>
                <a:srgbClr val="000000"/>
              </a:solidFill>
              <a:highlight>
                <a:srgbClr val="FFFFFF"/>
              </a:highlight>
              <a:latin typeface="Arial"/>
              <a:ea typeface="Arial"/>
              <a:cs typeface="Arial"/>
              <a:sym typeface="Arial"/>
            </a:endParaRPr>
          </a:p>
          <a:p>
            <a:pPr indent="-285750" lvl="0" marL="457200" rtl="0" algn="l">
              <a:spcBef>
                <a:spcPts val="1000"/>
              </a:spcBef>
              <a:spcAft>
                <a:spcPts val="0"/>
              </a:spcAft>
              <a:buClr>
                <a:srgbClr val="000000"/>
              </a:buClr>
              <a:buSzPts val="900"/>
              <a:buFont typeface="Arial"/>
              <a:buAutoNum type="arabicPeriod"/>
            </a:pPr>
            <a:r>
              <a:rPr lang="en-GB" sz="1000">
                <a:solidFill>
                  <a:srgbClr val="000000"/>
                </a:solidFill>
                <a:highlight>
                  <a:srgbClr val="FFFFFF"/>
                </a:highlight>
                <a:latin typeface="Arial"/>
                <a:ea typeface="Arial"/>
                <a:cs typeface="Arial"/>
                <a:sym typeface="Arial"/>
              </a:rPr>
              <a:t>Z. Jin, ‘Chapter 3 - Importance of Interactive Environment’, in </a:t>
            </a:r>
            <a:r>
              <a:rPr i="1" lang="en-GB" sz="1000">
                <a:solidFill>
                  <a:srgbClr val="000000"/>
                </a:solidFill>
                <a:highlight>
                  <a:srgbClr val="FFFFFF"/>
                </a:highlight>
                <a:latin typeface="Arial"/>
                <a:ea typeface="Arial"/>
                <a:cs typeface="Arial"/>
                <a:sym typeface="Arial"/>
              </a:rPr>
              <a:t>Environment Modeling-Based Requirements Engineering for Software Intensive Systems</a:t>
            </a:r>
            <a:r>
              <a:rPr lang="en-GB" sz="1000">
                <a:solidFill>
                  <a:srgbClr val="000000"/>
                </a:solidFill>
                <a:highlight>
                  <a:srgbClr val="FFFFFF"/>
                </a:highlight>
                <a:latin typeface="Arial"/>
                <a:ea typeface="Arial"/>
                <a:cs typeface="Arial"/>
                <a:sym typeface="Arial"/>
              </a:rPr>
              <a:t>, Z. Jin, Ed. Oxford: Morgan Kaufmann, 2018, pp. 29–39.</a:t>
            </a:r>
            <a:endParaRPr sz="1000">
              <a:solidFill>
                <a:srgbClr val="000000"/>
              </a:solidFill>
              <a:highlight>
                <a:srgbClr val="FFFFFF"/>
              </a:highlight>
              <a:latin typeface="Arial"/>
              <a:ea typeface="Arial"/>
              <a:cs typeface="Arial"/>
              <a:sym typeface="Arial"/>
            </a:endParaRPr>
          </a:p>
          <a:p>
            <a:pPr indent="-292100" lvl="0" marL="457200" rtl="0" algn="l">
              <a:spcBef>
                <a:spcPts val="1000"/>
              </a:spcBef>
              <a:spcAft>
                <a:spcPts val="0"/>
              </a:spcAft>
              <a:buClr>
                <a:srgbClr val="000000"/>
              </a:buClr>
              <a:buSzPts val="1000"/>
              <a:buFont typeface="Arial"/>
              <a:buAutoNum type="arabicPeriod"/>
            </a:pPr>
            <a:r>
              <a:rPr lang="en-GB" sz="1000">
                <a:solidFill>
                  <a:srgbClr val="000000"/>
                </a:solidFill>
                <a:highlight>
                  <a:srgbClr val="FFFFFF"/>
                </a:highlight>
                <a:latin typeface="Arial"/>
                <a:ea typeface="Arial"/>
                <a:cs typeface="Arial"/>
                <a:sym typeface="Arial"/>
              </a:rPr>
              <a:t>S. Khan, A. B. Dulloo, and M. Verma, International Journal of Information and Computation Technology. International Research Publications House, 2014, pp. 133–138.</a:t>
            </a:r>
            <a:endParaRPr sz="1000">
              <a:solidFill>
                <a:srgbClr val="000000"/>
              </a:solidFill>
              <a:highlight>
                <a:srgbClr val="FFFFFF"/>
              </a:highlight>
              <a:latin typeface="Arial"/>
              <a:ea typeface="Arial"/>
              <a:cs typeface="Arial"/>
              <a:sym typeface="Arial"/>
            </a:endParaRPr>
          </a:p>
          <a:p>
            <a:pPr indent="0" lvl="0" marL="457200" rtl="0" algn="l">
              <a:spcBef>
                <a:spcPts val="1000"/>
              </a:spcBef>
              <a:spcAft>
                <a:spcPts val="120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1000"/>
                                        <p:tgtEl>
                                          <p:spTgt spid="290">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1000"/>
                                        <p:tgtEl>
                                          <p:spTgt spid="290">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1000"/>
                                        <p:tgtEl>
                                          <p:spTgt spid="2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 1</a:t>
            </a:r>
            <a:endParaRPr/>
          </a:p>
        </p:txBody>
      </p:sp>
      <p:sp>
        <p:nvSpPr>
          <p:cNvPr id="296" name="Google Shape;296;p16"/>
          <p:cNvSpPr txBox="1"/>
          <p:nvPr>
            <p:ph idx="1" type="body"/>
          </p:nvPr>
        </p:nvSpPr>
        <p:spPr>
          <a:xfrm>
            <a:off x="1303800" y="1338250"/>
            <a:ext cx="7030500" cy="581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GB" sz="1000">
                <a:solidFill>
                  <a:srgbClr val="000000"/>
                </a:solidFill>
                <a:highlight>
                  <a:srgbClr val="FFFFFF"/>
                </a:highlight>
                <a:latin typeface="Arial"/>
                <a:ea typeface="Arial"/>
                <a:cs typeface="Arial"/>
                <a:sym typeface="Arial"/>
              </a:rPr>
              <a:t>[20] </a:t>
            </a:r>
            <a:r>
              <a:rPr lang="en-GB" sz="1000">
                <a:solidFill>
                  <a:srgbClr val="000000"/>
                </a:solidFill>
                <a:highlight>
                  <a:srgbClr val="FFFFFF"/>
                </a:highlight>
                <a:latin typeface="Arial"/>
                <a:ea typeface="Arial"/>
                <a:cs typeface="Arial"/>
                <a:sym typeface="Arial"/>
              </a:rPr>
              <a:t>B. Friedman, P. Kahn Jr. and A. Borning, "Value Sensitive Design and Information Systems", in </a:t>
            </a:r>
            <a:r>
              <a:rPr i="1" lang="en-GB" sz="1000">
                <a:solidFill>
                  <a:srgbClr val="000000"/>
                </a:solidFill>
                <a:highlight>
                  <a:srgbClr val="FFFFFF"/>
                </a:highlight>
                <a:latin typeface="Arial"/>
                <a:ea typeface="Arial"/>
                <a:cs typeface="Arial"/>
                <a:sym typeface="Arial"/>
              </a:rPr>
              <a:t>The Handbook of Information and Computer Ethics</a:t>
            </a:r>
            <a:r>
              <a:rPr lang="en-GB" sz="1000">
                <a:solidFill>
                  <a:srgbClr val="000000"/>
                </a:solidFill>
                <a:highlight>
                  <a:srgbClr val="FFFFFF"/>
                </a:highlight>
                <a:latin typeface="Arial"/>
                <a:ea typeface="Arial"/>
                <a:cs typeface="Arial"/>
                <a:sym typeface="Arial"/>
              </a:rPr>
              <a:t>, K. Himma and H. Tavani, Ed. Hoboken, NJ: John Wiley &amp; Sons, Inc., 2008, pp. 69–101.</a:t>
            </a:r>
            <a:endParaRPr/>
          </a:p>
        </p:txBody>
      </p:sp>
      <p:pic>
        <p:nvPicPr>
          <p:cNvPr id="297" name="Google Shape;297;p16"/>
          <p:cNvPicPr preferRelativeResize="0"/>
          <p:nvPr/>
        </p:nvPicPr>
        <p:blipFill>
          <a:blip r:embed="rId3">
            <a:alphaModFix/>
          </a:blip>
          <a:stretch>
            <a:fillRect/>
          </a:stretch>
        </p:blipFill>
        <p:spPr>
          <a:xfrm>
            <a:off x="666588" y="2752475"/>
            <a:ext cx="7810824" cy="118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 2</a:t>
            </a:r>
            <a:endParaRPr/>
          </a:p>
        </p:txBody>
      </p:sp>
      <p:sp>
        <p:nvSpPr>
          <p:cNvPr id="303" name="Google Shape;303;p17"/>
          <p:cNvSpPr txBox="1"/>
          <p:nvPr>
            <p:ph idx="1" type="body"/>
          </p:nvPr>
        </p:nvSpPr>
        <p:spPr>
          <a:xfrm>
            <a:off x="1303800" y="1345325"/>
            <a:ext cx="7030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GB" sz="1000">
                <a:solidFill>
                  <a:srgbClr val="000000"/>
                </a:solidFill>
                <a:highlight>
                  <a:srgbClr val="FFFFFF"/>
                </a:highlight>
                <a:latin typeface="Arial"/>
                <a:ea typeface="Arial"/>
                <a:cs typeface="Arial"/>
                <a:sym typeface="Arial"/>
              </a:rPr>
              <a:t>[5] </a:t>
            </a:r>
            <a:r>
              <a:rPr lang="en-GB" sz="1000">
                <a:solidFill>
                  <a:srgbClr val="000000"/>
                </a:solidFill>
                <a:highlight>
                  <a:srgbClr val="FFFFFF"/>
                </a:highlight>
                <a:latin typeface="Arial"/>
                <a:ea typeface="Arial"/>
                <a:cs typeface="Arial"/>
                <a:sym typeface="Arial"/>
              </a:rPr>
              <a:t>Z. Jin, ‘Chapter 3 - Importance of Interactive Environment’, in </a:t>
            </a:r>
            <a:r>
              <a:rPr i="1" lang="en-GB" sz="1000">
                <a:solidFill>
                  <a:srgbClr val="000000"/>
                </a:solidFill>
                <a:highlight>
                  <a:srgbClr val="FFFFFF"/>
                </a:highlight>
                <a:latin typeface="Arial"/>
                <a:ea typeface="Arial"/>
                <a:cs typeface="Arial"/>
                <a:sym typeface="Arial"/>
              </a:rPr>
              <a:t>Environment Modeling-Based Requirements Engineering for Software Intensive Systems</a:t>
            </a:r>
            <a:r>
              <a:rPr lang="en-GB" sz="1000">
                <a:solidFill>
                  <a:srgbClr val="000000"/>
                </a:solidFill>
                <a:highlight>
                  <a:srgbClr val="FFFFFF"/>
                </a:highlight>
                <a:latin typeface="Arial"/>
                <a:ea typeface="Arial"/>
                <a:cs typeface="Arial"/>
                <a:sym typeface="Arial"/>
              </a:rPr>
              <a:t>, Z. Jin, Ed. Oxford: Morgan Kaufmann, 2018, pp. 29–39.</a:t>
            </a:r>
            <a:endParaRPr/>
          </a:p>
        </p:txBody>
      </p:sp>
      <p:pic>
        <p:nvPicPr>
          <p:cNvPr id="304" name="Google Shape;304;p17"/>
          <p:cNvPicPr preferRelativeResize="0"/>
          <p:nvPr/>
        </p:nvPicPr>
        <p:blipFill>
          <a:blip r:embed="rId3">
            <a:alphaModFix/>
          </a:blip>
          <a:stretch>
            <a:fillRect/>
          </a:stretch>
        </p:blipFill>
        <p:spPr>
          <a:xfrm>
            <a:off x="968213" y="2710000"/>
            <a:ext cx="7207576" cy="149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 3</a:t>
            </a:r>
            <a:endParaRPr/>
          </a:p>
        </p:txBody>
      </p:sp>
      <p:sp>
        <p:nvSpPr>
          <p:cNvPr id="310" name="Google Shape;310;p18"/>
          <p:cNvSpPr txBox="1"/>
          <p:nvPr>
            <p:ph idx="1" type="body"/>
          </p:nvPr>
        </p:nvSpPr>
        <p:spPr>
          <a:xfrm>
            <a:off x="1303800" y="1352425"/>
            <a:ext cx="7030500" cy="581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GB" sz="1000">
                <a:solidFill>
                  <a:srgbClr val="000000"/>
                </a:solidFill>
                <a:highlight>
                  <a:srgbClr val="FFFFFF"/>
                </a:highlight>
                <a:latin typeface="Arial"/>
                <a:ea typeface="Arial"/>
                <a:cs typeface="Arial"/>
                <a:sym typeface="Arial"/>
              </a:rPr>
              <a:t>[8] </a:t>
            </a:r>
            <a:r>
              <a:rPr lang="en-GB" sz="1000">
                <a:solidFill>
                  <a:srgbClr val="000000"/>
                </a:solidFill>
                <a:highlight>
                  <a:srgbClr val="FFFFFF"/>
                </a:highlight>
                <a:latin typeface="Arial"/>
                <a:ea typeface="Arial"/>
                <a:cs typeface="Arial"/>
                <a:sym typeface="Arial"/>
              </a:rPr>
              <a:t>S. Khan, A. B. Dulloo, and M. Verma, International Journal of Information and Computation Technology. International Research Publications House, 2014, pp. 133–138.</a:t>
            </a:r>
            <a:endParaRPr/>
          </a:p>
        </p:txBody>
      </p:sp>
      <p:pic>
        <p:nvPicPr>
          <p:cNvPr id="311" name="Google Shape;311;p18"/>
          <p:cNvPicPr preferRelativeResize="0"/>
          <p:nvPr/>
        </p:nvPicPr>
        <p:blipFill rotWithShape="1">
          <a:blip r:embed="rId4">
            <a:alphaModFix/>
          </a:blip>
          <a:srcRect b="3222" l="0" r="0" t="0"/>
          <a:stretch/>
        </p:blipFill>
        <p:spPr>
          <a:xfrm>
            <a:off x="574488" y="2823325"/>
            <a:ext cx="7995024" cy="78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Old ToC vs. New Toc</a:t>
            </a:r>
            <a:endParaRPr/>
          </a:p>
        </p:txBody>
      </p:sp>
      <p:pic>
        <p:nvPicPr>
          <p:cNvPr id="317" name="Google Shape;317;p19"/>
          <p:cNvPicPr preferRelativeResize="0"/>
          <p:nvPr/>
        </p:nvPicPr>
        <p:blipFill>
          <a:blip r:embed="rId3">
            <a:alphaModFix/>
          </a:blip>
          <a:stretch>
            <a:fillRect/>
          </a:stretch>
        </p:blipFill>
        <p:spPr>
          <a:xfrm>
            <a:off x="1303800" y="1349150"/>
            <a:ext cx="2364499" cy="2642065"/>
          </a:xfrm>
          <a:prstGeom prst="rect">
            <a:avLst/>
          </a:prstGeom>
          <a:noFill/>
          <a:ln>
            <a:noFill/>
          </a:ln>
        </p:spPr>
      </p:pic>
      <p:pic>
        <p:nvPicPr>
          <p:cNvPr id="318" name="Google Shape;318;p19"/>
          <p:cNvPicPr preferRelativeResize="0"/>
          <p:nvPr/>
        </p:nvPicPr>
        <p:blipFill>
          <a:blip r:embed="rId4">
            <a:alphaModFix/>
          </a:blip>
          <a:stretch>
            <a:fillRect/>
          </a:stretch>
        </p:blipFill>
        <p:spPr>
          <a:xfrm>
            <a:off x="1408050" y="3851400"/>
            <a:ext cx="2156001" cy="1036950"/>
          </a:xfrm>
          <a:prstGeom prst="rect">
            <a:avLst/>
          </a:prstGeom>
          <a:noFill/>
          <a:ln>
            <a:noFill/>
          </a:ln>
        </p:spPr>
      </p:pic>
      <p:cxnSp>
        <p:nvCxnSpPr>
          <p:cNvPr id="319" name="Google Shape;319;p19"/>
          <p:cNvCxnSpPr/>
          <p:nvPr/>
        </p:nvCxnSpPr>
        <p:spPr>
          <a:xfrm flipH="1">
            <a:off x="3524325" y="4337725"/>
            <a:ext cx="572400" cy="128100"/>
          </a:xfrm>
          <a:prstGeom prst="straightConnector1">
            <a:avLst/>
          </a:prstGeom>
          <a:noFill/>
          <a:ln cap="flat" cmpd="sng" w="9525">
            <a:solidFill>
              <a:srgbClr val="FF0000"/>
            </a:solidFill>
            <a:prstDash val="solid"/>
            <a:round/>
            <a:headEnd len="med" w="med" type="none"/>
            <a:tailEnd len="med" w="med" type="triangle"/>
          </a:ln>
        </p:spPr>
      </p:cxnSp>
      <p:sp>
        <p:nvSpPr>
          <p:cNvPr id="320" name="Google Shape;320;p19"/>
          <p:cNvSpPr txBox="1"/>
          <p:nvPr/>
        </p:nvSpPr>
        <p:spPr>
          <a:xfrm>
            <a:off x="4096725" y="3991225"/>
            <a:ext cx="111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FF0000"/>
                </a:solidFill>
                <a:latin typeface="Nunito"/>
                <a:ea typeface="Nunito"/>
                <a:cs typeface="Nunito"/>
                <a:sym typeface="Nunito"/>
              </a:rPr>
              <a:t>Chapter starts at page 11 when last chapter was page 23</a:t>
            </a:r>
            <a:endParaRPr sz="800">
              <a:solidFill>
                <a:srgbClr val="FF0000"/>
              </a:solidFill>
              <a:latin typeface="Nunito"/>
              <a:ea typeface="Nunito"/>
              <a:cs typeface="Nunito"/>
              <a:sym typeface="Nunito"/>
            </a:endParaRPr>
          </a:p>
        </p:txBody>
      </p:sp>
      <p:sp>
        <p:nvSpPr>
          <p:cNvPr id="321" name="Google Shape;321;p19"/>
          <p:cNvSpPr/>
          <p:nvPr/>
        </p:nvSpPr>
        <p:spPr>
          <a:xfrm>
            <a:off x="1363075" y="3358725"/>
            <a:ext cx="45300" cy="4926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txBox="1"/>
          <p:nvPr/>
        </p:nvSpPr>
        <p:spPr>
          <a:xfrm>
            <a:off x="588300" y="3327975"/>
            <a:ext cx="71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FF0000"/>
                </a:solidFill>
                <a:latin typeface="Nunito"/>
                <a:ea typeface="Nunito"/>
                <a:cs typeface="Nunito"/>
                <a:sym typeface="Nunito"/>
              </a:rPr>
              <a:t>Titles don’t describe our subject</a:t>
            </a:r>
            <a:endParaRPr sz="800">
              <a:solidFill>
                <a:srgbClr val="FF0000"/>
              </a:solidFill>
              <a:latin typeface="Nunito"/>
              <a:ea typeface="Nunito"/>
              <a:cs typeface="Nunito"/>
              <a:sym typeface="Nunito"/>
            </a:endParaRPr>
          </a:p>
        </p:txBody>
      </p:sp>
      <p:sp>
        <p:nvSpPr>
          <p:cNvPr id="323" name="Google Shape;323;p19"/>
          <p:cNvSpPr/>
          <p:nvPr/>
        </p:nvSpPr>
        <p:spPr>
          <a:xfrm>
            <a:off x="1363075" y="4571175"/>
            <a:ext cx="45300" cy="2184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txBox="1"/>
          <p:nvPr/>
        </p:nvSpPr>
        <p:spPr>
          <a:xfrm>
            <a:off x="361675" y="4464825"/>
            <a:ext cx="104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FF0000"/>
                </a:solidFill>
                <a:latin typeface="Nunito"/>
                <a:ea typeface="Nunito"/>
                <a:cs typeface="Nunito"/>
                <a:sym typeface="Nunito"/>
              </a:rPr>
              <a:t>Filler titles instead of specific naming</a:t>
            </a:r>
            <a:endParaRPr sz="800">
              <a:solidFill>
                <a:srgbClr val="FF0000"/>
              </a:solidFill>
              <a:latin typeface="Nunito"/>
              <a:ea typeface="Nunito"/>
              <a:cs typeface="Nunito"/>
              <a:sym typeface="Nunito"/>
            </a:endParaRPr>
          </a:p>
        </p:txBody>
      </p:sp>
      <p:sp>
        <p:nvSpPr>
          <p:cNvPr id="325" name="Google Shape;325;p19"/>
          <p:cNvSpPr/>
          <p:nvPr/>
        </p:nvSpPr>
        <p:spPr>
          <a:xfrm>
            <a:off x="4051525" y="2718600"/>
            <a:ext cx="1762200" cy="30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19"/>
          <p:cNvPicPr preferRelativeResize="0"/>
          <p:nvPr/>
        </p:nvPicPr>
        <p:blipFill>
          <a:blip r:embed="rId5">
            <a:alphaModFix/>
          </a:blip>
          <a:stretch>
            <a:fillRect/>
          </a:stretch>
        </p:blipFill>
        <p:spPr>
          <a:xfrm>
            <a:off x="6148354" y="1068850"/>
            <a:ext cx="2238647" cy="2609875"/>
          </a:xfrm>
          <a:prstGeom prst="rect">
            <a:avLst/>
          </a:prstGeom>
          <a:noFill/>
          <a:ln>
            <a:noFill/>
          </a:ln>
        </p:spPr>
      </p:pic>
      <p:pic>
        <p:nvPicPr>
          <p:cNvPr id="327" name="Google Shape;327;p19"/>
          <p:cNvPicPr preferRelativeResize="0"/>
          <p:nvPr/>
        </p:nvPicPr>
        <p:blipFill>
          <a:blip r:embed="rId6">
            <a:alphaModFix/>
          </a:blip>
          <a:stretch>
            <a:fillRect/>
          </a:stretch>
        </p:blipFill>
        <p:spPr>
          <a:xfrm>
            <a:off x="6195375" y="3620100"/>
            <a:ext cx="2103499" cy="123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Introduction</a:t>
            </a:r>
            <a:endParaRPr/>
          </a:p>
        </p:txBody>
      </p:sp>
      <p:pic>
        <p:nvPicPr>
          <p:cNvPr id="333" name="Google Shape;333;p20"/>
          <p:cNvPicPr preferRelativeResize="0"/>
          <p:nvPr/>
        </p:nvPicPr>
        <p:blipFill>
          <a:blip r:embed="rId4">
            <a:alphaModFix/>
          </a:blip>
          <a:stretch>
            <a:fillRect/>
          </a:stretch>
        </p:blipFill>
        <p:spPr>
          <a:xfrm>
            <a:off x="4726075" y="198224"/>
            <a:ext cx="4145949" cy="4482800"/>
          </a:xfrm>
          <a:prstGeom prst="rect">
            <a:avLst/>
          </a:prstGeom>
          <a:noFill/>
          <a:ln>
            <a:noFill/>
          </a:ln>
        </p:spPr>
      </p:pic>
      <p:sp>
        <p:nvSpPr>
          <p:cNvPr id="334" name="Google Shape;334;p20"/>
          <p:cNvSpPr txBox="1"/>
          <p:nvPr/>
        </p:nvSpPr>
        <p:spPr>
          <a:xfrm>
            <a:off x="1245200" y="1940700"/>
            <a:ext cx="253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Paragraph 1: Reason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Paragraph 2: Aim</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Paragraph 3: Structure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Clear Topic Sentences</a:t>
            </a:r>
            <a:endParaRPr/>
          </a:p>
        </p:txBody>
      </p:sp>
      <p:pic>
        <p:nvPicPr>
          <p:cNvPr id="340" name="Google Shape;340;p21"/>
          <p:cNvPicPr preferRelativeResize="0"/>
          <p:nvPr/>
        </p:nvPicPr>
        <p:blipFill>
          <a:blip r:embed="rId3">
            <a:alphaModFix/>
          </a:blip>
          <a:stretch>
            <a:fillRect/>
          </a:stretch>
        </p:blipFill>
        <p:spPr>
          <a:xfrm>
            <a:off x="1477825" y="1424675"/>
            <a:ext cx="5917374" cy="843600"/>
          </a:xfrm>
          <a:prstGeom prst="rect">
            <a:avLst/>
          </a:prstGeom>
          <a:noFill/>
          <a:ln>
            <a:noFill/>
          </a:ln>
        </p:spPr>
      </p:pic>
      <p:cxnSp>
        <p:nvCxnSpPr>
          <p:cNvPr id="341" name="Google Shape;341;p21"/>
          <p:cNvCxnSpPr/>
          <p:nvPr/>
        </p:nvCxnSpPr>
        <p:spPr>
          <a:xfrm>
            <a:off x="1513675" y="1656775"/>
            <a:ext cx="5339400" cy="0"/>
          </a:xfrm>
          <a:prstGeom prst="straightConnector1">
            <a:avLst/>
          </a:prstGeom>
          <a:noFill/>
          <a:ln cap="flat" cmpd="sng" w="19050">
            <a:solidFill>
              <a:srgbClr val="FF0000"/>
            </a:solidFill>
            <a:prstDash val="solid"/>
            <a:round/>
            <a:headEnd len="med" w="med" type="none"/>
            <a:tailEnd len="med" w="med" type="none"/>
          </a:ln>
        </p:spPr>
      </p:cxnSp>
      <p:pic>
        <p:nvPicPr>
          <p:cNvPr id="342" name="Google Shape;342;p21"/>
          <p:cNvPicPr preferRelativeResize="0"/>
          <p:nvPr/>
        </p:nvPicPr>
        <p:blipFill>
          <a:blip r:embed="rId4">
            <a:alphaModFix/>
          </a:blip>
          <a:stretch>
            <a:fillRect/>
          </a:stretch>
        </p:blipFill>
        <p:spPr>
          <a:xfrm>
            <a:off x="1477825" y="2496450"/>
            <a:ext cx="5917374" cy="819140"/>
          </a:xfrm>
          <a:prstGeom prst="rect">
            <a:avLst/>
          </a:prstGeom>
          <a:noFill/>
          <a:ln>
            <a:noFill/>
          </a:ln>
        </p:spPr>
      </p:pic>
      <p:sp>
        <p:nvSpPr>
          <p:cNvPr id="343" name="Google Shape;343;p21"/>
          <p:cNvSpPr txBox="1"/>
          <p:nvPr/>
        </p:nvSpPr>
        <p:spPr>
          <a:xfrm>
            <a:off x="3641088" y="2200425"/>
            <a:ext cx="166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a:t>
            </a:r>
            <a:endParaRPr b="1" sz="1800"/>
          </a:p>
        </p:txBody>
      </p:sp>
      <p:sp>
        <p:nvSpPr>
          <p:cNvPr id="344" name="Google Shape;344;p21"/>
          <p:cNvSpPr txBox="1"/>
          <p:nvPr/>
        </p:nvSpPr>
        <p:spPr>
          <a:xfrm>
            <a:off x="3641100" y="3264675"/>
            <a:ext cx="166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a:t>
            </a:r>
            <a:endParaRPr b="1" sz="1800"/>
          </a:p>
        </p:txBody>
      </p:sp>
      <p:cxnSp>
        <p:nvCxnSpPr>
          <p:cNvPr id="345" name="Google Shape;345;p21"/>
          <p:cNvCxnSpPr/>
          <p:nvPr/>
        </p:nvCxnSpPr>
        <p:spPr>
          <a:xfrm>
            <a:off x="1543800" y="2711075"/>
            <a:ext cx="5859000" cy="7500"/>
          </a:xfrm>
          <a:prstGeom prst="straightConnector1">
            <a:avLst/>
          </a:prstGeom>
          <a:noFill/>
          <a:ln cap="flat" cmpd="sng" w="19050">
            <a:solidFill>
              <a:srgbClr val="FF0000"/>
            </a:solidFill>
            <a:prstDash val="solid"/>
            <a:round/>
            <a:headEnd len="med" w="med" type="none"/>
            <a:tailEnd len="med" w="med" type="none"/>
          </a:ln>
        </p:spPr>
      </p:cxnSp>
      <p:cxnSp>
        <p:nvCxnSpPr>
          <p:cNvPr id="346" name="Google Shape;346;p21"/>
          <p:cNvCxnSpPr/>
          <p:nvPr/>
        </p:nvCxnSpPr>
        <p:spPr>
          <a:xfrm>
            <a:off x="1513675" y="2906025"/>
            <a:ext cx="286200" cy="0"/>
          </a:xfrm>
          <a:prstGeom prst="straightConnector1">
            <a:avLst/>
          </a:prstGeom>
          <a:noFill/>
          <a:ln cap="flat" cmpd="sng" w="19050">
            <a:solidFill>
              <a:srgbClr val="FF0000"/>
            </a:solidFill>
            <a:prstDash val="solid"/>
            <a:round/>
            <a:headEnd len="med" w="med" type="none"/>
            <a:tailEnd len="med" w="med" type="none"/>
          </a:ln>
        </p:spPr>
      </p:cxnSp>
      <p:pic>
        <p:nvPicPr>
          <p:cNvPr id="347" name="Google Shape;347;p21"/>
          <p:cNvPicPr preferRelativeResize="0"/>
          <p:nvPr/>
        </p:nvPicPr>
        <p:blipFill>
          <a:blip r:embed="rId5">
            <a:alphaModFix/>
          </a:blip>
          <a:stretch>
            <a:fillRect/>
          </a:stretch>
        </p:blipFill>
        <p:spPr>
          <a:xfrm>
            <a:off x="1477825" y="3632536"/>
            <a:ext cx="5917376" cy="1049264"/>
          </a:xfrm>
          <a:prstGeom prst="rect">
            <a:avLst/>
          </a:prstGeom>
          <a:noFill/>
          <a:ln>
            <a:noFill/>
          </a:ln>
        </p:spPr>
      </p:pic>
      <p:cxnSp>
        <p:nvCxnSpPr>
          <p:cNvPr id="348" name="Google Shape;348;p21"/>
          <p:cNvCxnSpPr/>
          <p:nvPr/>
        </p:nvCxnSpPr>
        <p:spPr>
          <a:xfrm>
            <a:off x="6898175" y="3983775"/>
            <a:ext cx="474300" cy="0"/>
          </a:xfrm>
          <a:prstGeom prst="straightConnector1">
            <a:avLst/>
          </a:prstGeom>
          <a:noFill/>
          <a:ln cap="flat" cmpd="sng" w="19050">
            <a:solidFill>
              <a:srgbClr val="FF0000"/>
            </a:solidFill>
            <a:prstDash val="solid"/>
            <a:round/>
            <a:headEnd len="med" w="med" type="none"/>
            <a:tailEnd len="med" w="med" type="none"/>
          </a:ln>
        </p:spPr>
      </p:cxnSp>
      <p:cxnSp>
        <p:nvCxnSpPr>
          <p:cNvPr id="349" name="Google Shape;349;p21"/>
          <p:cNvCxnSpPr/>
          <p:nvPr/>
        </p:nvCxnSpPr>
        <p:spPr>
          <a:xfrm rot="10800000">
            <a:off x="1477850" y="4157300"/>
            <a:ext cx="5149200" cy="72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