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Lucian Negru"/>
  <p:cmAuthor clrIdx="1" id="1" initials="" lastIdx="4" name="Ahmed Ibrah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7T21:23:16.643">
    <p:pos x="6000" y="0"/>
    <p:text>Lucian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5-17T21:23:23.605">
    <p:pos x="6000" y="0"/>
    <p:text>Lucian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17T21:23:35.122">
    <p:pos x="6000" y="0"/>
    <p:text>Lucian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17T21:24:04.926">
    <p:pos x="6000" y="0"/>
    <p:text>Lucian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05-17T21:22:57.119">
    <p:pos x="6000" y="0"/>
    <p:text>Lucian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2-05-17T21:23:09.761">
    <p:pos x="6000" y="0"/>
    <p:text>begin Kendra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2-05-17T21:24:06.180">
    <p:pos x="6000" y="0"/>
    <p:text>Begin Radu</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2-05-17T21:24:13.729">
    <p:pos x="6000" y="0"/>
    <p:text>Ahmed</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5-17T22:52:46.853">
    <p:pos x="6000" y="0"/>
    <p:text>Manar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bcd7cb3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bcd7cb3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morning, and welcome to the Software project midterm presentation of our group. As you might already know us we are (read names).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of all we would like to welcome all of you, we are joined by our coach: Thomas, our TA: Oskar, and our clients from Unetiq, Stefan and William.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Today we will showcase the current progress of our project as of week five by giving you a detailed overview of everything so far.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c2020ec8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c2020ec8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addition to the all the previously mentioned reasons of choosing this technology stack. We can also look at popularity, and according to the 2021 Stack Overflow Developer Survey, it seems that our choices are rather popular among developers.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not to forget, in match with the statistics, we are also using AWS as a storage solution.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2020ec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2020ec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Having said all of the above, the overall </a:t>
            </a:r>
            <a:r>
              <a:rPr lang="en-GB"/>
              <a:t>architecture</a:t>
            </a:r>
            <a:r>
              <a:rPr lang="en-GB"/>
              <a:t> and interaction between technologies would look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Django, on the </a:t>
            </a:r>
            <a:r>
              <a:rPr lang="en-GB"/>
              <a:t>server side</a:t>
            </a:r>
            <a:r>
              <a:rPr lang="en-GB"/>
              <a:t>, on request would serve the client the react application as static files, which when in use it will keep a constantly “reactive” interface through its nature, and would communicate with the database back using the integrated Django REST API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Moving on to a more friendly and yet naive schema: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bcd7cb3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bcd7cb3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you can see our focus was on functionality rather than aspect. Our frontend was reduced to 3 main views, which would be the homepage, </a:t>
            </a:r>
            <a:r>
              <a:rPr lang="en-GB"/>
              <a:t>order page</a:t>
            </a:r>
            <a:r>
              <a:rPr lang="en-GB"/>
              <a:t>, and basketpage.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a:t>
            </a:r>
            <a:r>
              <a:rPr lang="en-GB"/>
              <a:t> those views, a file of your preference can be uploaded, later on passed to the backend using a Django Post Request, and receive as a response a json file that would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a more clear picture of all project progress </a:t>
            </a:r>
            <a:r>
              <a:rPr lang="en-GB"/>
              <a:t>let's</a:t>
            </a:r>
            <a:r>
              <a:rPr lang="en-GB"/>
              <a:t> dive into a live demo with Ahmed!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2020ec8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2020ec8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Radu, I will now demonstrate how our system works.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c2020ec8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c2020ec8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Ahmed for the demo. In the following section we will be reflecting on our teamwork and possible improvements, look back on the challenges we faced until now, discuss what the next steps are and conclude everything.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c2020ec8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c2020ec8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believe we worked well together in the past few weeks. There are many strong suits of this team, some of which are pointed out here, which helped us get as far as we did with this project. However, like any team, we also have areas we can improve. These areas consist of communication mostly, either that of ideas or decisions. We can also improve the way we split tasks in order to reduce some of the pressure before a sprint deadline. All in all, we are satisfied with our teamwork and look forward to completing this project together.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2020ec8a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2020ec8a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of the biggest challenges we faced, are mentioned here. These are issues that we have learnt from and will strive to improve on by the end of the project. Setting up the database was a challenge because we had to learn how to use Django and also decide between the use of DynamoDB or a PostgreSQL database. We initially tried the former but encountered many issues so we switched to the latter. Managing the assignments was also difficult as it required us to each write a lot and try to combine our work into something concise and clear. We underestimated the excel files as they proved to be a lot more unstructured than we </a:t>
            </a:r>
            <a:r>
              <a:rPr lang="en-GB"/>
              <a:t>initially thought. This led to delays in setting up the database, mentioned before, and delays in the processing algorithm being completed. Team communication issues which were mentioned in the slide prior were also part of the challenges.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2020ec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2020ec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main tasks that still need to be completed in the final weeks are stated here. They consist on accuracy calculations, UI functionality, an alternative implementation for the file processing and lastly processing the PDF files if time allows.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2020ec8a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c2020ec8a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conclusion, we believe that we are on track to delivering a satisfying product for our client. We have taken great consideration in the quality of both the software and design of our system, making sure they align with the given requirements. We believe our process as a team was largely positive and has helped us greatly in staying on-track throughout the past few weeks. </a:t>
            </a:r>
            <a:endParaRPr/>
          </a:p>
          <a:p>
            <a:pPr indent="0" lvl="0" marL="0" rtl="0" algn="l">
              <a:spcBef>
                <a:spcPts val="0"/>
              </a:spcBef>
              <a:spcAft>
                <a:spcPts val="0"/>
              </a:spcAft>
              <a:buNone/>
            </a:pPr>
            <a:r>
              <a:rPr lang="en-GB"/>
              <a:t>Thank you very much for joining our presentation.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c2020ec8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c2020ec8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Specifically, today we structured our presentation on two main topics: The Problem we were assigned to solve, and The Product we came up with to do so.</a:t>
            </a:r>
            <a:endParaRPr/>
          </a:p>
          <a:p>
            <a:pPr indent="0" lvl="0" marL="0" rtl="0" algn="l">
              <a:spcBef>
                <a:spcPts val="0"/>
              </a:spcBef>
              <a:spcAft>
                <a:spcPts val="0"/>
              </a:spcAft>
              <a:buNone/>
            </a:pPr>
            <a:r>
              <a:rPr lang="en-GB"/>
              <a:t>We will begin by describing what the problem is, after that we will reflect on the market research, from which we will continue by reviewing </a:t>
            </a:r>
            <a:r>
              <a:rPr lang="en-GB"/>
              <a:t>currently existing solutions. Afterwards, we show a demonstration of the functionality, discuss the architecture of the system and the design patterns used.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c2020ec8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c2020ec8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now begin a q&amp;a session where we can answer your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c2020ec8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c2020ec8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Finally, we will reflect on our teamwork so far as well as the various challenges we faced. We will talk about what is left for the coming weeks and wrap everything up in a conclusion. Afterwards, we will have a Q&amp;A session where all of you can ask us anything.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c2020ec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c2020ec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now go into detail about the problem our project aims to solve.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2020ec8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2020ec8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To deliver a satisfying product which tackles the issue at hand, we have to first understand the problem. Ordering large quantities of products can be tedious and time-consuming for the customer as well as for those responsible for the processing. Manufacturing businesses are greatly affected by this, as they often order large quantities of small, unnamed and similar products. Because of this, businesses can spend a lot of time having manually processing these large orders, when they could be focusing on other areas of their business.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Many business prefer to store their lists of products for order in an Excel document or PDF.  These documents need to be manually processed by someone, either the customer or the shop employee receiving the files as order requests. Our client tasked us with devising a solution to this problem, in the form of an Order Processing System.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My </a:t>
            </a:r>
            <a:r>
              <a:rPr lang="en-GB" sz="1000">
                <a:solidFill>
                  <a:schemeClr val="dk1"/>
                </a:solidFill>
              </a:rPr>
              <a:t>colleague</a:t>
            </a:r>
            <a:r>
              <a:rPr lang="en-GB" sz="1000">
                <a:solidFill>
                  <a:schemeClr val="dk1"/>
                </a:solidFill>
              </a:rPr>
              <a:t> Kendra will now discuss the market research and existing products.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c2020ec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c2020ec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we could begin with designing such a system we had to research how sit would impact the market and the businesses using it. We have looked over research conducted by other companies in the intelligent automation sector regarding the need and the effect of such a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lot of money is spent manually processing purchase orders in the manufacturing and distribution industries, up to 50% of their purchases are processed manually by the customer or employee. </a:t>
            </a:r>
            <a:endParaRPr/>
          </a:p>
          <a:p>
            <a:pPr indent="0" lvl="0" marL="0" rtl="0" algn="l">
              <a:spcBef>
                <a:spcPts val="0"/>
              </a:spcBef>
              <a:spcAft>
                <a:spcPts val="0"/>
              </a:spcAft>
              <a:buNone/>
            </a:pPr>
            <a:r>
              <a:rPr lang="en-GB"/>
              <a:t>Businesses that have already implemented similar solutions have seen a large improvement in customer satisfaction as well as employee satisfaction. </a:t>
            </a:r>
            <a:endParaRPr/>
          </a:p>
          <a:p>
            <a:pPr indent="0" lvl="0" marL="0" rtl="0" algn="l">
              <a:spcBef>
                <a:spcPts val="0"/>
              </a:spcBef>
              <a:spcAft>
                <a:spcPts val="0"/>
              </a:spcAft>
              <a:buNone/>
            </a:pPr>
            <a:r>
              <a:rPr lang="en-GB"/>
              <a:t>It was clear from our research that such a system would benefit businesses that implement it as there is clearly a need for it.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c2020ec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c2020ec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quite a few companies that are tackling the issue with order processing. Some of which we have listed here. Many of these implementations make use of AI to process the data and then request the processed orders. These systems also accept various file types, but all of them have one thing missing. They require the user to order through a </a:t>
            </a:r>
            <a:r>
              <a:rPr lang="en-GB"/>
              <a:t>separate</a:t>
            </a:r>
            <a:r>
              <a:rPr lang="en-GB"/>
              <a:t> app that connects to the shops website. Since we want our system to be more streamlined and user friendly, we are designing it to be able to be implemented in any website backend.</a:t>
            </a:r>
            <a:endParaRPr/>
          </a:p>
          <a:p>
            <a:pPr indent="0" lvl="0" marL="0" rtl="0" algn="l">
              <a:spcBef>
                <a:spcPts val="0"/>
              </a:spcBef>
              <a:spcAft>
                <a:spcPts val="0"/>
              </a:spcAft>
              <a:buNone/>
            </a:pPr>
            <a:r>
              <a:rPr lang="en-GB"/>
              <a:t>Now, my teammate Radu will elaborate more on the architecture.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c2020ec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c2020ec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Kendra. In the following section we </a:t>
            </a:r>
            <a:r>
              <a:rPr lang="en-GB"/>
              <a:t>will</a:t>
            </a:r>
            <a:r>
              <a:rPr lang="en-GB"/>
              <a:t>, as you said, dive deep into the architecture and later on we will make a showcase of the current progress.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c2020ec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c2020ec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at this stage, it is time to talk about our chosen technology stacks.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Obviously, this is no trivial step of the process of constructing the product, yet in our case some aspects made it easier for us to decide on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Firstly for the </a:t>
            </a:r>
            <a:r>
              <a:rPr lang="en-GB"/>
              <a:t>front end, the decision was rather straightforward, since our client gave as the non-functional requirement for choosing REACT as our frontend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 fact, despite this requirement, we could only agree with this choice since this library provides proper speed, flexibility, performance and usability. And to not forget, it lets you create reusable components, which for our use case would fit best in making the work more compact.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for the backend, since our main task deals with processing and predicting data, there was no better choice than python because of the already existing libraries like pandas and numpy that offer a lot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Speaking of out of the box, django is one python production ready based framework that offers a lot of functionality already that would suit our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By having made those choices, we can already almost hint towards the database, which eventually will be POSTGRESQL, despite having chosen another one initially.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nexiom.com/resources-category/infographics/" TargetMode="External"/><Relationship Id="rId4" Type="http://schemas.openxmlformats.org/officeDocument/2006/relationships/hyperlink" Target="https://www.usability.gov/how-to-and-tools/methods/prototyp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770275" y="496950"/>
            <a:ext cx="8061900" cy="179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Software Project Midterm Presentation</a:t>
            </a:r>
            <a:endParaRPr/>
          </a:p>
        </p:txBody>
      </p:sp>
      <p:sp>
        <p:nvSpPr>
          <p:cNvPr id="64" name="Google Shape;64;p13"/>
          <p:cNvSpPr txBox="1"/>
          <p:nvPr>
            <p:ph idx="1" type="subTitle"/>
          </p:nvPr>
        </p:nvSpPr>
        <p:spPr>
          <a:xfrm>
            <a:off x="4870175" y="2628650"/>
            <a:ext cx="3070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Group 11A</a:t>
            </a:r>
            <a:endParaRPr/>
          </a:p>
        </p:txBody>
      </p:sp>
      <p:sp>
        <p:nvSpPr>
          <p:cNvPr id="65" name="Google Shape;65;p13"/>
          <p:cNvSpPr txBox="1"/>
          <p:nvPr/>
        </p:nvSpPr>
        <p:spPr>
          <a:xfrm>
            <a:off x="5656175" y="3189325"/>
            <a:ext cx="3140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Kendra Sartori</a:t>
            </a:r>
            <a:endParaRPr>
              <a:solidFill>
                <a:schemeClr val="dk1"/>
              </a:solidFill>
            </a:endParaRPr>
          </a:p>
          <a:p>
            <a:pPr indent="0" lvl="0" marL="0" rtl="0" algn="l">
              <a:spcBef>
                <a:spcPts val="0"/>
              </a:spcBef>
              <a:spcAft>
                <a:spcPts val="0"/>
              </a:spcAft>
              <a:buNone/>
            </a:pPr>
            <a:r>
              <a:rPr lang="en-GB">
                <a:solidFill>
                  <a:schemeClr val="dk1"/>
                </a:solidFill>
              </a:rPr>
              <a:t>Lucian Negru</a:t>
            </a:r>
            <a:endParaRPr>
              <a:solidFill>
                <a:schemeClr val="dk1"/>
              </a:solidFill>
            </a:endParaRPr>
          </a:p>
          <a:p>
            <a:pPr indent="0" lvl="0" marL="0" rtl="0" algn="l">
              <a:spcBef>
                <a:spcPts val="0"/>
              </a:spcBef>
              <a:spcAft>
                <a:spcPts val="0"/>
              </a:spcAft>
              <a:buNone/>
            </a:pPr>
            <a:r>
              <a:rPr lang="en-GB">
                <a:solidFill>
                  <a:schemeClr val="dk1"/>
                </a:solidFill>
              </a:rPr>
              <a:t>Ahmed Ibrahim</a:t>
            </a:r>
            <a:endParaRPr>
              <a:solidFill>
                <a:schemeClr val="dk1"/>
              </a:solidFill>
            </a:endParaRPr>
          </a:p>
          <a:p>
            <a:pPr indent="0" lvl="0" marL="0" rtl="0" algn="l">
              <a:spcBef>
                <a:spcPts val="0"/>
              </a:spcBef>
              <a:spcAft>
                <a:spcPts val="0"/>
              </a:spcAft>
              <a:buNone/>
            </a:pPr>
            <a:r>
              <a:rPr lang="en-GB">
                <a:solidFill>
                  <a:schemeClr val="dk1"/>
                </a:solidFill>
              </a:rPr>
              <a:t>Manar Al-Robayi</a:t>
            </a:r>
            <a:endParaRPr>
              <a:solidFill>
                <a:schemeClr val="dk1"/>
              </a:solidFill>
            </a:endParaRPr>
          </a:p>
          <a:p>
            <a:pPr indent="0" lvl="0" marL="0" rtl="0" algn="l">
              <a:spcBef>
                <a:spcPts val="0"/>
              </a:spcBef>
              <a:spcAft>
                <a:spcPts val="0"/>
              </a:spcAft>
              <a:buNone/>
            </a:pPr>
            <a:r>
              <a:rPr lang="en-GB">
                <a:solidFill>
                  <a:schemeClr val="dk1"/>
                </a:solidFill>
              </a:rPr>
              <a:t>Radu Constantinescu</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6" name="Google Shape;66;p13"/>
          <p:cNvSpPr txBox="1"/>
          <p:nvPr/>
        </p:nvSpPr>
        <p:spPr>
          <a:xfrm>
            <a:off x="443175" y="2825925"/>
            <a:ext cx="283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5"/>
                </a:solidFill>
                <a:latin typeface="Roboto"/>
                <a:ea typeface="Roboto"/>
                <a:cs typeface="Roboto"/>
                <a:sym typeface="Roboto"/>
              </a:rPr>
              <a:t>Client:</a:t>
            </a:r>
            <a:r>
              <a:rPr lang="en-GB">
                <a:solidFill>
                  <a:schemeClr val="dk1"/>
                </a:solidFill>
                <a:latin typeface="Roboto"/>
                <a:ea typeface="Roboto"/>
                <a:cs typeface="Roboto"/>
                <a:sym typeface="Roboto"/>
              </a:rPr>
              <a:t> Unetiq BV</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accent5"/>
                </a:solidFill>
                <a:latin typeface="Roboto"/>
                <a:ea typeface="Roboto"/>
                <a:cs typeface="Roboto"/>
                <a:sym typeface="Roboto"/>
              </a:rPr>
              <a:t>Coach:</a:t>
            </a:r>
            <a:r>
              <a:rPr lang="en-GB">
                <a:solidFill>
                  <a:schemeClr val="dk1"/>
                </a:solidFill>
                <a:latin typeface="Roboto"/>
                <a:ea typeface="Roboto"/>
                <a:cs typeface="Roboto"/>
                <a:sym typeface="Roboto"/>
              </a:rPr>
              <a:t> Thomas Overklift</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accent5"/>
                </a:solidFill>
                <a:latin typeface="Roboto"/>
                <a:ea typeface="Roboto"/>
                <a:cs typeface="Roboto"/>
                <a:sym typeface="Roboto"/>
              </a:rPr>
              <a:t>TA: </a:t>
            </a:r>
            <a:r>
              <a:rPr lang="en-GB">
                <a:solidFill>
                  <a:schemeClr val="dk1"/>
                </a:solidFill>
                <a:latin typeface="Roboto"/>
                <a:ea typeface="Roboto"/>
                <a:cs typeface="Roboto"/>
                <a:sym typeface="Roboto"/>
              </a:rPr>
              <a:t>Oskar Lorek</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67" name="Google Shape;67;p13"/>
          <p:cNvPicPr preferRelativeResize="0"/>
          <p:nvPr/>
        </p:nvPicPr>
        <p:blipFill>
          <a:blip r:embed="rId4">
            <a:alphaModFix/>
          </a:blip>
          <a:stretch>
            <a:fillRect/>
          </a:stretch>
        </p:blipFill>
        <p:spPr>
          <a:xfrm>
            <a:off x="239832" y="4199275"/>
            <a:ext cx="2592358" cy="666150"/>
          </a:xfrm>
          <a:prstGeom prst="rect">
            <a:avLst/>
          </a:prstGeom>
          <a:noFill/>
          <a:ln>
            <a:noFill/>
          </a:ln>
        </p:spPr>
      </p:pic>
      <p:pic>
        <p:nvPicPr>
          <p:cNvPr id="68" name="Google Shape;68;p13"/>
          <p:cNvPicPr preferRelativeResize="0"/>
          <p:nvPr/>
        </p:nvPicPr>
        <p:blipFill rotWithShape="1">
          <a:blip r:embed="rId5">
            <a:alphaModFix/>
          </a:blip>
          <a:srcRect b="33521" l="0" r="0" t="29158"/>
          <a:stretch/>
        </p:blipFill>
        <p:spPr>
          <a:xfrm>
            <a:off x="2787100" y="4199275"/>
            <a:ext cx="1784896" cy="66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3625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Proposed Solution - </a:t>
            </a:r>
            <a:r>
              <a:rPr lang="en-GB"/>
              <a:t>Architecture</a:t>
            </a:r>
            <a:endParaRPr/>
          </a:p>
        </p:txBody>
      </p:sp>
      <p:pic>
        <p:nvPicPr>
          <p:cNvPr id="130" name="Google Shape;130;p22"/>
          <p:cNvPicPr preferRelativeResize="0"/>
          <p:nvPr/>
        </p:nvPicPr>
        <p:blipFill>
          <a:blip r:embed="rId3">
            <a:alphaModFix/>
          </a:blip>
          <a:stretch>
            <a:fillRect/>
          </a:stretch>
        </p:blipFill>
        <p:spPr>
          <a:xfrm>
            <a:off x="1222556" y="1048650"/>
            <a:ext cx="2358493" cy="3768176"/>
          </a:xfrm>
          <a:prstGeom prst="rect">
            <a:avLst/>
          </a:prstGeom>
          <a:noFill/>
          <a:ln>
            <a:noFill/>
          </a:ln>
        </p:spPr>
      </p:pic>
      <p:pic>
        <p:nvPicPr>
          <p:cNvPr id="131" name="Google Shape;131;p22"/>
          <p:cNvPicPr preferRelativeResize="0"/>
          <p:nvPr/>
        </p:nvPicPr>
        <p:blipFill>
          <a:blip r:embed="rId4">
            <a:alphaModFix/>
          </a:blip>
          <a:stretch>
            <a:fillRect/>
          </a:stretch>
        </p:blipFill>
        <p:spPr>
          <a:xfrm>
            <a:off x="1898800" y="1102638"/>
            <a:ext cx="2567850" cy="3768174"/>
          </a:xfrm>
          <a:prstGeom prst="rect">
            <a:avLst/>
          </a:prstGeom>
          <a:noFill/>
          <a:ln>
            <a:noFill/>
          </a:ln>
        </p:spPr>
      </p:pic>
      <p:pic>
        <p:nvPicPr>
          <p:cNvPr id="132" name="Google Shape;132;p22"/>
          <p:cNvPicPr preferRelativeResize="0"/>
          <p:nvPr/>
        </p:nvPicPr>
        <p:blipFill>
          <a:blip r:embed="rId5">
            <a:alphaModFix/>
          </a:blip>
          <a:stretch>
            <a:fillRect/>
          </a:stretch>
        </p:blipFill>
        <p:spPr>
          <a:xfrm>
            <a:off x="2523150" y="1294950"/>
            <a:ext cx="3968901" cy="3080350"/>
          </a:xfrm>
          <a:prstGeom prst="rect">
            <a:avLst/>
          </a:prstGeom>
          <a:noFill/>
          <a:ln>
            <a:noFill/>
          </a:ln>
        </p:spPr>
      </p:pic>
      <p:sp>
        <p:nvSpPr>
          <p:cNvPr id="133" name="Google Shape;133;p22"/>
          <p:cNvSpPr txBox="1"/>
          <p:nvPr/>
        </p:nvSpPr>
        <p:spPr>
          <a:xfrm>
            <a:off x="6801775" y="4309650"/>
            <a:ext cx="20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StackOverflow 2021  Developer Survey</a:t>
            </a:r>
            <a:endParaRPr>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727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Proposed Solution</a:t>
            </a:r>
            <a:endParaRPr/>
          </a:p>
        </p:txBody>
      </p:sp>
      <p:pic>
        <p:nvPicPr>
          <p:cNvPr id="139" name="Google Shape;139;p23"/>
          <p:cNvPicPr preferRelativeResize="0"/>
          <p:nvPr/>
        </p:nvPicPr>
        <p:blipFill>
          <a:blip r:embed="rId3">
            <a:alphaModFix/>
          </a:blip>
          <a:stretch>
            <a:fillRect/>
          </a:stretch>
        </p:blipFill>
        <p:spPr>
          <a:xfrm>
            <a:off x="1928750" y="1158825"/>
            <a:ext cx="5286502" cy="3640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2427100" y="266950"/>
            <a:ext cx="4818649" cy="4609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Showtime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Order Processing System</a:t>
            </a:r>
            <a:endParaRPr/>
          </a:p>
        </p:txBody>
      </p:sp>
      <p:sp>
        <p:nvSpPr>
          <p:cNvPr id="155" name="Google Shape;155;p26"/>
          <p:cNvSpPr txBox="1"/>
          <p:nvPr>
            <p:ph idx="1" type="subTitle"/>
          </p:nvPr>
        </p:nvSpPr>
        <p:spPr>
          <a:xfrm>
            <a:off x="1680300" y="3049450"/>
            <a:ext cx="5783400" cy="67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Team Process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Team Reflection and Potential Improvements</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Positive aspects of our teamwork:</a:t>
            </a:r>
            <a:endParaRPr/>
          </a:p>
          <a:p>
            <a:pPr indent="-334327" lvl="0" marL="457200" rtl="0" algn="l">
              <a:spcBef>
                <a:spcPts val="1200"/>
              </a:spcBef>
              <a:spcAft>
                <a:spcPts val="0"/>
              </a:spcAft>
              <a:buSzPct val="100000"/>
              <a:buChar char="●"/>
            </a:pPr>
            <a:r>
              <a:rPr lang="en-GB"/>
              <a:t>Each team member has different skills they bring to the table</a:t>
            </a:r>
            <a:endParaRPr/>
          </a:p>
          <a:p>
            <a:pPr indent="-334327" lvl="0" marL="457200" rtl="0" algn="l">
              <a:spcBef>
                <a:spcPts val="0"/>
              </a:spcBef>
              <a:spcAft>
                <a:spcPts val="0"/>
              </a:spcAft>
              <a:buSzPct val="100000"/>
              <a:buChar char="●"/>
            </a:pPr>
            <a:r>
              <a:rPr lang="en-GB"/>
              <a:t>We didn’t hesitate to help each other out</a:t>
            </a:r>
            <a:endParaRPr/>
          </a:p>
          <a:p>
            <a:pPr indent="-334327" lvl="0" marL="457200" rtl="0" algn="l">
              <a:spcBef>
                <a:spcPts val="0"/>
              </a:spcBef>
              <a:spcAft>
                <a:spcPts val="0"/>
              </a:spcAft>
              <a:buSzPct val="100000"/>
              <a:buChar char="●"/>
            </a:pPr>
            <a:r>
              <a:rPr lang="en-GB"/>
              <a:t>Availability of working together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Areas to improve on:</a:t>
            </a:r>
            <a:endParaRPr/>
          </a:p>
          <a:p>
            <a:pPr indent="-334327" lvl="0" marL="457200" rtl="0" algn="l">
              <a:spcBef>
                <a:spcPts val="1200"/>
              </a:spcBef>
              <a:spcAft>
                <a:spcPts val="0"/>
              </a:spcAft>
              <a:buSzPct val="100000"/>
              <a:buChar char="●"/>
            </a:pPr>
            <a:r>
              <a:rPr lang="en-GB"/>
              <a:t>Better communication of ideas</a:t>
            </a:r>
            <a:endParaRPr/>
          </a:p>
          <a:p>
            <a:pPr indent="-334327" lvl="0" marL="457200" rtl="0" algn="l">
              <a:spcBef>
                <a:spcPts val="0"/>
              </a:spcBef>
              <a:spcAft>
                <a:spcPts val="0"/>
              </a:spcAft>
              <a:buSzPct val="100000"/>
              <a:buChar char="●"/>
            </a:pPr>
            <a:r>
              <a:rPr lang="en-GB"/>
              <a:t>More involvement in the </a:t>
            </a:r>
            <a:r>
              <a:rPr lang="en-GB"/>
              <a:t>decision-</a:t>
            </a:r>
            <a:r>
              <a:rPr lang="en-GB"/>
              <a:t>making process from all team members</a:t>
            </a:r>
            <a:endParaRPr/>
          </a:p>
          <a:p>
            <a:pPr indent="-334327" lvl="0" marL="457200" rtl="0" algn="l">
              <a:spcBef>
                <a:spcPts val="0"/>
              </a:spcBef>
              <a:spcAft>
                <a:spcPts val="0"/>
              </a:spcAft>
              <a:buSzPct val="100000"/>
              <a:buChar char="●"/>
            </a:pPr>
            <a:r>
              <a:rPr lang="en-GB"/>
              <a:t>Better splitting of tasks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Effect filter="fade" transition="in">
                                      <p:cBhvr>
                                        <p:cTn dur="1000"/>
                                        <p:tgtEl>
                                          <p:spTgt spid="161">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Effect filter="fade" transition="in">
                                      <p:cBhvr>
                                        <p:cTn dur="1000"/>
                                        <p:tgtEl>
                                          <p:spTgt spid="161">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animEffect filter="fade" transition="in">
                                      <p:cBhvr>
                                        <p:cTn dur="1000"/>
                                        <p:tgtEl>
                                          <p:spTgt spid="161">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animEffect filter="fade" transition="in">
                                      <p:cBhvr>
                                        <p:cTn dur="1000"/>
                                        <p:tgtEl>
                                          <p:spTgt spid="1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Challenges Faced</a:t>
            </a:r>
            <a:endParaRPr/>
          </a:p>
        </p:txBody>
      </p:sp>
      <p:sp>
        <p:nvSpPr>
          <p:cNvPr id="167" name="Google Shape;167;p28"/>
          <p:cNvSpPr txBox="1"/>
          <p:nvPr>
            <p:ph idx="1" type="body"/>
          </p:nvPr>
        </p:nvSpPr>
        <p:spPr>
          <a:xfrm>
            <a:off x="387900" y="1489825"/>
            <a:ext cx="8368200" cy="3060300"/>
          </a:xfrm>
          <a:prstGeom prst="rect">
            <a:avLst/>
          </a:prstGeom>
        </p:spPr>
        <p:txBody>
          <a:bodyPr anchorCtr="0" anchor="t" bIns="91425" lIns="91425" spcFirstLastPara="1" rIns="91425" wrap="square" tIns="91425">
            <a:normAutofit fontScale="92500" lnSpcReduction="10000"/>
          </a:bodyPr>
          <a:lstStyle/>
          <a:p>
            <a:pPr indent="-357822" lvl="0" marL="457200" rtl="0" algn="l">
              <a:lnSpc>
                <a:spcPct val="200000"/>
              </a:lnSpc>
              <a:spcBef>
                <a:spcPts val="0"/>
              </a:spcBef>
              <a:spcAft>
                <a:spcPts val="0"/>
              </a:spcAft>
              <a:buSzPct val="100000"/>
              <a:buChar char="●"/>
            </a:pPr>
            <a:r>
              <a:rPr lang="en-GB" sz="2200"/>
              <a:t>Setting up the database</a:t>
            </a:r>
            <a:endParaRPr sz="2200"/>
          </a:p>
          <a:p>
            <a:pPr indent="-357822" lvl="0" marL="457200" rtl="0" algn="l">
              <a:lnSpc>
                <a:spcPct val="200000"/>
              </a:lnSpc>
              <a:spcBef>
                <a:spcPts val="0"/>
              </a:spcBef>
              <a:spcAft>
                <a:spcPts val="0"/>
              </a:spcAft>
              <a:buSzPct val="100000"/>
              <a:buChar char="●"/>
            </a:pPr>
            <a:r>
              <a:rPr lang="en-GB" sz="2200"/>
              <a:t>Managing the assignments </a:t>
            </a:r>
            <a:r>
              <a:rPr lang="en-GB" sz="2200"/>
              <a:t>alongside the project</a:t>
            </a:r>
            <a:endParaRPr sz="2200"/>
          </a:p>
          <a:p>
            <a:pPr indent="-357822" lvl="0" marL="457200" rtl="0" algn="l">
              <a:lnSpc>
                <a:spcPct val="200000"/>
              </a:lnSpc>
              <a:spcBef>
                <a:spcPts val="0"/>
              </a:spcBef>
              <a:spcAft>
                <a:spcPts val="0"/>
              </a:spcAft>
              <a:buSzPct val="100000"/>
              <a:buChar char="●"/>
            </a:pPr>
            <a:r>
              <a:rPr lang="en-GB" sz="2200"/>
              <a:t>Underestimating the un-structured nature of the Excel files.</a:t>
            </a:r>
            <a:endParaRPr sz="2200"/>
          </a:p>
          <a:p>
            <a:pPr indent="-357822" lvl="0" marL="457200" rtl="0" algn="l">
              <a:lnSpc>
                <a:spcPct val="200000"/>
              </a:lnSpc>
              <a:spcBef>
                <a:spcPts val="0"/>
              </a:spcBef>
              <a:spcAft>
                <a:spcPts val="0"/>
              </a:spcAft>
              <a:buSzPct val="100000"/>
              <a:buChar char="●"/>
            </a:pPr>
            <a:r>
              <a:rPr lang="en-GB" sz="2200"/>
              <a:t>Team communication issues</a:t>
            </a:r>
            <a:endParaRPr sz="2200"/>
          </a:p>
          <a:p>
            <a:pPr indent="0" lvl="0" marL="457200" rtl="0" algn="l">
              <a:lnSpc>
                <a:spcPct val="200000"/>
              </a:lnSpc>
              <a:spcBef>
                <a:spcPts val="1200"/>
              </a:spcBef>
              <a:spcAft>
                <a:spcPts val="1200"/>
              </a:spcAft>
              <a:buNone/>
            </a:pPr>
            <a:r>
              <a:rPr lang="en-GB" sz="2200"/>
              <a:t> </a:t>
            </a:r>
            <a:endParaRPr sz="2200"/>
          </a:p>
        </p:txBody>
      </p:sp>
      <p:pic>
        <p:nvPicPr>
          <p:cNvPr id="168" name="Google Shape;168;p28"/>
          <p:cNvPicPr preferRelativeResize="0"/>
          <p:nvPr/>
        </p:nvPicPr>
        <p:blipFill>
          <a:blip r:embed="rId3">
            <a:alphaModFix/>
          </a:blip>
          <a:stretch>
            <a:fillRect/>
          </a:stretch>
        </p:blipFill>
        <p:spPr>
          <a:xfrm>
            <a:off x="6696000" y="74175"/>
            <a:ext cx="2237925" cy="223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Planning for the Coming Weeks</a:t>
            </a:r>
            <a:endParaRPr/>
          </a:p>
        </p:txBody>
      </p:sp>
      <p:sp>
        <p:nvSpPr>
          <p:cNvPr id="174" name="Google Shape;174;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Measure the accuracy on all data objects</a:t>
            </a:r>
            <a:endParaRPr/>
          </a:p>
          <a:p>
            <a:pPr indent="0" lvl="0" marL="0" rtl="0" algn="l">
              <a:spcBef>
                <a:spcPts val="1200"/>
              </a:spcBef>
              <a:spcAft>
                <a:spcPts val="0"/>
              </a:spcAft>
              <a:buNone/>
            </a:pPr>
            <a:r>
              <a:rPr lang="en-GB"/>
              <a:t>Improve accuracy</a:t>
            </a:r>
            <a:endParaRPr/>
          </a:p>
          <a:p>
            <a:pPr indent="0" lvl="0" marL="0" rtl="0" algn="l">
              <a:spcBef>
                <a:spcPts val="1200"/>
              </a:spcBef>
              <a:spcAft>
                <a:spcPts val="0"/>
              </a:spcAft>
              <a:buNone/>
            </a:pPr>
            <a:r>
              <a:rPr lang="en-GB"/>
              <a:t>Add search bar functionality</a:t>
            </a:r>
            <a:endParaRPr/>
          </a:p>
          <a:p>
            <a:pPr indent="0" lvl="0" marL="0" rtl="0" algn="l">
              <a:spcBef>
                <a:spcPts val="1200"/>
              </a:spcBef>
              <a:spcAft>
                <a:spcPts val="0"/>
              </a:spcAft>
              <a:buNone/>
            </a:pPr>
            <a:r>
              <a:rPr lang="en-GB"/>
              <a:t>Apply machine learning to learn the column labels</a:t>
            </a:r>
            <a:endParaRPr/>
          </a:p>
          <a:p>
            <a:pPr indent="-342900" lvl="0" marL="457200" rtl="0" algn="l">
              <a:spcBef>
                <a:spcPts val="1200"/>
              </a:spcBef>
              <a:spcAft>
                <a:spcPts val="0"/>
              </a:spcAft>
              <a:buSzPts val="1800"/>
              <a:buChar char="-"/>
            </a:pPr>
            <a:r>
              <a:rPr lang="en-GB"/>
              <a:t>Is it better than the approach we already have?</a:t>
            </a:r>
            <a:endParaRPr/>
          </a:p>
          <a:p>
            <a:pPr indent="0" lvl="0" marL="0" rtl="0" algn="l">
              <a:spcBef>
                <a:spcPts val="1200"/>
              </a:spcBef>
              <a:spcAft>
                <a:spcPts val="1200"/>
              </a:spcAft>
              <a:buNone/>
            </a:pPr>
            <a:r>
              <a:rPr lang="en-GB"/>
              <a:t>Try to process PDF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Final Thoughts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85" name="Google Shape;18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Conexiom. (2021) Don’t Wait to Automate. [Online]. Available: </a:t>
            </a:r>
            <a:r>
              <a:rPr lang="en-GB" u="sng">
                <a:solidFill>
                  <a:schemeClr val="hlink"/>
                </a:solidFill>
                <a:hlinkClick r:id="rId3"/>
              </a:rPr>
              <a:t>https://conexiom.com/resources-category/infographics/</a:t>
            </a:r>
            <a:endParaRPr/>
          </a:p>
          <a:p>
            <a:pPr indent="0" lvl="0" marL="0" rtl="0" algn="l">
              <a:spcBef>
                <a:spcPts val="1200"/>
              </a:spcBef>
              <a:spcAft>
                <a:spcPts val="0"/>
              </a:spcAft>
              <a:buNone/>
            </a:pPr>
            <a:r>
              <a:rPr lang="en-GB"/>
              <a:t>[2]. A. Affairs, “Prototyping | usability.gov,” 2022. [Online]. Available: </a:t>
            </a:r>
            <a:r>
              <a:rPr lang="en-GB" u="sng">
                <a:solidFill>
                  <a:schemeClr val="hlink"/>
                </a:solidFill>
                <a:hlinkClick r:id="rId4"/>
              </a:rPr>
              <a:t>https://www.usability.gov/how-to-and-tools/methods/prototyping.html</a:t>
            </a:r>
            <a:endParaRPr/>
          </a:p>
          <a:p>
            <a:pPr indent="0" lvl="0" marL="0" rtl="0" algn="l">
              <a:spcBef>
                <a:spcPts val="1200"/>
              </a:spcBef>
              <a:spcAft>
                <a:spcPts val="0"/>
              </a:spcAft>
              <a:buNone/>
            </a:pPr>
            <a:r>
              <a:rPr lang="en-GB"/>
              <a:t>[3].Capgemini. (2018) Consumers are embracing AI and will reward organizations that offer more human-like AI experiences. [Online]. Available: https://www.capgemini.com/us-en/news/consumers-are-embracing-ai-and-will- reward-organizations-that-offer-more-human-like-ai-experiences/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74" name="Google Shape;74;p14"/>
          <p:cNvSpPr txBox="1"/>
          <p:nvPr>
            <p:ph idx="1" type="body"/>
          </p:nvPr>
        </p:nvSpPr>
        <p:spPr>
          <a:xfrm>
            <a:off x="538400" y="1522075"/>
            <a:ext cx="3556200" cy="2695800"/>
          </a:xfrm>
          <a:prstGeom prst="rect">
            <a:avLst/>
          </a:prstGeom>
        </p:spPr>
        <p:txBody>
          <a:bodyPr anchorCtr="0" anchor="t" bIns="91425" lIns="91425" spcFirstLastPara="1" rIns="91425" wrap="square" tIns="91425">
            <a:normAutofit/>
          </a:bodyPr>
          <a:lstStyle/>
          <a:p>
            <a:pPr indent="0" lvl="0" marL="457200" rtl="0" algn="ctr">
              <a:lnSpc>
                <a:spcPct val="100000"/>
              </a:lnSpc>
              <a:spcBef>
                <a:spcPts val="0"/>
              </a:spcBef>
              <a:spcAft>
                <a:spcPts val="0"/>
              </a:spcAft>
              <a:buNone/>
            </a:pPr>
            <a:r>
              <a:rPr b="1" lang="en-GB" sz="2200"/>
              <a:t>Problem</a:t>
            </a:r>
            <a:endParaRPr sz="2200"/>
          </a:p>
          <a:p>
            <a:pPr indent="-368300" lvl="0" marL="457200" rtl="0" algn="l">
              <a:lnSpc>
                <a:spcPct val="100000"/>
              </a:lnSpc>
              <a:spcBef>
                <a:spcPts val="1200"/>
              </a:spcBef>
              <a:spcAft>
                <a:spcPts val="0"/>
              </a:spcAft>
              <a:buSzPts val="2200"/>
              <a:buChar char="-"/>
            </a:pPr>
            <a:r>
              <a:rPr lang="en-GB" sz="2200"/>
              <a:t>Problem Statement</a:t>
            </a:r>
            <a:endParaRPr sz="2200"/>
          </a:p>
          <a:p>
            <a:pPr indent="-368300" lvl="0" marL="457200" rtl="0" algn="l">
              <a:lnSpc>
                <a:spcPct val="100000"/>
              </a:lnSpc>
              <a:spcBef>
                <a:spcPts val="0"/>
              </a:spcBef>
              <a:spcAft>
                <a:spcPts val="0"/>
              </a:spcAft>
              <a:buSzPts val="2200"/>
              <a:buChar char="-"/>
            </a:pPr>
            <a:r>
              <a:rPr lang="en-GB" sz="2200"/>
              <a:t>Market Survey</a:t>
            </a:r>
            <a:endParaRPr sz="2200"/>
          </a:p>
          <a:p>
            <a:pPr indent="-368300" lvl="0" marL="457200" rtl="0" algn="l">
              <a:lnSpc>
                <a:spcPct val="100000"/>
              </a:lnSpc>
              <a:spcBef>
                <a:spcPts val="0"/>
              </a:spcBef>
              <a:spcAft>
                <a:spcPts val="0"/>
              </a:spcAft>
              <a:buSzPts val="2200"/>
              <a:buChar char="-"/>
            </a:pPr>
            <a:r>
              <a:rPr lang="en-GB" sz="2200"/>
              <a:t>Existing Solutions</a:t>
            </a:r>
            <a:endParaRPr sz="2200"/>
          </a:p>
          <a:p>
            <a:pPr indent="0" lvl="0" marL="914400" rtl="0" algn="l">
              <a:lnSpc>
                <a:spcPct val="100000"/>
              </a:lnSpc>
              <a:spcBef>
                <a:spcPts val="1200"/>
              </a:spcBef>
              <a:spcAft>
                <a:spcPts val="1200"/>
              </a:spcAft>
              <a:buNone/>
            </a:pPr>
            <a:r>
              <a:t/>
            </a:r>
            <a:endParaRPr sz="2200"/>
          </a:p>
        </p:txBody>
      </p:sp>
      <p:sp>
        <p:nvSpPr>
          <p:cNvPr id="75" name="Google Shape;75;p14"/>
          <p:cNvSpPr txBox="1"/>
          <p:nvPr>
            <p:ph idx="2" type="body"/>
          </p:nvPr>
        </p:nvSpPr>
        <p:spPr>
          <a:xfrm>
            <a:off x="4236300" y="1522075"/>
            <a:ext cx="4519800" cy="29334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b="1" lang="en-GB" sz="2200"/>
              <a:t>Product</a:t>
            </a:r>
            <a:endParaRPr b="1" sz="2200"/>
          </a:p>
          <a:p>
            <a:pPr indent="-368300" lvl="0" marL="457200" rtl="0" algn="l">
              <a:lnSpc>
                <a:spcPct val="100000"/>
              </a:lnSpc>
              <a:spcBef>
                <a:spcPts val="1200"/>
              </a:spcBef>
              <a:spcAft>
                <a:spcPts val="0"/>
              </a:spcAft>
              <a:buSzPts val="2200"/>
              <a:buChar char="-"/>
            </a:pPr>
            <a:r>
              <a:rPr lang="en-GB" sz="2200"/>
              <a:t>Functionality Demo</a:t>
            </a:r>
            <a:endParaRPr sz="2200"/>
          </a:p>
          <a:p>
            <a:pPr indent="-368300" lvl="0" marL="457200" rtl="0" algn="l">
              <a:lnSpc>
                <a:spcPct val="100000"/>
              </a:lnSpc>
              <a:spcBef>
                <a:spcPts val="0"/>
              </a:spcBef>
              <a:spcAft>
                <a:spcPts val="0"/>
              </a:spcAft>
              <a:buSzPts val="2200"/>
              <a:buChar char="-"/>
            </a:pPr>
            <a:r>
              <a:rPr lang="en-GB" sz="2200"/>
              <a:t>System Architecture </a:t>
            </a:r>
            <a:endParaRPr sz="2200"/>
          </a:p>
          <a:p>
            <a:pPr indent="-368300" lvl="0" marL="1371600" rtl="0" algn="l">
              <a:lnSpc>
                <a:spcPct val="100000"/>
              </a:lnSpc>
              <a:spcBef>
                <a:spcPts val="0"/>
              </a:spcBef>
              <a:spcAft>
                <a:spcPts val="0"/>
              </a:spcAft>
              <a:buSzPts val="2200"/>
              <a:buAutoNum type="alphaLcPeriod"/>
            </a:pPr>
            <a:r>
              <a:rPr lang="en-GB" sz="2200"/>
              <a:t>Frontend</a:t>
            </a:r>
            <a:endParaRPr sz="2200"/>
          </a:p>
          <a:p>
            <a:pPr indent="-368300" lvl="0" marL="1371600" rtl="0" algn="l">
              <a:lnSpc>
                <a:spcPct val="100000"/>
              </a:lnSpc>
              <a:spcBef>
                <a:spcPts val="0"/>
              </a:spcBef>
              <a:spcAft>
                <a:spcPts val="0"/>
              </a:spcAft>
              <a:buSzPts val="2200"/>
              <a:buAutoNum type="alphaLcPeriod"/>
            </a:pPr>
            <a:r>
              <a:rPr lang="en-GB" sz="2200"/>
              <a:t>Backend</a:t>
            </a:r>
            <a:endParaRPr sz="2200"/>
          </a:p>
          <a:p>
            <a:pPr indent="-368300" lvl="0" marL="1371600" rtl="0" algn="l">
              <a:lnSpc>
                <a:spcPct val="100000"/>
              </a:lnSpc>
              <a:spcBef>
                <a:spcPts val="0"/>
              </a:spcBef>
              <a:spcAft>
                <a:spcPts val="0"/>
              </a:spcAft>
              <a:buSzPts val="2200"/>
              <a:buAutoNum type="alphaLcPeriod"/>
            </a:pPr>
            <a:r>
              <a:rPr lang="en-GB" sz="2200"/>
              <a:t>Algorithm</a:t>
            </a:r>
            <a:endParaRPr sz="2200"/>
          </a:p>
          <a:p>
            <a:pPr indent="-368300" lvl="0" marL="457200" rtl="0" algn="l">
              <a:lnSpc>
                <a:spcPct val="100000"/>
              </a:lnSpc>
              <a:spcBef>
                <a:spcPts val="0"/>
              </a:spcBef>
              <a:spcAft>
                <a:spcPts val="0"/>
              </a:spcAft>
              <a:buSzPts val="2200"/>
              <a:buChar char="-"/>
            </a:pPr>
            <a:r>
              <a:rPr lang="en-GB" sz="2200"/>
              <a:t>Design</a:t>
            </a:r>
            <a:r>
              <a:rPr lang="en-GB" sz="2200"/>
              <a:t> Patterns</a:t>
            </a:r>
            <a:endParaRPr sz="2200"/>
          </a:p>
          <a:p>
            <a:pPr indent="0" lvl="0" marL="0" rtl="0" algn="l">
              <a:spcBef>
                <a:spcPts val="1200"/>
              </a:spcBef>
              <a:spcAft>
                <a:spcPts val="12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81" name="Google Shape;81;p15"/>
          <p:cNvSpPr txBox="1"/>
          <p:nvPr>
            <p:ph idx="2" type="body"/>
          </p:nvPr>
        </p:nvSpPr>
        <p:spPr>
          <a:xfrm>
            <a:off x="2312100" y="1298250"/>
            <a:ext cx="4519800" cy="3510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GB" sz="2200"/>
              <a:t>Process</a:t>
            </a:r>
            <a:endParaRPr b="1" sz="2000"/>
          </a:p>
          <a:p>
            <a:pPr indent="-368300" lvl="0" marL="457200" marR="0" rtl="0" algn="l">
              <a:lnSpc>
                <a:spcPct val="115000"/>
              </a:lnSpc>
              <a:spcBef>
                <a:spcPts val="1200"/>
              </a:spcBef>
              <a:spcAft>
                <a:spcPts val="0"/>
              </a:spcAft>
              <a:buSzPts val="2200"/>
              <a:buChar char="-"/>
            </a:pPr>
            <a:r>
              <a:rPr lang="en-GB" sz="2200"/>
              <a:t>Team Reflection and Potential Improvements</a:t>
            </a:r>
            <a:endParaRPr sz="2200"/>
          </a:p>
          <a:p>
            <a:pPr indent="-368300" lvl="0" marL="457200" marR="0" rtl="0" algn="l">
              <a:lnSpc>
                <a:spcPct val="115000"/>
              </a:lnSpc>
              <a:spcBef>
                <a:spcPts val="0"/>
              </a:spcBef>
              <a:spcAft>
                <a:spcPts val="0"/>
              </a:spcAft>
              <a:buSzPts val="2200"/>
              <a:buChar char="-"/>
            </a:pPr>
            <a:r>
              <a:rPr lang="en-GB" sz="2200"/>
              <a:t>Challenges Faced</a:t>
            </a:r>
            <a:endParaRPr sz="2200"/>
          </a:p>
          <a:p>
            <a:pPr indent="-368300" lvl="0" marL="457200" marR="0" rtl="0" algn="l">
              <a:lnSpc>
                <a:spcPct val="115000"/>
              </a:lnSpc>
              <a:spcBef>
                <a:spcPts val="0"/>
              </a:spcBef>
              <a:spcAft>
                <a:spcPts val="0"/>
              </a:spcAft>
              <a:buSzPts val="2200"/>
              <a:buChar char="-"/>
            </a:pPr>
            <a:r>
              <a:rPr lang="en-GB" sz="2200"/>
              <a:t>Planning for the Coming Weeks</a:t>
            </a:r>
            <a:endParaRPr sz="2200"/>
          </a:p>
          <a:p>
            <a:pPr indent="-368300" lvl="0" marL="457200" marR="0" rtl="0" algn="l">
              <a:lnSpc>
                <a:spcPct val="115000"/>
              </a:lnSpc>
              <a:spcBef>
                <a:spcPts val="0"/>
              </a:spcBef>
              <a:spcAft>
                <a:spcPts val="0"/>
              </a:spcAft>
              <a:buSzPts val="2200"/>
              <a:buChar char="-"/>
            </a:pPr>
            <a:r>
              <a:rPr lang="en-GB" sz="2200"/>
              <a:t>Conclusion</a:t>
            </a:r>
            <a:endParaRPr sz="2200"/>
          </a:p>
          <a:p>
            <a:pPr indent="0" lvl="0" marL="0" marR="0" rtl="0" algn="l">
              <a:lnSpc>
                <a:spcPct val="100000"/>
              </a:lnSpc>
              <a:spcBef>
                <a:spcPts val="1200"/>
              </a:spcBef>
              <a:spcAft>
                <a:spcPts val="0"/>
              </a:spcAft>
              <a:buNone/>
            </a:pPr>
            <a:r>
              <a:t/>
            </a:r>
            <a:endParaRPr sz="2200"/>
          </a:p>
          <a:p>
            <a:pPr indent="0" lvl="0" marL="0" marR="0" rtl="0" algn="ctr">
              <a:lnSpc>
                <a:spcPct val="100000"/>
              </a:lnSpc>
              <a:spcBef>
                <a:spcPts val="1200"/>
              </a:spcBef>
              <a:spcAft>
                <a:spcPts val="1200"/>
              </a:spcAft>
              <a:buNone/>
            </a:pPr>
            <a:r>
              <a:rPr b="1" lang="en-GB" sz="2200"/>
              <a:t>Q&amp;A Session</a:t>
            </a:r>
            <a:endParaRPr b="1"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Order Processing System</a:t>
            </a:r>
            <a:endParaRPr/>
          </a:p>
        </p:txBody>
      </p:sp>
      <p:sp>
        <p:nvSpPr>
          <p:cNvPr id="87" name="Google Shape;87;p16"/>
          <p:cNvSpPr txBox="1"/>
          <p:nvPr/>
        </p:nvSpPr>
        <p:spPr>
          <a:xfrm>
            <a:off x="2272200" y="3227050"/>
            <a:ext cx="459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accent5"/>
                </a:solidFill>
                <a:latin typeface="Roboto Slab"/>
                <a:ea typeface="Roboto Slab"/>
                <a:cs typeface="Roboto Slab"/>
                <a:sym typeface="Roboto Slab"/>
              </a:rPr>
              <a:t>Our Problem Analysis</a:t>
            </a:r>
            <a:endParaRPr>
              <a:solidFill>
                <a:schemeClr val="accent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93" name="Google Shape;93;p17"/>
          <p:cNvSpPr txBox="1"/>
          <p:nvPr>
            <p:ph idx="1" type="body"/>
          </p:nvPr>
        </p:nvSpPr>
        <p:spPr>
          <a:xfrm>
            <a:off x="387900" y="1489825"/>
            <a:ext cx="8368200" cy="23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Ordering products online and in bulk is very tedious. </a:t>
            </a:r>
            <a:endParaRPr/>
          </a:p>
          <a:p>
            <a:pPr indent="0" lvl="0" marL="0" rtl="0" algn="l">
              <a:spcBef>
                <a:spcPts val="1200"/>
              </a:spcBef>
              <a:spcAft>
                <a:spcPts val="0"/>
              </a:spcAft>
              <a:buNone/>
            </a:pPr>
            <a:r>
              <a:rPr lang="en-GB"/>
              <a:t>Many businesses store their order lists as Excel files and PDFs.</a:t>
            </a:r>
            <a:endParaRPr/>
          </a:p>
          <a:p>
            <a:pPr indent="0" lvl="0" marL="0" rtl="0" algn="l">
              <a:spcBef>
                <a:spcPts val="1200"/>
              </a:spcBef>
              <a:spcAft>
                <a:spcPts val="0"/>
              </a:spcAft>
              <a:buNone/>
            </a:pPr>
            <a:r>
              <a:rPr lang="en-GB"/>
              <a:t>These files then have to be read by someone and manually </a:t>
            </a:r>
            <a:r>
              <a:rPr lang="en-GB"/>
              <a:t>inputted into the online shop. This wastes</a:t>
            </a:r>
            <a:r>
              <a:rPr lang="en-GB"/>
              <a:t> a lot of time.</a:t>
            </a:r>
            <a:endParaRPr/>
          </a:p>
          <a:p>
            <a:pPr indent="0" lvl="0" marL="0" rtl="0" algn="l">
              <a:spcBef>
                <a:spcPts val="1200"/>
              </a:spcBef>
              <a:spcAft>
                <a:spcPts val="1200"/>
              </a:spcAft>
              <a:buNone/>
            </a:pPr>
            <a:r>
              <a:rPr lang="en-GB"/>
              <a:t>Not an ideal situation.</a:t>
            </a:r>
            <a:endParaRPr/>
          </a:p>
        </p:txBody>
      </p:sp>
      <p:pic>
        <p:nvPicPr>
          <p:cNvPr id="94" name="Google Shape;94;p17"/>
          <p:cNvPicPr preferRelativeResize="0"/>
          <p:nvPr/>
        </p:nvPicPr>
        <p:blipFill>
          <a:blip r:embed="rId4">
            <a:alphaModFix/>
          </a:blip>
          <a:stretch>
            <a:fillRect/>
          </a:stretch>
        </p:blipFill>
        <p:spPr>
          <a:xfrm>
            <a:off x="5418824" y="2948425"/>
            <a:ext cx="3236100" cy="210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Market Survey</a:t>
            </a:r>
            <a:endParaRPr/>
          </a:p>
        </p:txBody>
      </p:sp>
      <p:sp>
        <p:nvSpPr>
          <p:cNvPr id="100" name="Google Shape;100;p18"/>
          <p:cNvSpPr txBox="1"/>
          <p:nvPr>
            <p:ph idx="1" type="body"/>
          </p:nvPr>
        </p:nvSpPr>
        <p:spPr>
          <a:xfrm>
            <a:off x="387900" y="1489825"/>
            <a:ext cx="8368200" cy="33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t>
            </a:r>
            <a:r>
              <a:rPr lang="en-GB"/>
              <a:t>nnually in the US, 17 trillion dollars are spent in manufacturing and distribution  orders, out of which 50% of it is manually processed [1].</a:t>
            </a:r>
            <a:endParaRPr/>
          </a:p>
          <a:p>
            <a:pPr indent="0" lvl="0" marL="0" rtl="0" algn="l">
              <a:spcBef>
                <a:spcPts val="1200"/>
              </a:spcBef>
              <a:spcAft>
                <a:spcPts val="0"/>
              </a:spcAft>
              <a:buNone/>
            </a:pPr>
            <a:r>
              <a:rPr lang="en-GB"/>
              <a:t>“Before we deployed Palette Invoice, our invoicing system was labor-intensive and time-consuming for staff. Automated processing has significantly increased our overall efficiency, shortened payment cycles, and helped to improve the manageability of transactions.” - Emily Grantham, AP Supervisor at Landstar System inc. [2]</a:t>
            </a:r>
            <a:endParaRPr/>
          </a:p>
          <a:p>
            <a:pPr indent="0" lvl="0" marL="0" rtl="0" algn="l">
              <a:spcBef>
                <a:spcPts val="1200"/>
              </a:spcBef>
              <a:spcAft>
                <a:spcPts val="1200"/>
              </a:spcAft>
              <a:buNone/>
            </a:pPr>
            <a:r>
              <a:rPr lang="en-GB"/>
              <a:t>69% of the surveyed organisations managed to decrease issues with customer satisfaction by integrating intelligent automation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500"/>
                                        <p:tgtEl>
                                          <p:spTgt spid="10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Existing Solutions</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2000"/>
              <a:t>Some products with similar functionality:</a:t>
            </a:r>
            <a:endParaRPr sz="2000"/>
          </a:p>
          <a:p>
            <a:pPr indent="-355600" lvl="0" marL="457200" rtl="0" algn="l">
              <a:lnSpc>
                <a:spcPct val="200000"/>
              </a:lnSpc>
              <a:spcBef>
                <a:spcPts val="1200"/>
              </a:spcBef>
              <a:spcAft>
                <a:spcPts val="0"/>
              </a:spcAft>
              <a:buSzPts val="2000"/>
              <a:buAutoNum type="arabicPeriod"/>
            </a:pPr>
            <a:r>
              <a:rPr lang="en-GB" sz="2000"/>
              <a:t>Conexiom</a:t>
            </a:r>
            <a:endParaRPr sz="2000"/>
          </a:p>
          <a:p>
            <a:pPr indent="-355600" lvl="0" marL="457200" rtl="0" algn="l">
              <a:lnSpc>
                <a:spcPct val="200000"/>
              </a:lnSpc>
              <a:spcBef>
                <a:spcPts val="0"/>
              </a:spcBef>
              <a:spcAft>
                <a:spcPts val="0"/>
              </a:spcAft>
              <a:buSzPts val="2000"/>
              <a:buAutoNum type="arabicPeriod"/>
            </a:pPr>
            <a:r>
              <a:rPr lang="en-GB" sz="2000"/>
              <a:t>Tipalti Approve </a:t>
            </a:r>
            <a:endParaRPr sz="2000"/>
          </a:p>
          <a:p>
            <a:pPr indent="-355600" lvl="0" marL="457200" rtl="0" algn="l">
              <a:lnSpc>
                <a:spcPct val="200000"/>
              </a:lnSpc>
              <a:spcBef>
                <a:spcPts val="0"/>
              </a:spcBef>
              <a:spcAft>
                <a:spcPts val="0"/>
              </a:spcAft>
              <a:buSzPts val="2000"/>
              <a:buAutoNum type="arabicPeriod"/>
            </a:pPr>
            <a:r>
              <a:rPr lang="en-GB" sz="2000"/>
              <a:t>Palette Automated PO Software (now Rillion)</a:t>
            </a:r>
            <a:endParaRPr sz="2000"/>
          </a:p>
        </p:txBody>
      </p:sp>
      <p:pic>
        <p:nvPicPr>
          <p:cNvPr id="107" name="Google Shape;107;p19"/>
          <p:cNvPicPr preferRelativeResize="0"/>
          <p:nvPr/>
        </p:nvPicPr>
        <p:blipFill>
          <a:blip r:embed="rId3">
            <a:alphaModFix/>
          </a:blip>
          <a:stretch>
            <a:fillRect/>
          </a:stretch>
        </p:blipFill>
        <p:spPr>
          <a:xfrm>
            <a:off x="5646775" y="1717700"/>
            <a:ext cx="854050" cy="854050"/>
          </a:xfrm>
          <a:prstGeom prst="rect">
            <a:avLst/>
          </a:prstGeom>
          <a:noFill/>
          <a:ln>
            <a:noFill/>
          </a:ln>
        </p:spPr>
      </p:pic>
      <p:pic>
        <p:nvPicPr>
          <p:cNvPr id="108" name="Google Shape;108;p19"/>
          <p:cNvPicPr preferRelativeResize="0"/>
          <p:nvPr/>
        </p:nvPicPr>
        <p:blipFill>
          <a:blip r:embed="rId4">
            <a:alphaModFix/>
          </a:blip>
          <a:stretch>
            <a:fillRect/>
          </a:stretch>
        </p:blipFill>
        <p:spPr>
          <a:xfrm>
            <a:off x="6500825" y="2686225"/>
            <a:ext cx="1219384" cy="686100"/>
          </a:xfrm>
          <a:prstGeom prst="rect">
            <a:avLst/>
          </a:prstGeom>
          <a:noFill/>
          <a:ln>
            <a:noFill/>
          </a:ln>
        </p:spPr>
      </p:pic>
      <p:pic>
        <p:nvPicPr>
          <p:cNvPr id="109" name="Google Shape;109;p19"/>
          <p:cNvPicPr preferRelativeResize="0"/>
          <p:nvPr/>
        </p:nvPicPr>
        <p:blipFill>
          <a:blip r:embed="rId5">
            <a:alphaModFix/>
          </a:blip>
          <a:stretch>
            <a:fillRect/>
          </a:stretch>
        </p:blipFill>
        <p:spPr>
          <a:xfrm>
            <a:off x="6289050" y="3597933"/>
            <a:ext cx="1941780" cy="68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Order Processing System</a:t>
            </a:r>
            <a:endParaRPr/>
          </a:p>
        </p:txBody>
      </p:sp>
      <p:sp>
        <p:nvSpPr>
          <p:cNvPr id="115" name="Google Shape;115;p20"/>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Our Product Proposal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Proposed Solution - </a:t>
            </a:r>
            <a:r>
              <a:rPr lang="en-GB"/>
              <a:t>Architecture</a:t>
            </a:r>
            <a:endParaRPr/>
          </a:p>
        </p:txBody>
      </p:sp>
      <p:sp>
        <p:nvSpPr>
          <p:cNvPr id="121" name="Google Shape;121;p21"/>
          <p:cNvSpPr txBox="1"/>
          <p:nvPr>
            <p:ph idx="1" type="body"/>
          </p:nvPr>
        </p:nvSpPr>
        <p:spPr>
          <a:xfrm>
            <a:off x="387900" y="1438399"/>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Choosing the technology stack!</a:t>
            </a:r>
            <a:endParaRPr/>
          </a:p>
          <a:p>
            <a:pPr indent="0" lvl="0" marL="0" rtl="0" algn="l">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387900" y="2116500"/>
            <a:ext cx="2481475" cy="2481475"/>
          </a:xfrm>
          <a:prstGeom prst="rect">
            <a:avLst/>
          </a:prstGeom>
          <a:noFill/>
          <a:ln>
            <a:noFill/>
          </a:ln>
        </p:spPr>
      </p:pic>
      <p:pic>
        <p:nvPicPr>
          <p:cNvPr id="123" name="Google Shape;123;p21"/>
          <p:cNvPicPr preferRelativeResize="0"/>
          <p:nvPr/>
        </p:nvPicPr>
        <p:blipFill>
          <a:blip r:embed="rId4">
            <a:alphaModFix/>
          </a:blip>
          <a:stretch>
            <a:fillRect/>
          </a:stretch>
        </p:blipFill>
        <p:spPr>
          <a:xfrm>
            <a:off x="3219000" y="2144550"/>
            <a:ext cx="3197250" cy="2425375"/>
          </a:xfrm>
          <a:prstGeom prst="rect">
            <a:avLst/>
          </a:prstGeom>
          <a:noFill/>
          <a:ln>
            <a:noFill/>
          </a:ln>
        </p:spPr>
      </p:pic>
      <p:pic>
        <p:nvPicPr>
          <p:cNvPr id="124" name="Google Shape;124;p21"/>
          <p:cNvPicPr preferRelativeResize="0"/>
          <p:nvPr/>
        </p:nvPicPr>
        <p:blipFill>
          <a:blip r:embed="rId5">
            <a:alphaModFix/>
          </a:blip>
          <a:stretch>
            <a:fillRect/>
          </a:stretch>
        </p:blipFill>
        <p:spPr>
          <a:xfrm>
            <a:off x="6765874" y="2186538"/>
            <a:ext cx="2269524" cy="23414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