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19" r:id="rId4"/>
  </p:sldMasterIdLst>
  <p:notesMasterIdLst>
    <p:notesMasterId r:id="rId13"/>
  </p:notesMasterIdLst>
  <p:handoutMasterIdLst>
    <p:handoutMasterId r:id="rId14"/>
  </p:handoutMasterIdLst>
  <p:sldIdLst>
    <p:sldId id="350" r:id="rId5"/>
    <p:sldId id="381" r:id="rId6"/>
    <p:sldId id="353" r:id="rId7"/>
    <p:sldId id="378" r:id="rId8"/>
    <p:sldId id="356" r:id="rId9"/>
    <p:sldId id="357" r:id="rId10"/>
    <p:sldId id="382" r:id="rId11"/>
    <p:sldId id="383"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342946" algn="l" rtl="0" fontAlgn="base">
      <a:spcBef>
        <a:spcPct val="0"/>
      </a:spcBef>
      <a:spcAft>
        <a:spcPct val="0"/>
      </a:spcAft>
      <a:defRPr kern="1200">
        <a:solidFill>
          <a:schemeClr val="tx1"/>
        </a:solidFill>
        <a:latin typeface="Arial" charset="0"/>
        <a:ea typeface="+mn-ea"/>
        <a:cs typeface="Arial" charset="0"/>
      </a:defRPr>
    </a:lvl2pPr>
    <a:lvl3pPr marL="685891" algn="l" rtl="0" fontAlgn="base">
      <a:spcBef>
        <a:spcPct val="0"/>
      </a:spcBef>
      <a:spcAft>
        <a:spcPct val="0"/>
      </a:spcAft>
      <a:defRPr kern="1200">
        <a:solidFill>
          <a:schemeClr val="tx1"/>
        </a:solidFill>
        <a:latin typeface="Arial" charset="0"/>
        <a:ea typeface="+mn-ea"/>
        <a:cs typeface="Arial" charset="0"/>
      </a:defRPr>
    </a:lvl3pPr>
    <a:lvl4pPr marL="1028837" algn="l" rtl="0" fontAlgn="base">
      <a:spcBef>
        <a:spcPct val="0"/>
      </a:spcBef>
      <a:spcAft>
        <a:spcPct val="0"/>
      </a:spcAft>
      <a:defRPr kern="1200">
        <a:solidFill>
          <a:schemeClr val="tx1"/>
        </a:solidFill>
        <a:latin typeface="Arial" charset="0"/>
        <a:ea typeface="+mn-ea"/>
        <a:cs typeface="Arial" charset="0"/>
      </a:defRPr>
    </a:lvl4pPr>
    <a:lvl5pPr marL="1371783" algn="l" rtl="0" fontAlgn="base">
      <a:spcBef>
        <a:spcPct val="0"/>
      </a:spcBef>
      <a:spcAft>
        <a:spcPct val="0"/>
      </a:spcAft>
      <a:defRPr kern="1200">
        <a:solidFill>
          <a:schemeClr val="tx1"/>
        </a:solidFill>
        <a:latin typeface="Arial" charset="0"/>
        <a:ea typeface="+mn-ea"/>
        <a:cs typeface="Arial" charset="0"/>
      </a:defRPr>
    </a:lvl5pPr>
    <a:lvl6pPr marL="1714729" algn="l" defTabSz="685891" rtl="0" eaLnBrk="1" latinLnBrk="0" hangingPunct="1">
      <a:defRPr kern="1200">
        <a:solidFill>
          <a:schemeClr val="tx1"/>
        </a:solidFill>
        <a:latin typeface="Arial" charset="0"/>
        <a:ea typeface="+mn-ea"/>
        <a:cs typeface="Arial" charset="0"/>
      </a:defRPr>
    </a:lvl6pPr>
    <a:lvl7pPr marL="2057674" algn="l" defTabSz="685891" rtl="0" eaLnBrk="1" latinLnBrk="0" hangingPunct="1">
      <a:defRPr kern="1200">
        <a:solidFill>
          <a:schemeClr val="tx1"/>
        </a:solidFill>
        <a:latin typeface="Arial" charset="0"/>
        <a:ea typeface="+mn-ea"/>
        <a:cs typeface="Arial" charset="0"/>
      </a:defRPr>
    </a:lvl7pPr>
    <a:lvl8pPr marL="2400620" algn="l" defTabSz="685891" rtl="0" eaLnBrk="1" latinLnBrk="0" hangingPunct="1">
      <a:defRPr kern="1200">
        <a:solidFill>
          <a:schemeClr val="tx1"/>
        </a:solidFill>
        <a:latin typeface="Arial" charset="0"/>
        <a:ea typeface="+mn-ea"/>
        <a:cs typeface="Arial" charset="0"/>
      </a:defRPr>
    </a:lvl8pPr>
    <a:lvl9pPr marL="2743566" algn="l" defTabSz="685891"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5" orient="horz" pos="5631" userDrawn="1">
          <p15:clr>
            <a:srgbClr val="A4A3A4"/>
          </p15:clr>
        </p15:guide>
        <p15:guide id="6" orient="horz" pos="5523" userDrawn="1">
          <p15:clr>
            <a:srgbClr val="A4A3A4"/>
          </p15:clr>
        </p15:guide>
        <p15:guide id="7" orient="horz" pos="5453" userDrawn="1">
          <p15:clr>
            <a:srgbClr val="A4A3A4"/>
          </p15:clr>
        </p15:guide>
        <p15:guide id="20" orient="horz" pos="5444" userDrawn="1">
          <p15:clr>
            <a:srgbClr val="A4A3A4"/>
          </p15:clr>
        </p15:guide>
        <p15:guide id="23" pos="7384" userDrawn="1">
          <p15:clr>
            <a:srgbClr val="A4A3A4"/>
          </p15:clr>
        </p15:guide>
        <p15:guide id="33" orient="horz" pos="4159" userDrawn="1">
          <p15:clr>
            <a:srgbClr val="A4A3A4"/>
          </p15:clr>
        </p15:guide>
        <p15:guide id="36" orient="horz" pos="899" userDrawn="1">
          <p15:clr>
            <a:srgbClr val="A4A3A4"/>
          </p15:clr>
        </p15:guide>
        <p15:guide id="44" pos="235" userDrawn="1">
          <p15:clr>
            <a:srgbClr val="A4A3A4"/>
          </p15:clr>
        </p15:guide>
        <p15:guide id="45" pos="55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98"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EE"/>
    <a:srgbClr val="FFB500"/>
    <a:srgbClr val="FF9A02"/>
    <a:srgbClr val="88DD00"/>
    <a:srgbClr val="97E000"/>
    <a:srgbClr val="002266"/>
    <a:srgbClr val="FF3366"/>
    <a:srgbClr val="AA1733"/>
    <a:srgbClr val="BBBB00"/>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737" autoAdjust="0"/>
  </p:normalViewPr>
  <p:slideViewPr>
    <p:cSldViewPr snapToGrid="0" snapToObjects="1" showGuides="1">
      <p:cViewPr>
        <p:scale>
          <a:sx n="100" d="100"/>
          <a:sy n="100" d="100"/>
        </p:scale>
        <p:origin x="632" y="-544"/>
      </p:cViewPr>
      <p:guideLst>
        <p:guide orient="horz" pos="5631"/>
        <p:guide orient="horz" pos="5523"/>
        <p:guide orient="horz" pos="5453"/>
        <p:guide orient="horz" pos="5444"/>
        <p:guide pos="7384"/>
        <p:guide orient="horz" pos="4159"/>
        <p:guide orient="horz" pos="899"/>
        <p:guide pos="235"/>
        <p:guide pos="552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36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7/6/17</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7/6/17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Arial" pitchFamily="34" charset="0"/>
        <a:ea typeface="Arial" pitchFamily="34" charset="0"/>
        <a:cs typeface="Arial" pitchFamily="34" charset="0"/>
      </a:defRPr>
    </a:lvl1pPr>
    <a:lvl2pPr marL="342946"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2pPr>
    <a:lvl3pPr marL="685891"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3pPr>
    <a:lvl4pPr marL="1028837"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4pPr>
    <a:lvl5pPr marL="1371783"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F069A3C-2E8B-4392-AB6A-C96A40850A1F}"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126403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069A3C-2E8B-4392-AB6A-C96A40850A1F}"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3916319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069A3C-2E8B-4392-AB6A-C96A40850A1F}"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1386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069A3C-2E8B-4392-AB6A-C96A40850A1F}"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202964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069A3C-2E8B-4392-AB6A-C96A40850A1F}" type="datetimeFigureOut">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382325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069A3C-2E8B-4392-AB6A-C96A40850A1F}" type="datetimeFigureOut">
              <a:rPr lang="en-US" smtClean="0"/>
              <a:t>7/6/17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214473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069A3C-2E8B-4392-AB6A-C96A40850A1F}" type="datetimeFigureOut">
              <a:rPr lang="en-US" smtClean="0"/>
              <a:t>7/6/17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425421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069A3C-2E8B-4392-AB6A-C96A40850A1F}" type="datetimeFigureOut">
              <a:rPr lang="en-US" smtClean="0"/>
              <a:t>7/6/17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380765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69A3C-2E8B-4392-AB6A-C96A40850A1F}" type="datetimeFigureOut">
              <a:rPr lang="en-US" smtClean="0"/>
              <a:t>7/6/17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213972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F069A3C-2E8B-4392-AB6A-C96A40850A1F}" type="datetimeFigureOut">
              <a:rPr lang="en-US" smtClean="0"/>
              <a:t>7/6/17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97656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30"/>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F069A3C-2E8B-4392-AB6A-C96A40850A1F}" type="datetimeFigureOut">
              <a:rPr lang="en-US" smtClean="0"/>
              <a:t>7/6/17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19904801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069A3C-2E8B-4392-AB6A-C96A40850A1F}" type="datetimeFigureOut">
              <a:rPr lang="en-US" smtClean="0"/>
              <a:t>7/6/17</a:t>
            </a:fld>
            <a:endParaRPr lang="en-U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A84191-55EC-48A8-9478-1DC9FC8F433E}" type="slidenum">
              <a:rPr lang="en-US" smtClean="0"/>
              <a:t>‹#›</a:t>
            </a:fld>
            <a:endParaRPr lang="en-US"/>
          </a:p>
        </p:txBody>
      </p:sp>
    </p:spTree>
    <p:extLst>
      <p:ext uri="{BB962C8B-B14F-4D97-AF65-F5344CB8AC3E}">
        <p14:creationId xmlns:p14="http://schemas.microsoft.com/office/powerpoint/2010/main" val="117729044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enstreetmap.org/" TargetMode="Externa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www.theguardian.com/cities/2014/oct/06/missing-maps-human-genome-project-unmapped-cities" TargetMode="External"/></Relationships>
</file>

<file path=ppt/slides/_rels/slide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microsoft.com/office/2007/relationships/hdphoto" Target="../media/hdphoto1.wdp"/><Relationship Id="rId14" Type="http://schemas.openxmlformats.org/officeDocument/2006/relationships/image" Target="../media/image2.png"/><Relationship Id="rId1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jpe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tools.geofabrik.de/mc/#15/-4.1029/29.0917&amp;num=2&amp;mt0=google-map&amp;mt1=mapnik-humanitaria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r="25223"/>
          <a:stretch/>
        </p:blipFill>
        <p:spPr>
          <a:xfrm>
            <a:off x="0" y="3"/>
            <a:ext cx="9144000" cy="6857999"/>
          </a:xfrm>
          <a:prstGeom prst="rect">
            <a:avLst/>
          </a:prstGeom>
        </p:spPr>
      </p:pic>
      <p:sp>
        <p:nvSpPr>
          <p:cNvPr id="12" name="Rectangle 11"/>
          <p:cNvSpPr/>
          <p:nvPr/>
        </p:nvSpPr>
        <p:spPr>
          <a:xfrm>
            <a:off x="0" y="642258"/>
            <a:ext cx="9144000" cy="1480456"/>
          </a:xfrm>
          <a:prstGeom prst="rect">
            <a:avLst/>
          </a:prstGeom>
          <a:solidFill>
            <a:schemeClr val="tx1">
              <a:lumMod val="50000"/>
              <a:alpha val="62000"/>
            </a:schemeClr>
          </a:solidFill>
          <a:ln w="12700" cap="flat" cmpd="sng" algn="ctr">
            <a:noFill/>
            <a:prstDash val="solid"/>
          </a:ln>
          <a:effectLst/>
        </p:spPr>
        <p:txBody>
          <a:bodyPr rtlCol="0" anchor="ctr"/>
          <a:lstStyle/>
          <a:p>
            <a:pPr algn="ctr" defTabSz="1219170">
              <a:defRPr/>
            </a:pPr>
            <a:endParaRPr lang="en-GB" sz="2133" kern="0" dirty="0">
              <a:solidFill>
                <a:schemeClr val="bg1"/>
              </a:solidFill>
              <a:latin typeface="Arial"/>
            </a:endParaRPr>
          </a:p>
        </p:txBody>
      </p:sp>
      <p:sp>
        <p:nvSpPr>
          <p:cNvPr id="10" name="Text Placeholder 3"/>
          <p:cNvSpPr txBox="1">
            <a:spLocks/>
          </p:cNvSpPr>
          <p:nvPr/>
        </p:nvSpPr>
        <p:spPr>
          <a:xfrm>
            <a:off x="3299781" y="1138839"/>
            <a:ext cx="6216162" cy="407953"/>
          </a:xfrm>
          <a:prstGeom prst="rect">
            <a:avLst/>
          </a:prstGeom>
        </p:spPr>
        <p:txBody>
          <a:bodyPr vert="horz" lIns="91440" tIns="45720" rIns="91440" bIns="45720" rtlCol="0" anchor="ctr"/>
          <a:lstStyle>
            <a:defPPr>
              <a:defRPr lang="en-US"/>
            </a:defPPr>
            <a:lvl1pPr algn="l" rtl="0" fontAlgn="base">
              <a:spcBef>
                <a:spcPct val="0"/>
              </a:spcBef>
              <a:spcAft>
                <a:spcPct val="0"/>
              </a:spcAft>
              <a:defRPr sz="900" kern="1200">
                <a:solidFill>
                  <a:schemeClr val="tx1">
                    <a:tint val="75000"/>
                  </a:schemeClr>
                </a:solidFill>
                <a:latin typeface="Arial" charset="0"/>
                <a:ea typeface="+mn-ea"/>
                <a:cs typeface="Arial" charset="0"/>
              </a:defRPr>
            </a:lvl1pPr>
            <a:lvl2pPr marL="342946" algn="l" rtl="0" fontAlgn="base">
              <a:spcBef>
                <a:spcPct val="0"/>
              </a:spcBef>
              <a:spcAft>
                <a:spcPct val="0"/>
              </a:spcAft>
              <a:defRPr kern="1200">
                <a:solidFill>
                  <a:schemeClr val="tx1"/>
                </a:solidFill>
                <a:latin typeface="Arial" charset="0"/>
                <a:ea typeface="+mn-ea"/>
                <a:cs typeface="Arial" charset="0"/>
              </a:defRPr>
            </a:lvl2pPr>
            <a:lvl3pPr marL="685891" algn="l" rtl="0" fontAlgn="base">
              <a:spcBef>
                <a:spcPct val="0"/>
              </a:spcBef>
              <a:spcAft>
                <a:spcPct val="0"/>
              </a:spcAft>
              <a:defRPr kern="1200">
                <a:solidFill>
                  <a:schemeClr val="tx1"/>
                </a:solidFill>
                <a:latin typeface="Arial" charset="0"/>
                <a:ea typeface="+mn-ea"/>
                <a:cs typeface="Arial" charset="0"/>
              </a:defRPr>
            </a:lvl3pPr>
            <a:lvl4pPr marL="1028837" algn="l" rtl="0" fontAlgn="base">
              <a:spcBef>
                <a:spcPct val="0"/>
              </a:spcBef>
              <a:spcAft>
                <a:spcPct val="0"/>
              </a:spcAft>
              <a:defRPr kern="1200">
                <a:solidFill>
                  <a:schemeClr val="tx1"/>
                </a:solidFill>
                <a:latin typeface="Arial" charset="0"/>
                <a:ea typeface="+mn-ea"/>
                <a:cs typeface="Arial" charset="0"/>
              </a:defRPr>
            </a:lvl4pPr>
            <a:lvl5pPr marL="1371783" algn="l" rtl="0" fontAlgn="base">
              <a:spcBef>
                <a:spcPct val="0"/>
              </a:spcBef>
              <a:spcAft>
                <a:spcPct val="0"/>
              </a:spcAft>
              <a:defRPr kern="1200">
                <a:solidFill>
                  <a:schemeClr val="tx1"/>
                </a:solidFill>
                <a:latin typeface="Arial" charset="0"/>
                <a:ea typeface="+mn-ea"/>
                <a:cs typeface="Arial" charset="0"/>
              </a:defRPr>
            </a:lvl5pPr>
            <a:lvl6pPr marL="1714729" algn="l" defTabSz="685891" rtl="0" eaLnBrk="1" latinLnBrk="0" hangingPunct="1">
              <a:defRPr kern="1200">
                <a:solidFill>
                  <a:schemeClr val="tx1"/>
                </a:solidFill>
                <a:latin typeface="Arial" charset="0"/>
                <a:ea typeface="+mn-ea"/>
                <a:cs typeface="Arial" charset="0"/>
              </a:defRPr>
            </a:lvl6pPr>
            <a:lvl7pPr marL="2057674" algn="l" defTabSz="685891" rtl="0" eaLnBrk="1" latinLnBrk="0" hangingPunct="1">
              <a:defRPr kern="1200">
                <a:solidFill>
                  <a:schemeClr val="tx1"/>
                </a:solidFill>
                <a:latin typeface="Arial" charset="0"/>
                <a:ea typeface="+mn-ea"/>
                <a:cs typeface="Arial" charset="0"/>
              </a:defRPr>
            </a:lvl7pPr>
            <a:lvl8pPr marL="2400620" algn="l" defTabSz="685891" rtl="0" eaLnBrk="1" latinLnBrk="0" hangingPunct="1">
              <a:defRPr kern="1200">
                <a:solidFill>
                  <a:schemeClr val="tx1"/>
                </a:solidFill>
                <a:latin typeface="Arial" charset="0"/>
                <a:ea typeface="+mn-ea"/>
                <a:cs typeface="Arial" charset="0"/>
              </a:defRPr>
            </a:lvl8pPr>
            <a:lvl9pPr marL="2743566" algn="l" defTabSz="685891" rtl="0" eaLnBrk="1" latinLnBrk="0" hangingPunct="1">
              <a:defRPr kern="1200">
                <a:solidFill>
                  <a:schemeClr val="tx1"/>
                </a:solidFill>
                <a:latin typeface="Arial" charset="0"/>
                <a:ea typeface="+mn-ea"/>
                <a:cs typeface="Arial" charset="0"/>
              </a:defRPr>
            </a:lvl9pPr>
          </a:lstStyle>
          <a:p>
            <a:r>
              <a:rPr lang="en-US" sz="3600" dirty="0" err="1" smtClean="0">
                <a:solidFill>
                  <a:schemeClr val="bg1"/>
                </a:solidFill>
              </a:rPr>
              <a:t>Mapathon</a:t>
            </a:r>
            <a:r>
              <a:rPr lang="en-US" sz="3600" dirty="0" smtClean="0">
                <a:solidFill>
                  <a:schemeClr val="bg1"/>
                </a:solidFill>
              </a:rPr>
              <a:t> Introduction</a:t>
            </a:r>
            <a:endParaRPr lang="en-US" sz="36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32" y="826974"/>
            <a:ext cx="2802681" cy="1111023"/>
          </a:xfrm>
          <a:prstGeom prst="rect">
            <a:avLst/>
          </a:prstGeom>
        </p:spPr>
      </p:pic>
    </p:spTree>
    <p:extLst>
      <p:ext uri="{BB962C8B-B14F-4D97-AF65-F5344CB8AC3E}">
        <p14:creationId xmlns:p14="http://schemas.microsoft.com/office/powerpoint/2010/main" val="252812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algn="ctr" defTabSz="1219170">
              <a:defRPr/>
            </a:pPr>
            <a:endParaRPr lang="en-GB" sz="2133" kern="0" dirty="0">
              <a:solidFill>
                <a:schemeClr val="bg1"/>
              </a:solidFill>
              <a:latin typeface="Arial"/>
            </a:endParaRPr>
          </a:p>
        </p:txBody>
      </p:sp>
      <p:sp>
        <p:nvSpPr>
          <p:cNvPr id="2" name="Title 1"/>
          <p:cNvSpPr>
            <a:spLocks noGrp="1"/>
          </p:cNvSpPr>
          <p:nvPr>
            <p:ph type="title"/>
          </p:nvPr>
        </p:nvSpPr>
        <p:spPr>
          <a:xfrm>
            <a:off x="232997" y="2"/>
            <a:ext cx="7886700" cy="1325563"/>
          </a:xfrm>
        </p:spPr>
        <p:txBody>
          <a:bodyPr>
            <a:normAutofit/>
          </a:bodyPr>
          <a:lstStyle/>
          <a:p>
            <a:r>
              <a:rPr lang="en-GB" sz="3200" dirty="0" smtClean="0">
                <a:solidFill>
                  <a:schemeClr val="bg1"/>
                </a:solidFill>
                <a:latin typeface="Arial" panose="020B0604020202020204" pitchFamily="34" charset="0"/>
                <a:cs typeface="Arial" panose="020B0604020202020204" pitchFamily="34" charset="0"/>
              </a:rPr>
              <a:t>Welcome</a:t>
            </a:r>
            <a:endParaRPr lang="en-GB" sz="3200" dirty="0">
              <a:solidFill>
                <a:schemeClr val="bg1"/>
              </a:solidFill>
              <a:latin typeface="Arial" panose="020B0604020202020204" pitchFamily="34" charset="0"/>
              <a:cs typeface="Arial" panose="020B0604020202020204" pitchFamily="34" charset="0"/>
            </a:endParaRPr>
          </a:p>
        </p:txBody>
      </p:sp>
      <p:sp>
        <p:nvSpPr>
          <p:cNvPr id="7" name="Content Placeholder 4"/>
          <p:cNvSpPr txBox="1">
            <a:spLocks/>
          </p:cNvSpPr>
          <p:nvPr/>
        </p:nvSpPr>
        <p:spPr>
          <a:xfrm>
            <a:off x="380359" y="1427166"/>
            <a:ext cx="8389643" cy="4668837"/>
          </a:xfrm>
          <a:prstGeom prst="rect">
            <a:avLst/>
          </a:prstGeom>
        </p:spPr>
        <p:txBody>
          <a:bodyPr vert="horz" lIns="0" tIns="0" rIns="0" bIns="0" rtlCol="0">
            <a:noAutofit/>
          </a:bodyPr>
          <a:lstStyle>
            <a:lvl1pPr marL="0" indent="0" algn="l" rtl="0" eaLnBrk="1" fontAlgn="base" hangingPunct="1">
              <a:spcBef>
                <a:spcPts val="0"/>
              </a:spcBef>
              <a:spcAft>
                <a:spcPts val="533"/>
              </a:spcAft>
              <a:buSzPct val="80000"/>
              <a:buFont typeface="Arial" pitchFamily="34" charset="0"/>
              <a:buNone/>
              <a:defRPr sz="2667" kern="1200">
                <a:solidFill>
                  <a:schemeClr val="tx1"/>
                </a:solidFill>
                <a:latin typeface="+mn-lt"/>
                <a:ea typeface="Arial" pitchFamily="-105" charset="-52"/>
                <a:cs typeface="Arial" pitchFamily="34" charset="0"/>
              </a:defRPr>
            </a:lvl1pPr>
            <a:lvl2pPr marL="457239" indent="-230418" algn="l" rtl="0" eaLnBrk="1" fontAlgn="base" hangingPunct="1">
              <a:spcBef>
                <a:spcPts val="0"/>
              </a:spcBef>
              <a:spcAft>
                <a:spcPts val="533"/>
              </a:spcAft>
              <a:buSzPct val="80000"/>
              <a:buFont typeface="Arial" pitchFamily="34" charset="0"/>
              <a:buChar char="–"/>
              <a:defRPr sz="2400" kern="1200">
                <a:solidFill>
                  <a:schemeClr val="tx1"/>
                </a:solidFill>
                <a:latin typeface="+mn-lt"/>
                <a:ea typeface="Arial" pitchFamily="-105" charset="-52"/>
                <a:cs typeface="Arial" pitchFamily="34" charset="0"/>
              </a:defRPr>
            </a:lvl2pPr>
            <a:lvl3pPr marL="687657" indent="-230418" algn="l" rtl="0" eaLnBrk="1" fontAlgn="base" hangingPunct="1">
              <a:spcBef>
                <a:spcPts val="0"/>
              </a:spcBef>
              <a:spcAft>
                <a:spcPts val="533"/>
              </a:spcAft>
              <a:buSzPct val="80000"/>
              <a:buFont typeface="Arial" pitchFamily="34" charset="0"/>
              <a:buChar char="•"/>
              <a:defRPr sz="2000" kern="1200">
                <a:solidFill>
                  <a:schemeClr val="tx1"/>
                </a:solidFill>
                <a:latin typeface="+mn-lt"/>
                <a:ea typeface="Arial" pitchFamily="-105" charset="-52"/>
                <a:cs typeface="Arial" pitchFamily="34" charset="0"/>
              </a:defRPr>
            </a:lvl3pPr>
            <a:lvl4pPr marL="910876" indent="-226818" algn="l" rtl="0" eaLnBrk="1" fontAlgn="base" hangingPunct="1">
              <a:spcBef>
                <a:spcPts val="0"/>
              </a:spcBef>
              <a:spcAft>
                <a:spcPts val="533"/>
              </a:spcAft>
              <a:buSzPct val="80000"/>
              <a:buFont typeface="Arial" pitchFamily="34" charset="0"/>
              <a:buChar char="–"/>
              <a:defRPr sz="1867" kern="1200">
                <a:solidFill>
                  <a:schemeClr val="tx1"/>
                </a:solidFill>
                <a:latin typeface="+mn-lt"/>
                <a:ea typeface="Arial" pitchFamily="-105" charset="-52"/>
                <a:cs typeface="Arial" pitchFamily="34" charset="0"/>
              </a:defRPr>
            </a:lvl4pPr>
            <a:lvl5pPr marL="1144895" indent="-230418" algn="l" rtl="0" eaLnBrk="1" fontAlgn="base" hangingPunct="1">
              <a:spcBef>
                <a:spcPts val="0"/>
              </a:spcBef>
              <a:spcAft>
                <a:spcPts val="533"/>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809"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47"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286"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24"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latin typeface="Arial"/>
                <a:cs typeface="Arial"/>
              </a:rPr>
              <a:t>Thanks for attending the </a:t>
            </a:r>
            <a:r>
              <a:rPr lang="en-GB" sz="2000" dirty="0" smtClean="0">
                <a:solidFill>
                  <a:srgbClr val="FF0000"/>
                </a:solidFill>
                <a:latin typeface="Arial"/>
                <a:cs typeface="Arial"/>
              </a:rPr>
              <a:t>&lt;insert details&gt; </a:t>
            </a:r>
            <a:r>
              <a:rPr lang="en-GB" sz="2000" dirty="0" err="1" smtClean="0">
                <a:solidFill>
                  <a:srgbClr val="FF0000"/>
                </a:solidFill>
                <a:latin typeface="Arial"/>
                <a:cs typeface="Arial"/>
              </a:rPr>
              <a:t>mapathon</a:t>
            </a:r>
            <a:endParaRPr lang="en-GB" sz="2000" dirty="0" smtClean="0">
              <a:solidFill>
                <a:srgbClr val="FF0000"/>
              </a:solidFill>
              <a:latin typeface="Arial"/>
              <a:cs typeface="Arial"/>
            </a:endParaRPr>
          </a:p>
          <a:p>
            <a:endParaRPr lang="en-US" sz="2000" dirty="0">
              <a:latin typeface="Arial"/>
              <a:cs typeface="Arial"/>
            </a:endParaRPr>
          </a:p>
          <a:p>
            <a:r>
              <a:rPr lang="en-US" sz="2000" dirty="0">
                <a:latin typeface="Arial"/>
                <a:cs typeface="Arial"/>
              </a:rPr>
              <a:t>While you are waiting for others to arrive, complete the below steps:</a:t>
            </a:r>
          </a:p>
          <a:p>
            <a:pPr marL="514350" indent="-514350">
              <a:buAutoNum type="arabicPeriod"/>
            </a:pPr>
            <a:r>
              <a:rPr lang="en-US" sz="2000" dirty="0">
                <a:latin typeface="Arial"/>
                <a:cs typeface="Arial"/>
              </a:rPr>
              <a:t>Sign up for an account at </a:t>
            </a:r>
            <a:r>
              <a:rPr lang="en-US" sz="2000" dirty="0">
                <a:latin typeface="Arial"/>
                <a:cs typeface="Arial"/>
                <a:hlinkClick r:id="rId2"/>
              </a:rPr>
              <a:t>www.openstreetmap.org</a:t>
            </a:r>
            <a:endParaRPr lang="en-US" sz="2000" dirty="0">
              <a:latin typeface="Arial"/>
              <a:cs typeface="Arial"/>
            </a:endParaRPr>
          </a:p>
          <a:p>
            <a:pPr marL="514350" indent="-514350">
              <a:buAutoNum type="arabicPeriod"/>
            </a:pPr>
            <a:r>
              <a:rPr lang="en-US" sz="2000" dirty="0">
                <a:latin typeface="Arial"/>
                <a:cs typeface="Arial"/>
              </a:rPr>
              <a:t>Check your email and confirm your account by clicking the link provided!</a:t>
            </a:r>
          </a:p>
          <a:p>
            <a:pPr marL="514350" indent="-514350">
              <a:buAutoNum type="arabicPeriod"/>
            </a:pPr>
            <a:r>
              <a:rPr lang="en-US" sz="2000" dirty="0">
                <a:latin typeface="Arial"/>
                <a:cs typeface="Arial"/>
              </a:rPr>
              <a:t>Read through the steps on the guide on your table, to get familiar with how to map</a:t>
            </a:r>
          </a:p>
          <a:p>
            <a:endParaRPr lang="en-US" sz="1600" dirty="0" smtClean="0">
              <a:latin typeface="Arial"/>
              <a:cs typeface="Arial"/>
            </a:endParaRPr>
          </a:p>
          <a:p>
            <a:endParaRPr kumimoji="0" lang="en-US" sz="400" b="0" i="0" u="none" strike="noStrike" kern="1200" cap="none" spc="0" normalizeH="0" baseline="0" noProof="0" dirty="0" smtClean="0">
              <a:ln>
                <a:noFill/>
              </a:ln>
              <a:solidFill>
                <a:srgbClr val="000000"/>
              </a:solidFill>
              <a:effectLst/>
              <a:uLnTx/>
              <a:uFillTx/>
              <a:latin typeface="Arial"/>
              <a:cs typeface="Arial" pitchFamily="34" charset="0"/>
            </a:endParaRPr>
          </a:p>
        </p:txBody>
      </p:sp>
      <p:sp>
        <p:nvSpPr>
          <p:cNvPr id="3" name="TextBox 2"/>
          <p:cNvSpPr txBox="1"/>
          <p:nvPr/>
        </p:nvSpPr>
        <p:spPr>
          <a:xfrm>
            <a:off x="6574118" y="5718273"/>
            <a:ext cx="2405529" cy="646331"/>
          </a:xfrm>
          <a:prstGeom prst="rect">
            <a:avLst/>
          </a:prstGeom>
          <a:noFill/>
        </p:spPr>
        <p:txBody>
          <a:bodyPr wrap="square" rtlCol="0">
            <a:spAutoFit/>
          </a:bodyPr>
          <a:lstStyle/>
          <a:p>
            <a:r>
              <a:rPr lang="en-US" dirty="0" smtClean="0">
                <a:solidFill>
                  <a:srgbClr val="FF0000"/>
                </a:solidFill>
              </a:rPr>
              <a:t>Insert your logo and </a:t>
            </a:r>
            <a:r>
              <a:rPr lang="en-US" dirty="0" err="1" smtClean="0">
                <a:solidFill>
                  <a:srgbClr val="FF0000"/>
                </a:solidFill>
              </a:rPr>
              <a:t>hashtag</a:t>
            </a:r>
            <a:r>
              <a:rPr lang="en-US" dirty="0" smtClean="0">
                <a:solidFill>
                  <a:srgbClr val="FF0000"/>
                </a:solidFill>
              </a:rPr>
              <a:t> if relevant</a:t>
            </a:r>
            <a:endParaRPr lang="en-US" dirty="0">
              <a:solidFill>
                <a:srgbClr val="FF0000"/>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63392"/>
          <a:stretch/>
        </p:blipFill>
        <p:spPr>
          <a:xfrm>
            <a:off x="8063563" y="84579"/>
            <a:ext cx="906240" cy="981344"/>
          </a:xfrm>
          <a:prstGeom prst="rect">
            <a:avLst/>
          </a:prstGeom>
        </p:spPr>
      </p:pic>
    </p:spTree>
    <p:extLst>
      <p:ext uri="{BB962C8B-B14F-4D97-AF65-F5344CB8AC3E}">
        <p14:creationId xmlns:p14="http://schemas.microsoft.com/office/powerpoint/2010/main" val="399928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algn="ctr" defTabSz="1219170">
              <a:defRPr/>
            </a:pPr>
            <a:endParaRPr lang="en-GB" sz="2133" kern="0" dirty="0">
              <a:solidFill>
                <a:schemeClr val="bg1"/>
              </a:solidFill>
              <a:latin typeface="Arial"/>
            </a:endParaRPr>
          </a:p>
        </p:txBody>
      </p:sp>
      <p:sp>
        <p:nvSpPr>
          <p:cNvPr id="2" name="Title 1"/>
          <p:cNvSpPr>
            <a:spLocks noGrp="1"/>
          </p:cNvSpPr>
          <p:nvPr>
            <p:ph type="title"/>
          </p:nvPr>
        </p:nvSpPr>
        <p:spPr>
          <a:xfrm>
            <a:off x="232997" y="2"/>
            <a:ext cx="7886700" cy="1325563"/>
          </a:xfrm>
        </p:spPr>
        <p:txBody>
          <a:bodyPr>
            <a:normAutofit/>
          </a:bodyPr>
          <a:lstStyle/>
          <a:p>
            <a:r>
              <a:rPr lang="en-GB" sz="3200" dirty="0">
                <a:solidFill>
                  <a:schemeClr val="bg1"/>
                </a:solidFill>
                <a:latin typeface="Arial" panose="020B0604020202020204" pitchFamily="34" charset="0"/>
                <a:cs typeface="Arial" panose="020B0604020202020204" pitchFamily="34" charset="0"/>
              </a:rPr>
              <a:t>What is mapping, and why do it?</a:t>
            </a:r>
          </a:p>
        </p:txBody>
      </p:sp>
      <p:sp>
        <p:nvSpPr>
          <p:cNvPr id="7" name="Content Placeholder 4"/>
          <p:cNvSpPr txBox="1">
            <a:spLocks/>
          </p:cNvSpPr>
          <p:nvPr/>
        </p:nvSpPr>
        <p:spPr>
          <a:xfrm>
            <a:off x="380359" y="1427166"/>
            <a:ext cx="8389643" cy="4668837"/>
          </a:xfrm>
          <a:prstGeom prst="rect">
            <a:avLst/>
          </a:prstGeom>
        </p:spPr>
        <p:txBody>
          <a:bodyPr vert="horz" lIns="0" tIns="0" rIns="0" bIns="0" rtlCol="0">
            <a:noAutofit/>
          </a:bodyPr>
          <a:lstStyle>
            <a:lvl1pPr marL="0" indent="0" algn="l" rtl="0" eaLnBrk="1" fontAlgn="base" hangingPunct="1">
              <a:spcBef>
                <a:spcPts val="0"/>
              </a:spcBef>
              <a:spcAft>
                <a:spcPts val="533"/>
              </a:spcAft>
              <a:buSzPct val="80000"/>
              <a:buFont typeface="Arial" pitchFamily="34" charset="0"/>
              <a:buNone/>
              <a:defRPr sz="2667" kern="1200">
                <a:solidFill>
                  <a:schemeClr val="tx1"/>
                </a:solidFill>
                <a:latin typeface="+mn-lt"/>
                <a:ea typeface="Arial" pitchFamily="-105" charset="-52"/>
                <a:cs typeface="Arial" pitchFamily="34" charset="0"/>
              </a:defRPr>
            </a:lvl1pPr>
            <a:lvl2pPr marL="457239" indent="-230418" algn="l" rtl="0" eaLnBrk="1" fontAlgn="base" hangingPunct="1">
              <a:spcBef>
                <a:spcPts val="0"/>
              </a:spcBef>
              <a:spcAft>
                <a:spcPts val="533"/>
              </a:spcAft>
              <a:buSzPct val="80000"/>
              <a:buFont typeface="Arial" pitchFamily="34" charset="0"/>
              <a:buChar char="–"/>
              <a:defRPr sz="2400" kern="1200">
                <a:solidFill>
                  <a:schemeClr val="tx1"/>
                </a:solidFill>
                <a:latin typeface="+mn-lt"/>
                <a:ea typeface="Arial" pitchFamily="-105" charset="-52"/>
                <a:cs typeface="Arial" pitchFamily="34" charset="0"/>
              </a:defRPr>
            </a:lvl2pPr>
            <a:lvl3pPr marL="687657" indent="-230418" algn="l" rtl="0" eaLnBrk="1" fontAlgn="base" hangingPunct="1">
              <a:spcBef>
                <a:spcPts val="0"/>
              </a:spcBef>
              <a:spcAft>
                <a:spcPts val="533"/>
              </a:spcAft>
              <a:buSzPct val="80000"/>
              <a:buFont typeface="Arial" pitchFamily="34" charset="0"/>
              <a:buChar char="•"/>
              <a:defRPr sz="2000" kern="1200">
                <a:solidFill>
                  <a:schemeClr val="tx1"/>
                </a:solidFill>
                <a:latin typeface="+mn-lt"/>
                <a:ea typeface="Arial" pitchFamily="-105" charset="-52"/>
                <a:cs typeface="Arial" pitchFamily="34" charset="0"/>
              </a:defRPr>
            </a:lvl3pPr>
            <a:lvl4pPr marL="910876" indent="-226818" algn="l" rtl="0" eaLnBrk="1" fontAlgn="base" hangingPunct="1">
              <a:spcBef>
                <a:spcPts val="0"/>
              </a:spcBef>
              <a:spcAft>
                <a:spcPts val="533"/>
              </a:spcAft>
              <a:buSzPct val="80000"/>
              <a:buFont typeface="Arial" pitchFamily="34" charset="0"/>
              <a:buChar char="–"/>
              <a:defRPr sz="1867" kern="1200">
                <a:solidFill>
                  <a:schemeClr val="tx1"/>
                </a:solidFill>
                <a:latin typeface="+mn-lt"/>
                <a:ea typeface="Arial" pitchFamily="-105" charset="-52"/>
                <a:cs typeface="Arial" pitchFamily="34" charset="0"/>
              </a:defRPr>
            </a:lvl4pPr>
            <a:lvl5pPr marL="1144895" indent="-230418" algn="l" rtl="0" eaLnBrk="1" fontAlgn="base" hangingPunct="1">
              <a:spcBef>
                <a:spcPts val="0"/>
              </a:spcBef>
              <a:spcAft>
                <a:spcPts val="533"/>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809"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47"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286"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24"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a:latin typeface="Arial"/>
                <a:cs typeface="Arial"/>
              </a:rPr>
              <a:t>Aim</a:t>
            </a:r>
            <a:r>
              <a:rPr lang="en-US" sz="1600" dirty="0">
                <a:latin typeface="Arial"/>
                <a:cs typeface="Arial"/>
              </a:rPr>
              <a:t>: Creating digital maps of the world’s ‘forgotten’ places by crowdsourcing. Described as ‘</a:t>
            </a:r>
            <a:r>
              <a:rPr lang="en-US" sz="1600" dirty="0">
                <a:latin typeface="Arial"/>
                <a:cs typeface="Arial"/>
                <a:hlinkClick r:id="rId2"/>
              </a:rPr>
              <a:t>the human genome project for international development</a:t>
            </a:r>
            <a:r>
              <a:rPr lang="en-US" sz="1600" dirty="0">
                <a:latin typeface="Arial"/>
                <a:cs typeface="Arial"/>
              </a:rPr>
              <a:t>’.</a:t>
            </a:r>
          </a:p>
          <a:p>
            <a:endParaRPr lang="en-US" sz="1600" dirty="0">
              <a:latin typeface="Arial"/>
              <a:cs typeface="Arial"/>
            </a:endParaRPr>
          </a:p>
          <a:p>
            <a:r>
              <a:rPr lang="en-US" sz="1600" b="1" dirty="0">
                <a:latin typeface="Arial"/>
                <a:cs typeface="Arial"/>
              </a:rPr>
              <a:t>Why</a:t>
            </a:r>
            <a:r>
              <a:rPr lang="en-US" sz="1600" dirty="0">
                <a:latin typeface="Arial"/>
                <a:cs typeface="Arial"/>
              </a:rPr>
              <a:t>: </a:t>
            </a:r>
            <a:r>
              <a:rPr lang="en-GB" sz="1600" dirty="0">
                <a:latin typeface="Arial"/>
                <a:cs typeface="Arial"/>
              </a:rPr>
              <a:t>Many parts of the world most vulnerable to humanitarian crises such as natural disasters, disease outbreaks, epidemics or conflict are not mapped. People have limited/ no visibility to the situation on the ground.</a:t>
            </a:r>
          </a:p>
          <a:p>
            <a:endParaRPr lang="en-US" sz="1600" b="1" dirty="0">
              <a:latin typeface="Arial"/>
              <a:cs typeface="Arial"/>
            </a:endParaRPr>
          </a:p>
          <a:p>
            <a:r>
              <a:rPr lang="en-US" sz="1600" b="1" dirty="0">
                <a:latin typeface="Arial"/>
                <a:cs typeface="Arial"/>
              </a:rPr>
              <a:t>Process</a:t>
            </a:r>
            <a:r>
              <a:rPr lang="en-US" sz="1600" dirty="0">
                <a:latin typeface="Arial"/>
                <a:cs typeface="Arial"/>
              </a:rPr>
              <a:t>:</a:t>
            </a:r>
          </a:p>
          <a:p>
            <a:pPr marL="342900" indent="-342900">
              <a:buFont typeface="Arial" pitchFamily="34" charset="0"/>
              <a:buAutoNum type="arabicPeriod"/>
            </a:pPr>
            <a:r>
              <a:rPr lang="en-US" sz="1600" dirty="0">
                <a:latin typeface="Arial"/>
                <a:cs typeface="Arial"/>
              </a:rPr>
              <a:t>Remote volunteers trace maps over satellite pictures, using a tool called </a:t>
            </a:r>
            <a:r>
              <a:rPr lang="en-US" sz="1600" dirty="0" err="1">
                <a:latin typeface="Arial"/>
                <a:cs typeface="Arial"/>
              </a:rPr>
              <a:t>OpenStreetMap</a:t>
            </a:r>
            <a:endParaRPr lang="en-US" sz="1600" dirty="0">
              <a:latin typeface="Arial"/>
              <a:cs typeface="Arial"/>
            </a:endParaRPr>
          </a:p>
          <a:p>
            <a:pPr marL="342900" indent="-342900">
              <a:buFont typeface="Arial" pitchFamily="34" charset="0"/>
              <a:buAutoNum type="arabicPeriod"/>
            </a:pPr>
            <a:r>
              <a:rPr lang="en-US" sz="1600" dirty="0" smtClean="0">
                <a:latin typeface="Arial"/>
                <a:cs typeface="Arial"/>
              </a:rPr>
              <a:t>The maps are validated by remote experienced mappers</a:t>
            </a:r>
          </a:p>
          <a:p>
            <a:pPr marL="342900" indent="-342900">
              <a:buFont typeface="Arial" pitchFamily="34" charset="0"/>
              <a:buAutoNum type="arabicPeriod"/>
            </a:pPr>
            <a:r>
              <a:rPr lang="en-US" sz="1600" dirty="0" smtClean="0">
                <a:latin typeface="Arial"/>
                <a:cs typeface="Arial"/>
              </a:rPr>
              <a:t>The </a:t>
            </a:r>
            <a:r>
              <a:rPr lang="en-US" sz="1600" dirty="0">
                <a:latin typeface="Arial"/>
                <a:cs typeface="Arial"/>
              </a:rPr>
              <a:t>maps are validated locally by volunteers, and details e.g. place </a:t>
            </a:r>
            <a:r>
              <a:rPr lang="en-US" sz="1600" dirty="0" smtClean="0">
                <a:latin typeface="Arial"/>
                <a:cs typeface="Arial"/>
              </a:rPr>
              <a:t>names, identifying hospitals </a:t>
            </a:r>
            <a:r>
              <a:rPr lang="en-US" sz="1600" dirty="0">
                <a:latin typeface="Arial"/>
                <a:cs typeface="Arial"/>
              </a:rPr>
              <a:t>are </a:t>
            </a:r>
            <a:r>
              <a:rPr lang="en-US" sz="1600" dirty="0" smtClean="0">
                <a:latin typeface="Arial"/>
                <a:cs typeface="Arial"/>
              </a:rPr>
              <a:t>added </a:t>
            </a:r>
            <a:r>
              <a:rPr lang="en-US" sz="1600" i="1" dirty="0" smtClean="0">
                <a:latin typeface="Arial"/>
                <a:cs typeface="Arial"/>
              </a:rPr>
              <a:t>(project dependent)</a:t>
            </a:r>
          </a:p>
          <a:p>
            <a:endParaRPr lang="en-US" sz="1600" dirty="0">
              <a:latin typeface="Arial"/>
              <a:cs typeface="Arial"/>
            </a:endParaRPr>
          </a:p>
          <a:p>
            <a:r>
              <a:rPr lang="en-US" sz="1600" dirty="0">
                <a:latin typeface="Arial"/>
                <a:cs typeface="Arial"/>
              </a:rPr>
              <a:t>Humanitarian </a:t>
            </a:r>
            <a:r>
              <a:rPr lang="en-US" sz="1600" dirty="0" err="1">
                <a:latin typeface="Arial"/>
                <a:cs typeface="Arial"/>
              </a:rPr>
              <a:t>organisations</a:t>
            </a:r>
            <a:r>
              <a:rPr lang="en-US" sz="1600" dirty="0">
                <a:latin typeface="Arial"/>
                <a:cs typeface="Arial"/>
              </a:rPr>
              <a:t> can then use </a:t>
            </a:r>
            <a:r>
              <a:rPr lang="en-US" sz="1600" dirty="0" smtClean="0">
                <a:latin typeface="Arial"/>
                <a:cs typeface="Arial"/>
              </a:rPr>
              <a:t>mapped</a:t>
            </a:r>
          </a:p>
          <a:p>
            <a:r>
              <a:rPr lang="en-US" sz="1600" dirty="0" smtClean="0">
                <a:latin typeface="Arial"/>
                <a:cs typeface="Arial"/>
              </a:rPr>
              <a:t>information to </a:t>
            </a:r>
            <a:r>
              <a:rPr lang="en-US" sz="1600" dirty="0">
                <a:latin typeface="Arial"/>
                <a:cs typeface="Arial"/>
              </a:rPr>
              <a:t>plan risk reduction and disaster </a:t>
            </a:r>
            <a:r>
              <a:rPr lang="en-US" sz="1600" dirty="0" smtClean="0">
                <a:latin typeface="Arial"/>
                <a:cs typeface="Arial"/>
              </a:rPr>
              <a:t>response</a:t>
            </a:r>
          </a:p>
          <a:p>
            <a:r>
              <a:rPr lang="en-US" sz="1600" dirty="0" smtClean="0">
                <a:latin typeface="Arial"/>
                <a:cs typeface="Arial"/>
              </a:rPr>
              <a:t>activities </a:t>
            </a:r>
            <a:r>
              <a:rPr lang="en-US" sz="1600" dirty="0">
                <a:latin typeface="Arial"/>
                <a:cs typeface="Arial"/>
              </a:rPr>
              <a:t>that save </a:t>
            </a:r>
            <a:r>
              <a:rPr lang="en-US" sz="1600" dirty="0" smtClean="0">
                <a:latin typeface="Arial"/>
                <a:cs typeface="Arial"/>
              </a:rPr>
              <a:t>lives</a:t>
            </a:r>
          </a:p>
          <a:p>
            <a:endParaRPr kumimoji="0" lang="en-US" sz="400" b="0" i="0" u="none" strike="noStrike" kern="1200" cap="none" spc="0" normalizeH="0" baseline="0" noProof="0" dirty="0" smtClean="0">
              <a:ln>
                <a:noFill/>
              </a:ln>
              <a:solidFill>
                <a:srgbClr val="000000"/>
              </a:solidFill>
              <a:effectLst/>
              <a:uLnTx/>
              <a:uFillTx/>
              <a:latin typeface="Arial"/>
              <a:cs typeface="Arial" pitchFamily="34" charset="0"/>
            </a:endParaRPr>
          </a:p>
        </p:txBody>
      </p:sp>
      <p:pic>
        <p:nvPicPr>
          <p:cNvPr id="3" name="Picture 2"/>
          <p:cNvPicPr>
            <a:picLocks noChangeAspect="1"/>
          </p:cNvPicPr>
          <p:nvPr/>
        </p:nvPicPr>
        <p:blipFill>
          <a:blip r:embed="rId3"/>
          <a:stretch>
            <a:fillRect/>
          </a:stretch>
        </p:blipFill>
        <p:spPr>
          <a:xfrm>
            <a:off x="5695768" y="5056098"/>
            <a:ext cx="3346824" cy="142240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63392"/>
          <a:stretch/>
        </p:blipFill>
        <p:spPr>
          <a:xfrm>
            <a:off x="8063563" y="84579"/>
            <a:ext cx="906240" cy="981344"/>
          </a:xfrm>
          <a:prstGeom prst="rect">
            <a:avLst/>
          </a:prstGeom>
        </p:spPr>
      </p:pic>
    </p:spTree>
    <p:extLst>
      <p:ext uri="{BB962C8B-B14F-4D97-AF65-F5344CB8AC3E}">
        <p14:creationId xmlns:p14="http://schemas.microsoft.com/office/powerpoint/2010/main" val="331266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774376" y="1719467"/>
            <a:ext cx="1329249" cy="1329249"/>
          </a:xfrm>
          <a:prstGeom prst="rect">
            <a:avLst/>
          </a:prstGeom>
        </p:spPr>
      </p:pic>
      <p:pic>
        <p:nvPicPr>
          <p:cNvPr id="5" name="Picture 4"/>
          <p:cNvPicPr>
            <a:picLocks noChangeAspect="1"/>
          </p:cNvPicPr>
          <p:nvPr/>
        </p:nvPicPr>
        <p:blipFill>
          <a:blip r:embed="rId3">
            <a:duotone>
              <a:schemeClr val="accent6">
                <a:shade val="45000"/>
                <a:satMod val="135000"/>
              </a:schemeClr>
              <a:prstClr val="white"/>
            </a:duotone>
          </a:blip>
          <a:stretch>
            <a:fillRect/>
          </a:stretch>
        </p:blipFill>
        <p:spPr>
          <a:xfrm>
            <a:off x="2716402" y="1715638"/>
            <a:ext cx="1329249" cy="1329249"/>
          </a:xfrm>
          <a:prstGeom prst="rect">
            <a:avLst/>
          </a:prstGeom>
        </p:spPr>
      </p:pic>
      <p:pic>
        <p:nvPicPr>
          <p:cNvPr id="6" name="Picture 5"/>
          <p:cNvPicPr>
            <a:picLocks noChangeAspect="1"/>
          </p:cNvPicPr>
          <p:nvPr/>
        </p:nvPicPr>
        <p:blipFill>
          <a:blip r:embed="rId4">
            <a:duotone>
              <a:schemeClr val="accent3">
                <a:shade val="45000"/>
                <a:satMod val="135000"/>
              </a:schemeClr>
              <a:prstClr val="white"/>
            </a:duotone>
          </a:blip>
          <a:stretch>
            <a:fillRect/>
          </a:stretch>
        </p:blipFill>
        <p:spPr>
          <a:xfrm>
            <a:off x="774376" y="3922875"/>
            <a:ext cx="1330887" cy="1330887"/>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4979023" y="1690221"/>
            <a:ext cx="1270000" cy="1270000"/>
          </a:xfrm>
          <a:prstGeom prst="rect">
            <a:avLst/>
          </a:prstGeom>
        </p:spPr>
      </p:pic>
      <p:sp>
        <p:nvSpPr>
          <p:cNvPr id="8" name="Rectangle 7"/>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algn="ctr" defTabSz="1219170">
              <a:defRPr/>
            </a:pPr>
            <a:endParaRPr lang="en-GB" sz="2133" kern="0" dirty="0">
              <a:solidFill>
                <a:schemeClr val="bg1"/>
              </a:solidFill>
              <a:latin typeface="Arial"/>
            </a:endParaRPr>
          </a:p>
        </p:txBody>
      </p:sp>
      <p:sp>
        <p:nvSpPr>
          <p:cNvPr id="9" name="Title 1"/>
          <p:cNvSpPr>
            <a:spLocks noGrp="1"/>
          </p:cNvSpPr>
          <p:nvPr>
            <p:ph type="title"/>
          </p:nvPr>
        </p:nvSpPr>
        <p:spPr>
          <a:xfrm>
            <a:off x="232997" y="0"/>
            <a:ext cx="7602692" cy="1325563"/>
          </a:xfrm>
        </p:spPr>
        <p:txBody>
          <a:bodyPr>
            <a:normAutofit fontScale="90000"/>
          </a:bodyPr>
          <a:lstStyle/>
          <a:p>
            <a:pPr algn="l"/>
            <a:r>
              <a:rPr lang="en-GB" sz="3200" dirty="0" smtClean="0">
                <a:solidFill>
                  <a:schemeClr val="bg1"/>
                </a:solidFill>
                <a:latin typeface="Arial" panose="020B0604020202020204" pitchFamily="34" charset="0"/>
                <a:cs typeface="Arial" panose="020B0604020202020204" pitchFamily="34" charset="0"/>
              </a:rPr>
              <a:t>When  you map, you’re solving real world data challenges for NGOs, helping with:</a:t>
            </a:r>
            <a:endParaRPr lang="en-GB" sz="3200"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232997" y="6035994"/>
            <a:ext cx="1758244" cy="584776"/>
          </a:xfrm>
          <a:prstGeom prst="rect">
            <a:avLst/>
          </a:prstGeom>
          <a:noFill/>
        </p:spPr>
        <p:txBody>
          <a:bodyPr wrap="square" rtlCol="0">
            <a:spAutoFit/>
          </a:bodyPr>
          <a:lstStyle/>
          <a:p>
            <a:r>
              <a:rPr lang="en-US" sz="1600" dirty="0" smtClean="0">
                <a:latin typeface="Arial"/>
                <a:cs typeface="Arial"/>
              </a:rPr>
              <a:t>Missing Maps founders:</a:t>
            </a:r>
            <a:endParaRPr lang="en-US" sz="1600" dirty="0">
              <a:latin typeface="Arial"/>
              <a:cs typeface="Arial"/>
            </a:endParaRPr>
          </a:p>
        </p:txBody>
      </p:sp>
      <p:pic>
        <p:nvPicPr>
          <p:cNvPr id="12"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9361" y="6135618"/>
            <a:ext cx="1820844" cy="4477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60582" y="5881289"/>
            <a:ext cx="2017059" cy="7563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 name="Picture 2" descr="Image result for american red cross"/>
          <p:cNvPicPr>
            <a:picLocks noChangeAspect="1" noChangeArrowheads="1"/>
          </p:cNvPicPr>
          <p:nvPr/>
        </p:nvPicPr>
        <p:blipFill rotWithShape="1">
          <a:blip r:embed="rId8">
            <a:extLst>
              <a:ext uri="{28A0092B-C50C-407E-A947-70E740481C1C}">
                <a14:useLocalDpi xmlns:a14="http://schemas.microsoft.com/office/drawing/2010/main" val="0"/>
              </a:ext>
            </a:extLst>
          </a:blip>
          <a:srcRect t="17419" b="34834"/>
          <a:stretch/>
        </p:blipFill>
        <p:spPr bwMode="auto">
          <a:xfrm>
            <a:off x="7545294" y="5963383"/>
            <a:ext cx="1522492" cy="726925"/>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19"/>
          <p:cNvPicPr>
            <a:picLocks noChangeAspect="1"/>
          </p:cNvPicPr>
          <p:nvPr/>
        </p:nvPicPr>
        <p:blipFill>
          <a:blip r:embed="rId9">
            <a:duotone>
              <a:schemeClr val="accent4">
                <a:shade val="45000"/>
                <a:satMod val="135000"/>
              </a:schemeClr>
              <a:prstClr val="white"/>
            </a:duotone>
          </a:blip>
          <a:stretch>
            <a:fillRect/>
          </a:stretch>
        </p:blipFill>
        <p:spPr>
          <a:xfrm>
            <a:off x="2874280" y="4113696"/>
            <a:ext cx="1196509" cy="1196509"/>
          </a:xfrm>
          <a:prstGeom prst="rect">
            <a:avLst/>
          </a:prstGeom>
        </p:spPr>
      </p:pic>
      <p:pic>
        <p:nvPicPr>
          <p:cNvPr id="21" name="Picture 20"/>
          <p:cNvPicPr>
            <a:picLocks noChangeAspect="1"/>
          </p:cNvPicPr>
          <p:nvPr/>
        </p:nvPicPr>
        <p:blipFill>
          <a:blip r:embed="rId10">
            <a:duotone>
              <a:schemeClr val="bg2">
                <a:shade val="45000"/>
                <a:satMod val="135000"/>
              </a:schemeClr>
              <a:prstClr val="white"/>
            </a:duotone>
          </a:blip>
          <a:stretch>
            <a:fillRect/>
          </a:stretch>
        </p:blipFill>
        <p:spPr>
          <a:xfrm>
            <a:off x="5101390" y="4083020"/>
            <a:ext cx="990233" cy="990233"/>
          </a:xfrm>
          <a:prstGeom prst="rect">
            <a:avLst/>
          </a:prstGeom>
        </p:spPr>
      </p:pic>
      <p:pic>
        <p:nvPicPr>
          <p:cNvPr id="22" name="Picture 21"/>
          <p:cNvPicPr>
            <a:picLocks noChangeAspect="1"/>
          </p:cNvPicPr>
          <p:nvPr/>
        </p:nvPicPr>
        <p:blipFill>
          <a:blip r:embed="rId11">
            <a:duotone>
              <a:schemeClr val="accent5">
                <a:shade val="45000"/>
                <a:satMod val="135000"/>
              </a:schemeClr>
              <a:prstClr val="white"/>
            </a:duotone>
          </a:blip>
          <a:stretch>
            <a:fillRect/>
          </a:stretch>
        </p:blipFill>
        <p:spPr>
          <a:xfrm>
            <a:off x="7148839" y="4134061"/>
            <a:ext cx="1119701" cy="1119701"/>
          </a:xfrm>
          <a:prstGeom prst="rect">
            <a:avLst/>
          </a:prstGeom>
        </p:spPr>
      </p:pic>
      <p:sp>
        <p:nvSpPr>
          <p:cNvPr id="24" name="TextBox 23"/>
          <p:cNvSpPr txBox="1"/>
          <p:nvPr/>
        </p:nvSpPr>
        <p:spPr>
          <a:xfrm>
            <a:off x="2669832" y="3161604"/>
            <a:ext cx="1909436" cy="553998"/>
          </a:xfrm>
          <a:prstGeom prst="rect">
            <a:avLst/>
          </a:prstGeom>
          <a:noFill/>
        </p:spPr>
        <p:txBody>
          <a:bodyPr wrap="square" rtlCol="0">
            <a:spAutoFit/>
          </a:bodyPr>
          <a:lstStyle/>
          <a:p>
            <a:pPr algn="ctr"/>
            <a:r>
              <a:rPr lang="en-US" sz="1500" dirty="0" smtClean="0">
                <a:latin typeface="Arial"/>
                <a:cs typeface="Arial"/>
              </a:rPr>
              <a:t>Infectious diseases e.g. Ebola</a:t>
            </a:r>
          </a:p>
        </p:txBody>
      </p:sp>
      <p:pic>
        <p:nvPicPr>
          <p:cNvPr id="25" name="Picture 24"/>
          <p:cNvPicPr>
            <a:picLocks noChangeAspect="1"/>
          </p:cNvPicPr>
          <p:nvPr/>
        </p:nvPicPr>
        <p:blipFill>
          <a:blip r:embed="rId12">
            <a:duotone>
              <a:schemeClr val="accent1">
                <a:shade val="45000"/>
                <a:satMod val="135000"/>
              </a:schemeClr>
              <a:prstClr val="white"/>
            </a:duotone>
            <a:extLst>
              <a:ext uri="{BEBA8EAE-BF5A-486C-A8C5-ECC9F3942E4B}">
                <a14:imgProps xmlns:a14="http://schemas.microsoft.com/office/drawing/2010/main">
                  <a14:imgLayer r:embed="rId13">
                    <a14:imgEffect>
                      <a14:colorTemperature colorTemp="11200"/>
                    </a14:imgEffect>
                  </a14:imgLayer>
                </a14:imgProps>
              </a:ext>
            </a:extLst>
          </a:blip>
          <a:stretch>
            <a:fillRect/>
          </a:stretch>
        </p:blipFill>
        <p:spPr>
          <a:xfrm>
            <a:off x="6751588" y="1517633"/>
            <a:ext cx="1729191" cy="1729191"/>
          </a:xfrm>
          <a:prstGeom prst="rect">
            <a:avLst/>
          </a:prstGeom>
        </p:spPr>
      </p:pic>
      <p:sp>
        <p:nvSpPr>
          <p:cNvPr id="27" name="TextBox 26"/>
          <p:cNvSpPr txBox="1"/>
          <p:nvPr/>
        </p:nvSpPr>
        <p:spPr>
          <a:xfrm>
            <a:off x="4664548" y="3175715"/>
            <a:ext cx="1909436" cy="553998"/>
          </a:xfrm>
          <a:prstGeom prst="rect">
            <a:avLst/>
          </a:prstGeom>
          <a:noFill/>
        </p:spPr>
        <p:txBody>
          <a:bodyPr wrap="square" rtlCol="0">
            <a:spAutoFit/>
          </a:bodyPr>
          <a:lstStyle/>
          <a:p>
            <a:pPr algn="ctr"/>
            <a:r>
              <a:rPr lang="en-US" sz="1500" dirty="0" smtClean="0">
                <a:latin typeface="Arial"/>
                <a:cs typeface="Arial"/>
              </a:rPr>
              <a:t>Vaccination campaigns</a:t>
            </a:r>
          </a:p>
        </p:txBody>
      </p:sp>
      <p:sp>
        <p:nvSpPr>
          <p:cNvPr id="28" name="TextBox 27"/>
          <p:cNvSpPr txBox="1"/>
          <p:nvPr/>
        </p:nvSpPr>
        <p:spPr>
          <a:xfrm>
            <a:off x="6588095" y="3175715"/>
            <a:ext cx="2123139" cy="553998"/>
          </a:xfrm>
          <a:prstGeom prst="rect">
            <a:avLst/>
          </a:prstGeom>
          <a:noFill/>
        </p:spPr>
        <p:txBody>
          <a:bodyPr wrap="square" rtlCol="0">
            <a:spAutoFit/>
          </a:bodyPr>
          <a:lstStyle/>
          <a:p>
            <a:pPr algn="ctr"/>
            <a:r>
              <a:rPr lang="en-US" sz="1500" dirty="0" smtClean="0">
                <a:latin typeface="Arial"/>
                <a:cs typeface="Arial"/>
              </a:rPr>
              <a:t>Waterborne diseases e.g. cholera</a:t>
            </a:r>
          </a:p>
        </p:txBody>
      </p:sp>
      <p:sp>
        <p:nvSpPr>
          <p:cNvPr id="29" name="TextBox 28"/>
          <p:cNvSpPr txBox="1"/>
          <p:nvPr/>
        </p:nvSpPr>
        <p:spPr>
          <a:xfrm>
            <a:off x="387646" y="5394872"/>
            <a:ext cx="2123139" cy="323165"/>
          </a:xfrm>
          <a:prstGeom prst="rect">
            <a:avLst/>
          </a:prstGeom>
          <a:noFill/>
        </p:spPr>
        <p:txBody>
          <a:bodyPr wrap="square" rtlCol="0">
            <a:spAutoFit/>
          </a:bodyPr>
          <a:lstStyle/>
          <a:p>
            <a:pPr algn="ctr"/>
            <a:r>
              <a:rPr lang="en-US" sz="1500" dirty="0" smtClean="0">
                <a:latin typeface="Arial"/>
                <a:cs typeface="Arial"/>
              </a:rPr>
              <a:t>Malnutrition</a:t>
            </a:r>
          </a:p>
        </p:txBody>
      </p:sp>
      <p:sp>
        <p:nvSpPr>
          <p:cNvPr id="30" name="TextBox 29"/>
          <p:cNvSpPr txBox="1"/>
          <p:nvPr/>
        </p:nvSpPr>
        <p:spPr>
          <a:xfrm>
            <a:off x="2482563" y="5406162"/>
            <a:ext cx="2123139" cy="323165"/>
          </a:xfrm>
          <a:prstGeom prst="rect">
            <a:avLst/>
          </a:prstGeom>
          <a:noFill/>
        </p:spPr>
        <p:txBody>
          <a:bodyPr wrap="square" rtlCol="0">
            <a:spAutoFit/>
          </a:bodyPr>
          <a:lstStyle/>
          <a:p>
            <a:pPr algn="ctr"/>
            <a:r>
              <a:rPr lang="en-US" sz="1500" dirty="0" smtClean="0">
                <a:latin typeface="Arial"/>
                <a:cs typeface="Arial"/>
              </a:rPr>
              <a:t>Earthquakes</a:t>
            </a:r>
          </a:p>
        </p:txBody>
      </p:sp>
      <p:sp>
        <p:nvSpPr>
          <p:cNvPr id="31" name="TextBox 30"/>
          <p:cNvSpPr txBox="1"/>
          <p:nvPr/>
        </p:nvSpPr>
        <p:spPr>
          <a:xfrm>
            <a:off x="4537549" y="5406162"/>
            <a:ext cx="2123139" cy="323165"/>
          </a:xfrm>
          <a:prstGeom prst="rect">
            <a:avLst/>
          </a:prstGeom>
          <a:noFill/>
        </p:spPr>
        <p:txBody>
          <a:bodyPr wrap="square" rtlCol="0">
            <a:spAutoFit/>
          </a:bodyPr>
          <a:lstStyle/>
          <a:p>
            <a:pPr algn="ctr"/>
            <a:r>
              <a:rPr lang="en-US" sz="1500" dirty="0" smtClean="0">
                <a:latin typeface="Arial"/>
                <a:cs typeface="Arial"/>
              </a:rPr>
              <a:t>Hurricanes</a:t>
            </a:r>
          </a:p>
        </p:txBody>
      </p:sp>
      <p:sp>
        <p:nvSpPr>
          <p:cNvPr id="32" name="TextBox 31"/>
          <p:cNvSpPr txBox="1"/>
          <p:nvPr/>
        </p:nvSpPr>
        <p:spPr>
          <a:xfrm>
            <a:off x="6647120" y="5394872"/>
            <a:ext cx="2123139" cy="323165"/>
          </a:xfrm>
          <a:prstGeom prst="rect">
            <a:avLst/>
          </a:prstGeom>
          <a:noFill/>
        </p:spPr>
        <p:txBody>
          <a:bodyPr wrap="square" rtlCol="0">
            <a:spAutoFit/>
          </a:bodyPr>
          <a:lstStyle/>
          <a:p>
            <a:pPr algn="ctr"/>
            <a:r>
              <a:rPr lang="en-US" sz="1500" dirty="0" smtClean="0">
                <a:latin typeface="Arial"/>
                <a:cs typeface="Arial"/>
              </a:rPr>
              <a:t>Flooding</a:t>
            </a:r>
          </a:p>
        </p:txBody>
      </p:sp>
      <p:sp>
        <p:nvSpPr>
          <p:cNvPr id="33" name="TextBox 32"/>
          <p:cNvSpPr txBox="1"/>
          <p:nvPr/>
        </p:nvSpPr>
        <p:spPr>
          <a:xfrm>
            <a:off x="468570" y="3174452"/>
            <a:ext cx="1909436" cy="553998"/>
          </a:xfrm>
          <a:prstGeom prst="rect">
            <a:avLst/>
          </a:prstGeom>
          <a:noFill/>
        </p:spPr>
        <p:txBody>
          <a:bodyPr wrap="square" rtlCol="0">
            <a:spAutoFit/>
          </a:bodyPr>
          <a:lstStyle/>
          <a:p>
            <a:pPr algn="ctr"/>
            <a:r>
              <a:rPr lang="en-US" sz="1500" dirty="0" smtClean="0">
                <a:latin typeface="Arial"/>
                <a:cs typeface="Arial"/>
              </a:rPr>
              <a:t>Medical supplies</a:t>
            </a:r>
          </a:p>
          <a:p>
            <a:pPr algn="ctr"/>
            <a:r>
              <a:rPr lang="en-US" sz="1500" dirty="0" smtClean="0">
                <a:latin typeface="Arial"/>
                <a:cs typeface="Arial"/>
              </a:rPr>
              <a:t>+ logistics</a:t>
            </a:r>
          </a:p>
        </p:txBody>
      </p:sp>
      <p:pic>
        <p:nvPicPr>
          <p:cNvPr id="26" name="Picture 25"/>
          <p:cNvPicPr>
            <a:picLocks noChangeAspect="1"/>
          </p:cNvPicPr>
          <p:nvPr/>
        </p:nvPicPr>
        <p:blipFill rotWithShape="1">
          <a:blip r:embed="rId14">
            <a:extLst>
              <a:ext uri="{28A0092B-C50C-407E-A947-70E740481C1C}">
                <a14:useLocalDpi xmlns:a14="http://schemas.microsoft.com/office/drawing/2010/main" val="0"/>
              </a:ext>
            </a:extLst>
          </a:blip>
          <a:srcRect r="63392"/>
          <a:stretch/>
        </p:blipFill>
        <p:spPr>
          <a:xfrm>
            <a:off x="8063563" y="84579"/>
            <a:ext cx="906240" cy="981344"/>
          </a:xfrm>
          <a:prstGeom prst="rect">
            <a:avLst/>
          </a:prstGeom>
        </p:spPr>
      </p:pic>
      <p:pic>
        <p:nvPicPr>
          <p:cNvPr id="2" name="Picture 1" descr="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88347" y="6135618"/>
            <a:ext cx="1949206" cy="451554"/>
          </a:xfrm>
          <a:prstGeom prst="rect">
            <a:avLst/>
          </a:prstGeom>
        </p:spPr>
      </p:pic>
    </p:spTree>
    <p:extLst>
      <p:ext uri="{BB962C8B-B14F-4D97-AF65-F5344CB8AC3E}">
        <p14:creationId xmlns:p14="http://schemas.microsoft.com/office/powerpoint/2010/main" val="30601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defTabSz="1219170">
              <a:defRPr/>
            </a:pPr>
            <a:endParaRPr lang="en-GB" sz="2133" kern="0" dirty="0">
              <a:solidFill>
                <a:schemeClr val="bg1"/>
              </a:solidFill>
              <a:latin typeface="Arial"/>
            </a:endParaRPr>
          </a:p>
        </p:txBody>
      </p:sp>
      <p:sp>
        <p:nvSpPr>
          <p:cNvPr id="7" name="Title 1"/>
          <p:cNvSpPr txBox="1">
            <a:spLocks/>
          </p:cNvSpPr>
          <p:nvPr/>
        </p:nvSpPr>
        <p:spPr>
          <a:xfrm>
            <a:off x="176863" y="-112920"/>
            <a:ext cx="8043945"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en-GB" sz="9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600" dirty="0">
              <a:solidFill>
                <a:schemeClr val="bg1"/>
              </a:solidFill>
              <a:latin typeface="Arial" panose="020B0604020202020204" pitchFamily="34" charset="0"/>
              <a:cs typeface="Arial" panose="020B0604020202020204" pitchFamily="34" charset="0"/>
            </a:endParaRPr>
          </a:p>
          <a:p>
            <a:pPr fontAlgn="auto">
              <a:spcAft>
                <a:spcPts val="0"/>
              </a:spcAft>
            </a:pPr>
            <a:r>
              <a:rPr lang="en-GB" sz="3200" dirty="0">
                <a:solidFill>
                  <a:schemeClr val="bg1"/>
                </a:solidFill>
                <a:latin typeface="Arial" panose="020B0604020202020204" pitchFamily="34" charset="0"/>
                <a:cs typeface="Arial" panose="020B0604020202020204" pitchFamily="34" charset="0"/>
              </a:rPr>
              <a:t>Current Maps</a:t>
            </a:r>
          </a:p>
          <a:p>
            <a:pPr fontAlgn="auto">
              <a:spcAft>
                <a:spcPts val="0"/>
              </a:spcAft>
            </a:pPr>
            <a:endParaRPr lang="en-GB" sz="3200"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507999" y="1703103"/>
            <a:ext cx="8113059" cy="1200329"/>
          </a:xfrm>
          <a:prstGeom prst="rect">
            <a:avLst/>
          </a:prstGeom>
          <a:noFill/>
        </p:spPr>
        <p:txBody>
          <a:bodyPr wrap="square" rtlCol="0">
            <a:spAutoFit/>
          </a:bodyPr>
          <a:lstStyle/>
          <a:p>
            <a:pPr algn="ctr" fontAlgn="auto">
              <a:spcAft>
                <a:spcPts val="0"/>
              </a:spcAft>
            </a:pPr>
            <a:r>
              <a:rPr lang="en-GB" dirty="0">
                <a:latin typeface="Arial" panose="020B0604020202020204" pitchFamily="34" charset="0"/>
                <a:cs typeface="Arial" panose="020B0604020202020204" pitchFamily="34" charset="0"/>
              </a:rPr>
              <a:t>This is the highest quality map an NGO working in a location like the ones we map could expect to have. About 80,000 people live in the area shown below. From this map it’s hard to understand connectivity, population size, and how to pinpoint issues in the event of health crises or outbreaks</a:t>
            </a:r>
          </a:p>
        </p:txBody>
      </p:sp>
      <p:pic>
        <p:nvPicPr>
          <p:cNvPr id="10" name="Content Placeholder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33174" y="3082726"/>
            <a:ext cx="5453532" cy="3544460"/>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r="63392"/>
          <a:stretch/>
        </p:blipFill>
        <p:spPr>
          <a:xfrm>
            <a:off x="8063563" y="84579"/>
            <a:ext cx="906240" cy="981344"/>
          </a:xfrm>
          <a:prstGeom prst="rect">
            <a:avLst/>
          </a:prstGeom>
        </p:spPr>
      </p:pic>
    </p:spTree>
    <p:extLst>
      <p:ext uri="{BB962C8B-B14F-4D97-AF65-F5344CB8AC3E}">
        <p14:creationId xmlns:p14="http://schemas.microsoft.com/office/powerpoint/2010/main" val="407628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defTabSz="1219170">
              <a:defRPr/>
            </a:pPr>
            <a:endParaRPr lang="en-GB" sz="2133" kern="0" dirty="0">
              <a:solidFill>
                <a:schemeClr val="bg1"/>
              </a:solidFill>
              <a:latin typeface="Arial"/>
            </a:endParaRPr>
          </a:p>
        </p:txBody>
      </p:sp>
      <p:sp>
        <p:nvSpPr>
          <p:cNvPr id="13" name="Title 1"/>
          <p:cNvSpPr txBox="1">
            <a:spLocks/>
          </p:cNvSpPr>
          <p:nvPr/>
        </p:nvSpPr>
        <p:spPr>
          <a:xfrm>
            <a:off x="176863" y="-112920"/>
            <a:ext cx="8043945"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en-GB" sz="9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600" dirty="0">
              <a:solidFill>
                <a:schemeClr val="bg1"/>
              </a:solidFill>
              <a:latin typeface="Arial" panose="020B0604020202020204" pitchFamily="34" charset="0"/>
              <a:cs typeface="Arial" panose="020B0604020202020204" pitchFamily="34" charset="0"/>
            </a:endParaRPr>
          </a:p>
          <a:p>
            <a:pPr fontAlgn="auto">
              <a:spcAft>
                <a:spcPts val="0"/>
              </a:spcAft>
            </a:pPr>
            <a:r>
              <a:rPr lang="en-GB" sz="3200" dirty="0" smtClean="0">
                <a:solidFill>
                  <a:schemeClr val="bg1"/>
                </a:solidFill>
                <a:latin typeface="Arial" panose="020B0604020202020204" pitchFamily="34" charset="0"/>
                <a:cs typeface="Arial" panose="020B0604020202020204" pitchFamily="34" charset="0"/>
              </a:rPr>
              <a:t>The impact of </a:t>
            </a:r>
            <a:r>
              <a:rPr lang="en-GB" sz="3200" dirty="0" err="1" smtClean="0">
                <a:solidFill>
                  <a:schemeClr val="bg1"/>
                </a:solidFill>
                <a:latin typeface="Arial" panose="020B0604020202020204" pitchFamily="34" charset="0"/>
                <a:cs typeface="Arial" panose="020B0604020202020204" pitchFamily="34" charset="0"/>
              </a:rPr>
              <a:t>mapathons</a:t>
            </a:r>
            <a:endParaRPr lang="en-GB" sz="32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200"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380357" y="1427163"/>
            <a:ext cx="8599816" cy="1415772"/>
          </a:xfrm>
          <a:prstGeom prst="rect">
            <a:avLst/>
          </a:prstGeom>
          <a:noFill/>
        </p:spPr>
        <p:txBody>
          <a:bodyPr wrap="square" rtlCol="0">
            <a:spAutoFit/>
          </a:bodyPr>
          <a:lstStyle/>
          <a:p>
            <a:pPr>
              <a:spcAft>
                <a:spcPts val="1800"/>
              </a:spcAft>
              <a:buClr>
                <a:schemeClr val="accent2"/>
              </a:buClr>
            </a:pPr>
            <a:r>
              <a:rPr lang="en-GB" sz="1400" dirty="0"/>
              <a:t>This is a thriving trading city of 120,000 people – mapped in just one evening by </a:t>
            </a:r>
            <a:r>
              <a:rPr lang="en-GB" sz="1400" dirty="0" smtClean="0"/>
              <a:t>70 </a:t>
            </a:r>
            <a:r>
              <a:rPr lang="en-GB" sz="1400" dirty="0"/>
              <a:t>people!</a:t>
            </a:r>
          </a:p>
          <a:p>
            <a:pPr>
              <a:spcAft>
                <a:spcPts val="1800"/>
              </a:spcAft>
              <a:buClr>
                <a:schemeClr val="accent2"/>
              </a:buClr>
            </a:pPr>
            <a:r>
              <a:rPr lang="en-GB" sz="1400" dirty="0"/>
              <a:t>Google maps still (to this date) shows no buildings in the area, whereas Open Street Map has thousands of buildings on an open source platform for all NGOs to use.</a:t>
            </a:r>
          </a:p>
          <a:p>
            <a:pPr>
              <a:spcAft>
                <a:spcPts val="1800"/>
              </a:spcAft>
              <a:buClr>
                <a:schemeClr val="accent2"/>
              </a:buClr>
            </a:pPr>
            <a:r>
              <a:rPr lang="en-GB" sz="1400" dirty="0"/>
              <a:t>To see the below for yourself and zoom in to see the individual buildings </a:t>
            </a:r>
            <a:r>
              <a:rPr lang="en-GB" sz="1400" dirty="0" smtClean="0"/>
              <a:t>mapped</a:t>
            </a:r>
            <a:r>
              <a:rPr lang="en-GB" sz="1400" dirty="0"/>
              <a:t>, click </a:t>
            </a:r>
            <a:r>
              <a:rPr lang="en-GB" sz="1400" dirty="0">
                <a:hlinkClick r:id="rId2"/>
              </a:rPr>
              <a:t>here</a:t>
            </a:r>
            <a:endParaRPr lang="en-GB" sz="1400" dirty="0"/>
          </a:p>
        </p:txBody>
      </p:sp>
      <p:pic>
        <p:nvPicPr>
          <p:cNvPr id="16" name="Content Placeholder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575178" y="2977779"/>
            <a:ext cx="4129120" cy="3403252"/>
          </a:xfrm>
          <a:prstGeom prst="rect">
            <a:avLst/>
          </a:prstGeom>
        </p:spPr>
      </p:pic>
      <p:pic>
        <p:nvPicPr>
          <p:cNvPr id="17" name="Content Placeholder 2"/>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68937" y="2977779"/>
            <a:ext cx="4101154" cy="3403252"/>
          </a:xfrm>
          <a:prstGeom prst="rect">
            <a:avLst/>
          </a:prstGeom>
        </p:spPr>
      </p:pic>
      <p:sp>
        <p:nvSpPr>
          <p:cNvPr id="18" name="TextBox 17"/>
          <p:cNvSpPr txBox="1"/>
          <p:nvPr/>
        </p:nvSpPr>
        <p:spPr>
          <a:xfrm>
            <a:off x="3284354" y="5273035"/>
            <a:ext cx="1398604" cy="1107996"/>
          </a:xfrm>
          <a:prstGeom prst="rect">
            <a:avLst/>
          </a:prstGeom>
          <a:noFill/>
        </p:spPr>
        <p:txBody>
          <a:bodyPr wrap="square" rtlCol="0">
            <a:spAutoFit/>
          </a:bodyPr>
          <a:lstStyle/>
          <a:p>
            <a:r>
              <a:rPr lang="en-GB" sz="2200" dirty="0"/>
              <a:t>Google Maps Now</a:t>
            </a:r>
          </a:p>
        </p:txBody>
      </p:sp>
      <p:sp>
        <p:nvSpPr>
          <p:cNvPr id="19" name="TextBox 18"/>
          <p:cNvSpPr txBox="1"/>
          <p:nvPr/>
        </p:nvSpPr>
        <p:spPr>
          <a:xfrm>
            <a:off x="7640631" y="4934481"/>
            <a:ext cx="1398604" cy="1446550"/>
          </a:xfrm>
          <a:prstGeom prst="rect">
            <a:avLst/>
          </a:prstGeom>
          <a:noFill/>
        </p:spPr>
        <p:txBody>
          <a:bodyPr wrap="square" rtlCol="0">
            <a:spAutoFit/>
          </a:bodyPr>
          <a:lstStyle/>
          <a:p>
            <a:r>
              <a:rPr lang="en-GB" sz="2200" dirty="0"/>
              <a:t>Open Street </a:t>
            </a:r>
            <a:r>
              <a:rPr lang="en-GB" sz="2200" dirty="0" smtClean="0"/>
              <a:t>Map</a:t>
            </a:r>
          </a:p>
          <a:p>
            <a:r>
              <a:rPr lang="en-GB" sz="2200" dirty="0" smtClean="0"/>
              <a:t>Now</a:t>
            </a:r>
            <a:endParaRPr lang="en-GB" sz="2200" dirty="0"/>
          </a:p>
        </p:txBody>
      </p: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r="63392"/>
          <a:stretch/>
        </p:blipFill>
        <p:spPr>
          <a:xfrm>
            <a:off x="8063563" y="84579"/>
            <a:ext cx="906240" cy="981344"/>
          </a:xfrm>
          <a:prstGeom prst="rect">
            <a:avLst/>
          </a:prstGeom>
        </p:spPr>
      </p:pic>
    </p:spTree>
    <p:extLst>
      <p:ext uri="{BB962C8B-B14F-4D97-AF65-F5344CB8AC3E}">
        <p14:creationId xmlns:p14="http://schemas.microsoft.com/office/powerpoint/2010/main" val="144785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defTabSz="1219170">
              <a:defRPr/>
            </a:pPr>
            <a:endParaRPr lang="en-GB" sz="2133" kern="0" dirty="0">
              <a:solidFill>
                <a:schemeClr val="bg1"/>
              </a:solidFill>
              <a:latin typeface="Arial"/>
            </a:endParaRPr>
          </a:p>
        </p:txBody>
      </p:sp>
      <p:sp>
        <p:nvSpPr>
          <p:cNvPr id="5" name="Title 1"/>
          <p:cNvSpPr txBox="1">
            <a:spLocks/>
          </p:cNvSpPr>
          <p:nvPr/>
        </p:nvSpPr>
        <p:spPr>
          <a:xfrm>
            <a:off x="176863" y="-112920"/>
            <a:ext cx="8043945"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en-GB" sz="9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600" dirty="0">
              <a:solidFill>
                <a:schemeClr val="bg1"/>
              </a:solidFill>
              <a:latin typeface="Arial" panose="020B0604020202020204" pitchFamily="34" charset="0"/>
              <a:cs typeface="Arial" panose="020B0604020202020204" pitchFamily="34" charset="0"/>
            </a:endParaRPr>
          </a:p>
          <a:p>
            <a:pPr fontAlgn="auto">
              <a:spcAft>
                <a:spcPts val="0"/>
              </a:spcAft>
            </a:pPr>
            <a:r>
              <a:rPr lang="en-GB" sz="3200" dirty="0" smtClean="0">
                <a:solidFill>
                  <a:schemeClr val="bg1"/>
                </a:solidFill>
                <a:latin typeface="Arial" panose="020B0604020202020204" pitchFamily="34" charset="0"/>
                <a:cs typeface="Arial" panose="020B0604020202020204" pitchFamily="34" charset="0"/>
              </a:rPr>
              <a:t>Malaria Mapping</a:t>
            </a:r>
            <a:endParaRPr lang="en-GB" sz="32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200" dirty="0">
              <a:solidFill>
                <a:schemeClr val="bg1"/>
              </a:solidFill>
              <a:latin typeface="Arial" panose="020B0604020202020204" pitchFamily="34" charset="0"/>
              <a:cs typeface="Arial" panose="020B0604020202020204" pitchFamily="34" charset="0"/>
            </a:endParaRPr>
          </a:p>
        </p:txBody>
      </p:sp>
      <p:sp>
        <p:nvSpPr>
          <p:cNvPr id="7" name="Content Placeholder 5"/>
          <p:cNvSpPr>
            <a:spLocks noGrp="1"/>
          </p:cNvSpPr>
          <p:nvPr>
            <p:ph sz="quarter" idx="4294967295"/>
          </p:nvPr>
        </p:nvSpPr>
        <p:spPr>
          <a:xfrm>
            <a:off x="243001" y="1399211"/>
            <a:ext cx="8512949" cy="2197657"/>
          </a:xfrm>
          <a:prstGeom prst="rect">
            <a:avLst/>
          </a:prstGeom>
          <a:solidFill>
            <a:schemeClr val="bg1">
              <a:lumMod val="85000"/>
            </a:schemeClr>
          </a:solidFill>
        </p:spPr>
        <p:txBody>
          <a:bodyPr/>
          <a:lstStyle/>
          <a:p>
            <a:pPr marL="162000" indent="-162000">
              <a:buFont typeface="Wingdings" panose="05000000000000000000" pitchFamily="2" charset="2"/>
              <a:buChar char="Ø"/>
            </a:pPr>
            <a:r>
              <a:rPr lang="en-GB" sz="1600" b="1" dirty="0">
                <a:ea typeface="Oxygen"/>
                <a:cs typeface="DIN Alternate Bold"/>
                <a:sym typeface="Oxygen"/>
              </a:rPr>
              <a:t>Background: </a:t>
            </a:r>
          </a:p>
          <a:p>
            <a:pPr marL="342900" lvl="1" indent="-132160">
              <a:spcBef>
                <a:spcPts val="225"/>
              </a:spcBef>
              <a:buFont typeface="Arial" pitchFamily="34" charset="0"/>
              <a:buChar char="•"/>
            </a:pPr>
            <a:r>
              <a:rPr lang="en-GB" sz="1600" dirty="0"/>
              <a:t>Malaria remains a leading killer of children under 5 years old in many countries around the world. </a:t>
            </a:r>
            <a:r>
              <a:rPr lang="en-GB" sz="1600" dirty="0" smtClean="0"/>
              <a:t>HOT have teamed up with Clinton Health Access Initiative (CHAI), and Digital Globe, to create the data that’s needed to treat malaria more effectively, so </a:t>
            </a:r>
            <a:r>
              <a:rPr lang="en-GB" sz="1600" dirty="0"/>
              <a:t>children no longer die from this preventable and treatable disease. </a:t>
            </a:r>
          </a:p>
          <a:p>
            <a:pPr marL="342900" lvl="1" indent="-132160">
              <a:spcBef>
                <a:spcPts val="225"/>
              </a:spcBef>
              <a:buFont typeface="Arial" pitchFamily="34" charset="0"/>
              <a:buChar char="•"/>
            </a:pPr>
            <a:r>
              <a:rPr lang="en-GB" sz="1600" dirty="0" smtClean="0"/>
              <a:t>This is HOT’s biggest ever project, mapping over </a:t>
            </a:r>
            <a:r>
              <a:rPr lang="en-GB" sz="1600" dirty="0"/>
              <a:t>500,000 square kilometres in Southern Africa, Southeast Asia and Central America. Our mapping contribution will help prevent the suffering and loss of life this disease causes.</a:t>
            </a:r>
          </a:p>
        </p:txBody>
      </p:sp>
      <p:sp>
        <p:nvSpPr>
          <p:cNvPr id="8" name="Rectangle 7"/>
          <p:cNvSpPr/>
          <p:nvPr/>
        </p:nvSpPr>
        <p:spPr>
          <a:xfrm>
            <a:off x="149668" y="3596868"/>
            <a:ext cx="5208258" cy="3580467"/>
          </a:xfrm>
          <a:prstGeom prst="rect">
            <a:avLst/>
          </a:prstGeom>
        </p:spPr>
        <p:txBody>
          <a:bodyPr wrap="square">
            <a:spAutoFit/>
          </a:bodyPr>
          <a:lstStyle/>
          <a:p>
            <a:pPr marL="162000" indent="-162000">
              <a:buFont typeface="Wingdings" panose="05000000000000000000" pitchFamily="2" charset="2"/>
              <a:buChar char="Ø"/>
            </a:pPr>
            <a:r>
              <a:rPr lang="en-GB" b="1" dirty="0">
                <a:latin typeface="+mn-lt"/>
                <a:ea typeface="Oxygen"/>
                <a:cs typeface="DIN Alternate Bold"/>
                <a:sym typeface="Oxygen"/>
              </a:rPr>
              <a:t>Situation: </a:t>
            </a:r>
          </a:p>
          <a:p>
            <a:pPr marL="504946" lvl="1" indent="-162000">
              <a:spcBef>
                <a:spcPts val="400"/>
              </a:spcBef>
              <a:spcAft>
                <a:spcPts val="400"/>
              </a:spcAft>
              <a:buFont typeface="Wingdings" panose="05000000000000000000" pitchFamily="2" charset="2"/>
              <a:buChar char="Ø"/>
            </a:pPr>
            <a:r>
              <a:rPr lang="en-GB" sz="1600" dirty="0">
                <a:latin typeface="+mn-lt"/>
                <a:ea typeface="Oxygen"/>
                <a:cs typeface="DIN Alternate Bold"/>
                <a:sym typeface="Oxygen"/>
              </a:rPr>
              <a:t>We’ve been asked to help map roads </a:t>
            </a:r>
            <a:r>
              <a:rPr lang="en-GB" sz="1600" dirty="0" smtClean="0">
                <a:latin typeface="+mn-lt"/>
                <a:ea typeface="Oxygen"/>
                <a:cs typeface="DIN Alternate Bold"/>
                <a:sym typeface="Oxygen"/>
              </a:rPr>
              <a:t>+ buildings </a:t>
            </a:r>
            <a:r>
              <a:rPr lang="en-GB" sz="1600" dirty="0">
                <a:latin typeface="+mn-lt"/>
                <a:ea typeface="Oxygen"/>
                <a:cs typeface="DIN Alternate Bold"/>
                <a:sym typeface="Oxygen"/>
              </a:rPr>
              <a:t>in </a:t>
            </a:r>
            <a:r>
              <a:rPr lang="en-GB" sz="1600" dirty="0" smtClean="0">
                <a:latin typeface="+mn-lt"/>
                <a:ea typeface="Oxygen"/>
                <a:cs typeface="DIN Alternate Bold"/>
                <a:sym typeface="Oxygen"/>
              </a:rPr>
              <a:t>Zambia + Zimbabwe (area to be mapped in blue)</a:t>
            </a:r>
            <a:endParaRPr lang="en-GB" sz="1600" dirty="0">
              <a:latin typeface="+mn-lt"/>
              <a:ea typeface="Oxygen"/>
              <a:cs typeface="DIN Alternate Bold"/>
              <a:sym typeface="Oxygen"/>
            </a:endParaRPr>
          </a:p>
          <a:p>
            <a:pPr marL="504946" lvl="1" indent="-162000">
              <a:spcBef>
                <a:spcPts val="400"/>
              </a:spcBef>
              <a:spcAft>
                <a:spcPts val="400"/>
              </a:spcAft>
              <a:buFont typeface="Wingdings" panose="05000000000000000000" pitchFamily="2" charset="2"/>
              <a:buChar char="Ø"/>
            </a:pPr>
            <a:r>
              <a:rPr lang="en-GB" sz="1600" dirty="0">
                <a:latin typeface="+mn-lt"/>
                <a:ea typeface="Oxygen"/>
                <a:cs typeface="DIN Alternate Bold"/>
                <a:sym typeface="Oxygen"/>
              </a:rPr>
              <a:t>By mapping </a:t>
            </a:r>
            <a:r>
              <a:rPr lang="en-GB" sz="1600" dirty="0" smtClean="0">
                <a:latin typeface="+mn-lt"/>
                <a:ea typeface="Oxygen"/>
                <a:cs typeface="DIN Alternate Bold"/>
                <a:sym typeface="Oxygen"/>
              </a:rPr>
              <a:t>we </a:t>
            </a:r>
            <a:r>
              <a:rPr lang="en-GB" sz="1600" dirty="0">
                <a:latin typeface="+mn-lt"/>
                <a:ea typeface="Oxygen"/>
                <a:cs typeface="DIN Alternate Bold"/>
                <a:sym typeface="Oxygen"/>
              </a:rPr>
              <a:t>are supporting the </a:t>
            </a:r>
            <a:r>
              <a:rPr lang="en-GB" sz="1600" dirty="0" smtClean="0">
                <a:latin typeface="+mn-lt"/>
                <a:ea typeface="Oxygen"/>
                <a:cs typeface="DIN Alternate Bold"/>
                <a:sym typeface="Oxygen"/>
              </a:rPr>
              <a:t>elimination of </a:t>
            </a:r>
            <a:r>
              <a:rPr lang="en-GB" sz="1600" dirty="0">
                <a:latin typeface="+mn-lt"/>
                <a:ea typeface="Oxygen"/>
                <a:cs typeface="DIN Alternate Bold"/>
                <a:sym typeface="Oxygen"/>
              </a:rPr>
              <a:t>malaria through targeted spray </a:t>
            </a:r>
            <a:r>
              <a:rPr lang="en-GB" sz="1600" dirty="0" smtClean="0">
                <a:latin typeface="+mn-lt"/>
                <a:ea typeface="Oxygen"/>
                <a:cs typeface="DIN Alternate Bold"/>
                <a:sym typeface="Oxygen"/>
              </a:rPr>
              <a:t>campaigns</a:t>
            </a:r>
            <a:r>
              <a:rPr lang="en-GB" sz="1600" dirty="0">
                <a:latin typeface="+mn-lt"/>
                <a:ea typeface="Oxygen"/>
                <a:cs typeface="DIN Alternate Bold"/>
                <a:sym typeface="Oxygen"/>
              </a:rPr>
              <a:t> </a:t>
            </a:r>
            <a:r>
              <a:rPr lang="en-GB" sz="1600" dirty="0" smtClean="0">
                <a:latin typeface="+mn-lt"/>
                <a:ea typeface="Oxygen"/>
                <a:cs typeface="DIN Alternate Bold"/>
                <a:sym typeface="Oxygen"/>
              </a:rPr>
              <a:t>+ </a:t>
            </a:r>
            <a:r>
              <a:rPr lang="en-GB" sz="1600" dirty="0" err="1" smtClean="0">
                <a:latin typeface="+mn-lt"/>
                <a:ea typeface="Oxygen"/>
                <a:cs typeface="DIN Alternate Bold"/>
                <a:sym typeface="Oxygen"/>
              </a:rPr>
              <a:t>bednet</a:t>
            </a:r>
            <a:r>
              <a:rPr lang="en-GB" sz="1600" dirty="0" smtClean="0">
                <a:latin typeface="+mn-lt"/>
                <a:ea typeface="Oxygen"/>
                <a:cs typeface="DIN Alternate Bold"/>
                <a:sym typeface="Oxygen"/>
              </a:rPr>
              <a:t> distribution. By mapping the location of buildings, we can understand where the people affected by malaria live. It sounds simple, but presently this is not known in many places. NGOs can use the data to plan their sprays + ensure that high risk villages (e.g. near swamps) are sprayed first, using less resources to eradicate malaria in quicker time.</a:t>
            </a:r>
            <a:endParaRPr lang="en-GB" sz="1600" dirty="0">
              <a:latin typeface="+mn-lt"/>
              <a:ea typeface="Oxygen"/>
              <a:cs typeface="DIN Alternate Bold"/>
              <a:sym typeface="Oxygen"/>
            </a:endParaRPr>
          </a:p>
          <a:p>
            <a:pPr marL="504946" lvl="1" indent="-162000">
              <a:spcBef>
                <a:spcPts val="400"/>
              </a:spcBef>
              <a:spcAft>
                <a:spcPts val="400"/>
              </a:spcAft>
              <a:buFont typeface="Wingdings" panose="05000000000000000000" pitchFamily="2" charset="2"/>
              <a:buChar char="Ø"/>
            </a:pPr>
            <a:endParaRPr lang="en-GB" sz="1600" dirty="0" smtClean="0">
              <a:latin typeface="+mn-lt"/>
              <a:ea typeface="Oxygen"/>
              <a:cs typeface="DIN Alternate Bold"/>
              <a:sym typeface="Oxygen"/>
            </a:endParaRPr>
          </a:p>
        </p:txBody>
      </p:sp>
      <p:sp>
        <p:nvSpPr>
          <p:cNvPr id="9" name="TextBox 8"/>
          <p:cNvSpPr txBox="1"/>
          <p:nvPr/>
        </p:nvSpPr>
        <p:spPr>
          <a:xfrm>
            <a:off x="5357926" y="6110096"/>
            <a:ext cx="3398023" cy="369332"/>
          </a:xfrm>
          <a:prstGeom prst="rect">
            <a:avLst/>
          </a:prstGeom>
          <a:ln>
            <a:solidFill>
              <a:srgbClr val="88DD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TASK NUMBERS: </a:t>
            </a:r>
            <a:r>
              <a:rPr lang="en-GB" dirty="0" smtClean="0">
                <a:solidFill>
                  <a:srgbClr val="FF0000"/>
                </a:solidFill>
              </a:rPr>
              <a:t>FILL IN</a:t>
            </a:r>
            <a:endParaRPr lang="en-GB" dirty="0">
              <a:solidFill>
                <a:srgbClr val="FF0000"/>
              </a:solidFill>
            </a:endParaRPr>
          </a:p>
        </p:txBody>
      </p:sp>
      <p:pic>
        <p:nvPicPr>
          <p:cNvPr id="11" name="Picture 10" descr="Screen Shot 2017-03-22 at 22.28.08.png"/>
          <p:cNvPicPr>
            <a:picLocks noChangeAspect="1"/>
          </p:cNvPicPr>
          <p:nvPr/>
        </p:nvPicPr>
        <p:blipFill rotWithShape="1">
          <a:blip r:embed="rId2">
            <a:extLst>
              <a:ext uri="{28A0092B-C50C-407E-A947-70E740481C1C}">
                <a14:useLocalDpi xmlns:a14="http://schemas.microsoft.com/office/drawing/2010/main" val="0"/>
              </a:ext>
            </a:extLst>
          </a:blip>
          <a:srcRect l="6014" t="13582" r="8852" b="3685"/>
          <a:stretch/>
        </p:blipFill>
        <p:spPr>
          <a:xfrm>
            <a:off x="5357927" y="3806044"/>
            <a:ext cx="3388349" cy="2115241"/>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63392"/>
          <a:stretch/>
        </p:blipFill>
        <p:spPr>
          <a:xfrm>
            <a:off x="8063563" y="84579"/>
            <a:ext cx="906240" cy="981344"/>
          </a:xfrm>
          <a:prstGeom prst="rect">
            <a:avLst/>
          </a:prstGeom>
        </p:spPr>
      </p:pic>
      <p:sp>
        <p:nvSpPr>
          <p:cNvPr id="2" name="Rectangle 1"/>
          <p:cNvSpPr/>
          <p:nvPr/>
        </p:nvSpPr>
        <p:spPr>
          <a:xfrm>
            <a:off x="5426677" y="-292214"/>
            <a:ext cx="4332941" cy="1875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Example slide – it is great to share about the project and location with attendees. You can find project info on the description of the task in the tasking manager. You can find info about the place for mapping through Google.</a:t>
            </a:r>
            <a:endParaRPr lang="en-US" dirty="0"/>
          </a:p>
        </p:txBody>
      </p:sp>
    </p:spTree>
    <p:extLst>
      <p:ext uri="{BB962C8B-B14F-4D97-AF65-F5344CB8AC3E}">
        <p14:creationId xmlns:p14="http://schemas.microsoft.com/office/powerpoint/2010/main" val="273125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defTabSz="1219170">
              <a:defRPr/>
            </a:pPr>
            <a:endParaRPr lang="en-GB" sz="2133" kern="0" dirty="0">
              <a:solidFill>
                <a:schemeClr val="bg1"/>
              </a:solidFill>
              <a:latin typeface="Arial"/>
            </a:endParaRPr>
          </a:p>
        </p:txBody>
      </p:sp>
      <p:sp>
        <p:nvSpPr>
          <p:cNvPr id="5" name="Title 1"/>
          <p:cNvSpPr txBox="1">
            <a:spLocks/>
          </p:cNvSpPr>
          <p:nvPr/>
        </p:nvSpPr>
        <p:spPr>
          <a:xfrm>
            <a:off x="176863" y="-112920"/>
            <a:ext cx="8043945"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en-GB" sz="9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600" dirty="0">
              <a:solidFill>
                <a:schemeClr val="bg1"/>
              </a:solidFill>
              <a:latin typeface="Arial" panose="020B0604020202020204" pitchFamily="34" charset="0"/>
              <a:cs typeface="Arial" panose="020B0604020202020204" pitchFamily="34" charset="0"/>
            </a:endParaRPr>
          </a:p>
          <a:p>
            <a:pPr fontAlgn="auto">
              <a:spcAft>
                <a:spcPts val="0"/>
              </a:spcAft>
            </a:pPr>
            <a:r>
              <a:rPr lang="en-GB" sz="3200" dirty="0" smtClean="0">
                <a:solidFill>
                  <a:schemeClr val="bg1"/>
                </a:solidFill>
                <a:latin typeface="Arial" panose="020B0604020202020204" pitchFamily="34" charset="0"/>
                <a:cs typeface="Arial" panose="020B0604020202020204" pitchFamily="34" charset="0"/>
              </a:rPr>
              <a:t>Key things to remember</a:t>
            </a:r>
            <a:endParaRPr lang="en-GB" sz="32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200"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418353" y="1381471"/>
            <a:ext cx="8113059" cy="4955204"/>
          </a:xfrm>
          <a:prstGeom prst="rect">
            <a:avLst/>
          </a:prstGeom>
          <a:noFill/>
        </p:spPr>
        <p:txBody>
          <a:bodyPr wrap="square" rtlCol="0">
            <a:spAutoFit/>
          </a:bodyPr>
          <a:lstStyle/>
          <a:p>
            <a:r>
              <a:rPr lang="en-GB" dirty="0" smtClean="0">
                <a:solidFill>
                  <a:srgbClr val="FF0000"/>
                </a:solidFill>
              </a:rPr>
              <a:t>&lt;Update this slide depending if buildings or road task&gt;</a:t>
            </a:r>
          </a:p>
          <a:p>
            <a:pPr marL="514350" indent="-514350">
              <a:buAutoNum type="arabicPeriod"/>
            </a:pPr>
            <a:r>
              <a:rPr lang="en-GB" dirty="0" smtClean="0"/>
              <a:t>Use </a:t>
            </a:r>
            <a:r>
              <a:rPr lang="en-GB" dirty="0"/>
              <a:t>Chrome or </a:t>
            </a:r>
            <a:r>
              <a:rPr lang="en-GB" dirty="0" smtClean="0"/>
              <a:t>Mozilla browser</a:t>
            </a:r>
          </a:p>
          <a:p>
            <a:pPr marL="514350" indent="-514350">
              <a:buAutoNum type="arabicPeriod"/>
            </a:pPr>
            <a:endParaRPr lang="en-GB" dirty="0"/>
          </a:p>
          <a:p>
            <a:pPr marL="514350" indent="-514350">
              <a:buAutoNum type="arabicPeriod"/>
            </a:pPr>
            <a:r>
              <a:rPr lang="en-GB" dirty="0" smtClean="0"/>
              <a:t>Map </a:t>
            </a:r>
            <a:r>
              <a:rPr lang="en-GB" b="1" dirty="0" smtClean="0"/>
              <a:t>road network only </a:t>
            </a:r>
            <a:r>
              <a:rPr lang="en-GB" dirty="0" smtClean="0"/>
              <a:t>(no buildings, forests, </a:t>
            </a:r>
            <a:r>
              <a:rPr lang="en-GB" dirty="0" err="1" smtClean="0"/>
              <a:t>etc</a:t>
            </a:r>
            <a:r>
              <a:rPr lang="en-GB" dirty="0" smtClean="0"/>
              <a:t>)</a:t>
            </a:r>
          </a:p>
          <a:p>
            <a:pPr marL="857296" lvl="1" indent="-514350">
              <a:buFont typeface="Arial"/>
              <a:buChar char="•"/>
            </a:pPr>
            <a:r>
              <a:rPr lang="en-GB" sz="1600" dirty="0" smtClean="0"/>
              <a:t>Make sure to connect your roads to preserve road </a:t>
            </a:r>
            <a:r>
              <a:rPr lang="en-GB" sz="1600" b="1" dirty="0" smtClean="0"/>
              <a:t>network</a:t>
            </a:r>
          </a:p>
          <a:p>
            <a:pPr marL="857296" lvl="1" indent="-514350">
              <a:buFont typeface="Arial"/>
              <a:buChar char="•"/>
            </a:pPr>
            <a:r>
              <a:rPr lang="en-GB" sz="1600" dirty="0" smtClean="0"/>
              <a:t>Stay within your pink box (if this does not load on first try, close the tab and re-launch)</a:t>
            </a:r>
          </a:p>
          <a:p>
            <a:pPr marL="857296" lvl="1" indent="-514350">
              <a:buFont typeface="Arial"/>
              <a:buChar char="•"/>
            </a:pPr>
            <a:r>
              <a:rPr lang="en-GB" sz="1600" dirty="0" smtClean="0"/>
              <a:t>Do not map all the little paths, especially if they only connect to other houses or fields. Map roads which appear to connect your square with other squares and settlements. Pan around and zoom out to see.</a:t>
            </a:r>
          </a:p>
          <a:p>
            <a:pPr lvl="1"/>
            <a:endParaRPr lang="en-GB" sz="1600" dirty="0" smtClean="0"/>
          </a:p>
          <a:p>
            <a:pPr marL="514350" indent="-514350">
              <a:buFontTx/>
              <a:buAutoNum type="arabicPeriod"/>
            </a:pPr>
            <a:r>
              <a:rPr lang="en-GB" dirty="0"/>
              <a:t>Remember to </a:t>
            </a:r>
            <a:r>
              <a:rPr lang="en-GB" b="1" dirty="0"/>
              <a:t>tag what you trace </a:t>
            </a:r>
            <a:r>
              <a:rPr lang="en-GB" dirty="0"/>
              <a:t>on the </a:t>
            </a:r>
            <a:r>
              <a:rPr lang="en-GB" dirty="0" err="1"/>
              <a:t>lefthand</a:t>
            </a:r>
            <a:r>
              <a:rPr lang="en-GB" dirty="0"/>
              <a:t> side of the </a:t>
            </a:r>
            <a:r>
              <a:rPr lang="en-GB" dirty="0" smtClean="0"/>
              <a:t>screen</a:t>
            </a:r>
          </a:p>
          <a:p>
            <a:pPr marL="857296" lvl="1" indent="-514350">
              <a:buFont typeface="Arial"/>
              <a:buChar char="•"/>
            </a:pPr>
            <a:r>
              <a:rPr lang="en-GB" sz="1600" dirty="0" smtClean="0"/>
              <a:t>Larger roads connecting two settlements: highway = unclassified</a:t>
            </a:r>
          </a:p>
          <a:p>
            <a:pPr marL="857296" lvl="1" indent="-514350">
              <a:buFont typeface="Arial"/>
              <a:buChar char="•"/>
            </a:pPr>
            <a:r>
              <a:rPr lang="en-GB" sz="1600" dirty="0" smtClean="0"/>
              <a:t>Smaller roads connecting homes within settlements: highway = residential</a:t>
            </a:r>
          </a:p>
          <a:p>
            <a:pPr marL="857296" lvl="1" indent="-514350">
              <a:buFont typeface="Arial"/>
              <a:buChar char="•"/>
            </a:pPr>
            <a:r>
              <a:rPr lang="en-GB" sz="1600" dirty="0" smtClean="0"/>
              <a:t>Tracks which appear to be one way, traversable by car, unpaved, visible as a thin ragged line: highway = track</a:t>
            </a:r>
          </a:p>
          <a:p>
            <a:pPr marL="857296" lvl="1" indent="-514350">
              <a:buFont typeface="Arial"/>
              <a:buChar char="•"/>
            </a:pPr>
            <a:r>
              <a:rPr lang="en-GB" sz="1600" dirty="0" smtClean="0"/>
              <a:t>Paths which are one way, not traversable by car, no signs of engineering: Path = path</a:t>
            </a:r>
            <a:endParaRPr lang="en-GB" sz="1600" dirty="0"/>
          </a:p>
          <a:p>
            <a:pPr marL="514350" indent="-514350">
              <a:buAutoNum type="arabicPeriod"/>
            </a:pPr>
            <a:endParaRPr lang="en-US" dirty="0"/>
          </a:p>
        </p:txBody>
      </p:sp>
      <p:sp>
        <p:nvSpPr>
          <p:cNvPr id="9" name="TextBox 8"/>
          <p:cNvSpPr txBox="1"/>
          <p:nvPr/>
        </p:nvSpPr>
        <p:spPr>
          <a:xfrm>
            <a:off x="7174563" y="5828843"/>
            <a:ext cx="1778000" cy="400110"/>
          </a:xfrm>
          <a:prstGeom prst="rect">
            <a:avLst/>
          </a:prstGeom>
          <a:noFill/>
        </p:spPr>
        <p:txBody>
          <a:bodyPr wrap="square" rtlCol="0">
            <a:spAutoFit/>
          </a:bodyPr>
          <a:lstStyle/>
          <a:p>
            <a:pPr algn="r"/>
            <a:r>
              <a:rPr lang="en-US" sz="2000" b="1" dirty="0" smtClean="0">
                <a:solidFill>
                  <a:srgbClr val="FF0000"/>
                </a:solidFill>
              </a:rPr>
              <a:t>Tasks:</a:t>
            </a:r>
            <a:endParaRPr lang="en-US" sz="2000" b="1" dirty="0" smtClean="0">
              <a:solidFill>
                <a:srgbClr val="FF0000"/>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63392"/>
          <a:stretch/>
        </p:blipFill>
        <p:spPr>
          <a:xfrm>
            <a:off x="8063563" y="84579"/>
            <a:ext cx="906240" cy="981344"/>
          </a:xfrm>
          <a:prstGeom prst="rect">
            <a:avLst/>
          </a:prstGeom>
        </p:spPr>
      </p:pic>
    </p:spTree>
    <p:extLst>
      <p:ext uri="{BB962C8B-B14F-4D97-AF65-F5344CB8AC3E}">
        <p14:creationId xmlns:p14="http://schemas.microsoft.com/office/powerpoint/2010/main" val="1950637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BD772C02F8446880BD6633600872F" ma:contentTypeVersion="3" ma:contentTypeDescription="Create a new document." ma:contentTypeScope="" ma:versionID="9b66a4259c77c4633037af19d12b4362">
  <xsd:schema xmlns:xsd="http://www.w3.org/2001/XMLSchema" xmlns:xs="http://www.w3.org/2001/XMLSchema" xmlns:p="http://schemas.microsoft.com/office/2006/metadata/properties" xmlns:ns3="87192c5e-a5f1-44e2-a731-84a3412e7fee" targetNamespace="http://schemas.microsoft.com/office/2006/metadata/properties" ma:root="true" ma:fieldsID="23c8786530c4001884bbc8268f15af8b" ns3:_="">
    <xsd:import namespace="87192c5e-a5f1-44e2-a731-84a3412e7fee"/>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92c5e-a5f1-44e2-a731-84a3412e7f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C026E-EBC2-49E5-B0A2-A664C665DCA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87192c5e-a5f1-44e2-a731-84a3412e7fee"/>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E69F62E-A317-4077-8B87-977A49461570}">
  <ds:schemaRefs>
    <ds:schemaRef ds:uri="http://schemas.microsoft.com/sharepoint/v3/contenttype/forms"/>
  </ds:schemaRefs>
</ds:datastoreItem>
</file>

<file path=customXml/itemProps3.xml><?xml version="1.0" encoding="utf-8"?>
<ds:datastoreItem xmlns:ds="http://schemas.openxmlformats.org/officeDocument/2006/customXml" ds:itemID="{91CD550D-FEAB-4552-A912-004727BCDC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92c5e-a5f1-44e2-a731-84a3412e7f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Accenture_Color_Top_16-9</Template>
  <TotalTime>0</TotalTime>
  <Words>828</Words>
  <Application>Microsoft Macintosh PowerPoint</Application>
  <PresentationFormat>On-screen Show (4:3)</PresentationFormat>
  <Paragraphs>74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DIN Alternate Bold</vt:lpstr>
      <vt:lpstr>Oxygen</vt:lpstr>
      <vt:lpstr>Wingdings</vt:lpstr>
      <vt:lpstr>Office Theme</vt:lpstr>
      <vt:lpstr>PowerPoint Presentation</vt:lpstr>
      <vt:lpstr>Welcome</vt:lpstr>
      <vt:lpstr>What is mapping, and why do it?</vt:lpstr>
      <vt:lpstr>When  you map, you’re solving real world data challenges for NGOs, helping with:</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2016-02-22T22:21:22Z</dcterms:created>
  <dcterms:modified xsi:type="dcterms:W3CDTF">2017-07-07T19:51:35Z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0x010100C33BD772C02F8446880BD6633600872F</vt:lpwstr>
  </property>
</Properties>
</file>