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31" r:id="rId4"/>
  </p:sldMasterIdLst>
  <p:notesMasterIdLst>
    <p:notesMasterId r:id="rId16"/>
  </p:notesMasterIdLst>
  <p:handoutMasterIdLst>
    <p:handoutMasterId r:id="rId17"/>
  </p:handoutMasterIdLst>
  <p:sldIdLst>
    <p:sldId id="1368" r:id="rId5"/>
    <p:sldId id="388" r:id="rId6"/>
    <p:sldId id="1369" r:id="rId7"/>
    <p:sldId id="350" r:id="rId8"/>
    <p:sldId id="381" r:id="rId9"/>
    <p:sldId id="385" r:id="rId10"/>
    <p:sldId id="353" r:id="rId11"/>
    <p:sldId id="378" r:id="rId12"/>
    <p:sldId id="357" r:id="rId13"/>
    <p:sldId id="387" r:id="rId14"/>
    <p:sldId id="1370" r:id="rId15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5631" userDrawn="1">
          <p15:clr>
            <a:srgbClr val="A4A3A4"/>
          </p15:clr>
        </p15:guide>
        <p15:guide id="6" orient="horz" pos="5523" userDrawn="1">
          <p15:clr>
            <a:srgbClr val="A4A3A4"/>
          </p15:clr>
        </p15:guide>
        <p15:guide id="7" orient="horz" pos="5453" userDrawn="1">
          <p15:clr>
            <a:srgbClr val="A4A3A4"/>
          </p15:clr>
        </p15:guide>
        <p15:guide id="20" orient="horz" pos="5444" userDrawn="1">
          <p15:clr>
            <a:srgbClr val="A4A3A4"/>
          </p15:clr>
        </p15:guide>
        <p15:guide id="23" pos="9845" userDrawn="1">
          <p15:clr>
            <a:srgbClr val="A4A3A4"/>
          </p15:clr>
        </p15:guide>
        <p15:guide id="33" orient="horz" pos="4159" userDrawn="1">
          <p15:clr>
            <a:srgbClr val="A4A3A4"/>
          </p15:clr>
        </p15:guide>
        <p15:guide id="36" orient="horz" pos="899" userDrawn="1">
          <p15:clr>
            <a:srgbClr val="A4A3A4"/>
          </p15:clr>
        </p15:guide>
        <p15:guide id="44" pos="313" userDrawn="1">
          <p15:clr>
            <a:srgbClr val="A4A3A4"/>
          </p15:clr>
        </p15:guide>
        <p15:guide id="45" pos="73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9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BEE"/>
    <a:srgbClr val="FFB500"/>
    <a:srgbClr val="FF9A02"/>
    <a:srgbClr val="88DD00"/>
    <a:srgbClr val="97E000"/>
    <a:srgbClr val="002266"/>
    <a:srgbClr val="FF3366"/>
    <a:srgbClr val="AA1733"/>
    <a:srgbClr val="BBBB00"/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813DF-8E23-451B-A4C5-BEF7305BC695}" v="81" dt="2018-04-12T23:21:18.949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4737" autoAdjust="0"/>
  </p:normalViewPr>
  <p:slideViewPr>
    <p:cSldViewPr snapToGrid="0" snapToObjects="1" showGuides="1">
      <p:cViewPr varScale="1">
        <p:scale>
          <a:sx n="80" d="100"/>
          <a:sy n="80" d="100"/>
        </p:scale>
        <p:origin x="570" y="84"/>
      </p:cViewPr>
      <p:guideLst>
        <p:guide orient="horz" pos="5631"/>
        <p:guide orient="horz" pos="5523"/>
        <p:guide orient="horz" pos="5453"/>
        <p:guide orient="horz" pos="5444"/>
        <p:guide pos="9845"/>
        <p:guide orient="horz" pos="4159"/>
        <p:guide orient="horz" pos="899"/>
        <p:guide pos="313"/>
        <p:guide pos="73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5E4C7717-A413-48EB-9E74-9CC8DF624EC2}" type="datetime1">
              <a:rPr lang="en-US">
                <a:latin typeface="Arial" pitchFamily="34" charset="0"/>
              </a:rPr>
              <a:pPr>
                <a:defRPr/>
              </a:pPr>
              <a:t>4/12/2018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311B6921-662F-4705-A734-0B75ECCE1C4E}" type="slidenum">
              <a:rPr lang="en-US">
                <a:latin typeface="Arial" pitchFamily="34" charset="0"/>
              </a:rPr>
              <a:pPr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231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612C19A-B064-4A02-B1DD-2674A5B33712}" type="datetime1">
              <a:rPr lang="en-US" smtClean="0"/>
              <a:pPr>
                <a:defRPr/>
              </a:pPr>
              <a:t>4/12/2018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E57817C-C749-40AE-A5FD-F6A74744A7F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9062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Arial" pitchFamily="34" charset="0"/>
        <a:cs typeface="Arial" pitchFamily="34" charset="0"/>
      </a:defRPr>
    </a:lvl1pPr>
    <a:lvl2pPr marL="34294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2pPr>
    <a:lvl3pPr marL="685891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3pPr>
    <a:lvl4pPr marL="1028837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4pPr>
    <a:lvl5pPr marL="137178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5pPr>
    <a:lvl6pPr marL="1714729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4/12/2018 3:50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7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12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79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74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92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76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/>
              <a:t>Joint project with the BRC, MSF, HOT (explain what that</a:t>
            </a:r>
            <a:r>
              <a:rPr lang="en-US" baseline="0" dirty="0"/>
              <a:t> is). Started in late 2014 with the goal of putting 20 M on the map by </a:t>
            </a:r>
            <a:r>
              <a:rPr lang="en-US" baseline="0"/>
              <a:t>2017.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CD7774-F418-4D88-8DA4-0FF6D3E46FF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87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4/12/2018 4:19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9A3C-2E8B-4392-AB6A-C96A40850A1F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4191-55EC-48A8-9478-1DC9FC8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2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9A3C-2E8B-4392-AB6A-C96A40850A1F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4191-55EC-48A8-9478-1DC9FC8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3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9A3C-2E8B-4392-AB6A-C96A40850A1F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4191-55EC-48A8-9478-1DC9FC8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16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lkin Slide - Blue">
    <p:bg>
      <p:bgPr>
        <a:solidFill>
          <a:srgbClr val="0800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204614" y="6268081"/>
            <a:ext cx="1718149" cy="3259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 err="1">
                <a:solidFill>
                  <a:schemeClr val="bg1"/>
                </a:solidFill>
              </a:rPr>
              <a:t>aka.ms</a:t>
            </a:r>
            <a:r>
              <a:rPr lang="en-US" sz="2353" dirty="0">
                <a:solidFill>
                  <a:schemeClr val="bg1"/>
                </a:solidFill>
              </a:rPr>
              <a:t>/give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12" y="6253139"/>
            <a:ext cx="1470839" cy="31379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00" y="291067"/>
            <a:ext cx="10777746" cy="545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7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9A3C-2E8B-4392-AB6A-C96A40850A1F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4191-55EC-48A8-9478-1DC9FC8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8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9A3C-2E8B-4392-AB6A-C96A40850A1F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4191-55EC-48A8-9478-1DC9FC8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5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9A3C-2E8B-4392-AB6A-C96A40850A1F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4191-55EC-48A8-9478-1DC9FC8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3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9A3C-2E8B-4392-AB6A-C96A40850A1F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4191-55EC-48A8-9478-1DC9FC8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7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9A3C-2E8B-4392-AB6A-C96A40850A1F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4191-55EC-48A8-9478-1DC9FC8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9A3C-2E8B-4392-AB6A-C96A40850A1F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4191-55EC-48A8-9478-1DC9FC8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5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9A3C-2E8B-4392-AB6A-C96A40850A1F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4191-55EC-48A8-9478-1DC9FC8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1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9A3C-2E8B-4392-AB6A-C96A40850A1F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4191-55EC-48A8-9478-1DC9FC8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2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69A3C-2E8B-4392-AB6A-C96A40850A1F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84191-55EC-48A8-9478-1DC9FC8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7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laE8zHU1n-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streetmap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uardian.com/cities/2014/oct/06/missing-maps-human-genome-project-unmapped-citi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Relationship Id="rId1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2.png"/><Relationship Id="rId4" Type="http://schemas.openxmlformats.org/officeDocument/2006/relationships/hyperlink" Target="http://tools.geofabrik.de/mc/#15/-4.1029/29.0917&amp;num=2&amp;mt0=google-map&amp;mt1=mapnik-humanitaria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923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85134" y="1819221"/>
            <a:ext cx="9951576" cy="4316108"/>
            <a:chOff x="-184833" y="195580"/>
            <a:chExt cx="5580452" cy="2446020"/>
          </a:xfrm>
        </p:grpSpPr>
        <p:pic>
          <p:nvPicPr>
            <p:cNvPr id="6" name="Picture 5" descr="mc_deck_v2-01.png"/>
            <p:cNvPicPr>
              <a:picLocks noChangeAspect="1"/>
            </p:cNvPicPr>
            <p:nvPr/>
          </p:nvPicPr>
          <p:blipFill rotWithShape="1">
            <a:blip r:embed="rId3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15"/>
            <a:stretch/>
          </p:blipFill>
          <p:spPr>
            <a:xfrm>
              <a:off x="-184833" y="195580"/>
              <a:ext cx="5236845" cy="2048510"/>
            </a:xfrm>
            <a:prstGeom prst="rect">
              <a:avLst/>
            </a:prstGeom>
          </p:spPr>
        </p:pic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-110042" y="1828800"/>
              <a:ext cx="1732424" cy="812800"/>
            </a:xfrm>
            <a:prstGeom prst="rect">
              <a:avLst/>
            </a:prstGeom>
          </p:spPr>
          <p:txBody>
            <a:bodyPr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Segoe UI" panose="020B0502040204020203" pitchFamily="34" charset="0"/>
                  <a:ea typeface="Helvetica Neue" charset="0"/>
                  <a:cs typeface="Segoe UI" panose="020B0502040204020203" pitchFamily="34" charset="0"/>
                </a:rPr>
                <a:t>Digital volunteers use satellite imagery to trace buildings and roads, adding this base data into </a:t>
              </a:r>
              <a:r>
                <a:rPr lang="en-US" sz="1600" dirty="0" err="1">
                  <a:solidFill>
                    <a:srgbClr val="000000"/>
                  </a:solidFill>
                  <a:latin typeface="Segoe UI" panose="020B0502040204020203" pitchFamily="34" charset="0"/>
                  <a:ea typeface="Helvetica Neue" charset="0"/>
                  <a:cs typeface="Segoe UI" panose="020B0502040204020203" pitchFamily="34" charset="0"/>
                </a:rPr>
                <a:t>OpenStreetMap</a:t>
              </a:r>
              <a:r>
                <a:rPr lang="en-US" sz="1600" dirty="0">
                  <a:solidFill>
                    <a:srgbClr val="000000"/>
                  </a:solidFill>
                  <a:latin typeface="Segoe UI" panose="020B0502040204020203" pitchFamily="34" charset="0"/>
                  <a:ea typeface="Helvetica Neue" charset="0"/>
                  <a:cs typeface="Segoe UI" panose="020B0502040204020203" pitchFamily="34" charset="0"/>
                </a:rPr>
                <a:t>, a free and editable map of the world.</a:t>
              </a:r>
              <a:endParaRPr lang="en-US" sz="1600" dirty="0">
                <a:latin typeface="Segoe UI" panose="020B0502040204020203" pitchFamily="34" charset="0"/>
                <a:ea typeface="ＭＳ 明朝" charset="-128"/>
                <a:cs typeface="Segoe UI" panose="020B0502040204020203" pitchFamily="34" charset="0"/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666847" y="1816100"/>
              <a:ext cx="1807216" cy="812800"/>
            </a:xfrm>
            <a:prstGeom prst="rect">
              <a:avLst/>
            </a:prstGeom>
          </p:spPr>
          <p:txBody>
            <a:bodyPr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Segoe UI" panose="020B0502040204020203" pitchFamily="34" charset="0"/>
                  <a:ea typeface="Helvetica Neue" charset="0"/>
                  <a:cs typeface="Segoe UI" panose="020B0502040204020203" pitchFamily="34" charset="0"/>
                </a:rPr>
                <a:t>Community volunteers learn about the map and add local detail such as schools, health facilities, street names, and evacuation centers. </a:t>
              </a:r>
              <a:endParaRPr lang="en-US" sz="1600" dirty="0">
                <a:latin typeface="Segoe UI" panose="020B0502040204020203" pitchFamily="34" charset="0"/>
                <a:ea typeface="ＭＳ 明朝" charset="-128"/>
                <a:cs typeface="Segoe UI" panose="020B0502040204020203" pitchFamily="34" charset="0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3496296" y="1816100"/>
              <a:ext cx="1899323" cy="812800"/>
            </a:xfrm>
            <a:prstGeom prst="rect">
              <a:avLst/>
            </a:prstGeom>
          </p:spPr>
          <p:txBody>
            <a:bodyPr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Segoe UI" panose="020B0502040204020203" pitchFamily="34" charset="0"/>
                  <a:ea typeface="Helvetica Neue" charset="0"/>
                  <a:cs typeface="Segoe UI" panose="020B0502040204020203" pitchFamily="34" charset="0"/>
                </a:rPr>
                <a:t>Humanitarian organizations use mapped information to plan risk reduction and disaster response activities to save lives. Better data enables more efficient interventions.</a:t>
              </a:r>
              <a:endParaRPr lang="en-US" sz="1600" dirty="0">
                <a:latin typeface="Segoe UI" panose="020B0502040204020203" pitchFamily="34" charset="0"/>
                <a:ea typeface="ＭＳ 明朝" charset="-128"/>
                <a:cs typeface="Segoe UI" panose="020B0502040204020203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89D5F62-BDDB-4566-9CF8-A5E8EBD7DA9D}"/>
              </a:ext>
            </a:extLst>
          </p:cNvPr>
          <p:cNvSpPr txBox="1"/>
          <p:nvPr/>
        </p:nvSpPr>
        <p:spPr>
          <a:xfrm>
            <a:off x="575187" y="441028"/>
            <a:ext cx="9581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Missing Maps’ three-step process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65FABD-8D2C-4641-872C-339EE14BA8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92"/>
          <a:stretch/>
        </p:blipFill>
        <p:spPr>
          <a:xfrm>
            <a:off x="10333703" y="235415"/>
            <a:ext cx="1430593" cy="154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19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25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D5BDF08-0479-4997-9FFE-AEC5DCE9C4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"/>
          <a:stretch/>
        </p:blipFill>
        <p:spPr>
          <a:xfrm>
            <a:off x="-1" y="1"/>
            <a:ext cx="12192000" cy="61322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78A39E-7C31-46DC-BF58-1048E7CF392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51" b="26582"/>
          <a:stretch>
            <a:fillRect/>
          </a:stretch>
        </p:blipFill>
        <p:spPr>
          <a:xfrm>
            <a:off x="0" y="5029200"/>
            <a:ext cx="12192000" cy="1828800"/>
          </a:xfrm>
          <a:custGeom>
            <a:avLst/>
            <a:gdLst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828800 h 1828800"/>
              <a:gd name="connsiteX3" fmla="*/ 0 w 12192000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828800">
                <a:moveTo>
                  <a:pt x="0" y="0"/>
                </a:moveTo>
                <a:lnTo>
                  <a:pt x="12192000" y="0"/>
                </a:lnTo>
                <a:lnTo>
                  <a:pt x="12192000" y="1828800"/>
                </a:lnTo>
                <a:lnTo>
                  <a:pt x="0" y="18288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836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CCFBAA40-C4D2-4FEF-A403-DB061567BCF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24999" r="2522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42258"/>
            <a:ext cx="10668000" cy="1480456"/>
          </a:xfrm>
          <a:prstGeom prst="rect">
            <a:avLst/>
          </a:prstGeom>
          <a:solidFill>
            <a:schemeClr val="tx1">
              <a:lumMod val="50000"/>
              <a:alpha val="62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GB" sz="2133" kern="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4451838" y="1172231"/>
            <a:ext cx="6216162" cy="4079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34294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9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83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78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729" algn="l" defTabSz="685891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674" algn="l" defTabSz="685891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620" algn="l" defTabSz="685891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566" algn="l" defTabSz="685891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4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Mapathon</a:t>
            </a:r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Introduction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28" y="826973"/>
            <a:ext cx="2802681" cy="111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2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 txBox="1">
            <a:spLocks/>
          </p:cNvSpPr>
          <p:nvPr/>
        </p:nvSpPr>
        <p:spPr>
          <a:xfrm>
            <a:off x="1147276" y="1727637"/>
            <a:ext cx="10385963" cy="4668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533"/>
              </a:spcAft>
              <a:buSzPct val="80000"/>
              <a:buFont typeface="Arial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457239" indent="-230418" algn="l" rtl="0" eaLnBrk="1" fontAlgn="base" hangingPunct="1">
              <a:spcBef>
                <a:spcPts val="0"/>
              </a:spcBef>
              <a:spcAft>
                <a:spcPts val="533"/>
              </a:spcAft>
              <a:buSzPct val="80000"/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687657" indent="-230418" algn="l" rtl="0" eaLnBrk="1" fontAlgn="base" hangingPunct="1">
              <a:spcBef>
                <a:spcPts val="0"/>
              </a:spcBef>
              <a:spcAft>
                <a:spcPts val="533"/>
              </a:spcAft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910876" indent="-226818" algn="l" rtl="0" eaLnBrk="1" fontAlgn="base" hangingPunct="1">
              <a:spcBef>
                <a:spcPts val="0"/>
              </a:spcBef>
              <a:spcAft>
                <a:spcPts val="533"/>
              </a:spcAft>
              <a:buSzPct val="80000"/>
              <a:buFont typeface="Arial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1144895" indent="-230418" algn="l" rtl="0" eaLnBrk="1" fontAlgn="base" hangingPunct="1">
              <a:spcBef>
                <a:spcPts val="0"/>
              </a:spcBef>
              <a:spcAft>
                <a:spcPts val="533"/>
              </a:spcAft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809" indent="-228620" algn="l" defTabSz="9144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7" indent="-228620" algn="l" defTabSz="9144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Thanks for attending the 2018 National Volunteer Week mapathon</a:t>
            </a:r>
          </a:p>
          <a:p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While you are waiting for others to arrive, complete the below steps: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Sign up for an account at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www.openstreetmap.org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AutoNum type="arabicPeriod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Check your email and confirm your account by clicking the link provided!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Read through the steps on the guide on your table, to get familiar with how to map</a:t>
            </a: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5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92"/>
          <a:stretch/>
        </p:blipFill>
        <p:spPr>
          <a:xfrm>
            <a:off x="10333703" y="235415"/>
            <a:ext cx="1430593" cy="15491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A069F7-99E2-4D54-AAA6-95B51AB692B5}"/>
              </a:ext>
            </a:extLst>
          </p:cNvPr>
          <p:cNvSpPr txBox="1"/>
          <p:nvPr/>
        </p:nvSpPr>
        <p:spPr>
          <a:xfrm>
            <a:off x="958645" y="444198"/>
            <a:ext cx="5299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399928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sm_density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9" t="1" b="-1"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62089" y="5218203"/>
            <a:ext cx="5295275" cy="1154241"/>
          </a:xfrm>
          <a:prstGeom prst="rect">
            <a:avLst/>
          </a:prstGeom>
          <a:noFill/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ea typeface="Helvetica" charset="0"/>
                <a:cs typeface="Segoe UI" panose="020B0502040204020203" pitchFamily="34" charset="0"/>
              </a:rPr>
              <a:t>Most of the developing world’s population is </a:t>
            </a:r>
            <a:r>
              <a:rPr lang="en-US" sz="2800" dirty="0">
                <a:solidFill>
                  <a:schemeClr val="accent2"/>
                </a:solidFill>
                <a:latin typeface="Segoe UI" panose="020B0502040204020203" pitchFamily="34" charset="0"/>
                <a:ea typeface="Helvetica" charset="0"/>
                <a:cs typeface="Segoe UI" panose="020B0502040204020203" pitchFamily="34" charset="0"/>
              </a:rPr>
              <a:t>not</a:t>
            </a: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ea typeface="Helvetica" charset="0"/>
                <a:cs typeface="Segoe UI" panose="020B0502040204020203" pitchFamily="34" charset="0"/>
              </a:rPr>
              <a:t> on any map.</a:t>
            </a:r>
          </a:p>
        </p:txBody>
      </p:sp>
    </p:spTree>
    <p:extLst>
      <p:ext uri="{BB962C8B-B14F-4D97-AF65-F5344CB8AC3E}">
        <p14:creationId xmlns:p14="http://schemas.microsoft.com/office/powerpoint/2010/main" val="1764666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 txBox="1">
            <a:spLocks/>
          </p:cNvSpPr>
          <p:nvPr/>
        </p:nvSpPr>
        <p:spPr>
          <a:xfrm>
            <a:off x="719572" y="1661023"/>
            <a:ext cx="10617022" cy="4668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533"/>
              </a:spcAft>
              <a:buSzPct val="80000"/>
              <a:buFont typeface="Arial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457239" indent="-230418" algn="l" rtl="0" eaLnBrk="1" fontAlgn="base" hangingPunct="1">
              <a:spcBef>
                <a:spcPts val="0"/>
              </a:spcBef>
              <a:spcAft>
                <a:spcPts val="533"/>
              </a:spcAft>
              <a:buSzPct val="80000"/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687657" indent="-230418" algn="l" rtl="0" eaLnBrk="1" fontAlgn="base" hangingPunct="1">
              <a:spcBef>
                <a:spcPts val="0"/>
              </a:spcBef>
              <a:spcAft>
                <a:spcPts val="533"/>
              </a:spcAft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910876" indent="-226818" algn="l" rtl="0" eaLnBrk="1" fontAlgn="base" hangingPunct="1">
              <a:spcBef>
                <a:spcPts val="0"/>
              </a:spcBef>
              <a:spcAft>
                <a:spcPts val="533"/>
              </a:spcAft>
              <a:buSzPct val="80000"/>
              <a:buFont typeface="Arial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1144895" indent="-230418" algn="l" rtl="0" eaLnBrk="1" fontAlgn="base" hangingPunct="1">
              <a:spcBef>
                <a:spcPts val="0"/>
              </a:spcBef>
              <a:spcAft>
                <a:spcPts val="533"/>
              </a:spcAft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809" indent="-228620" algn="l" defTabSz="9144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7" indent="-228620" algn="l" defTabSz="9144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Aim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: Creating digital maps of the world’s ‘forgotten’ places by crowdsourcing. Described as 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‘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the human genome project for international development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’.</a:t>
            </a: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Why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Many parts of the world most vulnerable to humanitarian crises such as natural disasters, disease outbreaks, epidemics or conflict are not mapped. People have limited/ no visibility to the situation on the ground.</a:t>
            </a:r>
          </a:p>
          <a:p>
            <a:endParaRPr lang="en-US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Process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Remote volunteers trace maps over satellite pictures, using a tool called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OpenStreetMap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The maps are validated by remote experienced mappers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The maps are validated locally by volunteers, and details e.g. place names, identifying hospitals are added </a:t>
            </a:r>
            <a:r>
              <a:rPr lang="en-US" sz="1800" i="1" dirty="0">
                <a:latin typeface="Segoe UI" panose="020B0502040204020203" pitchFamily="34" charset="0"/>
                <a:cs typeface="Segoe UI" panose="020B0502040204020203" pitchFamily="34" charset="0"/>
              </a:rPr>
              <a:t>(project dependent)</a:t>
            </a: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Humanitarian organizations can then use mapped information to plan risk reduction and disaster response activities that save lives</a:t>
            </a:r>
          </a:p>
          <a:p>
            <a:endParaRPr lang="en-US" sz="5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F476DC-B40D-4471-9028-9095666F3329}"/>
              </a:ext>
            </a:extLst>
          </p:cNvPr>
          <p:cNvSpPr txBox="1"/>
          <p:nvPr/>
        </p:nvSpPr>
        <p:spPr>
          <a:xfrm>
            <a:off x="575187" y="441028"/>
            <a:ext cx="9581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What is mapping and why do it?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05E4FE-58EC-4FB6-9B59-67FEB48F5E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92"/>
          <a:stretch/>
        </p:blipFill>
        <p:spPr>
          <a:xfrm>
            <a:off x="10333703" y="235415"/>
            <a:ext cx="1430593" cy="154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62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21512" y="1719468"/>
            <a:ext cx="1329249" cy="13292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3538" y="1715639"/>
            <a:ext cx="1329249" cy="13292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21512" y="3922876"/>
            <a:ext cx="1330887" cy="13308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26158" y="1690221"/>
            <a:ext cx="1270000" cy="1270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11160" y="172439"/>
            <a:ext cx="9645445" cy="1325563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When  you map, you’re solving real world data challenges for NGOs, helping with: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80132" y="6035994"/>
            <a:ext cx="17582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Missing Maps founders:</a:t>
            </a:r>
          </a:p>
        </p:txBody>
      </p:sp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496" y="6135619"/>
            <a:ext cx="1820844" cy="44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718" y="5881290"/>
            <a:ext cx="2017059" cy="75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Image result for american red cross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19" b="34834"/>
          <a:stretch/>
        </p:blipFill>
        <p:spPr bwMode="auto">
          <a:xfrm>
            <a:off x="8592429" y="5963384"/>
            <a:ext cx="1522492" cy="7269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21416" y="4113697"/>
            <a:ext cx="1196509" cy="119650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48526" y="4083021"/>
            <a:ext cx="990233" cy="99023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95975" y="4134062"/>
            <a:ext cx="1119701" cy="111970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716967" y="3161604"/>
            <a:ext cx="19094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/>
                <a:cs typeface="Arial"/>
              </a:rPr>
              <a:t>Infectious diseases e.g. Ebola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87780" y="1653781"/>
            <a:ext cx="1729191" cy="17291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711683" y="3175715"/>
            <a:ext cx="19094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/>
                <a:cs typeface="Arial"/>
              </a:rPr>
              <a:t>Vaccination campaigns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35231" y="3175715"/>
            <a:ext cx="21231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/>
                <a:cs typeface="Arial"/>
              </a:rPr>
              <a:t>Waterborne diseases e.g. cholera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34782" y="5394873"/>
            <a:ext cx="21231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/>
                <a:cs typeface="Arial"/>
              </a:rPr>
              <a:t>Malnutrition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29699" y="5406163"/>
            <a:ext cx="21231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/>
                <a:cs typeface="Arial"/>
              </a:rPr>
              <a:t>Earthquakes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84685" y="5406163"/>
            <a:ext cx="21231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/>
                <a:cs typeface="Arial"/>
              </a:rPr>
              <a:t>Hurricanes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94256" y="5394873"/>
            <a:ext cx="21231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/>
                <a:cs typeface="Arial"/>
              </a:rPr>
              <a:t>Flooding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15705" y="3174452"/>
            <a:ext cx="19094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/>
                <a:cs typeface="Arial"/>
              </a:rPr>
              <a:t>Medical supplies</a:t>
            </a:r>
          </a:p>
          <a:p>
            <a:pPr algn="ctr"/>
            <a:r>
              <a:rPr lang="en-US" sz="1500" dirty="0">
                <a:latin typeface="Arial"/>
                <a:cs typeface="Arial"/>
              </a:rPr>
              <a:t>+ logistics</a:t>
            </a:r>
          </a:p>
        </p:txBody>
      </p:sp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482" y="6135618"/>
            <a:ext cx="1949206" cy="45155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D138FA8-4553-42B4-A26C-231A58F22929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92"/>
          <a:stretch/>
        </p:blipFill>
        <p:spPr>
          <a:xfrm>
            <a:off x="10333703" y="235415"/>
            <a:ext cx="1430593" cy="154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8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C649B3-3A9D-4B68-A492-41F0F133A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15" y="3157203"/>
            <a:ext cx="4004932" cy="333121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04822" y="1427163"/>
            <a:ext cx="956497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buClr>
                <a:schemeClr val="accent2"/>
              </a:buClr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This is a thriving trading city of 120,000 people – mapped in just one evening by 70 people!</a:t>
            </a:r>
          </a:p>
          <a:p>
            <a:pPr>
              <a:spcAft>
                <a:spcPts val="1800"/>
              </a:spcAft>
              <a:buClr>
                <a:schemeClr val="accent2"/>
              </a:buClr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Bing maps still (to this date) shows no buildings in the area, whereas Open Street Map has thousands of buildings on an open source platform for all NGOs to use.</a:t>
            </a:r>
          </a:p>
          <a:p>
            <a:pPr>
              <a:spcAft>
                <a:spcPts val="1800"/>
              </a:spcAft>
              <a:buClr>
                <a:schemeClr val="accent2"/>
              </a:buClr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To see the below for yourself and zoom in to see the individual buildings mapped, click </a:t>
            </a: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here</a:t>
            </a: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Content Placeholder 2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80959" y="3121184"/>
            <a:ext cx="4129120" cy="340325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754643" y="5261302"/>
            <a:ext cx="1398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Bing Maps Now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64631" y="4934481"/>
            <a:ext cx="13986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Open Street Map</a:t>
            </a:r>
          </a:p>
          <a:p>
            <a:r>
              <a:rPr lang="en-GB" sz="2200" dirty="0"/>
              <a:t>Now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0F01D1-9CE6-4210-83B3-43CC706D6E64}"/>
              </a:ext>
            </a:extLst>
          </p:cNvPr>
          <p:cNvSpPr txBox="1"/>
          <p:nvPr/>
        </p:nvSpPr>
        <p:spPr>
          <a:xfrm>
            <a:off x="575187" y="441028"/>
            <a:ext cx="9581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The impact of </a:t>
            </a:r>
            <a:r>
              <a:rPr lang="en-US" sz="4800" dirty="0" err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mapathons</a:t>
            </a:r>
            <a:endParaRPr lang="en-US" sz="4800"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26E6A1-E651-4821-B3BA-BD89E6E23D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92"/>
          <a:stretch/>
        </p:blipFill>
        <p:spPr>
          <a:xfrm>
            <a:off x="10333703" y="235415"/>
            <a:ext cx="1430593" cy="154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575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a7249ff9137735267271cf6681d731abd3c386"/>
  <p:tag name="ISPRING_RESOURCE_PATHS_HASH_PRESENTER" val="82532151e9c97188e16f22f45bdf5aa2725d346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3BD772C02F8446880BD6633600872F" ma:contentTypeVersion="3" ma:contentTypeDescription="Create a new document." ma:contentTypeScope="" ma:versionID="9b66a4259c77c4633037af19d12b4362">
  <xsd:schema xmlns:xsd="http://www.w3.org/2001/XMLSchema" xmlns:xs="http://www.w3.org/2001/XMLSchema" xmlns:p="http://schemas.microsoft.com/office/2006/metadata/properties" xmlns:ns3="87192c5e-a5f1-44e2-a731-84a3412e7fee" targetNamespace="http://schemas.microsoft.com/office/2006/metadata/properties" ma:root="true" ma:fieldsID="23c8786530c4001884bbc8268f15af8b" ns3:_="">
    <xsd:import namespace="87192c5e-a5f1-44e2-a731-84a3412e7fe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192c5e-a5f1-44e2-a731-84a3412e7f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C026E-EBC2-49E5-B0A2-A664C665DCA3}">
  <ds:schemaRefs>
    <ds:schemaRef ds:uri="http://schemas.microsoft.com/office/2006/metadata/properties"/>
    <ds:schemaRef ds:uri="http://purl.org/dc/terms/"/>
    <ds:schemaRef ds:uri="87192c5e-a5f1-44e2-a731-84a3412e7fe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1CD550D-FEAB-4552-A912-004727BCDC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192c5e-a5f1-44e2-a731-84a3412e7f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69F62E-A317-4077-8B87-977A494615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519</Words>
  <Application>Microsoft Office PowerPoint</Application>
  <PresentationFormat>Widescreen</PresentationFormat>
  <Paragraphs>51</Paragraphs>
  <Slides>11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ＭＳ 明朝</vt:lpstr>
      <vt:lpstr>Arial</vt:lpstr>
      <vt:lpstr>Calibri</vt:lpstr>
      <vt:lpstr>Calibri Light</vt:lpstr>
      <vt:lpstr>Helvetica</vt:lpstr>
      <vt:lpstr>Helvetica Neue</vt:lpstr>
      <vt:lpstr>Segoe UI</vt:lpstr>
      <vt:lpstr>Segoe UI Black</vt:lpstr>
      <vt:lpstr>Segoe UI Light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 you map, you’re solving real world data challenges for NGOs, helping with: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2016-02-22T22:21:22Z</dcterms:created>
  <dcterms:modified xsi:type="dcterms:W3CDTF">2018-04-12T23:21:19Z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0x010100C33BD772C02F8446880BD6633600872F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jeloken@microsoft.com</vt:lpwstr>
  </property>
  <property fmtid="{D5CDD505-2E9C-101B-9397-08002B2CF9AE}" pid="7" name="MSIP_Label_f42aa342-8706-4288-bd11-ebb85995028c_SetDate">
    <vt:lpwstr>2017-09-23T14:51:04.0543555-07:00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