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31" r:id="rId4"/>
  </p:sldMasterIdLst>
  <p:notesMasterIdLst>
    <p:notesMasterId r:id="rId12"/>
  </p:notesMasterIdLst>
  <p:handoutMasterIdLst>
    <p:handoutMasterId r:id="rId13"/>
  </p:handoutMasterIdLst>
  <p:sldIdLst>
    <p:sldId id="350" r:id="rId5"/>
    <p:sldId id="381" r:id="rId6"/>
    <p:sldId id="385" r:id="rId7"/>
    <p:sldId id="353" r:id="rId8"/>
    <p:sldId id="378" r:id="rId9"/>
    <p:sldId id="357" r:id="rId10"/>
    <p:sldId id="387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5631" userDrawn="1">
          <p15:clr>
            <a:srgbClr val="A4A3A4"/>
          </p15:clr>
        </p15:guide>
        <p15:guide id="6" orient="horz" pos="5523" userDrawn="1">
          <p15:clr>
            <a:srgbClr val="A4A3A4"/>
          </p15:clr>
        </p15:guide>
        <p15:guide id="7" orient="horz" pos="5453" userDrawn="1">
          <p15:clr>
            <a:srgbClr val="A4A3A4"/>
          </p15:clr>
        </p15:guide>
        <p15:guide id="20" orient="horz" pos="5444" userDrawn="1">
          <p15:clr>
            <a:srgbClr val="A4A3A4"/>
          </p15:clr>
        </p15:guide>
        <p15:guide id="23" pos="9845" userDrawn="1">
          <p15:clr>
            <a:srgbClr val="A4A3A4"/>
          </p15:clr>
        </p15:guide>
        <p15:guide id="33" orient="horz" pos="4159" userDrawn="1">
          <p15:clr>
            <a:srgbClr val="A4A3A4"/>
          </p15:clr>
        </p15:guide>
        <p15:guide id="36" orient="horz" pos="899" userDrawn="1">
          <p15:clr>
            <a:srgbClr val="A4A3A4"/>
          </p15:clr>
        </p15:guide>
        <p15:guide id="44" pos="313" userDrawn="1">
          <p15:clr>
            <a:srgbClr val="A4A3A4"/>
          </p15:clr>
        </p15:guide>
        <p15:guide id="45" pos="73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9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BEE"/>
    <a:srgbClr val="FFB500"/>
    <a:srgbClr val="FF9A02"/>
    <a:srgbClr val="88DD00"/>
    <a:srgbClr val="97E000"/>
    <a:srgbClr val="002266"/>
    <a:srgbClr val="FF3366"/>
    <a:srgbClr val="AA1733"/>
    <a:srgbClr val="BBBB00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4737" autoAdjust="0"/>
  </p:normalViewPr>
  <p:slideViewPr>
    <p:cSldViewPr snapToGrid="0" snapToObjects="1" showGuides="1">
      <p:cViewPr varScale="1">
        <p:scale>
          <a:sx n="97" d="100"/>
          <a:sy n="97" d="100"/>
        </p:scale>
        <p:origin x="48" y="60"/>
      </p:cViewPr>
      <p:guideLst>
        <p:guide orient="horz" pos="5631"/>
        <p:guide orient="horz" pos="5523"/>
        <p:guide orient="horz" pos="5453"/>
        <p:guide orient="horz" pos="5444"/>
        <p:guide pos="9845"/>
        <p:guide orient="horz" pos="4159"/>
        <p:guide orient="horz" pos="899"/>
        <p:guide pos="313"/>
        <p:guide pos="73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9/29/2017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9/29/2017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34294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68589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028837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371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7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1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7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7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6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/>
              <a:t>Joint project with the BRC, MSF, HOT (explain what that</a:t>
            </a:r>
            <a:r>
              <a:rPr lang="en-US" baseline="0" dirty="0"/>
              <a:t> is). Started in late 2014 with the goal of putting 20 M on the map by </a:t>
            </a:r>
            <a:r>
              <a:rPr lang="en-US" baseline="0"/>
              <a:t>2017.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CD7774-F418-4D88-8DA4-0FF6D3E46FF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8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2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3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8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5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69A3C-2E8B-4392-AB6A-C96A40850A1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7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treetmap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cities/2014/oct/06/missing-maps-human-genome-project-unmapped-cit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hyperlink" Target="http://tools.geofabrik.de/mc/#15/-4.1029/29.0917&amp;num=2&amp;mt0=google-map&amp;mt1=mapnik-humanitaria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4999" r="2522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42258"/>
            <a:ext cx="10668000" cy="1480456"/>
          </a:xfrm>
          <a:prstGeom prst="rect">
            <a:avLst/>
          </a:prstGeom>
          <a:solidFill>
            <a:schemeClr val="tx1">
              <a:lumMod val="50000"/>
              <a:alpha val="62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GB" sz="2133" kern="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4451838" y="1172231"/>
            <a:ext cx="6216162" cy="407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34294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8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7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729" algn="l" defTabSz="685891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674" algn="l" defTabSz="685891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620" algn="l" defTabSz="685891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566" algn="l" defTabSz="685891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4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Mapathon</a:t>
            </a:r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Introduction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28" y="826973"/>
            <a:ext cx="2802681" cy="11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2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>
          <a:xfrm>
            <a:off x="1147276" y="1727637"/>
            <a:ext cx="10385963" cy="4668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457239" indent="-2304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687657" indent="-2304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910876" indent="-2268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1144895" indent="-2304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809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7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Thanks for attending the </a:t>
            </a:r>
            <a:r>
              <a:rPr lang="en-GB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&lt;insert details&gt;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mapathon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While you are waiting for others to arrive, complete the below steps: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Sign up for an account at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www.openstreetmap.org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Check your email and confirm your account by clicking the link provided!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Read through the steps on the guide on your table, to get familiar with how to map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5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92"/>
          <a:stretch/>
        </p:blipFill>
        <p:spPr>
          <a:xfrm>
            <a:off x="10333703" y="235415"/>
            <a:ext cx="1430593" cy="1549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A069F7-99E2-4D54-AAA6-95B51AB692B5}"/>
              </a:ext>
            </a:extLst>
          </p:cNvPr>
          <p:cNvSpPr txBox="1"/>
          <p:nvPr/>
        </p:nvSpPr>
        <p:spPr>
          <a:xfrm>
            <a:off x="958645" y="444198"/>
            <a:ext cx="5299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99928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m_density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9" t="1" b="-1"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62089" y="5218203"/>
            <a:ext cx="5295275" cy="1154241"/>
          </a:xfrm>
          <a:prstGeom prst="rect">
            <a:avLst/>
          </a:prstGeom>
          <a:noFill/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Most of the developing world’s population is </a:t>
            </a:r>
            <a:r>
              <a:rPr lang="en-US" sz="2800" dirty="0">
                <a:solidFill>
                  <a:schemeClr val="accent2"/>
                </a:solidFill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not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 on any map.</a:t>
            </a:r>
          </a:p>
        </p:txBody>
      </p:sp>
    </p:spTree>
    <p:extLst>
      <p:ext uri="{BB962C8B-B14F-4D97-AF65-F5344CB8AC3E}">
        <p14:creationId xmlns:p14="http://schemas.microsoft.com/office/powerpoint/2010/main" val="176466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>
          <a:xfrm>
            <a:off x="719572" y="1661023"/>
            <a:ext cx="10617022" cy="4668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457239" indent="-2304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687657" indent="-2304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910876" indent="-2268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1144895" indent="-2304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809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7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Aim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 Creating digital maps of the world’s ‘forgotten’ places by crowdsourcing. Described as 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the human genome project for international development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’.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Many parts of the world most vulnerable to humanitarian crises such as natural disasters, disease outbreaks, epidemics or conflict are not mapped. People have limited/ no visibility to the situation on the ground.</a:t>
            </a:r>
          </a:p>
          <a:p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Remote volunteers trace maps over satellite pictures, using a tool called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OpenStreetMap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maps are validated by remote experienced mappers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maps are validated locally by volunteers, and details e.g. place names, identifying hospitals are added 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(project dependent)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Humanitarian organizations can then use mapped information to plan risk reduction and disaster response activities that save lives</a:t>
            </a:r>
          </a:p>
          <a:p>
            <a:endParaRPr lang="en-US" sz="5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476DC-B40D-4471-9028-9095666F3329}"/>
              </a:ext>
            </a:extLst>
          </p:cNvPr>
          <p:cNvSpPr txBox="1"/>
          <p:nvPr/>
        </p:nvSpPr>
        <p:spPr>
          <a:xfrm>
            <a:off x="575187" y="441028"/>
            <a:ext cx="958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What is mapping and why do it?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05E4FE-58EC-4FB6-9B59-67FEB48F5E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92"/>
          <a:stretch/>
        </p:blipFill>
        <p:spPr>
          <a:xfrm>
            <a:off x="10333703" y="235415"/>
            <a:ext cx="1430593" cy="15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6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1512" y="1719468"/>
            <a:ext cx="1329249" cy="1329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3538" y="1715639"/>
            <a:ext cx="1329249" cy="1329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1512" y="3922876"/>
            <a:ext cx="1330887" cy="1330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6158" y="1690221"/>
            <a:ext cx="1270000" cy="1270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1160" y="172439"/>
            <a:ext cx="9645445" cy="1325563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When  you map, you’re solving real world data challenges for NGOs, helping with: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0132" y="6035994"/>
            <a:ext cx="17582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Missing Maps founders:</a:t>
            </a: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496" y="6135619"/>
            <a:ext cx="1820844" cy="4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718" y="5881290"/>
            <a:ext cx="2017059" cy="75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Image result for american red cross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9" b="34834"/>
          <a:stretch/>
        </p:blipFill>
        <p:spPr bwMode="auto">
          <a:xfrm>
            <a:off x="8592429" y="5963384"/>
            <a:ext cx="1522492" cy="72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1416" y="4113697"/>
            <a:ext cx="1196509" cy="11965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8526" y="4083021"/>
            <a:ext cx="990233" cy="9902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95975" y="4134062"/>
            <a:ext cx="1119701" cy="111970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716967" y="3161604"/>
            <a:ext cx="1909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Infectious diseases e.g. Ebola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7780" y="1653781"/>
            <a:ext cx="1729191" cy="17291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11683" y="3175715"/>
            <a:ext cx="1909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Vaccination campaigns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35231" y="3175715"/>
            <a:ext cx="2123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Waterborne diseases e.g. cholera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34782" y="5394873"/>
            <a:ext cx="2123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Malnutrition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9699" y="5406163"/>
            <a:ext cx="2123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Earthquakes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84685" y="5406163"/>
            <a:ext cx="2123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Hurricanes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94256" y="5394873"/>
            <a:ext cx="2123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Flooding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15705" y="3174452"/>
            <a:ext cx="1909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Medical supplies</a:t>
            </a:r>
          </a:p>
          <a:p>
            <a:pPr algn="ctr"/>
            <a:r>
              <a:rPr lang="en-US" sz="1500" dirty="0">
                <a:latin typeface="Arial"/>
                <a:cs typeface="Arial"/>
              </a:rPr>
              <a:t>+ logistics</a:t>
            </a:r>
          </a:p>
        </p:txBody>
      </p:sp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82" y="6135618"/>
            <a:ext cx="1949206" cy="4515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D138FA8-4553-42B4-A26C-231A58F22929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92"/>
          <a:stretch/>
        </p:blipFill>
        <p:spPr>
          <a:xfrm>
            <a:off x="10333703" y="235415"/>
            <a:ext cx="1430593" cy="15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C649B3-3A9D-4B68-A492-41F0F133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15" y="3157203"/>
            <a:ext cx="4004932" cy="33312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4822" y="1427163"/>
            <a:ext cx="95649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Clr>
                <a:schemeClr val="accent2"/>
              </a:buClr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This is a thriving trading city of 120,000 people – mapped in just one evening by 70 people!</a:t>
            </a:r>
          </a:p>
          <a:p>
            <a:pPr>
              <a:spcAft>
                <a:spcPts val="1800"/>
              </a:spcAft>
              <a:buClr>
                <a:schemeClr val="accent2"/>
              </a:buClr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Bing maps still (to this date) shows no buildings in the area, whereas Open Street Map has thousands of buildings on an open source platform for all NGOs to use.</a:t>
            </a:r>
          </a:p>
          <a:p>
            <a:pPr>
              <a:spcAft>
                <a:spcPts val="1800"/>
              </a:spcAft>
              <a:buClr>
                <a:schemeClr val="accent2"/>
              </a:buClr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To see the below for yourself and zoom in to see the individual buildings mapped, click 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here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Content Placeholder 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0959" y="3121184"/>
            <a:ext cx="4129120" cy="34032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54643" y="5261302"/>
            <a:ext cx="1398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Bing Maps Now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64631" y="4934481"/>
            <a:ext cx="13986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Open Street Map</a:t>
            </a:r>
          </a:p>
          <a:p>
            <a:r>
              <a:rPr lang="en-GB" sz="2200" dirty="0"/>
              <a:t>Now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F01D1-9CE6-4210-83B3-43CC706D6E64}"/>
              </a:ext>
            </a:extLst>
          </p:cNvPr>
          <p:cNvSpPr txBox="1"/>
          <p:nvPr/>
        </p:nvSpPr>
        <p:spPr>
          <a:xfrm>
            <a:off x="575187" y="441028"/>
            <a:ext cx="958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The impact of </a:t>
            </a:r>
            <a:r>
              <a:rPr lang="en-US" sz="4800" dirty="0" err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mapathons</a:t>
            </a:r>
            <a:endParaRPr lang="en-US" sz="48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26E6A1-E651-4821-B3BA-BD89E6E23D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92"/>
          <a:stretch/>
        </p:blipFill>
        <p:spPr>
          <a:xfrm>
            <a:off x="10333703" y="235415"/>
            <a:ext cx="1430593" cy="15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5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85134" y="1819221"/>
            <a:ext cx="9951576" cy="4316108"/>
            <a:chOff x="-184833" y="195580"/>
            <a:chExt cx="5580452" cy="2446020"/>
          </a:xfrm>
        </p:grpSpPr>
        <p:pic>
          <p:nvPicPr>
            <p:cNvPr id="6" name="Picture 5" descr="mc_deck_v2-01.png"/>
            <p:cNvPicPr>
              <a:picLocks noChangeAspect="1"/>
            </p:cNvPicPr>
            <p:nvPr/>
          </p:nvPicPr>
          <p:blipFill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15"/>
            <a:stretch/>
          </p:blipFill>
          <p:spPr>
            <a:xfrm>
              <a:off x="-184833" y="195580"/>
              <a:ext cx="5236845" cy="2048510"/>
            </a:xfrm>
            <a:prstGeom prst="rect">
              <a:avLst/>
            </a:prstGeom>
          </p:spPr>
        </p:pic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-110042" y="1828800"/>
              <a:ext cx="1732424" cy="812800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Segoe UI" panose="020B0502040204020203" pitchFamily="34" charset="0"/>
                  <a:ea typeface="Helvetica Neue" charset="0"/>
                  <a:cs typeface="Segoe UI" panose="020B0502040204020203" pitchFamily="34" charset="0"/>
                </a:rPr>
                <a:t>Digital volunteers use satellite imagery to trace buildings and roads, adding this base data into </a:t>
              </a:r>
              <a:r>
                <a:rPr lang="en-US" sz="1600" dirty="0" err="1">
                  <a:solidFill>
                    <a:srgbClr val="000000"/>
                  </a:solidFill>
                  <a:latin typeface="Segoe UI" panose="020B0502040204020203" pitchFamily="34" charset="0"/>
                  <a:ea typeface="Helvetica Neue" charset="0"/>
                  <a:cs typeface="Segoe UI" panose="020B0502040204020203" pitchFamily="34" charset="0"/>
                </a:rPr>
                <a:t>OpenStreetMap</a:t>
              </a:r>
              <a:r>
                <a:rPr lang="en-US" sz="1600" dirty="0">
                  <a:solidFill>
                    <a:srgbClr val="000000"/>
                  </a:solidFill>
                  <a:latin typeface="Segoe UI" panose="020B0502040204020203" pitchFamily="34" charset="0"/>
                  <a:ea typeface="Helvetica Neue" charset="0"/>
                  <a:cs typeface="Segoe UI" panose="020B0502040204020203" pitchFamily="34" charset="0"/>
                </a:rPr>
                <a:t>, a free and editable map of the world.</a:t>
              </a:r>
              <a:endParaRPr lang="en-US" sz="1600" dirty="0">
                <a:latin typeface="Segoe UI" panose="020B0502040204020203" pitchFamily="34" charset="0"/>
                <a:ea typeface="ＭＳ 明朝" charset="-128"/>
                <a:cs typeface="Segoe UI" panose="020B0502040204020203" pitchFamily="34" charset="0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666847" y="1816100"/>
              <a:ext cx="1807216" cy="812800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Segoe UI" panose="020B0502040204020203" pitchFamily="34" charset="0"/>
                  <a:ea typeface="Helvetica Neue" charset="0"/>
                  <a:cs typeface="Segoe UI" panose="020B0502040204020203" pitchFamily="34" charset="0"/>
                </a:rPr>
                <a:t>Community volunteers learn about the map and add local detail such as schools, health facilities, street names, and evacuation centers. </a:t>
              </a:r>
              <a:endParaRPr lang="en-US" sz="1600" dirty="0">
                <a:latin typeface="Segoe UI" panose="020B0502040204020203" pitchFamily="34" charset="0"/>
                <a:ea typeface="ＭＳ 明朝" charset="-128"/>
                <a:cs typeface="Segoe UI" panose="020B0502040204020203" pitchFamily="34" charset="0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3496296" y="1816100"/>
              <a:ext cx="1899323" cy="812800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Segoe UI" panose="020B0502040204020203" pitchFamily="34" charset="0"/>
                  <a:ea typeface="Helvetica Neue" charset="0"/>
                  <a:cs typeface="Segoe UI" panose="020B0502040204020203" pitchFamily="34" charset="0"/>
                </a:rPr>
                <a:t>Humanitarian organizations use mapped information to plan risk reduction and disaster response activities to save lives. Better data enables more efficient interventions.</a:t>
              </a:r>
              <a:endParaRPr lang="en-US" sz="1600" dirty="0">
                <a:latin typeface="Segoe UI" panose="020B0502040204020203" pitchFamily="34" charset="0"/>
                <a:ea typeface="ＭＳ 明朝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89D5F62-BDDB-4566-9CF8-A5E8EBD7DA9D}"/>
              </a:ext>
            </a:extLst>
          </p:cNvPr>
          <p:cNvSpPr txBox="1"/>
          <p:nvPr/>
        </p:nvSpPr>
        <p:spPr>
          <a:xfrm>
            <a:off x="575187" y="441028"/>
            <a:ext cx="958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Missing Maps’ three-step process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65FABD-8D2C-4641-872C-339EE14BA8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92"/>
          <a:stretch/>
        </p:blipFill>
        <p:spPr>
          <a:xfrm>
            <a:off x="10333703" y="235415"/>
            <a:ext cx="1430593" cy="15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193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3BD772C02F8446880BD6633600872F" ma:contentTypeVersion="3" ma:contentTypeDescription="Create a new document." ma:contentTypeScope="" ma:versionID="9b66a4259c77c4633037af19d12b4362">
  <xsd:schema xmlns:xsd="http://www.w3.org/2001/XMLSchema" xmlns:xs="http://www.w3.org/2001/XMLSchema" xmlns:p="http://schemas.microsoft.com/office/2006/metadata/properties" xmlns:ns3="87192c5e-a5f1-44e2-a731-84a3412e7fee" targetNamespace="http://schemas.microsoft.com/office/2006/metadata/properties" ma:root="true" ma:fieldsID="23c8786530c4001884bbc8268f15af8b" ns3:_="">
    <xsd:import namespace="87192c5e-a5f1-44e2-a731-84a3412e7fe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192c5e-a5f1-44e2-a731-84a3412e7f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69F62E-A317-4077-8B87-977A494615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D550D-FEAB-4552-A912-004727BCDC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192c5e-a5f1-44e2-a731-84a3412e7f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6C026E-EBC2-49E5-B0A2-A664C665DCA3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87192c5e-a5f1-44e2-a731-84a3412e7fe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459</Words>
  <Application>Microsoft Office PowerPoint</Application>
  <PresentationFormat>Widescreen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ＭＳ 明朝</vt:lpstr>
      <vt:lpstr>Arial</vt:lpstr>
      <vt:lpstr>Calibri</vt:lpstr>
      <vt:lpstr>Calibri Light</vt:lpstr>
      <vt:lpstr>Helvetica</vt:lpstr>
      <vt:lpstr>Helvetica Neue</vt:lpstr>
      <vt:lpstr>Segoe UI</vt:lpstr>
      <vt:lpstr>Segoe UI Black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When  you map, you’re solving real world data challenges for NGOs, helping with: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2016-02-22T22:21:22Z</dcterms:created>
  <dcterms:modified xsi:type="dcterms:W3CDTF">2017-09-29T20:55:53Z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0x010100C33BD772C02F8446880BD6633600872F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jeloken@microsoft.com</vt:lpwstr>
  </property>
  <property fmtid="{D5CDD505-2E9C-101B-9397-08002B2CF9AE}" pid="7" name="MSIP_Label_f42aa342-8706-4288-bd11-ebb85995028c_SetDate">
    <vt:lpwstr>2017-09-23T14:51:04.0543555-07:00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