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92"/>
  </p:notesMasterIdLst>
  <p:handoutMasterIdLst>
    <p:handoutMasterId r:id="rId93"/>
  </p:handoutMasterIdLst>
  <p:sldIdLst>
    <p:sldId id="283" r:id="rId35"/>
    <p:sldId id="342" r:id="rId36"/>
    <p:sldId id="344" r:id="rId37"/>
    <p:sldId id="347" r:id="rId38"/>
    <p:sldId id="343" r:id="rId39"/>
    <p:sldId id="335" r:id="rId40"/>
    <p:sldId id="336" r:id="rId41"/>
    <p:sldId id="337" r:id="rId42"/>
    <p:sldId id="338" r:id="rId43"/>
    <p:sldId id="339" r:id="rId44"/>
    <p:sldId id="340" r:id="rId45"/>
    <p:sldId id="341" r:id="rId46"/>
    <p:sldId id="291" r:id="rId47"/>
    <p:sldId id="292" r:id="rId48"/>
    <p:sldId id="293" r:id="rId49"/>
    <p:sldId id="294" r:id="rId50"/>
    <p:sldId id="295"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45" r:id="rId89"/>
    <p:sldId id="346" r:id="rId90"/>
    <p:sldId id="257" r:id="rId9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42"/>
            <p14:sldId id="344"/>
            <p14:sldId id="347"/>
            <p14:sldId id="343"/>
            <p14:sldId id="335"/>
            <p14:sldId id="336"/>
            <p14:sldId id="337"/>
            <p14:sldId id="338"/>
            <p14:sldId id="339"/>
            <p14:sldId id="340"/>
            <p14:sldId id="341"/>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45"/>
            <p14:sldId id="34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2" d="100"/>
          <a:sy n="92" d="100"/>
        </p:scale>
        <p:origin x="132"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slide" Target="slides/slide42.xml"/><Relationship Id="rId84" Type="http://schemas.openxmlformats.org/officeDocument/2006/relationships/slide" Target="slides/slide50.xml"/><Relationship Id="rId89" Type="http://schemas.openxmlformats.org/officeDocument/2006/relationships/slide" Target="slides/slide55.xml"/><Relationship Id="rId97"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slide" Target="slides/slide37.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slide" Target="slides/slide40.xml"/><Relationship Id="rId79" Type="http://schemas.openxmlformats.org/officeDocument/2006/relationships/slide" Target="slides/slide45.xml"/><Relationship Id="rId87" Type="http://schemas.openxmlformats.org/officeDocument/2006/relationships/slide" Target="slides/slide53.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slide" Target="slides/slide48.xml"/><Relationship Id="rId90" Type="http://schemas.openxmlformats.org/officeDocument/2006/relationships/slide" Target="slides/slide56.xml"/><Relationship Id="rId95" Type="http://schemas.openxmlformats.org/officeDocument/2006/relationships/presProps" Target="pres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slide" Target="slides/slide46.xml"/><Relationship Id="rId85" Type="http://schemas.openxmlformats.org/officeDocument/2006/relationships/slide" Target="slides/slide51.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slide" Target="slides/slide49.xml"/><Relationship Id="rId88" Type="http://schemas.openxmlformats.org/officeDocument/2006/relationships/slide" Target="slides/slide54.xml"/><Relationship Id="rId91" Type="http://schemas.openxmlformats.org/officeDocument/2006/relationships/slide" Target="slides/slide5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slide" Target="slides/slide44.xml"/><Relationship Id="rId81" Type="http://schemas.openxmlformats.org/officeDocument/2006/relationships/slide" Target="slides/slide47.xml"/><Relationship Id="rId86" Type="http://schemas.openxmlformats.org/officeDocument/2006/relationships/slide" Target="slides/slide52.xml"/><Relationship Id="rId9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8/5/2018 1:24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8/5/2018 1:19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334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74322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8/5/2018 1:19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0412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8/5/2018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00467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27203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8/5/2018 1:19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45474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8/5/2018 1:19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16735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793912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8/5/2018 1:19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6219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414074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52842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15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792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645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726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396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8/5/2018 1:19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34536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8/5/2018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5855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8/5/2018 1:19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8716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1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13.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2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78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237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2.xml"/><Relationship Id="rId21" Type="http://schemas.openxmlformats.org/officeDocument/2006/relationships/slideLayout" Target="../slideLayouts/slideLayout21.xml"/><Relationship Id="rId34" Type="http://schemas.openxmlformats.org/officeDocument/2006/relationships/tags" Target="../tags/tag7.xml"/><Relationship Id="rId42" Type="http://schemas.openxmlformats.org/officeDocument/2006/relationships/tags" Target="../tags/tag15.xml"/><Relationship Id="rId47" Type="http://schemas.openxmlformats.org/officeDocument/2006/relationships/tags" Target="../tags/tag20.xml"/><Relationship Id="rId50" Type="http://schemas.openxmlformats.org/officeDocument/2006/relationships/tags" Target="../tags/tag23.xml"/><Relationship Id="rId55" Type="http://schemas.openxmlformats.org/officeDocument/2006/relationships/tags" Target="../tags/tag28.xml"/><Relationship Id="rId63" Type="http://schemas.openxmlformats.org/officeDocument/2006/relationships/tags" Target="../tags/tag3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41" Type="http://schemas.openxmlformats.org/officeDocument/2006/relationships/tags" Target="../tags/tag14.xml"/><Relationship Id="rId54" Type="http://schemas.openxmlformats.org/officeDocument/2006/relationships/tags" Target="../tags/tag27.xml"/><Relationship Id="rId62" Type="http://schemas.openxmlformats.org/officeDocument/2006/relationships/tags" Target="../tags/tag3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5.xml"/><Relationship Id="rId37" Type="http://schemas.openxmlformats.org/officeDocument/2006/relationships/tags" Target="../tags/tag10.xml"/><Relationship Id="rId40" Type="http://schemas.openxmlformats.org/officeDocument/2006/relationships/tags" Target="../tags/tag13.xml"/><Relationship Id="rId45" Type="http://schemas.openxmlformats.org/officeDocument/2006/relationships/tags" Target="../tags/tag18.xml"/><Relationship Id="rId53" Type="http://schemas.openxmlformats.org/officeDocument/2006/relationships/tags" Target="../tags/tag26.xml"/><Relationship Id="rId58" Type="http://schemas.openxmlformats.org/officeDocument/2006/relationships/tags" Target="../tags/tag31.xml"/><Relationship Id="rId66" Type="http://schemas.openxmlformats.org/officeDocument/2006/relationships/tags" Target="../tags/tag3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36" Type="http://schemas.openxmlformats.org/officeDocument/2006/relationships/tags" Target="../tags/tag9.xml"/><Relationship Id="rId49" Type="http://schemas.openxmlformats.org/officeDocument/2006/relationships/tags" Target="../tags/tag22.xml"/><Relationship Id="rId57" Type="http://schemas.openxmlformats.org/officeDocument/2006/relationships/tags" Target="../tags/tag30.xml"/><Relationship Id="rId61" Type="http://schemas.openxmlformats.org/officeDocument/2006/relationships/tags" Target="../tags/tag3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4" Type="http://schemas.openxmlformats.org/officeDocument/2006/relationships/tags" Target="../tags/tag17.xml"/><Relationship Id="rId52" Type="http://schemas.openxmlformats.org/officeDocument/2006/relationships/tags" Target="../tags/tag25.xml"/><Relationship Id="rId60" Type="http://schemas.openxmlformats.org/officeDocument/2006/relationships/tags" Target="../tags/tag33.xml"/><Relationship Id="rId65" Type="http://schemas.openxmlformats.org/officeDocument/2006/relationships/tags" Target="../tags/tag3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3.xml"/><Relationship Id="rId35" Type="http://schemas.openxmlformats.org/officeDocument/2006/relationships/tags" Target="../tags/tag8.xml"/><Relationship Id="rId43" Type="http://schemas.openxmlformats.org/officeDocument/2006/relationships/tags" Target="../tags/tag16.xml"/><Relationship Id="rId48" Type="http://schemas.openxmlformats.org/officeDocument/2006/relationships/tags" Target="../tags/tag21.xml"/><Relationship Id="rId56" Type="http://schemas.openxmlformats.org/officeDocument/2006/relationships/tags" Target="../tags/tag29.xml"/><Relationship Id="rId64" Type="http://schemas.openxmlformats.org/officeDocument/2006/relationships/tags" Target="../tags/tag37.xml"/><Relationship Id="rId8" Type="http://schemas.openxmlformats.org/officeDocument/2006/relationships/slideLayout" Target="../slideLayouts/slideLayout8.xml"/><Relationship Id="rId51" Type="http://schemas.openxmlformats.org/officeDocument/2006/relationships/tags" Target="../tags/tag2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6.xml"/><Relationship Id="rId38" Type="http://schemas.openxmlformats.org/officeDocument/2006/relationships/tags" Target="../tags/tag11.xml"/><Relationship Id="rId46" Type="http://schemas.openxmlformats.org/officeDocument/2006/relationships/tags" Target="../tags/tag19.xml"/><Relationship Id="rId59"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8"/>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9"/>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0"/>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1"/>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2"/>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3"/>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4"/>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5"/>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6"/>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7"/>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8"/>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9"/>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0"/>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1"/>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2"/>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3"/>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4"/>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5"/>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6"/>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7"/>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8"/>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9"/>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0"/>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1"/>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2"/>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3"/>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4"/>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5"/>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6"/>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7"/>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8"/>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9"/>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0"/>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1"/>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2"/>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3"/>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4"/>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5"/>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6"/>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bot-framework/bot-design-pattern-handoff-human"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Middleware and</a:t>
            </a:r>
            <a:br>
              <a:rPr lang="en-US" dirty="0">
                <a:solidFill>
                  <a:schemeClr val="bg1"/>
                </a:solidFill>
              </a:rPr>
            </a:br>
            <a:r>
              <a:rPr lang="en-US" dirty="0">
                <a:solidFill>
                  <a:schemeClr val="bg1"/>
                </a:solidFill>
              </a:rPr>
              <a:t>handoff to human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Complete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3071135"/>
            <a:ext cx="525990" cy="455070"/>
          </a:xfrm>
          <a:prstGeom prst="rect">
            <a:avLst/>
          </a:prstGeom>
        </p:spPr>
      </p:pic>
      <p:sp>
        <p:nvSpPr>
          <p:cNvPr id="13" name="Rectangle: Rounded Corners 12"/>
          <p:cNvSpPr/>
          <p:nvPr/>
        </p:nvSpPr>
        <p:spPr>
          <a:xfrm>
            <a:off x="4465637" y="3071136"/>
            <a:ext cx="3864370" cy="86805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Thank you for providing all this information. I have John with me now who will take from here and help you out</a:t>
            </a:r>
          </a:p>
        </p:txBody>
      </p:sp>
      <p:sp>
        <p:nvSpPr>
          <p:cNvPr id="14" name="Rectangle: Rounded Corners 13"/>
          <p:cNvSpPr/>
          <p:nvPr/>
        </p:nvSpPr>
        <p:spPr>
          <a:xfrm>
            <a:off x="4465637" y="4233386"/>
            <a:ext cx="3864370" cy="97869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this is John. I understand your computer won’t power on. Let’s take a look at some service options</a:t>
            </a: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4233386"/>
            <a:ext cx="525990" cy="455070"/>
          </a:xfrm>
          <a:prstGeom prst="rect">
            <a:avLst/>
          </a:prstGeom>
        </p:spPr>
      </p:pic>
    </p:spTree>
    <p:extLst>
      <p:ext uri="{BB962C8B-B14F-4D97-AF65-F5344CB8AC3E}">
        <p14:creationId xmlns:p14="http://schemas.microsoft.com/office/powerpoint/2010/main" val="104107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Supervised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Rounded Corners 7"/>
          <p:cNvSpPr/>
          <p:nvPr/>
        </p:nvSpPr>
        <p:spPr>
          <a:xfrm>
            <a:off x="4290908" y="2500454"/>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I’ve tried these steps, my computer still won’t turn on</a:t>
            </a:r>
          </a:p>
        </p:txBody>
      </p:sp>
      <p:sp>
        <p:nvSpPr>
          <p:cNvPr id="10" name="Rectangle: Rounded Corners 9"/>
          <p:cNvSpPr/>
          <p:nvPr/>
        </p:nvSpPr>
        <p:spPr>
          <a:xfrm>
            <a:off x="4290908" y="5656538"/>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Sounds lovely, thank you</a:t>
            </a:r>
          </a:p>
        </p:txBody>
      </p:sp>
      <p:sp>
        <p:nvSpPr>
          <p:cNvPr id="11" name="Rectangle: Rounded Corners 10"/>
          <p:cNvSpPr/>
          <p:nvPr/>
        </p:nvSpPr>
        <p:spPr>
          <a:xfrm>
            <a:off x="3779837" y="4880145"/>
            <a:ext cx="4932720" cy="583445"/>
          </a:xfrm>
          <a:prstGeom prst="roundRect">
            <a:avLst/>
          </a:prstGeom>
          <a:solidFill>
            <a:srgbClr val="F0F4F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 suggest us to request a hardware service. We can have one of our service engineers look at your computer</a:t>
            </a:r>
          </a:p>
        </p:txBody>
      </p:sp>
      <p:sp>
        <p:nvSpPr>
          <p:cNvPr id="18" name="Rectangle: Rounded Corners 17"/>
          <p:cNvSpPr/>
          <p:nvPr/>
        </p:nvSpPr>
        <p:spPr>
          <a:xfrm>
            <a:off x="3779837" y="3122827"/>
            <a:ext cx="5015529" cy="156437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FF0000"/>
                </a:solidFill>
                <a:effectLst/>
                <a:uLnTx/>
                <a:uFillTx/>
                <a:latin typeface="Segoe UI Light"/>
                <a:ea typeface="+mn-ea"/>
                <a:cs typeface="+mn-cs"/>
              </a:rPr>
              <a:t>Note to operator: It sounds like the user will need hardware replacement, what next step should I take?</a:t>
            </a:r>
          </a:p>
        </p:txBody>
      </p:sp>
      <p:sp>
        <p:nvSpPr>
          <p:cNvPr id="19" name="Flowchart: Terminator 18"/>
          <p:cNvSpPr/>
          <p:nvPr/>
        </p:nvSpPr>
        <p:spPr>
          <a:xfrm>
            <a:off x="3904712"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Apologize to user</a:t>
            </a:r>
          </a:p>
        </p:txBody>
      </p:sp>
      <p:sp>
        <p:nvSpPr>
          <p:cNvPr id="20" name="Flowchart: Terminator 19"/>
          <p:cNvSpPr/>
          <p:nvPr/>
        </p:nvSpPr>
        <p:spPr>
          <a:xfrm>
            <a:off x="5559391"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Suggest hardware service</a:t>
            </a:r>
          </a:p>
        </p:txBody>
      </p:sp>
      <p:sp>
        <p:nvSpPr>
          <p:cNvPr id="21" name="Flowchart: Terminator 20"/>
          <p:cNvSpPr/>
          <p:nvPr/>
        </p:nvSpPr>
        <p:spPr>
          <a:xfrm>
            <a:off x="7220307" y="3899222"/>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Let me type</a:t>
            </a:r>
          </a:p>
        </p:txBody>
      </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3122827"/>
            <a:ext cx="525990" cy="455070"/>
          </a:xfrm>
          <a:prstGeom prst="rect">
            <a:avLst/>
          </a:prstGeom>
        </p:spPr>
      </p:pic>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4880145"/>
            <a:ext cx="525990" cy="455070"/>
          </a:xfrm>
          <a:prstGeom prst="rect">
            <a:avLst/>
          </a:prstGeom>
        </p:spPr>
      </p:pic>
    </p:spTree>
    <p:extLst>
      <p:ext uri="{BB962C8B-B14F-4D97-AF65-F5344CB8AC3E}">
        <p14:creationId xmlns:p14="http://schemas.microsoft.com/office/powerpoint/2010/main" val="17322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11013200" cy="408805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hlinkClick r:id="rId3"/>
              </a:rPr>
              <a:t>https://docs.microsoft.com/en-us/bot-framework/bot-design-pattern-handoff-human</a:t>
            </a: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 </a:t>
            </a:r>
            <a:endParaRPr kumimoji="0" lang="en-US" sz="2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7132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Anatomy of a handoff</a:t>
            </a:r>
          </a:p>
        </p:txBody>
      </p:sp>
      <p:grpSp>
        <p:nvGrpSpPr>
          <p:cNvPr id="4" name="Group 3"/>
          <p:cNvGrpSpPr/>
          <p:nvPr/>
        </p:nvGrpSpPr>
        <p:grpSpPr>
          <a:xfrm>
            <a:off x="4922837" y="2049462"/>
            <a:ext cx="2122448" cy="2751068"/>
            <a:chOff x="5570165" y="2219380"/>
            <a:chExt cx="1728192" cy="2240041"/>
          </a:xfrm>
        </p:grpSpPr>
        <p:sp>
          <p:nvSpPr>
            <p:cNvPr id="5" name="Oval 4"/>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7" name="Rectangle 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Rectangle 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9" name="Rectangle 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0" name="Rectangle 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1" name="Oval 1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2" name="Rectangle 1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3" name="Rectangle 1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4" name="Rectangle 1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5" name="Oval 1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6" name="Oval 1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18" name="Group 17"/>
            <p:cNvGrpSpPr/>
            <p:nvPr/>
          </p:nvGrpSpPr>
          <p:grpSpPr>
            <a:xfrm>
              <a:off x="6957947" y="3001466"/>
              <a:ext cx="340410" cy="203337"/>
              <a:chOff x="7472373" y="2445636"/>
              <a:chExt cx="469931" cy="280704"/>
            </a:xfrm>
          </p:grpSpPr>
          <p:sp>
            <p:nvSpPr>
              <p:cNvPr id="26" name="Rectangle 25"/>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7" name="Group 26"/>
              <p:cNvGrpSpPr/>
              <p:nvPr/>
            </p:nvGrpSpPr>
            <p:grpSpPr>
              <a:xfrm>
                <a:off x="7472373" y="2451302"/>
                <a:ext cx="468142" cy="275038"/>
                <a:chOff x="7472373" y="2451302"/>
                <a:chExt cx="468142" cy="275038"/>
              </a:xfrm>
            </p:grpSpPr>
            <p:sp>
              <p:nvSpPr>
                <p:cNvPr id="28" name="Rectangle 27"/>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9" name="Group 28"/>
                <p:cNvGrpSpPr/>
                <p:nvPr/>
              </p:nvGrpSpPr>
              <p:grpSpPr>
                <a:xfrm flipV="1">
                  <a:off x="7472373" y="2674955"/>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grpSp>
        <p:grpSp>
          <p:nvGrpSpPr>
            <p:cNvPr id="19" name="Group 18"/>
            <p:cNvGrpSpPr/>
            <p:nvPr/>
          </p:nvGrpSpPr>
          <p:grpSpPr>
            <a:xfrm flipH="1">
              <a:off x="5570165" y="3001466"/>
              <a:ext cx="340410" cy="203337"/>
              <a:chOff x="5266638" y="2370975"/>
              <a:chExt cx="469931" cy="280704"/>
            </a:xfrm>
          </p:grpSpPr>
          <p:sp>
            <p:nvSpPr>
              <p:cNvPr id="21" name="Rectangle 20"/>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2" name="Rectangle 21"/>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3" name="Group 22"/>
              <p:cNvGrpSpPr/>
              <p:nvPr/>
            </p:nvGrpSpPr>
            <p:grpSpPr>
              <a:xfrm flipV="1">
                <a:off x="5266638" y="2600294"/>
                <a:ext cx="468142" cy="51385"/>
                <a:chOff x="7626562" y="2598036"/>
                <a:chExt cx="468142" cy="51385"/>
              </a:xfrm>
            </p:grpSpPr>
            <p:sp>
              <p:nvSpPr>
                <p:cNvPr id="24" name="Rectangle 23"/>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5" name="Rectangle 24"/>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sp>
          <p:nvSpPr>
            <p:cNvPr id="20" name="Oval 19"/>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2002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52110" y="2953481"/>
            <a:ext cx="2271805" cy="785627"/>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3034523" y="3668996"/>
            <a:ext cx="2326005" cy="886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0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6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Recognition</a:t>
            </a:r>
            <a:br>
              <a:rPr lang="en-US" dirty="0"/>
            </a:br>
            <a:endParaRPr lang="en-US" dirty="0"/>
          </a:p>
        </p:txBody>
      </p:sp>
      <p:sp>
        <p:nvSpPr>
          <p:cNvPr id="3" name="Text Placeholder 2"/>
          <p:cNvSpPr>
            <a:spLocks noGrp="1"/>
          </p:cNvSpPr>
          <p:nvPr>
            <p:ph type="body" sz="quarter" idx="10"/>
          </p:nvPr>
        </p:nvSpPr>
        <p:spPr>
          <a:xfrm>
            <a:off x="365760" y="1371600"/>
            <a:ext cx="11704320" cy="5463034"/>
          </a:xfrm>
        </p:spPr>
        <p:txBody>
          <a:bodyPr/>
          <a:lstStyle/>
          <a:p>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isAgent</a:t>
            </a:r>
            <a:r>
              <a:rPr lang="en-US" dirty="0">
                <a:latin typeface="Consolas" panose="020B0609020204030204" pitchFamily="49" charset="0"/>
              </a:rPr>
              <a:t> = (session: </a:t>
            </a:r>
            <a:r>
              <a:rPr lang="en-US" dirty="0" err="1">
                <a:latin typeface="Consolas" panose="020B0609020204030204" pitchFamily="49" charset="0"/>
              </a:rPr>
              <a:t>BotBuilder.Session</a:t>
            </a:r>
            <a:r>
              <a:rPr lang="en-US" dirty="0">
                <a:latin typeface="Consolas" panose="020B0609020204030204" pitchFamily="49" charset="0"/>
              </a:rPr>
              <a:t>) =&gt; </a:t>
            </a:r>
            <a:r>
              <a:rPr lang="en-US" dirty="0" err="1">
                <a:latin typeface="Consolas" panose="020B0609020204030204" pitchFamily="49" charset="0"/>
              </a:rPr>
              <a:t>boolean</a:t>
            </a:r>
            <a:r>
              <a:rPr lang="en-US" dirty="0">
                <a:latin typeface="Consolas" panose="020B0609020204030204" pitchFamily="49" charset="0"/>
              </a:rPr>
              <a:t>;</a:t>
            </a:r>
          </a:p>
          <a:p>
            <a:endParaRPr lang="en-US" dirty="0"/>
          </a:p>
          <a:p>
            <a:r>
              <a:rPr lang="en-US" dirty="0"/>
              <a:t>Possible implementations</a:t>
            </a:r>
          </a:p>
          <a:p>
            <a:pPr lvl="1"/>
            <a:r>
              <a:rPr lang="en-US" dirty="0"/>
              <a:t>Username + Channel (“</a:t>
            </a:r>
            <a:r>
              <a:rPr lang="en-US" dirty="0" err="1"/>
              <a:t>palindromed</a:t>
            </a:r>
            <a:r>
              <a:rPr lang="en-US" dirty="0"/>
              <a:t> on Skype”);</a:t>
            </a:r>
          </a:p>
          <a:p>
            <a:pPr lvl="1"/>
            <a:r>
              <a:rPr lang="en-US" dirty="0" err="1"/>
              <a:t>Auth</a:t>
            </a:r>
            <a:r>
              <a:rPr lang="en-US" dirty="0"/>
              <a:t> tokens via Direct Line backchannel</a:t>
            </a:r>
          </a:p>
          <a:p>
            <a:endParaRPr lang="en-US" dirty="0"/>
          </a:p>
          <a:p>
            <a:r>
              <a:rPr lang="en-US" dirty="0"/>
              <a:t>In this sample: username begins with “Agent”</a:t>
            </a:r>
          </a:p>
          <a:p>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098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D3EE9-C102-4CA4-89EC-1EE99EBC948C}"/>
              </a:ext>
            </a:extLst>
          </p:cNvPr>
          <p:cNvSpPr>
            <a:spLocks noGrp="1"/>
          </p:cNvSpPr>
          <p:nvPr>
            <p:ph type="title"/>
          </p:nvPr>
        </p:nvSpPr>
        <p:spPr/>
        <p:txBody>
          <a:bodyPr/>
          <a:lstStyle/>
          <a:p>
            <a:r>
              <a:rPr lang="en-US" dirty="0"/>
              <a:t>Intercepting messages</a:t>
            </a:r>
          </a:p>
        </p:txBody>
      </p:sp>
      <p:sp>
        <p:nvSpPr>
          <p:cNvPr id="5" name="Text Placeholder 4">
            <a:extLst>
              <a:ext uri="{FF2B5EF4-FFF2-40B4-BE49-F238E27FC236}">
                <a16:creationId xmlns:a16="http://schemas.microsoft.com/office/drawing/2014/main" id="{940A9322-5294-4B7C-9DF0-4A0C4C269C20}"/>
              </a:ext>
            </a:extLst>
          </p:cNvPr>
          <p:cNvSpPr>
            <a:spLocks noGrp="1"/>
          </p:cNvSpPr>
          <p:nvPr>
            <p:ph type="body" sz="quarter" idx="10"/>
          </p:nvPr>
        </p:nvSpPr>
        <p:spPr>
          <a:xfrm>
            <a:off x="365760" y="1371600"/>
            <a:ext cx="11704320" cy="2099036"/>
          </a:xfrm>
        </p:spPr>
        <p:txBody>
          <a:bodyPr/>
          <a:lstStyle/>
          <a:p>
            <a:r>
              <a:rPr lang="en-US" dirty="0"/>
              <a:t>Middleware</a:t>
            </a:r>
          </a:p>
          <a:p>
            <a:pPr lvl="1"/>
            <a:r>
              <a:rPr lang="en-US" dirty="0"/>
              <a:t>Capture incoming and outgoing messages</a:t>
            </a:r>
          </a:p>
          <a:p>
            <a:r>
              <a:rPr lang="en-US" dirty="0"/>
              <a:t>Usage</a:t>
            </a:r>
          </a:p>
          <a:p>
            <a:pPr lvl="1"/>
            <a:r>
              <a:rPr lang="en-US" dirty="0"/>
              <a:t>Logging</a:t>
            </a:r>
          </a:p>
          <a:p>
            <a:pPr lvl="1"/>
            <a:r>
              <a:rPr lang="en-US" dirty="0"/>
              <a:t>Troubleshooting</a:t>
            </a:r>
          </a:p>
        </p:txBody>
      </p:sp>
    </p:spTree>
    <p:extLst>
      <p:ext uri="{BB962C8B-B14F-4D97-AF65-F5344CB8AC3E}">
        <p14:creationId xmlns:p14="http://schemas.microsoft.com/office/powerpoint/2010/main" val="20397790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Tree>
    <p:extLst>
      <p:ext uri="{BB962C8B-B14F-4D97-AF65-F5344CB8AC3E}">
        <p14:creationId xmlns:p14="http://schemas.microsoft.com/office/powerpoint/2010/main" val="27091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Tree>
    <p:extLst>
      <p:ext uri="{BB962C8B-B14F-4D97-AF65-F5344CB8AC3E}">
        <p14:creationId xmlns:p14="http://schemas.microsoft.com/office/powerpoint/2010/main" val="32436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endParaRPr lang="en-US" dirty="0"/>
          </a:p>
        </p:txBody>
      </p:sp>
      <p:sp>
        <p:nvSpPr>
          <p:cNvPr id="3" name="Text Placeholder 2"/>
          <p:cNvSpPr>
            <a:spLocks noGrp="1"/>
          </p:cNvSpPr>
          <p:nvPr>
            <p:ph type="body" sz="quarter" idx="10"/>
          </p:nvPr>
        </p:nvSpPr>
        <p:spPr/>
        <p:txBody>
          <a:bodyPr/>
          <a:lstStyle/>
          <a:p>
            <a:r>
              <a:rPr lang="en-US" dirty="0"/>
              <a:t>Conversation</a:t>
            </a:r>
          </a:p>
          <a:p>
            <a:pPr lvl="1"/>
            <a:r>
              <a:rPr lang="en-US" dirty="0"/>
              <a:t>Customer address</a:t>
            </a:r>
          </a:p>
          <a:p>
            <a:pPr lvl="1"/>
            <a:r>
              <a:rPr lang="en-US" dirty="0"/>
              <a:t>Agent address</a:t>
            </a:r>
          </a:p>
          <a:p>
            <a:pPr lvl="1"/>
            <a:r>
              <a:rPr lang="en-US" dirty="0"/>
              <a:t>Transcript</a:t>
            </a:r>
          </a:p>
          <a:p>
            <a:pPr lvl="1"/>
            <a:r>
              <a:rPr lang="en-US" dirty="0"/>
              <a:t>State </a:t>
            </a:r>
          </a:p>
          <a:p>
            <a:pPr lvl="2"/>
            <a:r>
              <a:rPr lang="en-US" dirty="0"/>
              <a:t>Bot</a:t>
            </a:r>
          </a:p>
          <a:p>
            <a:pPr lvl="2"/>
            <a:r>
              <a:rPr lang="en-US" dirty="0"/>
              <a:t>Waiting</a:t>
            </a:r>
          </a:p>
          <a:p>
            <a:pPr lvl="2"/>
            <a:r>
              <a:rPr lang="en-US" dirty="0"/>
              <a:t>Agent</a:t>
            </a:r>
          </a:p>
          <a:p>
            <a:pPr lvl="2"/>
            <a:r>
              <a:rPr lang="en-US" dirty="0"/>
              <a:t>Watch</a:t>
            </a:r>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4339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1: Bot</a:t>
            </a:r>
          </a:p>
        </p:txBody>
      </p:sp>
      <p:sp>
        <p:nvSpPr>
          <p:cNvPr id="5" name="Text Placeholder 4"/>
          <p:cNvSpPr>
            <a:spLocks noGrp="1"/>
          </p:cNvSpPr>
          <p:nvPr>
            <p:ph type="body" sz="quarter" idx="10"/>
          </p:nvPr>
        </p:nvSpPr>
        <p:spPr>
          <a:xfrm>
            <a:off x="1874837" y="2278062"/>
            <a:ext cx="8915400" cy="2876172"/>
          </a:xfrm>
        </p:spPr>
        <p:txBody>
          <a:bodyPr/>
          <a:lstStyle/>
          <a:p>
            <a:r>
              <a:rPr lang="en-US" dirty="0"/>
              <a:t>	switch (</a:t>
            </a:r>
            <a:r>
              <a:rPr lang="en-US" dirty="0" err="1"/>
              <a:t>conversation.state</a:t>
            </a:r>
            <a:r>
              <a:rPr lang="en-US" dirty="0"/>
              <a:t>) {</a:t>
            </a:r>
          </a:p>
          <a:p>
            <a:r>
              <a:rPr lang="en-US" dirty="0"/>
              <a:t>  	  case </a:t>
            </a:r>
            <a:r>
              <a:rPr lang="en-US" dirty="0" err="1"/>
              <a:t>ConversationState.Bot</a:t>
            </a:r>
            <a:r>
              <a:rPr lang="en-US" dirty="0"/>
              <a:t>:</a:t>
            </a:r>
          </a:p>
          <a:p>
            <a:r>
              <a:rPr lang="en-US" dirty="0"/>
              <a:t>		next();</a:t>
            </a:r>
          </a:p>
          <a:p>
            <a:r>
              <a:rPr lang="en-US" dirty="0"/>
              <a:t>	}</a:t>
            </a:r>
          </a:p>
          <a:p>
            <a:endParaRPr lang="en-US" dirty="0"/>
          </a:p>
        </p:txBody>
      </p:sp>
    </p:spTree>
    <p:extLst>
      <p:ext uri="{BB962C8B-B14F-4D97-AF65-F5344CB8AC3E}">
        <p14:creationId xmlns:p14="http://schemas.microsoft.com/office/powerpoint/2010/main" val="8563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5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75732" y="1505761"/>
            <a:ext cx="1294700"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2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87D2-B2CB-4966-A0E5-FDB765E74111}"/>
              </a:ext>
            </a:extLst>
          </p:cNvPr>
          <p:cNvSpPr>
            <a:spLocks noGrp="1"/>
          </p:cNvSpPr>
          <p:nvPr>
            <p:ph type="title"/>
          </p:nvPr>
        </p:nvSpPr>
        <p:spPr/>
        <p:txBody>
          <a:bodyPr/>
          <a:lstStyle/>
          <a:p>
            <a:r>
              <a:rPr lang="en-US" dirty="0"/>
              <a:t>Privacy concerns</a:t>
            </a:r>
          </a:p>
        </p:txBody>
      </p:sp>
      <p:sp>
        <p:nvSpPr>
          <p:cNvPr id="3" name="Text Placeholder 2">
            <a:extLst>
              <a:ext uri="{FF2B5EF4-FFF2-40B4-BE49-F238E27FC236}">
                <a16:creationId xmlns:a16="http://schemas.microsoft.com/office/drawing/2014/main" id="{ACA99561-086D-4B16-AC5D-B7C1E94C1F4D}"/>
              </a:ext>
            </a:extLst>
          </p:cNvPr>
          <p:cNvSpPr>
            <a:spLocks noGrp="1"/>
          </p:cNvSpPr>
          <p:nvPr>
            <p:ph type="body" sz="quarter" idx="10"/>
          </p:nvPr>
        </p:nvSpPr>
        <p:spPr>
          <a:xfrm>
            <a:off x="365760" y="1371600"/>
            <a:ext cx="11704320" cy="2840778"/>
          </a:xfrm>
        </p:spPr>
        <p:txBody>
          <a:bodyPr/>
          <a:lstStyle/>
          <a:p>
            <a:r>
              <a:rPr lang="en-US" dirty="0"/>
              <a:t>Bot Framework does not store messages</a:t>
            </a:r>
          </a:p>
          <a:p>
            <a:pPr lvl="1"/>
            <a:r>
              <a:rPr lang="en-US" dirty="0"/>
              <a:t>State (</a:t>
            </a:r>
            <a:r>
              <a:rPr lang="en-US" dirty="0" err="1"/>
              <a:t>UserData</a:t>
            </a:r>
            <a:r>
              <a:rPr lang="en-US" dirty="0"/>
              <a:t>, </a:t>
            </a:r>
            <a:r>
              <a:rPr lang="en-US" dirty="0" err="1"/>
              <a:t>ConversationData</a:t>
            </a:r>
            <a:r>
              <a:rPr lang="en-US" dirty="0"/>
              <a:t>, </a:t>
            </a:r>
            <a:r>
              <a:rPr lang="en-US" dirty="0" err="1"/>
              <a:t>DialogData</a:t>
            </a:r>
            <a:r>
              <a:rPr lang="en-US" dirty="0"/>
              <a:t>) can be stored in </a:t>
            </a:r>
            <a:r>
              <a:rPr lang="en-US" dirty="0" err="1"/>
              <a:t>InMemoryStore</a:t>
            </a:r>
            <a:r>
              <a:rPr lang="en-US" dirty="0"/>
              <a:t> or </a:t>
            </a:r>
            <a:r>
              <a:rPr lang="en-US" dirty="0" err="1"/>
              <a:t>CosmosDB</a:t>
            </a:r>
            <a:r>
              <a:rPr lang="en-US" dirty="0"/>
              <a:t> or </a:t>
            </a:r>
            <a:r>
              <a:rPr lang="en-US" dirty="0" err="1"/>
              <a:t>TableStorage</a:t>
            </a:r>
            <a:endParaRPr lang="en-US" dirty="0"/>
          </a:p>
          <a:p>
            <a:endParaRPr lang="en-US" dirty="0"/>
          </a:p>
          <a:p>
            <a:r>
              <a:rPr lang="en-US" dirty="0"/>
              <a:t>Provide details to your users about what is stored</a:t>
            </a:r>
          </a:p>
          <a:p>
            <a:pPr lvl="1"/>
            <a:r>
              <a:rPr lang="en-US" dirty="0"/>
              <a:t>If you will be logging messages for learning purposes, ensure you let your users know</a:t>
            </a:r>
          </a:p>
          <a:p>
            <a:pPr lvl="1"/>
            <a:r>
              <a:rPr lang="en-US" dirty="0"/>
              <a:t>Chat with your legal department</a:t>
            </a:r>
          </a:p>
        </p:txBody>
      </p:sp>
    </p:spTree>
    <p:extLst>
      <p:ext uri="{BB962C8B-B14F-4D97-AF65-F5344CB8AC3E}">
        <p14:creationId xmlns:p14="http://schemas.microsoft.com/office/powerpoint/2010/main" val="31403261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02215" y="2613965"/>
            <a:ext cx="2111757" cy="8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How do we change state?</a:t>
            </a:r>
          </a:p>
        </p:txBody>
      </p:sp>
      <p:pic>
        <p:nvPicPr>
          <p:cNvPr id="4" name="Picture 2" descr="https://www.projectmurphy.net/Images/thinking_mor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41837" y="2430462"/>
            <a:ext cx="3022037" cy="319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8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Handoff triggers</a:t>
            </a:r>
          </a:p>
        </p:txBody>
      </p:sp>
      <p:sp>
        <p:nvSpPr>
          <p:cNvPr id="3" name="Text Placeholder 2"/>
          <p:cNvSpPr>
            <a:spLocks noGrp="1"/>
          </p:cNvSpPr>
          <p:nvPr>
            <p:ph type="body" sz="quarter" idx="10"/>
          </p:nvPr>
        </p:nvSpPr>
        <p:spPr>
          <a:xfrm>
            <a:off x="365760" y="1371600"/>
            <a:ext cx="11704320" cy="3659463"/>
          </a:xfrm>
        </p:spPr>
        <p:txBody>
          <a:bodyPr/>
          <a:lstStyle/>
          <a:p>
            <a:pPr lvl="1"/>
            <a:r>
              <a:rPr lang="en-US" sz="2800" spc="-30" dirty="0">
                <a:solidFill>
                  <a:srgbClr val="0072C6"/>
                </a:solidFill>
                <a:latin typeface="+mj-lt"/>
              </a:rPr>
              <a:t>Customer bot logic</a:t>
            </a:r>
          </a:p>
          <a:p>
            <a:pPr lvl="1"/>
            <a:r>
              <a:rPr lang="en-US" sz="2400" dirty="0"/>
              <a:t>Intent/Command (“connect to agent”)</a:t>
            </a:r>
          </a:p>
          <a:p>
            <a:pPr lvl="1"/>
            <a:r>
              <a:rPr lang="en-US" sz="2400" dirty="0"/>
              <a:t>Text analytics (“This is getting really annoying”)</a:t>
            </a:r>
          </a:p>
          <a:p>
            <a:pPr lvl="1"/>
            <a:r>
              <a:rPr lang="en-US" sz="2400" dirty="0"/>
              <a:t>Default response has been sent too many times</a:t>
            </a:r>
          </a:p>
          <a:p>
            <a:r>
              <a:rPr lang="en-US" dirty="0"/>
              <a:t>Call center UX (button)</a:t>
            </a:r>
          </a:p>
          <a:p>
            <a:endParaRPr lang="en-US" dirty="0"/>
          </a:p>
          <a:p>
            <a:r>
              <a:rPr lang="en-US" dirty="0"/>
              <a:t>In this sample: Middleware to handle commands</a:t>
            </a:r>
          </a:p>
          <a:p>
            <a:endParaRPr lang="en-US" dirty="0"/>
          </a:p>
        </p:txBody>
      </p:sp>
    </p:spTree>
    <p:extLst>
      <p:ext uri="{BB962C8B-B14F-4D97-AF65-F5344CB8AC3E}">
        <p14:creationId xmlns:p14="http://schemas.microsoft.com/office/powerpoint/2010/main" val="2976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2: Waiting</a:t>
            </a:r>
          </a:p>
        </p:txBody>
      </p:sp>
      <p:sp>
        <p:nvSpPr>
          <p:cNvPr id="5" name="Text Placeholder 4"/>
          <p:cNvSpPr>
            <a:spLocks noGrp="1"/>
          </p:cNvSpPr>
          <p:nvPr>
            <p:ph type="body" sz="quarter" idx="10"/>
          </p:nvPr>
        </p:nvSpPr>
        <p:spPr>
          <a:xfrm>
            <a:off x="427037" y="2125662"/>
            <a:ext cx="12159471" cy="3500958"/>
          </a:xfrm>
        </p:spPr>
        <p:txBody>
          <a:bodyPr/>
          <a:lstStyle/>
          <a:p>
            <a:r>
              <a:rPr lang="en-US" sz="2800" dirty="0"/>
              <a:t>switch (</a:t>
            </a:r>
            <a:r>
              <a:rPr lang="en-US" sz="2800" dirty="0" err="1"/>
              <a:t>conversation.state</a:t>
            </a:r>
            <a:r>
              <a:rPr lang="en-US" sz="2800" dirty="0"/>
              <a:t>) {</a:t>
            </a:r>
          </a:p>
          <a:p>
            <a:r>
              <a:rPr lang="en-US" sz="2800" dirty="0"/>
              <a:t>  case </a:t>
            </a:r>
            <a:r>
              <a:rPr lang="en-US" sz="2800" dirty="0" err="1"/>
              <a:t>ConversationState.Waiting</a:t>
            </a:r>
            <a:r>
              <a:rPr lang="en-US" sz="2800" dirty="0"/>
              <a:t>:</a:t>
            </a:r>
          </a:p>
          <a:p>
            <a:r>
              <a:rPr lang="en-US" sz="2800" dirty="0"/>
              <a:t>   </a:t>
            </a:r>
            <a:r>
              <a:rPr lang="en-US" sz="2800" dirty="0" err="1"/>
              <a:t>session.send</a:t>
            </a:r>
            <a:r>
              <a:rPr lang="en-US" sz="2800" dirty="0"/>
              <a:t>(</a:t>
            </a:r>
          </a:p>
          <a:p>
            <a:r>
              <a:rPr lang="en-US" sz="2800" dirty="0"/>
              <a:t>	"Connecting you to the next available agent.");</a:t>
            </a:r>
          </a:p>
          <a:p>
            <a:r>
              <a:rPr lang="en-US" sz="2800" dirty="0"/>
              <a:t>	return;</a:t>
            </a:r>
          </a:p>
          <a:p>
            <a:r>
              <a:rPr lang="en-US" sz="2800" dirty="0"/>
              <a:t>}</a:t>
            </a:r>
          </a:p>
          <a:p>
            <a:endParaRPr lang="en-US" dirty="0"/>
          </a:p>
        </p:txBody>
      </p:sp>
    </p:spTree>
    <p:extLst>
      <p:ext uri="{BB962C8B-B14F-4D97-AF65-F5344CB8AC3E}">
        <p14:creationId xmlns:p14="http://schemas.microsoft.com/office/powerpoint/2010/main" val="4158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
        <p:nvSpPr>
          <p:cNvPr id="2"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09257" y="2131609"/>
            <a:ext cx="1194898" cy="382308"/>
          </a:xfrm>
          <a:prstGeom prst="rect">
            <a:avLst/>
          </a:prstGeom>
          <a:noFill/>
        </p:spPr>
        <p:txBody>
          <a:bodyPr wrap="square" rtlCol="0">
            <a:spAutoFit/>
          </a:bodyPr>
          <a:lstStyle/>
          <a:p>
            <a:r>
              <a:rPr lang="en-US" sz="1836" dirty="0"/>
              <a:t>“help”</a:t>
            </a:r>
          </a:p>
        </p:txBody>
      </p:sp>
    </p:spTree>
    <p:extLst>
      <p:ext uri="{BB962C8B-B14F-4D97-AF65-F5344CB8AC3E}">
        <p14:creationId xmlns:p14="http://schemas.microsoft.com/office/powerpoint/2010/main" val="3802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295335" y="1505761"/>
            <a:ext cx="1356361"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04300" y="1533223"/>
            <a:ext cx="2819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13840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40" name="Straight Arrow Connector 39"/>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3: Agent</a:t>
            </a:r>
          </a:p>
        </p:txBody>
      </p:sp>
      <p:sp>
        <p:nvSpPr>
          <p:cNvPr id="5" name="Text Placeholder 4"/>
          <p:cNvSpPr>
            <a:spLocks noGrp="1"/>
          </p:cNvSpPr>
          <p:nvPr>
            <p:ph type="body" sz="quarter" idx="10"/>
          </p:nvPr>
        </p:nvSpPr>
        <p:spPr>
          <a:xfrm>
            <a:off x="808037" y="1897062"/>
            <a:ext cx="10668000" cy="5669244"/>
          </a:xfrm>
        </p:spPr>
        <p:txBody>
          <a:bodyPr/>
          <a:lstStyle/>
          <a:p>
            <a:r>
              <a:rPr lang="en-US" dirty="0"/>
              <a:t>	switch (</a:t>
            </a:r>
            <a:r>
              <a:rPr lang="en-US" dirty="0" err="1"/>
              <a:t>conversation.state</a:t>
            </a:r>
            <a:r>
              <a:rPr lang="en-US" dirty="0"/>
              <a:t>) {</a:t>
            </a:r>
          </a:p>
          <a:p>
            <a:r>
              <a:rPr lang="en-US" dirty="0"/>
              <a:t>  	  case </a:t>
            </a:r>
            <a:r>
              <a:rPr lang="en-US" dirty="0" err="1"/>
              <a:t>ConversationState.Agent</a:t>
            </a:r>
            <a:r>
              <a:rPr lang="en-US" dirty="0"/>
              <a:t>: </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return;</a:t>
            </a:r>
          </a:p>
          <a:p>
            <a:r>
              <a:rPr lang="en-US" dirty="0"/>
              <a:t>	}</a:t>
            </a:r>
          </a:p>
          <a:p>
            <a:endParaRPr lang="en-US" dirty="0"/>
          </a:p>
          <a:p>
            <a:endParaRPr lang="en-US" dirty="0"/>
          </a:p>
        </p:txBody>
      </p:sp>
    </p:spTree>
    <p:extLst>
      <p:ext uri="{BB962C8B-B14F-4D97-AF65-F5344CB8AC3E}">
        <p14:creationId xmlns:p14="http://schemas.microsoft.com/office/powerpoint/2010/main" val="3162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97711" y="5272377"/>
            <a:ext cx="1573768" cy="382308"/>
          </a:xfrm>
          <a:prstGeom prst="rect">
            <a:avLst/>
          </a:prstGeom>
          <a:noFill/>
        </p:spPr>
        <p:txBody>
          <a:bodyPr wrap="square" rtlCol="0">
            <a:spAutoFit/>
          </a:bodyPr>
          <a:lstStyle/>
          <a:p>
            <a:r>
              <a:rPr lang="en-US" sz="1836" dirty="0"/>
              <a:t>“waiting”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55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45868" y="1592262"/>
            <a:ext cx="376776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Agent</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31729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 privacy concerns</a:t>
            </a:r>
          </a:p>
        </p:txBody>
      </p:sp>
      <p:sp>
        <p:nvSpPr>
          <p:cNvPr id="3" name="Text Placeholder 2"/>
          <p:cNvSpPr>
            <a:spLocks noGrp="1"/>
          </p:cNvSpPr>
          <p:nvPr>
            <p:ph type="body" sz="quarter" idx="10"/>
          </p:nvPr>
        </p:nvSpPr>
        <p:spPr>
          <a:xfrm>
            <a:off x="365760" y="1371600"/>
            <a:ext cx="11704320" cy="3604064"/>
          </a:xfrm>
        </p:spPr>
        <p:txBody>
          <a:bodyPr/>
          <a:lstStyle/>
          <a:p>
            <a:r>
              <a:rPr lang="en-US" dirty="0"/>
              <a:t>Bot Framework does not store messages</a:t>
            </a:r>
          </a:p>
          <a:p>
            <a:endParaRPr lang="en-US" dirty="0"/>
          </a:p>
          <a:p>
            <a:r>
              <a:rPr lang="en-US" dirty="0"/>
              <a:t>Other channels may</a:t>
            </a:r>
          </a:p>
          <a:p>
            <a:pPr lvl="1"/>
            <a:r>
              <a:rPr lang="en-US" dirty="0"/>
              <a:t>Facebook</a:t>
            </a:r>
          </a:p>
          <a:p>
            <a:r>
              <a:rPr lang="en-US" dirty="0"/>
              <a:t>Other services may</a:t>
            </a:r>
          </a:p>
          <a:p>
            <a:pPr lvl="1"/>
            <a:r>
              <a:rPr lang="en-US" dirty="0"/>
              <a:t>LUIS</a:t>
            </a:r>
          </a:p>
          <a:p>
            <a:endParaRPr lang="en-US" dirty="0"/>
          </a:p>
          <a:p>
            <a:r>
              <a:rPr lang="en-US" dirty="0"/>
              <a:t>Talk to a lawyer</a:t>
            </a:r>
          </a:p>
        </p:txBody>
      </p:sp>
    </p:spTree>
    <p:extLst>
      <p:ext uri="{BB962C8B-B14F-4D97-AF65-F5344CB8AC3E}">
        <p14:creationId xmlns:p14="http://schemas.microsoft.com/office/powerpoint/2010/main" val="1624724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7974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7736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67016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1752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3652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42252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79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999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4: Watch</a:t>
            </a:r>
          </a:p>
        </p:txBody>
      </p:sp>
      <p:sp>
        <p:nvSpPr>
          <p:cNvPr id="5" name="Text Placeholder 4"/>
          <p:cNvSpPr>
            <a:spLocks noGrp="1"/>
          </p:cNvSpPr>
          <p:nvPr>
            <p:ph type="body" sz="quarter" idx="10"/>
          </p:nvPr>
        </p:nvSpPr>
        <p:spPr>
          <a:xfrm>
            <a:off x="1798637" y="1820862"/>
            <a:ext cx="10365566" cy="4552015"/>
          </a:xfrm>
        </p:spPr>
        <p:txBody>
          <a:bodyPr/>
          <a:lstStyle/>
          <a:p>
            <a:r>
              <a:rPr lang="en-US" dirty="0"/>
              <a:t>switch (</a:t>
            </a:r>
            <a:r>
              <a:rPr lang="en-US" dirty="0" err="1"/>
              <a:t>conversation.state</a:t>
            </a:r>
            <a:r>
              <a:rPr lang="en-US" dirty="0"/>
              <a:t>) {</a:t>
            </a:r>
          </a:p>
          <a:p>
            <a:r>
              <a:rPr lang="en-US" dirty="0"/>
              <a:t>  case </a:t>
            </a:r>
            <a:r>
              <a:rPr lang="en-US" dirty="0" err="1"/>
              <a:t>ConversationState.Watch</a:t>
            </a:r>
            <a:r>
              <a:rPr lang="en-US" dirty="0"/>
              <a:t>:</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next();</a:t>
            </a:r>
          </a:p>
          <a:p>
            <a:endParaRPr lang="en-US" dirty="0"/>
          </a:p>
        </p:txBody>
      </p:sp>
    </p:spTree>
    <p:extLst>
      <p:ext uri="{BB962C8B-B14F-4D97-AF65-F5344CB8AC3E}">
        <p14:creationId xmlns:p14="http://schemas.microsoft.com/office/powerpoint/2010/main" val="11714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870" y="5341876"/>
            <a:ext cx="2014538" cy="374846"/>
          </a:xfrm>
          <a:prstGeom prst="rect">
            <a:avLst/>
          </a:prstGeom>
          <a:noFill/>
        </p:spPr>
        <p:txBody>
          <a:bodyPr wrap="square" rtlCol="0">
            <a:spAutoFit/>
          </a:bodyPr>
          <a:lstStyle/>
          <a:p>
            <a:r>
              <a:rPr lang="en-US" sz="1836" dirty="0"/>
              <a:t>“watch customer”</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051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D07A-158A-4BDF-8963-ADFECD7592AC}"/>
              </a:ext>
            </a:extLst>
          </p:cNvPr>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988827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
        <p:nvSpPr>
          <p:cNvPr id="40" name="TextBox 39"/>
          <p:cNvSpPr txBox="1"/>
          <p:nvPr/>
        </p:nvSpPr>
        <p:spPr>
          <a:xfrm>
            <a:off x="3563596" y="1179320"/>
            <a:ext cx="410244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Watch</a:t>
            </a:r>
          </a:p>
        </p:txBody>
      </p:sp>
    </p:spTree>
    <p:extLst>
      <p:ext uri="{BB962C8B-B14F-4D97-AF65-F5344CB8AC3E}">
        <p14:creationId xmlns:p14="http://schemas.microsoft.com/office/powerpoint/2010/main" val="3849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425285" y="2597428"/>
            <a:ext cx="152440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34035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845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437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8587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E20F8-D37E-436B-92CF-9BC49B3DABF7}"/>
              </a:ext>
            </a:extLst>
          </p:cNvPr>
          <p:cNvSpPr>
            <a:spLocks noGrp="1"/>
          </p:cNvSpPr>
          <p:nvPr>
            <p:ph type="title"/>
          </p:nvPr>
        </p:nvSpPr>
        <p:spPr/>
        <p:txBody>
          <a:bodyPr/>
          <a:lstStyle/>
          <a:p>
            <a:r>
              <a:rPr lang="en-US" dirty="0"/>
              <a:t>Handoff in action</a:t>
            </a:r>
          </a:p>
        </p:txBody>
      </p:sp>
    </p:spTree>
    <p:extLst>
      <p:ext uri="{BB962C8B-B14F-4D97-AF65-F5344CB8AC3E}">
        <p14:creationId xmlns:p14="http://schemas.microsoft.com/office/powerpoint/2010/main" val="3519267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AF318-281D-4E88-B330-F38BC7A89242}"/>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4E4578A0-F716-4E96-ADA1-5FB2D1CD4B0D}"/>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users to communicate with help desk personnel </a:t>
            </a:r>
          </a:p>
        </p:txBody>
      </p:sp>
    </p:spTree>
    <p:extLst>
      <p:ext uri="{BB962C8B-B14F-4D97-AF65-F5344CB8AC3E}">
        <p14:creationId xmlns:p14="http://schemas.microsoft.com/office/powerpoint/2010/main" val="16081211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6593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Every company deals with this:</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2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3184974" y="393422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No waiting in line to be helped  Bots handle it</a:t>
            </a:r>
            <a:endParaRPr kumimoji="0" lang="en-US" sz="16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3" name="Picture 2"/>
          <p:cNvPicPr>
            <a:picLocks noChangeAspect="1"/>
          </p:cNvPicPr>
          <p:nvPr/>
        </p:nvPicPr>
        <p:blipFill>
          <a:blip r:embed="rId3"/>
          <a:stretch>
            <a:fillRect/>
          </a:stretch>
        </p:blipFill>
        <p:spPr>
          <a:xfrm>
            <a:off x="1265237" y="2201862"/>
            <a:ext cx="8275637" cy="371768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679535" lon="992326" rev="21200718"/>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402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mn-ea"/>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7656346" y="167497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Semilight"/>
                <a:ea typeface="+mn-ea"/>
                <a:cs typeface="Segoe UI" pitchFamily="34" charset="0"/>
              </a:rPr>
              <a:t>If it is simple and repetitive, it can be coded. Bots can accelerate it</a:t>
            </a:r>
            <a:endParaRPr kumimoji="0" lang="en-US" sz="1600" b="0" i="0" u="none" strike="noStrike" kern="1200" cap="none" spc="-102" normalizeH="0" baseline="0" noProof="0" dirty="0">
              <a:ln w="3175">
                <a:noFill/>
              </a:ln>
              <a:solidFill>
                <a:srgbClr val="505050"/>
              </a:solidFill>
              <a:effectLst/>
              <a:uLnTx/>
              <a:uFillTx/>
              <a:latin typeface="Segoe UI Semilight"/>
              <a:ea typeface="+mn-ea"/>
              <a:cs typeface="Segoe UI" pitchFamily="34" charset="0"/>
            </a:endParaRPr>
          </a:p>
        </p:txBody>
      </p:sp>
    </p:spTree>
    <p:extLst>
      <p:ext uri="{BB962C8B-B14F-4D97-AF65-F5344CB8AC3E}">
        <p14:creationId xmlns:p14="http://schemas.microsoft.com/office/powerpoint/2010/main" val="820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Bot to human hand off: Complete or supervised</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7"/>
          <p:cNvSpPr/>
          <p:nvPr/>
        </p:nvSpPr>
        <p:spPr bwMode="auto">
          <a:xfrm>
            <a:off x="7742237" y="4716462"/>
            <a:ext cx="2362200" cy="14478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spTree>
    <p:extLst>
      <p:ext uri="{BB962C8B-B14F-4D97-AF65-F5344CB8AC3E}">
        <p14:creationId xmlns:p14="http://schemas.microsoft.com/office/powerpoint/2010/main" val="15665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7.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2164</TotalTime>
  <Words>1270</Words>
  <Application>Microsoft Office PowerPoint</Application>
  <PresentationFormat>Custom</PresentationFormat>
  <Paragraphs>363</Paragraphs>
  <Slides>57</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Consolas</vt:lpstr>
      <vt:lpstr>Segoe UI</vt:lpstr>
      <vt:lpstr>Segoe UI Light</vt:lpstr>
      <vt:lpstr>Segoe UI Semilight</vt:lpstr>
      <vt:lpstr>Wingdings</vt:lpstr>
      <vt:lpstr>WHITE TEMPLATE</vt:lpstr>
      <vt:lpstr>Middleware and handoff to human</vt:lpstr>
      <vt:lpstr>Intercepting messages</vt:lpstr>
      <vt:lpstr>Privacy concerns</vt:lpstr>
      <vt:lpstr>Even more privacy concerns</vt:lpstr>
      <vt:lpstr>Middleware</vt:lpstr>
      <vt:lpstr>Handoff to Human</vt:lpstr>
      <vt:lpstr>Handoff to Human</vt:lpstr>
      <vt:lpstr>Handoff to Human</vt:lpstr>
      <vt:lpstr>Handoff to Human</vt:lpstr>
      <vt:lpstr>Handoff to Human</vt:lpstr>
      <vt:lpstr>Handoff to Human</vt:lpstr>
      <vt:lpstr>Handoff to Human</vt:lpstr>
      <vt:lpstr>Anatomy of a handoff</vt:lpstr>
      <vt:lpstr>PowerPoint Presentation</vt:lpstr>
      <vt:lpstr>PowerPoint Presentation</vt:lpstr>
      <vt:lpstr>PowerPoint Presentation</vt:lpstr>
      <vt:lpstr>PowerPoint Presentation</vt:lpstr>
      <vt:lpstr>PowerPoint Presentation</vt:lpstr>
      <vt:lpstr>Agent Recognition </vt:lpstr>
      <vt:lpstr>PowerPoint Presentation</vt:lpstr>
      <vt:lpstr>PowerPoint Presentation</vt:lpstr>
      <vt:lpstr>PowerPoint Presentation</vt:lpstr>
      <vt:lpstr>Metadata </vt:lpstr>
      <vt:lpstr>State 1: Bot</vt:lpstr>
      <vt:lpstr>PowerPoint Presentation</vt:lpstr>
      <vt:lpstr>PowerPoint Presentation</vt:lpstr>
      <vt:lpstr>PowerPoint Presentation</vt:lpstr>
      <vt:lpstr>PowerPoint Presentation</vt:lpstr>
      <vt:lpstr>PowerPoint Presentation</vt:lpstr>
      <vt:lpstr>PowerPoint Presentation</vt:lpstr>
      <vt:lpstr>How do we change state?</vt:lpstr>
      <vt:lpstr>Handoff triggers</vt:lpstr>
      <vt:lpstr>State 2: Waiting</vt:lpstr>
      <vt:lpstr>PowerPoint Presentation</vt:lpstr>
      <vt:lpstr>PowerPoint Presentation</vt:lpstr>
      <vt:lpstr>PowerPoint Presentation</vt:lpstr>
      <vt:lpstr>State 3: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4: Watch</vt:lpstr>
      <vt:lpstr>PowerPoint Presentation</vt:lpstr>
      <vt:lpstr>PowerPoint Presentation</vt:lpstr>
      <vt:lpstr>PowerPoint Presentation</vt:lpstr>
      <vt:lpstr>PowerPoint Presentation</vt:lpstr>
      <vt:lpstr>PowerPoint Presentation</vt:lpstr>
      <vt:lpstr>PowerPoint Presentation</vt:lpstr>
      <vt:lpstr>Handoff in action</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Brij Raj Singh (CSE)</cp:lastModifiedBy>
  <cp:revision>208</cp:revision>
  <dcterms:created xsi:type="dcterms:W3CDTF">2015-06-04T21:40:17Z</dcterms:created>
  <dcterms:modified xsi:type="dcterms:W3CDTF">2018-08-05T07:57:09Z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brsingh@microsoft.com</vt:lpwstr>
  </property>
  <property fmtid="{D5CDD505-2E9C-101B-9397-08002B2CF9AE}" pid="14" name="MSIP_Label_f42aa342-8706-4288-bd11-ebb85995028c_SetDate">
    <vt:lpwstr>2018-08-05T07:57:09.0340982Z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