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88" r:id="rId5"/>
    <p:sldId id="290" r:id="rId6"/>
    <p:sldId id="289" r:id="rId7"/>
    <p:sldId id="287" r:id="rId8"/>
    <p:sldId id="276" r:id="rId9"/>
    <p:sldId id="277" r:id="rId10"/>
    <p:sldId id="278" r:id="rId11"/>
    <p:sldId id="279" r:id="rId12"/>
    <p:sldId id="275" r:id="rId13"/>
    <p:sldId id="260" r:id="rId14"/>
    <p:sldId id="266" r:id="rId15"/>
    <p:sldId id="270" r:id="rId16"/>
    <p:sldId id="274" r:id="rId17"/>
    <p:sldId id="268" r:id="rId18"/>
    <p:sldId id="280" r:id="rId19"/>
    <p:sldId id="282" r:id="rId20"/>
    <p:sldId id="285" r:id="rId21"/>
    <p:sldId id="264" r:id="rId22"/>
    <p:sldId id="263" r:id="rId23"/>
    <p:sldId id="273" r:id="rId24"/>
    <p:sldId id="269" r:id="rId25"/>
    <p:sldId id="286" r:id="rId26"/>
    <p:sldId id="292" r:id="rId27"/>
    <p:sldId id="298" r:id="rId28"/>
    <p:sldId id="299" r:id="rId29"/>
    <p:sldId id="291" r:id="rId30"/>
    <p:sldId id="306" r:id="rId31"/>
    <p:sldId id="293" r:id="rId32"/>
    <p:sldId id="295" r:id="rId33"/>
    <p:sldId id="294" r:id="rId34"/>
    <p:sldId id="296" r:id="rId35"/>
    <p:sldId id="308" r:id="rId36"/>
    <p:sldId id="301" r:id="rId37"/>
    <p:sldId id="300" r:id="rId38"/>
    <p:sldId id="302" r:id="rId39"/>
    <p:sldId id="304" r:id="rId40"/>
    <p:sldId id="303" r:id="rId41"/>
    <p:sldId id="305" r:id="rId4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654A54-D6B8-4719-8AA5-E9BF6D1E75C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76B1B159-569E-42D1-8E90-46954E31B1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A594EE9A-32B7-4EE0-9570-D66A741CE591}"/>
              </a:ext>
            </a:extLst>
          </p:cNvPr>
          <p:cNvSpPr>
            <a:spLocks noGrp="1"/>
          </p:cNvSpPr>
          <p:nvPr>
            <p:ph type="dt" sz="half" idx="10"/>
          </p:nvPr>
        </p:nvSpPr>
        <p:spPr/>
        <p:txBody>
          <a:bodyPr/>
          <a:lstStyle/>
          <a:p>
            <a:fld id="{A11BD23D-3054-437A-8ADA-D7C10625F89D}" type="datetimeFigureOut">
              <a:rPr lang="de-DE" smtClean="0"/>
              <a:t>10.01.2022</a:t>
            </a:fld>
            <a:endParaRPr lang="de-DE"/>
          </a:p>
        </p:txBody>
      </p:sp>
      <p:sp>
        <p:nvSpPr>
          <p:cNvPr id="5" name="Fußzeilenplatzhalter 4">
            <a:extLst>
              <a:ext uri="{FF2B5EF4-FFF2-40B4-BE49-F238E27FC236}">
                <a16:creationId xmlns:a16="http://schemas.microsoft.com/office/drawing/2014/main" id="{E9A29C1B-C6B4-4ECB-88C9-0BA5BF66EE1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6EBB4E0-4F1A-42F0-9C6A-6A05F084F2B4}"/>
              </a:ext>
            </a:extLst>
          </p:cNvPr>
          <p:cNvSpPr>
            <a:spLocks noGrp="1"/>
          </p:cNvSpPr>
          <p:nvPr>
            <p:ph type="sldNum" sz="quarter" idx="12"/>
          </p:nvPr>
        </p:nvSpPr>
        <p:spPr/>
        <p:txBody>
          <a:bodyPr/>
          <a:lstStyle/>
          <a:p>
            <a:fld id="{98427865-C90C-4F03-85E8-DB022CA9DC33}" type="slidenum">
              <a:rPr lang="de-DE" smtClean="0"/>
              <a:t>‹Nr.›</a:t>
            </a:fld>
            <a:endParaRPr lang="de-DE"/>
          </a:p>
        </p:txBody>
      </p:sp>
    </p:spTree>
    <p:extLst>
      <p:ext uri="{BB962C8B-B14F-4D97-AF65-F5344CB8AC3E}">
        <p14:creationId xmlns:p14="http://schemas.microsoft.com/office/powerpoint/2010/main" val="1107101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FF7A8B-D83F-4754-9D00-964F25750A17}"/>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80048E3B-A3CE-419D-934F-D7926A93D105}"/>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B5E8D0E-7B2D-46C9-AD22-CDBC1BFC45D0}"/>
              </a:ext>
            </a:extLst>
          </p:cNvPr>
          <p:cNvSpPr>
            <a:spLocks noGrp="1"/>
          </p:cNvSpPr>
          <p:nvPr>
            <p:ph type="dt" sz="half" idx="10"/>
          </p:nvPr>
        </p:nvSpPr>
        <p:spPr/>
        <p:txBody>
          <a:bodyPr/>
          <a:lstStyle/>
          <a:p>
            <a:fld id="{A11BD23D-3054-437A-8ADA-D7C10625F89D}" type="datetimeFigureOut">
              <a:rPr lang="de-DE" smtClean="0"/>
              <a:t>10.01.2022</a:t>
            </a:fld>
            <a:endParaRPr lang="de-DE"/>
          </a:p>
        </p:txBody>
      </p:sp>
      <p:sp>
        <p:nvSpPr>
          <p:cNvPr id="5" name="Fußzeilenplatzhalter 4">
            <a:extLst>
              <a:ext uri="{FF2B5EF4-FFF2-40B4-BE49-F238E27FC236}">
                <a16:creationId xmlns:a16="http://schemas.microsoft.com/office/drawing/2014/main" id="{8EA25320-1296-47A1-B69B-B278301E555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E1C2DC2-C085-4252-9AF5-1C53F659FF51}"/>
              </a:ext>
            </a:extLst>
          </p:cNvPr>
          <p:cNvSpPr>
            <a:spLocks noGrp="1"/>
          </p:cNvSpPr>
          <p:nvPr>
            <p:ph type="sldNum" sz="quarter" idx="12"/>
          </p:nvPr>
        </p:nvSpPr>
        <p:spPr/>
        <p:txBody>
          <a:bodyPr/>
          <a:lstStyle/>
          <a:p>
            <a:fld id="{98427865-C90C-4F03-85E8-DB022CA9DC33}" type="slidenum">
              <a:rPr lang="de-DE" smtClean="0"/>
              <a:t>‹Nr.›</a:t>
            </a:fld>
            <a:endParaRPr lang="de-DE"/>
          </a:p>
        </p:txBody>
      </p:sp>
    </p:spTree>
    <p:extLst>
      <p:ext uri="{BB962C8B-B14F-4D97-AF65-F5344CB8AC3E}">
        <p14:creationId xmlns:p14="http://schemas.microsoft.com/office/powerpoint/2010/main" val="2238444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34613840-CF7C-4B3D-AAFF-37DFCCDAB789}"/>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7B225CB7-E6F4-4C63-8257-953487D86B3A}"/>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7F36D63-DF93-41CF-98B3-3CCA2C971518}"/>
              </a:ext>
            </a:extLst>
          </p:cNvPr>
          <p:cNvSpPr>
            <a:spLocks noGrp="1"/>
          </p:cNvSpPr>
          <p:nvPr>
            <p:ph type="dt" sz="half" idx="10"/>
          </p:nvPr>
        </p:nvSpPr>
        <p:spPr/>
        <p:txBody>
          <a:bodyPr/>
          <a:lstStyle/>
          <a:p>
            <a:fld id="{A11BD23D-3054-437A-8ADA-D7C10625F89D}" type="datetimeFigureOut">
              <a:rPr lang="de-DE" smtClean="0"/>
              <a:t>10.01.2022</a:t>
            </a:fld>
            <a:endParaRPr lang="de-DE"/>
          </a:p>
        </p:txBody>
      </p:sp>
      <p:sp>
        <p:nvSpPr>
          <p:cNvPr id="5" name="Fußzeilenplatzhalter 4">
            <a:extLst>
              <a:ext uri="{FF2B5EF4-FFF2-40B4-BE49-F238E27FC236}">
                <a16:creationId xmlns:a16="http://schemas.microsoft.com/office/drawing/2014/main" id="{84186AD1-C238-441F-8B4F-1AEA3E9C99F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E2815D3-7CF1-456A-8026-67F9BC64B30D}"/>
              </a:ext>
            </a:extLst>
          </p:cNvPr>
          <p:cNvSpPr>
            <a:spLocks noGrp="1"/>
          </p:cNvSpPr>
          <p:nvPr>
            <p:ph type="sldNum" sz="quarter" idx="12"/>
          </p:nvPr>
        </p:nvSpPr>
        <p:spPr/>
        <p:txBody>
          <a:bodyPr/>
          <a:lstStyle/>
          <a:p>
            <a:fld id="{98427865-C90C-4F03-85E8-DB022CA9DC33}" type="slidenum">
              <a:rPr lang="de-DE" smtClean="0"/>
              <a:t>‹Nr.›</a:t>
            </a:fld>
            <a:endParaRPr lang="de-DE"/>
          </a:p>
        </p:txBody>
      </p:sp>
    </p:spTree>
    <p:extLst>
      <p:ext uri="{BB962C8B-B14F-4D97-AF65-F5344CB8AC3E}">
        <p14:creationId xmlns:p14="http://schemas.microsoft.com/office/powerpoint/2010/main" val="1089520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13189B-C29C-44DC-80DF-124346225DB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70BD1B55-52E2-4F8A-B3F5-89BB8FBE8C1F}"/>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5874CA0-E27A-4CC0-8649-99A4B9D3CE49}"/>
              </a:ext>
            </a:extLst>
          </p:cNvPr>
          <p:cNvSpPr>
            <a:spLocks noGrp="1"/>
          </p:cNvSpPr>
          <p:nvPr>
            <p:ph type="dt" sz="half" idx="10"/>
          </p:nvPr>
        </p:nvSpPr>
        <p:spPr/>
        <p:txBody>
          <a:bodyPr/>
          <a:lstStyle/>
          <a:p>
            <a:fld id="{A11BD23D-3054-437A-8ADA-D7C10625F89D}" type="datetimeFigureOut">
              <a:rPr lang="de-DE" smtClean="0"/>
              <a:t>10.01.2022</a:t>
            </a:fld>
            <a:endParaRPr lang="de-DE"/>
          </a:p>
        </p:txBody>
      </p:sp>
      <p:sp>
        <p:nvSpPr>
          <p:cNvPr id="5" name="Fußzeilenplatzhalter 4">
            <a:extLst>
              <a:ext uri="{FF2B5EF4-FFF2-40B4-BE49-F238E27FC236}">
                <a16:creationId xmlns:a16="http://schemas.microsoft.com/office/drawing/2014/main" id="{7A6F9D32-22AA-42FF-9020-2714A48C39F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2D536F6-F268-48D2-889B-BCA7F8916F58}"/>
              </a:ext>
            </a:extLst>
          </p:cNvPr>
          <p:cNvSpPr>
            <a:spLocks noGrp="1"/>
          </p:cNvSpPr>
          <p:nvPr>
            <p:ph type="sldNum" sz="quarter" idx="12"/>
          </p:nvPr>
        </p:nvSpPr>
        <p:spPr/>
        <p:txBody>
          <a:bodyPr/>
          <a:lstStyle/>
          <a:p>
            <a:fld id="{98427865-C90C-4F03-85E8-DB022CA9DC33}" type="slidenum">
              <a:rPr lang="de-DE" smtClean="0"/>
              <a:t>‹Nr.›</a:t>
            </a:fld>
            <a:endParaRPr lang="de-DE"/>
          </a:p>
        </p:txBody>
      </p:sp>
    </p:spTree>
    <p:extLst>
      <p:ext uri="{BB962C8B-B14F-4D97-AF65-F5344CB8AC3E}">
        <p14:creationId xmlns:p14="http://schemas.microsoft.com/office/powerpoint/2010/main" val="1061919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8D5626-8FC7-4D6E-B1E3-DA85AAA1A60F}"/>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9CAE115B-546A-4CEC-8321-382815D25E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60953A6-348D-4971-A499-F9B696AE68C8}"/>
              </a:ext>
            </a:extLst>
          </p:cNvPr>
          <p:cNvSpPr>
            <a:spLocks noGrp="1"/>
          </p:cNvSpPr>
          <p:nvPr>
            <p:ph type="dt" sz="half" idx="10"/>
          </p:nvPr>
        </p:nvSpPr>
        <p:spPr/>
        <p:txBody>
          <a:bodyPr/>
          <a:lstStyle/>
          <a:p>
            <a:fld id="{A11BD23D-3054-437A-8ADA-D7C10625F89D}" type="datetimeFigureOut">
              <a:rPr lang="de-DE" smtClean="0"/>
              <a:t>10.01.2022</a:t>
            </a:fld>
            <a:endParaRPr lang="de-DE"/>
          </a:p>
        </p:txBody>
      </p:sp>
      <p:sp>
        <p:nvSpPr>
          <p:cNvPr id="5" name="Fußzeilenplatzhalter 4">
            <a:extLst>
              <a:ext uri="{FF2B5EF4-FFF2-40B4-BE49-F238E27FC236}">
                <a16:creationId xmlns:a16="http://schemas.microsoft.com/office/drawing/2014/main" id="{67938936-47B6-483A-A442-98887FFB457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834C4B9-D338-403E-B543-103C9E6B770D}"/>
              </a:ext>
            </a:extLst>
          </p:cNvPr>
          <p:cNvSpPr>
            <a:spLocks noGrp="1"/>
          </p:cNvSpPr>
          <p:nvPr>
            <p:ph type="sldNum" sz="quarter" idx="12"/>
          </p:nvPr>
        </p:nvSpPr>
        <p:spPr/>
        <p:txBody>
          <a:bodyPr/>
          <a:lstStyle/>
          <a:p>
            <a:fld id="{98427865-C90C-4F03-85E8-DB022CA9DC33}" type="slidenum">
              <a:rPr lang="de-DE" smtClean="0"/>
              <a:t>‹Nr.›</a:t>
            </a:fld>
            <a:endParaRPr lang="de-DE"/>
          </a:p>
        </p:txBody>
      </p:sp>
    </p:spTree>
    <p:extLst>
      <p:ext uri="{BB962C8B-B14F-4D97-AF65-F5344CB8AC3E}">
        <p14:creationId xmlns:p14="http://schemas.microsoft.com/office/powerpoint/2010/main" val="1347623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1EFE98-7ADC-407C-93B9-1B86FB6EAB5E}"/>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53CDF0D-C9E9-4F8B-8900-BD0E2EA3CAE0}"/>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B065D948-1BD9-4E40-9B45-4875C4606B76}"/>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A869CAAA-B242-489F-84EE-AB9C6D21AF2D}"/>
              </a:ext>
            </a:extLst>
          </p:cNvPr>
          <p:cNvSpPr>
            <a:spLocks noGrp="1"/>
          </p:cNvSpPr>
          <p:nvPr>
            <p:ph type="dt" sz="half" idx="10"/>
          </p:nvPr>
        </p:nvSpPr>
        <p:spPr/>
        <p:txBody>
          <a:bodyPr/>
          <a:lstStyle/>
          <a:p>
            <a:fld id="{A11BD23D-3054-437A-8ADA-D7C10625F89D}" type="datetimeFigureOut">
              <a:rPr lang="de-DE" smtClean="0"/>
              <a:t>10.01.2022</a:t>
            </a:fld>
            <a:endParaRPr lang="de-DE"/>
          </a:p>
        </p:txBody>
      </p:sp>
      <p:sp>
        <p:nvSpPr>
          <p:cNvPr id="6" name="Fußzeilenplatzhalter 5">
            <a:extLst>
              <a:ext uri="{FF2B5EF4-FFF2-40B4-BE49-F238E27FC236}">
                <a16:creationId xmlns:a16="http://schemas.microsoft.com/office/drawing/2014/main" id="{1A827CB8-D7E2-4296-B5D4-C9BD7FC91C6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4DFA4D97-8495-491B-B223-34D8CFDC5DB4}"/>
              </a:ext>
            </a:extLst>
          </p:cNvPr>
          <p:cNvSpPr>
            <a:spLocks noGrp="1"/>
          </p:cNvSpPr>
          <p:nvPr>
            <p:ph type="sldNum" sz="quarter" idx="12"/>
          </p:nvPr>
        </p:nvSpPr>
        <p:spPr/>
        <p:txBody>
          <a:bodyPr/>
          <a:lstStyle/>
          <a:p>
            <a:fld id="{98427865-C90C-4F03-85E8-DB022CA9DC33}" type="slidenum">
              <a:rPr lang="de-DE" smtClean="0"/>
              <a:t>‹Nr.›</a:t>
            </a:fld>
            <a:endParaRPr lang="de-DE"/>
          </a:p>
        </p:txBody>
      </p:sp>
    </p:spTree>
    <p:extLst>
      <p:ext uri="{BB962C8B-B14F-4D97-AF65-F5344CB8AC3E}">
        <p14:creationId xmlns:p14="http://schemas.microsoft.com/office/powerpoint/2010/main" val="551773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BEAA83-A6CE-48DA-B8D7-3360E8B55D61}"/>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F929A02A-F835-418D-9EAA-A259BA815D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93C1AB17-16FE-40F4-8181-75B9F71CBC5E}"/>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113069AF-CF91-4F5B-B674-0981EF6195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361D7414-0FE2-48B0-8C5F-E4178E753C63}"/>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EDDBD1F-AE8F-48F2-8335-084A37561363}"/>
              </a:ext>
            </a:extLst>
          </p:cNvPr>
          <p:cNvSpPr>
            <a:spLocks noGrp="1"/>
          </p:cNvSpPr>
          <p:nvPr>
            <p:ph type="dt" sz="half" idx="10"/>
          </p:nvPr>
        </p:nvSpPr>
        <p:spPr/>
        <p:txBody>
          <a:bodyPr/>
          <a:lstStyle/>
          <a:p>
            <a:fld id="{A11BD23D-3054-437A-8ADA-D7C10625F89D}" type="datetimeFigureOut">
              <a:rPr lang="de-DE" smtClean="0"/>
              <a:t>10.01.2022</a:t>
            </a:fld>
            <a:endParaRPr lang="de-DE"/>
          </a:p>
        </p:txBody>
      </p:sp>
      <p:sp>
        <p:nvSpPr>
          <p:cNvPr id="8" name="Fußzeilenplatzhalter 7">
            <a:extLst>
              <a:ext uri="{FF2B5EF4-FFF2-40B4-BE49-F238E27FC236}">
                <a16:creationId xmlns:a16="http://schemas.microsoft.com/office/drawing/2014/main" id="{66D0EA8C-3689-4DF0-881F-812F549CF50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0B302721-9338-48E3-B87E-23FEAE621F5C}"/>
              </a:ext>
            </a:extLst>
          </p:cNvPr>
          <p:cNvSpPr>
            <a:spLocks noGrp="1"/>
          </p:cNvSpPr>
          <p:nvPr>
            <p:ph type="sldNum" sz="quarter" idx="12"/>
          </p:nvPr>
        </p:nvSpPr>
        <p:spPr/>
        <p:txBody>
          <a:bodyPr/>
          <a:lstStyle/>
          <a:p>
            <a:fld id="{98427865-C90C-4F03-85E8-DB022CA9DC33}" type="slidenum">
              <a:rPr lang="de-DE" smtClean="0"/>
              <a:t>‹Nr.›</a:t>
            </a:fld>
            <a:endParaRPr lang="de-DE"/>
          </a:p>
        </p:txBody>
      </p:sp>
    </p:spTree>
    <p:extLst>
      <p:ext uri="{BB962C8B-B14F-4D97-AF65-F5344CB8AC3E}">
        <p14:creationId xmlns:p14="http://schemas.microsoft.com/office/powerpoint/2010/main" val="1563341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62DF66-BA7F-455D-9F93-B12F2249ABF9}"/>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181E25CF-9A46-46E6-B3B1-C8AC9886CA4D}"/>
              </a:ext>
            </a:extLst>
          </p:cNvPr>
          <p:cNvSpPr>
            <a:spLocks noGrp="1"/>
          </p:cNvSpPr>
          <p:nvPr>
            <p:ph type="dt" sz="half" idx="10"/>
          </p:nvPr>
        </p:nvSpPr>
        <p:spPr/>
        <p:txBody>
          <a:bodyPr/>
          <a:lstStyle/>
          <a:p>
            <a:fld id="{A11BD23D-3054-437A-8ADA-D7C10625F89D}" type="datetimeFigureOut">
              <a:rPr lang="de-DE" smtClean="0"/>
              <a:t>10.01.2022</a:t>
            </a:fld>
            <a:endParaRPr lang="de-DE"/>
          </a:p>
        </p:txBody>
      </p:sp>
      <p:sp>
        <p:nvSpPr>
          <p:cNvPr id="4" name="Fußzeilenplatzhalter 3">
            <a:extLst>
              <a:ext uri="{FF2B5EF4-FFF2-40B4-BE49-F238E27FC236}">
                <a16:creationId xmlns:a16="http://schemas.microsoft.com/office/drawing/2014/main" id="{BCE8D491-2300-4AE8-B284-E8935BE5C610}"/>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A4CEF9F2-B9BF-4FBA-A368-18E948AAEA39}"/>
              </a:ext>
            </a:extLst>
          </p:cNvPr>
          <p:cNvSpPr>
            <a:spLocks noGrp="1"/>
          </p:cNvSpPr>
          <p:nvPr>
            <p:ph type="sldNum" sz="quarter" idx="12"/>
          </p:nvPr>
        </p:nvSpPr>
        <p:spPr/>
        <p:txBody>
          <a:bodyPr/>
          <a:lstStyle/>
          <a:p>
            <a:fld id="{98427865-C90C-4F03-85E8-DB022CA9DC33}" type="slidenum">
              <a:rPr lang="de-DE" smtClean="0"/>
              <a:t>‹Nr.›</a:t>
            </a:fld>
            <a:endParaRPr lang="de-DE"/>
          </a:p>
        </p:txBody>
      </p:sp>
    </p:spTree>
    <p:extLst>
      <p:ext uri="{BB962C8B-B14F-4D97-AF65-F5344CB8AC3E}">
        <p14:creationId xmlns:p14="http://schemas.microsoft.com/office/powerpoint/2010/main" val="2799216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0DBD0BF-4683-4228-9751-F7995319FD6D}"/>
              </a:ext>
            </a:extLst>
          </p:cNvPr>
          <p:cNvSpPr>
            <a:spLocks noGrp="1"/>
          </p:cNvSpPr>
          <p:nvPr>
            <p:ph type="dt" sz="half" idx="10"/>
          </p:nvPr>
        </p:nvSpPr>
        <p:spPr/>
        <p:txBody>
          <a:bodyPr/>
          <a:lstStyle/>
          <a:p>
            <a:fld id="{A11BD23D-3054-437A-8ADA-D7C10625F89D}" type="datetimeFigureOut">
              <a:rPr lang="de-DE" smtClean="0"/>
              <a:t>10.01.2022</a:t>
            </a:fld>
            <a:endParaRPr lang="de-DE"/>
          </a:p>
        </p:txBody>
      </p:sp>
      <p:sp>
        <p:nvSpPr>
          <p:cNvPr id="3" name="Fußzeilenplatzhalter 2">
            <a:extLst>
              <a:ext uri="{FF2B5EF4-FFF2-40B4-BE49-F238E27FC236}">
                <a16:creationId xmlns:a16="http://schemas.microsoft.com/office/drawing/2014/main" id="{09DBAEF5-4EE6-4F0F-BD90-AAEF6AE9785E}"/>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1307C774-C0E8-40E2-A48C-3AE1585ACE58}"/>
              </a:ext>
            </a:extLst>
          </p:cNvPr>
          <p:cNvSpPr>
            <a:spLocks noGrp="1"/>
          </p:cNvSpPr>
          <p:nvPr>
            <p:ph type="sldNum" sz="quarter" idx="12"/>
          </p:nvPr>
        </p:nvSpPr>
        <p:spPr/>
        <p:txBody>
          <a:bodyPr/>
          <a:lstStyle/>
          <a:p>
            <a:fld id="{98427865-C90C-4F03-85E8-DB022CA9DC33}" type="slidenum">
              <a:rPr lang="de-DE" smtClean="0"/>
              <a:t>‹Nr.›</a:t>
            </a:fld>
            <a:endParaRPr lang="de-DE"/>
          </a:p>
        </p:txBody>
      </p:sp>
    </p:spTree>
    <p:extLst>
      <p:ext uri="{BB962C8B-B14F-4D97-AF65-F5344CB8AC3E}">
        <p14:creationId xmlns:p14="http://schemas.microsoft.com/office/powerpoint/2010/main" val="3262778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83E8B3-AE4E-4668-82FE-CE844D840DF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8BADE51C-799B-4A33-8DE1-E02C94B332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5C24CE06-457D-4F5D-8055-35A3FA6569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615DE00-32FA-45D5-B8AB-F854D4B663B3}"/>
              </a:ext>
            </a:extLst>
          </p:cNvPr>
          <p:cNvSpPr>
            <a:spLocks noGrp="1"/>
          </p:cNvSpPr>
          <p:nvPr>
            <p:ph type="dt" sz="half" idx="10"/>
          </p:nvPr>
        </p:nvSpPr>
        <p:spPr/>
        <p:txBody>
          <a:bodyPr/>
          <a:lstStyle/>
          <a:p>
            <a:fld id="{A11BD23D-3054-437A-8ADA-D7C10625F89D}" type="datetimeFigureOut">
              <a:rPr lang="de-DE" smtClean="0"/>
              <a:t>10.01.2022</a:t>
            </a:fld>
            <a:endParaRPr lang="de-DE"/>
          </a:p>
        </p:txBody>
      </p:sp>
      <p:sp>
        <p:nvSpPr>
          <p:cNvPr id="6" name="Fußzeilenplatzhalter 5">
            <a:extLst>
              <a:ext uri="{FF2B5EF4-FFF2-40B4-BE49-F238E27FC236}">
                <a16:creationId xmlns:a16="http://schemas.microsoft.com/office/drawing/2014/main" id="{B4C11F1D-49B1-4543-BA94-2CE55DE1B1B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F10CC25-778D-4C8A-9A1C-8623DB50E349}"/>
              </a:ext>
            </a:extLst>
          </p:cNvPr>
          <p:cNvSpPr>
            <a:spLocks noGrp="1"/>
          </p:cNvSpPr>
          <p:nvPr>
            <p:ph type="sldNum" sz="quarter" idx="12"/>
          </p:nvPr>
        </p:nvSpPr>
        <p:spPr/>
        <p:txBody>
          <a:bodyPr/>
          <a:lstStyle/>
          <a:p>
            <a:fld id="{98427865-C90C-4F03-85E8-DB022CA9DC33}" type="slidenum">
              <a:rPr lang="de-DE" smtClean="0"/>
              <a:t>‹Nr.›</a:t>
            </a:fld>
            <a:endParaRPr lang="de-DE"/>
          </a:p>
        </p:txBody>
      </p:sp>
    </p:spTree>
    <p:extLst>
      <p:ext uri="{BB962C8B-B14F-4D97-AF65-F5344CB8AC3E}">
        <p14:creationId xmlns:p14="http://schemas.microsoft.com/office/powerpoint/2010/main" val="2448428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8BB69D-EC88-43D5-9D81-1E1C9A2666A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00B9D659-CEB2-4DBB-9E0D-8724E6E182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92996C8A-070E-4D24-844E-BB0D43F26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960F327-CD19-441D-B443-C76D93BBE186}"/>
              </a:ext>
            </a:extLst>
          </p:cNvPr>
          <p:cNvSpPr>
            <a:spLocks noGrp="1"/>
          </p:cNvSpPr>
          <p:nvPr>
            <p:ph type="dt" sz="half" idx="10"/>
          </p:nvPr>
        </p:nvSpPr>
        <p:spPr/>
        <p:txBody>
          <a:bodyPr/>
          <a:lstStyle/>
          <a:p>
            <a:fld id="{A11BD23D-3054-437A-8ADA-D7C10625F89D}" type="datetimeFigureOut">
              <a:rPr lang="de-DE" smtClean="0"/>
              <a:t>10.01.2022</a:t>
            </a:fld>
            <a:endParaRPr lang="de-DE"/>
          </a:p>
        </p:txBody>
      </p:sp>
      <p:sp>
        <p:nvSpPr>
          <p:cNvPr id="6" name="Fußzeilenplatzhalter 5">
            <a:extLst>
              <a:ext uri="{FF2B5EF4-FFF2-40B4-BE49-F238E27FC236}">
                <a16:creationId xmlns:a16="http://schemas.microsoft.com/office/drawing/2014/main" id="{B29AFF62-C4CC-4E1E-BB50-0E7737D6FDB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C812FAF-C2FD-4E90-8FA9-0C354004D2AC}"/>
              </a:ext>
            </a:extLst>
          </p:cNvPr>
          <p:cNvSpPr>
            <a:spLocks noGrp="1"/>
          </p:cNvSpPr>
          <p:nvPr>
            <p:ph type="sldNum" sz="quarter" idx="12"/>
          </p:nvPr>
        </p:nvSpPr>
        <p:spPr/>
        <p:txBody>
          <a:bodyPr/>
          <a:lstStyle/>
          <a:p>
            <a:fld id="{98427865-C90C-4F03-85E8-DB022CA9DC33}" type="slidenum">
              <a:rPr lang="de-DE" smtClean="0"/>
              <a:t>‹Nr.›</a:t>
            </a:fld>
            <a:endParaRPr lang="de-DE"/>
          </a:p>
        </p:txBody>
      </p:sp>
    </p:spTree>
    <p:extLst>
      <p:ext uri="{BB962C8B-B14F-4D97-AF65-F5344CB8AC3E}">
        <p14:creationId xmlns:p14="http://schemas.microsoft.com/office/powerpoint/2010/main" val="681858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58DD86E-A5B4-4165-9087-9E7695DCF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F32E551B-81BB-4B57-9CC9-F113AAE1B1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B0FB808-B743-497C-B945-EDACD953CD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1BD23D-3054-437A-8ADA-D7C10625F89D}" type="datetimeFigureOut">
              <a:rPr lang="de-DE" smtClean="0"/>
              <a:t>10.01.2022</a:t>
            </a:fld>
            <a:endParaRPr lang="de-DE"/>
          </a:p>
        </p:txBody>
      </p:sp>
      <p:sp>
        <p:nvSpPr>
          <p:cNvPr id="5" name="Fußzeilenplatzhalter 4">
            <a:extLst>
              <a:ext uri="{FF2B5EF4-FFF2-40B4-BE49-F238E27FC236}">
                <a16:creationId xmlns:a16="http://schemas.microsoft.com/office/drawing/2014/main" id="{7F85518D-14F1-4CBE-80BB-E0C2AE1F20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75892E7F-3E6E-4F4D-94DF-D86F302DDD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427865-C90C-4F03-85E8-DB022CA9DC33}" type="slidenum">
              <a:rPr lang="de-DE" smtClean="0"/>
              <a:t>‹Nr.›</a:t>
            </a:fld>
            <a:endParaRPr lang="de-DE"/>
          </a:p>
        </p:txBody>
      </p:sp>
    </p:spTree>
    <p:extLst>
      <p:ext uri="{BB962C8B-B14F-4D97-AF65-F5344CB8AC3E}">
        <p14:creationId xmlns:p14="http://schemas.microsoft.com/office/powerpoint/2010/main" val="2297589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DA006B-4963-48AD-A214-B1AC27C1DAE9}"/>
              </a:ext>
            </a:extLst>
          </p:cNvPr>
          <p:cNvSpPr>
            <a:spLocks noGrp="1"/>
          </p:cNvSpPr>
          <p:nvPr>
            <p:ph type="ctrTitle"/>
          </p:nvPr>
        </p:nvSpPr>
        <p:spPr/>
        <p:txBody>
          <a:bodyPr/>
          <a:lstStyle/>
          <a:p>
            <a:r>
              <a:rPr lang="de-DE" dirty="0">
                <a:latin typeface="Arial Nova Cond Light" panose="020B0306020202020204" pitchFamily="34" charset="0"/>
              </a:rPr>
              <a:t>Fallstudie </a:t>
            </a:r>
          </a:p>
        </p:txBody>
      </p:sp>
      <p:sp>
        <p:nvSpPr>
          <p:cNvPr id="3" name="Untertitel 2">
            <a:extLst>
              <a:ext uri="{FF2B5EF4-FFF2-40B4-BE49-F238E27FC236}">
                <a16:creationId xmlns:a16="http://schemas.microsoft.com/office/drawing/2014/main" id="{CC0FEF85-5931-44B4-8A46-BE44828AFD81}"/>
              </a:ext>
            </a:extLst>
          </p:cNvPr>
          <p:cNvSpPr>
            <a:spLocks noGrp="1"/>
          </p:cNvSpPr>
          <p:nvPr>
            <p:ph type="subTitle" idx="1"/>
          </p:nvPr>
        </p:nvSpPr>
        <p:spPr>
          <a:xfrm>
            <a:off x="1524000" y="3920610"/>
            <a:ext cx="9144000" cy="644842"/>
          </a:xfrm>
        </p:spPr>
        <p:txBody>
          <a:bodyPr/>
          <a:lstStyle/>
          <a:p>
            <a:r>
              <a:rPr lang="de-DE" dirty="0">
                <a:latin typeface="Arial Nova Cond Light" panose="020B0306020202020204" pitchFamily="34" charset="0"/>
              </a:rPr>
              <a:t>Gruppe 5</a:t>
            </a:r>
          </a:p>
        </p:txBody>
      </p:sp>
      <p:sp>
        <p:nvSpPr>
          <p:cNvPr id="4" name="Textfeld 3">
            <a:extLst>
              <a:ext uri="{FF2B5EF4-FFF2-40B4-BE49-F238E27FC236}">
                <a16:creationId xmlns:a16="http://schemas.microsoft.com/office/drawing/2014/main" id="{92DA61CC-D8D0-4824-BA1B-B264D352B469}"/>
              </a:ext>
            </a:extLst>
          </p:cNvPr>
          <p:cNvSpPr txBox="1"/>
          <p:nvPr/>
        </p:nvSpPr>
        <p:spPr>
          <a:xfrm>
            <a:off x="1231900" y="4380786"/>
            <a:ext cx="9916160" cy="369332"/>
          </a:xfrm>
          <a:prstGeom prst="rect">
            <a:avLst/>
          </a:prstGeom>
          <a:noFill/>
        </p:spPr>
        <p:txBody>
          <a:bodyPr wrap="square" rtlCol="0">
            <a:spAutoFit/>
          </a:bodyPr>
          <a:lstStyle/>
          <a:p>
            <a:pPr algn="ctr"/>
            <a:r>
              <a:rPr lang="de-DE" dirty="0">
                <a:latin typeface="Arial Nova Cond Light" panose="020B0306020202020204" pitchFamily="34" charset="0"/>
              </a:rPr>
              <a:t>Duc </a:t>
            </a:r>
            <a:r>
              <a:rPr lang="de-DE" dirty="0" err="1">
                <a:latin typeface="Arial Nova Cond Light" panose="020B0306020202020204" pitchFamily="34" charset="0"/>
              </a:rPr>
              <a:t>Viet</a:t>
            </a:r>
            <a:r>
              <a:rPr lang="de-DE" dirty="0">
                <a:latin typeface="Arial Nova Cond Light" panose="020B0306020202020204" pitchFamily="34" charset="0"/>
              </a:rPr>
              <a:t> </a:t>
            </a:r>
            <a:r>
              <a:rPr lang="de-DE" dirty="0" err="1">
                <a:latin typeface="Arial Nova Cond Light" panose="020B0306020202020204" pitchFamily="34" charset="0"/>
              </a:rPr>
              <a:t>Kieu</a:t>
            </a:r>
            <a:r>
              <a:rPr lang="de-DE" dirty="0">
                <a:latin typeface="Arial Nova Cond Light" panose="020B0306020202020204" pitchFamily="34" charset="0"/>
              </a:rPr>
              <a:t>, Hannah Laier, Patrick Niesen, Sofie Pischl, Alisa Rogner, Hannah Schult</a:t>
            </a:r>
          </a:p>
        </p:txBody>
      </p:sp>
      <p:cxnSp>
        <p:nvCxnSpPr>
          <p:cNvPr id="6" name="Gerader Verbinder 5">
            <a:extLst>
              <a:ext uri="{FF2B5EF4-FFF2-40B4-BE49-F238E27FC236}">
                <a16:creationId xmlns:a16="http://schemas.microsoft.com/office/drawing/2014/main" id="{57DC0CDA-B68A-42BE-8A6D-492902DBB635}"/>
              </a:ext>
            </a:extLst>
          </p:cNvPr>
          <p:cNvCxnSpPr/>
          <p:nvPr/>
        </p:nvCxnSpPr>
        <p:spPr>
          <a:xfrm>
            <a:off x="5511800" y="3670300"/>
            <a:ext cx="11811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18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21379E79-7E4D-4F6C-8695-54A0DE0726E5}"/>
              </a:ext>
            </a:extLst>
          </p:cNvPr>
          <p:cNvSpPr>
            <a:spLocks noGrp="1"/>
          </p:cNvSpPr>
          <p:nvPr>
            <p:ph idx="1"/>
          </p:nvPr>
        </p:nvSpPr>
        <p:spPr>
          <a:xfrm>
            <a:off x="1028700" y="0"/>
            <a:ext cx="10515600" cy="6858000"/>
          </a:xfrm>
          <a:solidFill>
            <a:schemeClr val="bg1"/>
          </a:solidFill>
          <a:ln>
            <a:solidFill>
              <a:schemeClr val="bg1">
                <a:lumMod val="65000"/>
              </a:schemeClr>
            </a:solidFill>
          </a:ln>
        </p:spPr>
        <p:txBody>
          <a:bodyPr>
            <a:normAutofit/>
          </a:bodyPr>
          <a:lstStyle/>
          <a:p>
            <a:pPr marL="457200" lvl="1" indent="0">
              <a:lnSpc>
                <a:spcPct val="107000"/>
              </a:lnSpc>
              <a:buNone/>
            </a:pPr>
            <a:endParaRPr lang="de-DE" sz="6200" dirty="0">
              <a:effectLst/>
              <a:latin typeface="Arial Nova Cond Light" panose="020B03060202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startAt="6"/>
            </a:pPr>
            <a:r>
              <a:rPr lang="de-DE" sz="2000" dirty="0">
                <a:effectLst/>
                <a:latin typeface="Arial Nova Cond Light" panose="020B0306020202020204" pitchFamily="34" charset="0"/>
                <a:ea typeface="Calibri" panose="020F0502020204030204" pitchFamily="34" charset="0"/>
                <a:cs typeface="Times New Roman" panose="02020603050405020304" pitchFamily="18" charset="0"/>
              </a:rPr>
              <a:t>Service-Level-Kennzahlen</a:t>
            </a:r>
          </a:p>
          <a:p>
            <a:pPr marL="742950" lvl="1" indent="-285750">
              <a:lnSpc>
                <a:spcPct val="107000"/>
              </a:lnSpc>
              <a:buFont typeface="+mj-lt"/>
              <a:buAutoNum type="alphaLcPeriod"/>
            </a:pPr>
            <a:r>
              <a:rPr lang="de-DE" sz="2000" dirty="0">
                <a:effectLst/>
                <a:latin typeface="Arial Nova Cond Light" panose="020B0306020202020204" pitchFamily="34" charset="0"/>
                <a:ea typeface="Calibri" panose="020F0502020204030204" pitchFamily="34" charset="0"/>
                <a:cs typeface="Times New Roman" panose="02020603050405020304" pitchFamily="18" charset="0"/>
              </a:rPr>
              <a:t>Kundenzufriedenheit (1x im Quartal)</a:t>
            </a:r>
          </a:p>
          <a:p>
            <a:pPr marL="742950" lvl="1" indent="-285750">
              <a:lnSpc>
                <a:spcPct val="107000"/>
              </a:lnSpc>
              <a:buFont typeface="+mj-lt"/>
              <a:buAutoNum type="alphaLcPeriod"/>
            </a:pPr>
            <a:r>
              <a:rPr lang="de-DE" sz="2000" dirty="0">
                <a:effectLst/>
                <a:latin typeface="Arial Nova Cond Light" panose="020B0306020202020204" pitchFamily="34" charset="0"/>
                <a:ea typeface="Calibri" panose="020F0502020204030204" pitchFamily="34" charset="0"/>
                <a:cs typeface="Times New Roman" panose="02020603050405020304" pitchFamily="18" charset="0"/>
              </a:rPr>
              <a:t>Pro Tag gemachte Bilder</a:t>
            </a:r>
          </a:p>
          <a:p>
            <a:pPr marL="742950" lvl="1" indent="-285750">
              <a:lnSpc>
                <a:spcPct val="107000"/>
              </a:lnSpc>
              <a:buFont typeface="+mj-lt"/>
              <a:buAutoNum type="alphaLcPeriod"/>
            </a:pPr>
            <a:r>
              <a:rPr lang="de-DE" sz="2000" dirty="0">
                <a:effectLst/>
                <a:latin typeface="Arial Nova Cond Light" panose="020B0306020202020204" pitchFamily="34" charset="0"/>
                <a:ea typeface="Calibri" panose="020F0502020204030204" pitchFamily="34" charset="0"/>
                <a:cs typeface="Times New Roman" panose="02020603050405020304" pitchFamily="18" charset="0"/>
              </a:rPr>
              <a:t>Mitarbeiteranzahl, die die App nutzen</a:t>
            </a:r>
          </a:p>
          <a:p>
            <a:pPr marL="457200" lvl="1" indent="0">
              <a:lnSpc>
                <a:spcPct val="107000"/>
              </a:lnSpc>
              <a:buNone/>
            </a:pPr>
            <a:endParaRPr lang="de-DE" sz="2000" dirty="0">
              <a:effectLst/>
              <a:latin typeface="Arial Nova Cond Light" panose="020B03060202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startAt="6"/>
            </a:pPr>
            <a:r>
              <a:rPr lang="de-DE" sz="2000" dirty="0">
                <a:effectLst/>
                <a:latin typeface="Arial Nova Cond Light" panose="020B0306020202020204" pitchFamily="34" charset="0"/>
                <a:ea typeface="Calibri" panose="020F0502020204030204" pitchFamily="34" charset="0"/>
                <a:cs typeface="Times New Roman" panose="02020603050405020304" pitchFamily="18" charset="0"/>
              </a:rPr>
              <a:t>Monitoring und Reporting</a:t>
            </a:r>
          </a:p>
          <a:p>
            <a:pPr marL="742950" lvl="1" indent="-285750">
              <a:lnSpc>
                <a:spcPct val="107000"/>
              </a:lnSpc>
              <a:buFont typeface="+mj-lt"/>
              <a:buAutoNum type="alphaLcPeriod"/>
            </a:pPr>
            <a:r>
              <a:rPr lang="de-DE" sz="2000" dirty="0">
                <a:effectLst/>
                <a:latin typeface="Arial Nova Cond Light" panose="020B0306020202020204" pitchFamily="34" charset="0"/>
                <a:ea typeface="Calibri" panose="020F0502020204030204" pitchFamily="34" charset="0"/>
                <a:cs typeface="Times New Roman" panose="02020603050405020304" pitchFamily="18" charset="0"/>
              </a:rPr>
              <a:t>Überprüfung der Kennzahlen</a:t>
            </a:r>
          </a:p>
          <a:p>
            <a:pPr marL="742950" lvl="1" indent="-285750">
              <a:lnSpc>
                <a:spcPct val="107000"/>
              </a:lnSpc>
              <a:buFont typeface="+mj-lt"/>
              <a:buAutoNum type="alphaLcPeriod"/>
            </a:pPr>
            <a:r>
              <a:rPr lang="de-DE" sz="2000" dirty="0">
                <a:effectLst/>
                <a:latin typeface="Arial Nova Cond Light" panose="020B0306020202020204" pitchFamily="34" charset="0"/>
                <a:ea typeface="Calibri" panose="020F0502020204030204" pitchFamily="34" charset="0"/>
                <a:cs typeface="Times New Roman" panose="02020603050405020304" pitchFamily="18" charset="0"/>
              </a:rPr>
              <a:t>Abweichung von vereinbarten Standards</a:t>
            </a:r>
          </a:p>
          <a:p>
            <a:pPr marL="457200" lvl="1" indent="0">
              <a:lnSpc>
                <a:spcPct val="107000"/>
              </a:lnSpc>
              <a:buNone/>
            </a:pPr>
            <a:endParaRPr lang="de-DE" sz="2000" dirty="0">
              <a:effectLst/>
              <a:latin typeface="Arial Nova Cond Light" panose="020B03060202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startAt="6"/>
            </a:pPr>
            <a:r>
              <a:rPr lang="de-DE" sz="2000" dirty="0">
                <a:effectLst/>
                <a:latin typeface="Arial Nova Cond Light" panose="020B0306020202020204" pitchFamily="34" charset="0"/>
                <a:ea typeface="Calibri" panose="020F0502020204030204" pitchFamily="34" charset="0"/>
                <a:cs typeface="Times New Roman" panose="02020603050405020304" pitchFamily="18" charset="0"/>
              </a:rPr>
              <a:t>Eskalationsmanagement</a:t>
            </a:r>
          </a:p>
          <a:p>
            <a:pPr marL="742950" lvl="1" indent="-285750">
              <a:lnSpc>
                <a:spcPct val="107000"/>
              </a:lnSpc>
              <a:buFont typeface="+mj-lt"/>
              <a:buAutoNum type="alphaLcPeriod"/>
            </a:pPr>
            <a:r>
              <a:rPr lang="de-DE" sz="2000" dirty="0">
                <a:effectLst/>
                <a:latin typeface="Arial Nova Cond Light" panose="020B0306020202020204" pitchFamily="34" charset="0"/>
                <a:ea typeface="Calibri" panose="020F0502020204030204" pitchFamily="34" charset="0"/>
                <a:cs typeface="Times New Roman" panose="02020603050405020304" pitchFamily="18" charset="0"/>
              </a:rPr>
              <a:t>Ansprechpartner auf beiden Seiten bekannt</a:t>
            </a:r>
          </a:p>
          <a:p>
            <a:pPr marL="457200" lvl="1" indent="0">
              <a:lnSpc>
                <a:spcPct val="107000"/>
              </a:lnSpc>
              <a:buNone/>
            </a:pPr>
            <a:endParaRPr lang="de-DE" sz="6400" dirty="0">
              <a:effectLst/>
              <a:latin typeface="Arial Nova Cond Light" panose="020B0306020202020204" pitchFamily="34" charset="0"/>
              <a:ea typeface="Calibri" panose="020F0502020204030204" pitchFamily="34" charset="0"/>
              <a:cs typeface="Times New Roman" panose="02020603050405020304" pitchFamily="18" charset="0"/>
            </a:endParaRPr>
          </a:p>
          <a:p>
            <a:pPr marL="457200" lvl="1" indent="0">
              <a:lnSpc>
                <a:spcPct val="107000"/>
              </a:lnSpc>
              <a:buNone/>
            </a:pPr>
            <a:endParaRPr lang="de-DE" sz="7200" dirty="0">
              <a:effectLst/>
              <a:latin typeface="Arial Nova Cond Light" panose="020B0306020202020204" pitchFamily="34" charset="0"/>
              <a:ea typeface="Calibri" panose="020F0502020204030204" pitchFamily="34" charset="0"/>
              <a:cs typeface="Times New Roman" panose="02020603050405020304" pitchFamily="18" charset="0"/>
            </a:endParaRPr>
          </a:p>
          <a:p>
            <a:endParaRPr lang="de-DE" dirty="0"/>
          </a:p>
        </p:txBody>
      </p:sp>
    </p:spTree>
    <p:extLst>
      <p:ext uri="{BB962C8B-B14F-4D97-AF65-F5344CB8AC3E}">
        <p14:creationId xmlns:p14="http://schemas.microsoft.com/office/powerpoint/2010/main" val="2065578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21379E79-7E4D-4F6C-8695-54A0DE0726E5}"/>
              </a:ext>
            </a:extLst>
          </p:cNvPr>
          <p:cNvSpPr>
            <a:spLocks noGrp="1"/>
          </p:cNvSpPr>
          <p:nvPr>
            <p:ph idx="1"/>
          </p:nvPr>
        </p:nvSpPr>
        <p:spPr>
          <a:xfrm>
            <a:off x="838200" y="0"/>
            <a:ext cx="10515600" cy="5867400"/>
          </a:xfrm>
          <a:solidFill>
            <a:schemeClr val="bg1"/>
          </a:solidFill>
          <a:ln>
            <a:solidFill>
              <a:schemeClr val="bg1">
                <a:lumMod val="65000"/>
              </a:schemeClr>
            </a:solidFill>
          </a:ln>
        </p:spPr>
        <p:txBody>
          <a:bodyPr>
            <a:normAutofit fontScale="25000" lnSpcReduction="20000"/>
          </a:bodyPr>
          <a:lstStyle/>
          <a:p>
            <a:pPr marL="342900" lvl="0" indent="-342900">
              <a:lnSpc>
                <a:spcPct val="107000"/>
              </a:lnSpc>
              <a:buFont typeface="+mj-lt"/>
              <a:buAutoNum type="arabicPeriod" startAt="10"/>
            </a:pPr>
            <a:r>
              <a:rPr lang="de-DE" sz="8000" dirty="0">
                <a:latin typeface="Arial Nova Cond Light" panose="020B0306020202020204" pitchFamily="34" charset="0"/>
                <a:cs typeface="Times New Roman" panose="02020603050405020304" pitchFamily="18" charset="0"/>
              </a:rPr>
              <a:t>Preisgestaltung</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Fixkosten (Vertragsvereinbarungen)</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Variable Kosten</a:t>
            </a:r>
          </a:p>
          <a:p>
            <a:pPr marL="1143000" lvl="2" indent="-228600">
              <a:lnSpc>
                <a:spcPct val="107000"/>
              </a:lnSpc>
              <a:buFont typeface="+mj-lt"/>
              <a:buAutoNum type="roman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Extraleistungen</a:t>
            </a:r>
          </a:p>
          <a:p>
            <a:pPr marL="342900" indent="-342900">
              <a:lnSpc>
                <a:spcPct val="107000"/>
              </a:lnSpc>
              <a:buFont typeface="+mj-lt"/>
              <a:buAutoNum type="arabicPeriod" startAt="10"/>
            </a:pPr>
            <a:endParaRPr lang="de-DE" sz="8000" dirty="0">
              <a:latin typeface="Arial Nova Cond Light" panose="020B0306020202020204" pitchFamily="34" charset="0"/>
              <a:cs typeface="Times New Roman" panose="02020603050405020304" pitchFamily="18" charset="0"/>
            </a:endParaRPr>
          </a:p>
          <a:p>
            <a:pPr marL="342900" indent="-342900">
              <a:lnSpc>
                <a:spcPct val="107000"/>
              </a:lnSpc>
              <a:buFont typeface="+mj-lt"/>
              <a:buAutoNum type="arabicPeriod" startAt="10"/>
            </a:pPr>
            <a:r>
              <a:rPr lang="de-DE" sz="8000" dirty="0">
                <a:latin typeface="Arial Nova Cond Light" panose="020B0306020202020204" pitchFamily="34" charset="0"/>
                <a:cs typeface="Times New Roman" panose="02020603050405020304" pitchFamily="18" charset="0"/>
              </a:rPr>
              <a:t>Rechtsfolgen bei Nichteinhaltung</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Fristlose Kündigung</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Strafzahlung</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Zurückerstattung</a:t>
            </a:r>
          </a:p>
          <a:p>
            <a:pPr marL="1143000" lvl="2" indent="-228600">
              <a:lnSpc>
                <a:spcPct val="107000"/>
              </a:lnSpc>
              <a:buFont typeface="+mj-lt"/>
              <a:buAutoNum type="roman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Wenn Leistung bezahlt, aber nicht erbracht</a:t>
            </a:r>
          </a:p>
          <a:p>
            <a:pPr marL="457200" lvl="1" indent="0">
              <a:lnSpc>
                <a:spcPct val="107000"/>
              </a:lnSpc>
              <a:buNone/>
            </a:pPr>
            <a:endParaRPr lang="de-DE" sz="8000" dirty="0">
              <a:effectLst/>
              <a:latin typeface="Arial Nova Cond Light" panose="020B03060202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startAt="10"/>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Vertragslaufzeit</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01.01.2022 – 01.01.2023</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Rücktritt bis ein Monat vor Vertragsanfang</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Kündigungsfrist 3 Monate sonst Verlängerung um 1 Jahr</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Verschiedene Abos: 1 Jahr, 3 Monate, …</a:t>
            </a:r>
          </a:p>
          <a:p>
            <a:pPr marL="742950" lvl="1" indent="-285750">
              <a:lnSpc>
                <a:spcPct val="107000"/>
              </a:lnSpc>
              <a:spcAft>
                <a:spcPts val="800"/>
              </a:spcAft>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Testabonnement bei Anfrage</a:t>
            </a:r>
          </a:p>
          <a:p>
            <a:endParaRPr lang="de-DE" dirty="0"/>
          </a:p>
        </p:txBody>
      </p:sp>
    </p:spTree>
    <p:extLst>
      <p:ext uri="{BB962C8B-B14F-4D97-AF65-F5344CB8AC3E}">
        <p14:creationId xmlns:p14="http://schemas.microsoft.com/office/powerpoint/2010/main" val="2663858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Textfeld 16">
            <a:extLst>
              <a:ext uri="{FF2B5EF4-FFF2-40B4-BE49-F238E27FC236}">
                <a16:creationId xmlns:a16="http://schemas.microsoft.com/office/drawing/2014/main" id="{3F4EB569-4243-4182-9DBA-DE46F3475ADE}"/>
              </a:ext>
            </a:extLst>
          </p:cNvPr>
          <p:cNvSpPr txBox="1"/>
          <p:nvPr/>
        </p:nvSpPr>
        <p:spPr>
          <a:xfrm>
            <a:off x="3397250" y="2274838"/>
            <a:ext cx="5727700" cy="2308324"/>
          </a:xfrm>
          <a:prstGeom prst="rect">
            <a:avLst/>
          </a:prstGeom>
          <a:noFill/>
        </p:spPr>
        <p:txBody>
          <a:bodyPr wrap="square" rtlCol="0">
            <a:spAutoFit/>
          </a:bodyPr>
          <a:lstStyle/>
          <a:p>
            <a:pPr algn="ctr"/>
            <a:r>
              <a:rPr lang="de-DE" sz="7200" dirty="0">
                <a:latin typeface="Arial Nova Cond Light" panose="020B0306020202020204" pitchFamily="34" charset="0"/>
              </a:rPr>
              <a:t>Wirtschaftliche Analyse</a:t>
            </a:r>
          </a:p>
        </p:txBody>
      </p:sp>
    </p:spTree>
    <p:extLst>
      <p:ext uri="{BB962C8B-B14F-4D97-AF65-F5344CB8AC3E}">
        <p14:creationId xmlns:p14="http://schemas.microsoft.com/office/powerpoint/2010/main" val="2192365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DA5BEB52-7495-4317-A466-EF8D5D40FAC5}"/>
              </a:ext>
            </a:extLst>
          </p:cNvPr>
          <p:cNvSpPr/>
          <p:nvPr/>
        </p:nvSpPr>
        <p:spPr>
          <a:xfrm>
            <a:off x="0" y="4356110"/>
            <a:ext cx="2552700" cy="2501890"/>
          </a:xfrm>
          <a:prstGeom prst="rect">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Nova Cond Light" panose="020B0306020202020204" pitchFamily="34" charset="0"/>
            </a:endParaRPr>
          </a:p>
        </p:txBody>
      </p:sp>
      <p:sp>
        <p:nvSpPr>
          <p:cNvPr id="2" name="Titel 1">
            <a:extLst>
              <a:ext uri="{FF2B5EF4-FFF2-40B4-BE49-F238E27FC236}">
                <a16:creationId xmlns:a16="http://schemas.microsoft.com/office/drawing/2014/main" id="{5131A7CD-42CE-4983-A13F-002E8ED62BC8}"/>
              </a:ext>
            </a:extLst>
          </p:cNvPr>
          <p:cNvSpPr>
            <a:spLocks noGrp="1"/>
          </p:cNvSpPr>
          <p:nvPr>
            <p:ph type="title"/>
          </p:nvPr>
        </p:nvSpPr>
        <p:spPr/>
        <p:txBody>
          <a:bodyPr/>
          <a:lstStyle/>
          <a:p>
            <a:r>
              <a:rPr lang="de-DE" dirty="0">
                <a:latin typeface="Arial Nova Cond Light" panose="020B0306020202020204" pitchFamily="34" charset="0"/>
              </a:rPr>
              <a:t>Kosten – /Nutzen Analyse</a:t>
            </a:r>
          </a:p>
        </p:txBody>
      </p:sp>
      <p:sp>
        <p:nvSpPr>
          <p:cNvPr id="3" name="Inhaltsplatzhalter 2">
            <a:extLst>
              <a:ext uri="{FF2B5EF4-FFF2-40B4-BE49-F238E27FC236}">
                <a16:creationId xmlns:a16="http://schemas.microsoft.com/office/drawing/2014/main" id="{29040694-AFAE-4434-AAE2-32B937201AF0}"/>
              </a:ext>
            </a:extLst>
          </p:cNvPr>
          <p:cNvSpPr>
            <a:spLocks noGrp="1"/>
          </p:cNvSpPr>
          <p:nvPr>
            <p:ph idx="1"/>
          </p:nvPr>
        </p:nvSpPr>
        <p:spPr>
          <a:xfrm>
            <a:off x="647700" y="1861354"/>
            <a:ext cx="10363200" cy="4351338"/>
          </a:xfrm>
        </p:spPr>
        <p:txBody>
          <a:bodyPr>
            <a:normAutofit/>
          </a:bodyPr>
          <a:lstStyle/>
          <a:p>
            <a:r>
              <a:rPr lang="de-DE" sz="2000" dirty="0">
                <a:effectLst/>
                <a:latin typeface="Arial Nova Cond Light" panose="020B0306020202020204" pitchFamily="34" charset="0"/>
                <a:ea typeface="Times New Roman" panose="02020603050405020304" pitchFamily="18" charset="0"/>
              </a:rPr>
              <a:t>Die Kosten, die für unser Produkt anfallen, sind sowohl für uns als Implementierungsteam als auch für die Endnutzer zum Großteil Kosten in Form von Arbeitszeit.</a:t>
            </a:r>
          </a:p>
          <a:p>
            <a:r>
              <a:rPr lang="de-DE" sz="2000" dirty="0">
                <a:effectLst/>
                <a:latin typeface="Arial Nova Cond Light" panose="020B0306020202020204" pitchFamily="34" charset="0"/>
                <a:ea typeface="Times New Roman" panose="02020603050405020304" pitchFamily="18" charset="0"/>
              </a:rPr>
              <a:t>Beim Endnutzer fällt die Zeit an, die für die Nutzung unserer App anfällt. Dies beläuft sich laut unserer Einschätzung allerdings auf höchstens 5-10 Minuten pro Tag. Auf Seiten des Implementierungsteams, also unserer Firma, fällt wiederum die Zeit an, die wir zur ersten Implementierung unseres Produktes benötigen, was sich auf einige Wochen belaufen kann, als auch zusätzliche Kosten z.B. für das Hosten unserer Website. </a:t>
            </a:r>
          </a:p>
          <a:p>
            <a:r>
              <a:rPr lang="de-DE" sz="2000" dirty="0">
                <a:effectLst/>
                <a:latin typeface="Arial Nova Cond Light" panose="020B0306020202020204" pitchFamily="34" charset="0"/>
                <a:ea typeface="Times New Roman" panose="02020603050405020304" pitchFamily="18" charset="0"/>
              </a:rPr>
              <a:t>Des Weiteren fallen Kosten für die Umsetzungskontrolle bzw. Fehlerreduktion an um unsere App stetig weiter </a:t>
            </a:r>
            <a:r>
              <a:rPr lang="de-DE" sz="2000">
                <a:effectLst/>
                <a:latin typeface="Arial Nova Cond Light" panose="020B0306020202020204" pitchFamily="34" charset="0"/>
                <a:ea typeface="Times New Roman" panose="02020603050405020304" pitchFamily="18" charset="0"/>
              </a:rPr>
              <a:t>zu verbessern </a:t>
            </a:r>
            <a:r>
              <a:rPr lang="de-DE" sz="2000" dirty="0">
                <a:effectLst/>
                <a:latin typeface="Arial Nova Cond Light" panose="020B0306020202020204" pitchFamily="34" charset="0"/>
                <a:ea typeface="Times New Roman" panose="02020603050405020304" pitchFamily="18" charset="0"/>
              </a:rPr>
              <a:t>als auch für Individuelle Anpassungen an den Kunden, da auch diese Veränderungen vor allem Arbeitszeit kosten.</a:t>
            </a:r>
          </a:p>
          <a:p>
            <a:r>
              <a:rPr lang="de-DE" sz="2000" dirty="0">
                <a:effectLst/>
                <a:latin typeface="Arial Nova Cond Light" panose="020B0306020202020204" pitchFamily="34" charset="0"/>
                <a:ea typeface="Times New Roman" panose="02020603050405020304" pitchFamily="18" charset="0"/>
              </a:rPr>
              <a:t>Zuletzt fällt sowohl für den Kunden als auch für uns nochmals Arbeitszeit an, die für Feedbackgespräche zu unserem Produkt genutzt werden, aus denen dann mögliche Verbesserungen abgeleitet werden, um unsere App stetig zu verbessern.</a:t>
            </a:r>
          </a:p>
        </p:txBody>
      </p:sp>
      <p:cxnSp>
        <p:nvCxnSpPr>
          <p:cNvPr id="5" name="Gerader Verbinder 4">
            <a:extLst>
              <a:ext uri="{FF2B5EF4-FFF2-40B4-BE49-F238E27FC236}">
                <a16:creationId xmlns:a16="http://schemas.microsoft.com/office/drawing/2014/main" id="{113940CC-3CF3-49AF-B25E-B7D8C0DAFD68}"/>
              </a:ext>
            </a:extLst>
          </p:cNvPr>
          <p:cNvCxnSpPr>
            <a:cxnSpLocks/>
          </p:cNvCxnSpPr>
          <p:nvPr/>
        </p:nvCxnSpPr>
        <p:spPr>
          <a:xfrm>
            <a:off x="0" y="1625600"/>
            <a:ext cx="5080000" cy="0"/>
          </a:xfrm>
          <a:prstGeom prst="line">
            <a:avLst/>
          </a:prstGeom>
          <a:ln w="28575">
            <a:solidFill>
              <a:srgbClr val="FFCC9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9317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4ACFAC00-9152-4E30-B983-9FA0B1CDAE93}"/>
              </a:ext>
            </a:extLst>
          </p:cNvPr>
          <p:cNvSpPr/>
          <p:nvPr/>
        </p:nvSpPr>
        <p:spPr>
          <a:xfrm>
            <a:off x="0" y="4356110"/>
            <a:ext cx="2552700" cy="2501890"/>
          </a:xfrm>
          <a:prstGeom prst="rect">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5131A7CD-42CE-4983-A13F-002E8ED62BC8}"/>
              </a:ext>
            </a:extLst>
          </p:cNvPr>
          <p:cNvSpPr>
            <a:spLocks noGrp="1"/>
          </p:cNvSpPr>
          <p:nvPr>
            <p:ph type="title"/>
          </p:nvPr>
        </p:nvSpPr>
        <p:spPr/>
        <p:txBody>
          <a:bodyPr/>
          <a:lstStyle/>
          <a:p>
            <a:r>
              <a:rPr lang="de-DE" dirty="0">
                <a:latin typeface="Arial Nova Cond Light" panose="020B0306020202020204" pitchFamily="34" charset="0"/>
              </a:rPr>
              <a:t>Kosten – /Nutzen Analyse</a:t>
            </a:r>
          </a:p>
        </p:txBody>
      </p:sp>
      <p:sp>
        <p:nvSpPr>
          <p:cNvPr id="3" name="Inhaltsplatzhalter 2">
            <a:extLst>
              <a:ext uri="{FF2B5EF4-FFF2-40B4-BE49-F238E27FC236}">
                <a16:creationId xmlns:a16="http://schemas.microsoft.com/office/drawing/2014/main" id="{29040694-AFAE-4434-AAE2-32B937201AF0}"/>
              </a:ext>
            </a:extLst>
          </p:cNvPr>
          <p:cNvSpPr>
            <a:spLocks noGrp="1"/>
          </p:cNvSpPr>
          <p:nvPr>
            <p:ph idx="1"/>
          </p:nvPr>
        </p:nvSpPr>
        <p:spPr>
          <a:xfrm>
            <a:off x="939800" y="1952625"/>
            <a:ext cx="10312400" cy="4351338"/>
          </a:xfrm>
        </p:spPr>
        <p:txBody>
          <a:bodyPr>
            <a:normAutofit lnSpcReduction="10000"/>
          </a:bodyPr>
          <a:lstStyle/>
          <a:p>
            <a:r>
              <a:rPr lang="de-DE" sz="2200" dirty="0">
                <a:effectLst/>
                <a:latin typeface="Arial Nova Cond Light" panose="020B0306020202020204" pitchFamily="34" charset="0"/>
                <a:ea typeface="Times New Roman" panose="02020603050405020304" pitchFamily="18" charset="0"/>
              </a:rPr>
              <a:t>Der Nutzen, den unser Produkt generiert, sehen wir vor allem im Bereich einer Verbesserung der Motivation der Mitarbeiter unseres Kunden, was zu steigender Leistungsbereitschaft und auch zu einer Verbesserung der Arbeitsabläufe im Unternehmen führen kann, da bekannt ist, dass zufriedene Mitarbeiter bessere Arbeit leisten und somit mehr Gewinn für das Unternehmen generieren können. Zudem fördert das Produkt die Kommunikation zwischen Mitarbeitern und Managern. Bei konstant schlechter Stimmung im Unternehmen kann so eine Lösung für die möglichen Problemstellen gefunden werden, da die Mitarbeiter so aufgrund der Anonymen Bewertung keine negativen Konsequenzen erwarten können. </a:t>
            </a:r>
          </a:p>
          <a:p>
            <a:r>
              <a:rPr lang="de-DE" sz="2200" dirty="0">
                <a:effectLst/>
                <a:latin typeface="Arial Nova Cond Light" panose="020B0306020202020204" pitchFamily="34" charset="0"/>
                <a:ea typeface="Times New Roman" panose="02020603050405020304" pitchFamily="18" charset="0"/>
              </a:rPr>
              <a:t>Zudem kann durch diese Gespräche auch die Beschwerdequote im Unternehmen verringert werden, da, falls ein Problem bekannt wird, aufgrund der kontinuierlichen Umfragen schneller gegengesteuert werden kann. </a:t>
            </a:r>
          </a:p>
          <a:p>
            <a:r>
              <a:rPr lang="de-DE" sz="2200" dirty="0">
                <a:effectLst/>
                <a:latin typeface="Arial Nova Cond Light" panose="020B0306020202020204" pitchFamily="34" charset="0"/>
                <a:ea typeface="Times New Roman" panose="02020603050405020304" pitchFamily="18" charset="0"/>
              </a:rPr>
              <a:t>Zusätzlich kann sich durch die Nutzung unserer Dienstleistung auch das Unternehmensimage verbessern, da glückliche Mitarbeiter eher Werbung für das Unternehmen machen als schlecht gelaunte Mitarbeiter.</a:t>
            </a:r>
          </a:p>
          <a:p>
            <a:endParaRPr lang="de-DE" dirty="0">
              <a:latin typeface="Arial Nova Cond Light" panose="020B0306020202020204" pitchFamily="34" charset="0"/>
            </a:endParaRPr>
          </a:p>
        </p:txBody>
      </p:sp>
      <p:cxnSp>
        <p:nvCxnSpPr>
          <p:cNvPr id="4" name="Gerader Verbinder 3">
            <a:extLst>
              <a:ext uri="{FF2B5EF4-FFF2-40B4-BE49-F238E27FC236}">
                <a16:creationId xmlns:a16="http://schemas.microsoft.com/office/drawing/2014/main" id="{3BEDDBEB-8DF4-432E-8452-BA65BD3B95FE}"/>
              </a:ext>
            </a:extLst>
          </p:cNvPr>
          <p:cNvCxnSpPr>
            <a:cxnSpLocks/>
          </p:cNvCxnSpPr>
          <p:nvPr/>
        </p:nvCxnSpPr>
        <p:spPr>
          <a:xfrm>
            <a:off x="0" y="1625600"/>
            <a:ext cx="5080000" cy="0"/>
          </a:xfrm>
          <a:prstGeom prst="line">
            <a:avLst/>
          </a:prstGeom>
          <a:ln w="28575">
            <a:solidFill>
              <a:srgbClr val="FFCC9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775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1">
            <a:extLst>
              <a:ext uri="{FF2B5EF4-FFF2-40B4-BE49-F238E27FC236}">
                <a16:creationId xmlns:a16="http://schemas.microsoft.com/office/drawing/2014/main" id="{8BADD10E-5E1C-4E7A-BD9B-5DB9AA5C7D9D}"/>
              </a:ext>
            </a:extLst>
          </p:cNvPr>
          <p:cNvSpPr>
            <a:spLocks noGrp="1"/>
          </p:cNvSpPr>
          <p:nvPr>
            <p:ph type="title"/>
          </p:nvPr>
        </p:nvSpPr>
        <p:spPr>
          <a:xfrm>
            <a:off x="838200" y="365125"/>
            <a:ext cx="10515600" cy="1325563"/>
          </a:xfrm>
        </p:spPr>
        <p:txBody>
          <a:bodyPr/>
          <a:lstStyle/>
          <a:p>
            <a:r>
              <a:rPr lang="de-DE" dirty="0">
                <a:latin typeface="Arial Nova Cond Light" panose="020B0306020202020204" pitchFamily="34" charset="0"/>
              </a:rPr>
              <a:t>Einfluss auf Supply Chain und Bestand</a:t>
            </a:r>
          </a:p>
        </p:txBody>
      </p:sp>
      <p:sp>
        <p:nvSpPr>
          <p:cNvPr id="11" name="Inhaltsplatzhalter 2">
            <a:extLst>
              <a:ext uri="{FF2B5EF4-FFF2-40B4-BE49-F238E27FC236}">
                <a16:creationId xmlns:a16="http://schemas.microsoft.com/office/drawing/2014/main" id="{A4C108AE-F14C-481D-A4BC-974727F86DF1}"/>
              </a:ext>
            </a:extLst>
          </p:cNvPr>
          <p:cNvSpPr>
            <a:spLocks noGrp="1"/>
          </p:cNvSpPr>
          <p:nvPr>
            <p:ph idx="1"/>
          </p:nvPr>
        </p:nvSpPr>
        <p:spPr>
          <a:xfrm>
            <a:off x="977900" y="2625725"/>
            <a:ext cx="10515600" cy="1831975"/>
          </a:xfrm>
        </p:spPr>
        <p:txBody>
          <a:bodyPr/>
          <a:lstStyle/>
          <a:p>
            <a:pPr marL="0" indent="0">
              <a:buNone/>
            </a:pPr>
            <a:endParaRPr lang="de-DE" sz="2800" dirty="0">
              <a:effectLst/>
              <a:latin typeface="Arial Nova Cond Light" panose="020B0306020202020204" pitchFamily="34" charset="0"/>
              <a:ea typeface="Times New Roman" panose="02020603050405020304" pitchFamily="18" charset="0"/>
            </a:endParaRPr>
          </a:p>
          <a:p>
            <a:pPr marL="0" indent="0">
              <a:buNone/>
            </a:pPr>
            <a:r>
              <a:rPr lang="de-DE" sz="2800" dirty="0">
                <a:effectLst/>
                <a:latin typeface="Arial Nova Cond Light" panose="020B0306020202020204" pitchFamily="34" charset="0"/>
                <a:ea typeface="Times New Roman" panose="02020603050405020304" pitchFamily="18" charset="0"/>
              </a:rPr>
              <a:t>Da wir an einer Dienstleistung arbeiten, die nichts mit einem greifbaren Produkt zu tun hat, sehen wir bei unserem Produkt keine Auswirkungen auf sowohl die Supply Chain von uns und unseren Kunden, als auch auf den Bestand.</a:t>
            </a:r>
          </a:p>
          <a:p>
            <a:pPr marL="0" indent="0">
              <a:buNone/>
            </a:pPr>
            <a:endParaRPr lang="de-DE" dirty="0"/>
          </a:p>
        </p:txBody>
      </p:sp>
    </p:spTree>
    <p:extLst>
      <p:ext uri="{BB962C8B-B14F-4D97-AF65-F5344CB8AC3E}">
        <p14:creationId xmlns:p14="http://schemas.microsoft.com/office/powerpoint/2010/main" val="2917485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1">
            <a:extLst>
              <a:ext uri="{FF2B5EF4-FFF2-40B4-BE49-F238E27FC236}">
                <a16:creationId xmlns:a16="http://schemas.microsoft.com/office/drawing/2014/main" id="{8BADD10E-5E1C-4E7A-BD9B-5DB9AA5C7D9D}"/>
              </a:ext>
            </a:extLst>
          </p:cNvPr>
          <p:cNvSpPr>
            <a:spLocks noGrp="1"/>
          </p:cNvSpPr>
          <p:nvPr>
            <p:ph type="title"/>
          </p:nvPr>
        </p:nvSpPr>
        <p:spPr>
          <a:xfrm>
            <a:off x="838200" y="365125"/>
            <a:ext cx="10515600" cy="1325563"/>
          </a:xfrm>
        </p:spPr>
        <p:txBody>
          <a:bodyPr/>
          <a:lstStyle/>
          <a:p>
            <a:r>
              <a:rPr lang="de-DE" dirty="0">
                <a:latin typeface="Arial Nova Cond Light" panose="020B0306020202020204" pitchFamily="34" charset="0"/>
              </a:rPr>
              <a:t>SWOT - Analyse</a:t>
            </a:r>
          </a:p>
        </p:txBody>
      </p:sp>
      <p:pic>
        <p:nvPicPr>
          <p:cNvPr id="2" name="Inhaltsplatzhalter 1">
            <a:extLst>
              <a:ext uri="{FF2B5EF4-FFF2-40B4-BE49-F238E27FC236}">
                <a16:creationId xmlns:a16="http://schemas.microsoft.com/office/drawing/2014/main" id="{908AC4B2-C655-4BD6-9FE6-F89A5DEA3C49}"/>
              </a:ext>
            </a:extLst>
          </p:cNvPr>
          <p:cNvPicPr>
            <a:picLocks noGrp="1" noChangeAspect="1"/>
          </p:cNvPicPr>
          <p:nvPr>
            <p:ph idx="1"/>
          </p:nvPr>
        </p:nvPicPr>
        <p:blipFill>
          <a:blip r:embed="rId2"/>
          <a:stretch>
            <a:fillRect/>
          </a:stretch>
        </p:blipFill>
        <p:spPr>
          <a:xfrm>
            <a:off x="2548198" y="1690688"/>
            <a:ext cx="7319702" cy="4113211"/>
          </a:xfrm>
          <a:prstGeom prst="rect">
            <a:avLst/>
          </a:prstGeom>
        </p:spPr>
      </p:pic>
    </p:spTree>
    <p:extLst>
      <p:ext uri="{BB962C8B-B14F-4D97-AF65-F5344CB8AC3E}">
        <p14:creationId xmlns:p14="http://schemas.microsoft.com/office/powerpoint/2010/main" val="1743280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1">
            <a:extLst>
              <a:ext uri="{FF2B5EF4-FFF2-40B4-BE49-F238E27FC236}">
                <a16:creationId xmlns:a16="http://schemas.microsoft.com/office/drawing/2014/main" id="{8BADD10E-5E1C-4E7A-BD9B-5DB9AA5C7D9D}"/>
              </a:ext>
            </a:extLst>
          </p:cNvPr>
          <p:cNvSpPr>
            <a:spLocks noGrp="1"/>
          </p:cNvSpPr>
          <p:nvPr>
            <p:ph type="title"/>
          </p:nvPr>
        </p:nvSpPr>
        <p:spPr>
          <a:xfrm>
            <a:off x="838200" y="365125"/>
            <a:ext cx="10515600" cy="1325563"/>
          </a:xfrm>
        </p:spPr>
        <p:txBody>
          <a:bodyPr/>
          <a:lstStyle/>
          <a:p>
            <a:r>
              <a:rPr lang="de-DE" dirty="0">
                <a:latin typeface="Arial Nova Cond Light" panose="020B0306020202020204" pitchFamily="34" charset="0"/>
              </a:rPr>
              <a:t>SWOT - Analyse</a:t>
            </a:r>
          </a:p>
        </p:txBody>
      </p:sp>
      <p:sp>
        <p:nvSpPr>
          <p:cNvPr id="11" name="Inhaltsplatzhalter 2">
            <a:extLst>
              <a:ext uri="{FF2B5EF4-FFF2-40B4-BE49-F238E27FC236}">
                <a16:creationId xmlns:a16="http://schemas.microsoft.com/office/drawing/2014/main" id="{A4C108AE-F14C-481D-A4BC-974727F86DF1}"/>
              </a:ext>
            </a:extLst>
          </p:cNvPr>
          <p:cNvSpPr>
            <a:spLocks noGrp="1"/>
          </p:cNvSpPr>
          <p:nvPr>
            <p:ph idx="1"/>
          </p:nvPr>
        </p:nvSpPr>
        <p:spPr>
          <a:xfrm>
            <a:off x="381000" y="1955800"/>
            <a:ext cx="6883400" cy="5676899"/>
          </a:xfrm>
        </p:spPr>
        <p:txBody>
          <a:bodyPr>
            <a:normAutofit/>
          </a:bodyPr>
          <a:lstStyle/>
          <a:p>
            <a:pPr marL="0" lvl="0" indent="0">
              <a:lnSpc>
                <a:spcPct val="107000"/>
              </a:lnSpc>
              <a:buNone/>
            </a:pPr>
            <a:r>
              <a:rPr lang="de-DE" sz="1800" b="1" dirty="0" err="1">
                <a:effectLst/>
                <a:latin typeface="Arial Nova Cond Light" panose="020B0306020202020204" pitchFamily="34" charset="0"/>
                <a:ea typeface="Calibri" panose="020F0502020204030204" pitchFamily="34" charset="0"/>
                <a:cs typeface="Times New Roman" panose="02020603050405020304" pitchFamily="18" charset="0"/>
              </a:rPr>
              <a:t>Strengths</a:t>
            </a:r>
            <a:endParaRPr lang="de-DE" sz="1800" b="1" dirty="0">
              <a:effectLst/>
              <a:latin typeface="Arial Nova Cond Light" panose="020B030602020202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800" dirty="0">
                <a:effectLst/>
                <a:latin typeface="Arial Nova Cond Light" panose="020B0306020202020204" pitchFamily="34" charset="0"/>
                <a:ea typeface="Calibri" panose="020F0502020204030204" pitchFamily="34" charset="0"/>
                <a:cs typeface="Times New Roman" panose="02020603050405020304" pitchFamily="18" charset="0"/>
              </a:rPr>
              <a:t>Mitarbeiterzufriedenheit steigert Produktivität und somit Gewinn</a:t>
            </a:r>
          </a:p>
          <a:p>
            <a:pPr marL="742950" lvl="1" indent="-285750">
              <a:lnSpc>
                <a:spcPct val="107000"/>
              </a:lnSpc>
              <a:buFont typeface="Courier New" panose="02070309020205020404" pitchFamily="49" charset="0"/>
              <a:buChar char="o"/>
            </a:pPr>
            <a:r>
              <a:rPr lang="de-DE" sz="1800" dirty="0">
                <a:effectLst/>
                <a:latin typeface="Arial Nova Cond Light" panose="020B0306020202020204" pitchFamily="34" charset="0"/>
                <a:ea typeface="Calibri" panose="020F0502020204030204" pitchFamily="34" charset="0"/>
                <a:cs typeface="Times New Roman" panose="02020603050405020304" pitchFamily="18" charset="0"/>
              </a:rPr>
              <a:t>Verringert Fluktuationsrate</a:t>
            </a:r>
          </a:p>
          <a:p>
            <a:pPr marL="742950" lvl="1" indent="-285750">
              <a:lnSpc>
                <a:spcPct val="107000"/>
              </a:lnSpc>
              <a:buFont typeface="Courier New" panose="02070309020205020404" pitchFamily="49" charset="0"/>
              <a:buChar char="o"/>
            </a:pPr>
            <a:r>
              <a:rPr lang="de-DE" sz="1800" dirty="0">
                <a:effectLst/>
                <a:latin typeface="Arial Nova Cond Light" panose="020B0306020202020204" pitchFamily="34" charset="0"/>
                <a:ea typeface="Calibri" panose="020F0502020204030204" pitchFamily="34" charset="0"/>
                <a:cs typeface="Times New Roman" panose="02020603050405020304" pitchFamily="18" charset="0"/>
              </a:rPr>
              <a:t>Steigende Leistungsbereitschaft</a:t>
            </a:r>
          </a:p>
          <a:p>
            <a:pPr marL="742950" lvl="1" indent="-285750">
              <a:lnSpc>
                <a:spcPct val="107000"/>
              </a:lnSpc>
              <a:buFont typeface="Courier New" panose="02070309020205020404" pitchFamily="49" charset="0"/>
              <a:buChar char="o"/>
            </a:pPr>
            <a:r>
              <a:rPr lang="de-DE" sz="1800" dirty="0">
                <a:effectLst/>
                <a:latin typeface="Arial Nova Cond Light" panose="020B0306020202020204" pitchFamily="34" charset="0"/>
                <a:ea typeface="Calibri" panose="020F0502020204030204" pitchFamily="34" charset="0"/>
                <a:cs typeface="Times New Roman" panose="02020603050405020304" pitchFamily="18" charset="0"/>
              </a:rPr>
              <a:t>Verbesserung der Arbeitsabläufe</a:t>
            </a:r>
          </a:p>
          <a:p>
            <a:pPr marL="742950" lvl="1" indent="-285750">
              <a:lnSpc>
                <a:spcPct val="107000"/>
              </a:lnSpc>
              <a:buFont typeface="Courier New" panose="02070309020205020404" pitchFamily="49" charset="0"/>
              <a:buChar char="o"/>
            </a:pPr>
            <a:r>
              <a:rPr lang="de-DE" sz="1800" dirty="0">
                <a:effectLst/>
                <a:latin typeface="Arial Nova Cond Light" panose="020B0306020202020204" pitchFamily="34" charset="0"/>
                <a:ea typeface="Calibri" panose="020F0502020204030204" pitchFamily="34" charset="0"/>
                <a:cs typeface="Times New Roman" panose="02020603050405020304" pitchFamily="18" charset="0"/>
              </a:rPr>
              <a:t>Fördert Kommunikation zwischen Mitarbeiter und Management</a:t>
            </a:r>
          </a:p>
          <a:p>
            <a:pPr marL="742950" lvl="1" indent="-285750">
              <a:lnSpc>
                <a:spcPct val="107000"/>
              </a:lnSpc>
              <a:buFont typeface="Courier New" panose="02070309020205020404" pitchFamily="49" charset="0"/>
              <a:buChar char="o"/>
            </a:pPr>
            <a:r>
              <a:rPr lang="de-DE" sz="1800" dirty="0">
                <a:effectLst/>
                <a:latin typeface="Arial Nova Cond Light" panose="020B0306020202020204" pitchFamily="34" charset="0"/>
                <a:ea typeface="Calibri" panose="020F0502020204030204" pitchFamily="34" charset="0"/>
                <a:cs typeface="Times New Roman" panose="02020603050405020304" pitchFamily="18" charset="0"/>
              </a:rPr>
              <a:t>Personalisierte Vorschläge</a:t>
            </a:r>
          </a:p>
          <a:p>
            <a:pPr marL="457200" lvl="1" indent="0">
              <a:lnSpc>
                <a:spcPct val="107000"/>
              </a:lnSpc>
              <a:buNone/>
            </a:pPr>
            <a:endParaRPr lang="de-DE" sz="1800" dirty="0">
              <a:effectLst/>
              <a:latin typeface="Arial Nova Cond Light" panose="020B0306020202020204" pitchFamily="34" charset="0"/>
              <a:ea typeface="Calibri" panose="020F0502020204030204" pitchFamily="34" charset="0"/>
              <a:cs typeface="Times New Roman" panose="02020603050405020304" pitchFamily="18" charset="0"/>
            </a:endParaRPr>
          </a:p>
          <a:p>
            <a:pPr marL="0" lvl="0" indent="0">
              <a:lnSpc>
                <a:spcPct val="107000"/>
              </a:lnSpc>
              <a:buNone/>
            </a:pPr>
            <a:r>
              <a:rPr lang="de-DE" sz="1800" b="1" dirty="0" err="1">
                <a:effectLst/>
                <a:latin typeface="Arial Nova Cond Light" panose="020B0306020202020204" pitchFamily="34" charset="0"/>
                <a:ea typeface="Calibri" panose="020F0502020204030204" pitchFamily="34" charset="0"/>
                <a:cs typeface="Times New Roman" panose="02020603050405020304" pitchFamily="18" charset="0"/>
              </a:rPr>
              <a:t>Opportunities</a:t>
            </a:r>
            <a:endParaRPr lang="de-DE" sz="1800" b="1" dirty="0">
              <a:effectLst/>
              <a:latin typeface="Arial Nova Cond Light" panose="020B030602020202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800" dirty="0">
                <a:effectLst/>
                <a:latin typeface="Arial Nova Cond Light" panose="020B0306020202020204" pitchFamily="34" charset="0"/>
                <a:ea typeface="Calibri" panose="020F0502020204030204" pitchFamily="34" charset="0"/>
                <a:cs typeface="Times New Roman" panose="02020603050405020304" pitchFamily="18" charset="0"/>
              </a:rPr>
              <a:t>Ständige Weiterentwicklung durch Feedback der Nutzer</a:t>
            </a:r>
          </a:p>
          <a:p>
            <a:pPr marL="742950" lvl="1" indent="-285750">
              <a:lnSpc>
                <a:spcPct val="107000"/>
              </a:lnSpc>
              <a:buFont typeface="Courier New" panose="02070309020205020404" pitchFamily="49" charset="0"/>
              <a:buChar char="o"/>
            </a:pPr>
            <a:r>
              <a:rPr lang="de-DE" sz="1800" dirty="0">
                <a:effectLst/>
                <a:latin typeface="Arial Nova Cond Light" panose="020B0306020202020204" pitchFamily="34" charset="0"/>
                <a:ea typeface="Calibri" panose="020F0502020204030204" pitchFamily="34" charset="0"/>
                <a:cs typeface="Times New Roman" panose="02020603050405020304" pitchFamily="18" charset="0"/>
              </a:rPr>
              <a:t>Verringert Beschwerdequote im Unternehmen</a:t>
            </a:r>
          </a:p>
          <a:p>
            <a:pPr marL="742950" lvl="1" indent="-285750">
              <a:lnSpc>
                <a:spcPct val="107000"/>
              </a:lnSpc>
              <a:buFont typeface="Courier New" panose="02070309020205020404" pitchFamily="49" charset="0"/>
              <a:buChar char="o"/>
            </a:pPr>
            <a:r>
              <a:rPr lang="de-DE" sz="1800" dirty="0">
                <a:effectLst/>
                <a:latin typeface="Arial Nova Cond Light" panose="020B0306020202020204" pitchFamily="34" charset="0"/>
                <a:ea typeface="Calibri" panose="020F0502020204030204" pitchFamily="34" charset="0"/>
                <a:cs typeface="Times New Roman" panose="02020603050405020304" pitchFamily="18" charset="0"/>
              </a:rPr>
              <a:t>Unternehmensimage kann sich verbessern</a:t>
            </a:r>
            <a:r>
              <a:rPr lang="de-DE"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de-DE" sz="2000" dirty="0"/>
          </a:p>
        </p:txBody>
      </p:sp>
      <p:sp>
        <p:nvSpPr>
          <p:cNvPr id="5" name="Inhaltsplatzhalter 2">
            <a:extLst>
              <a:ext uri="{FF2B5EF4-FFF2-40B4-BE49-F238E27FC236}">
                <a16:creationId xmlns:a16="http://schemas.microsoft.com/office/drawing/2014/main" id="{E0466672-D0CA-4A45-9383-D4B97A0B6C29}"/>
              </a:ext>
            </a:extLst>
          </p:cNvPr>
          <p:cNvSpPr txBox="1">
            <a:spLocks/>
          </p:cNvSpPr>
          <p:nvPr/>
        </p:nvSpPr>
        <p:spPr>
          <a:xfrm>
            <a:off x="7162800" y="2997200"/>
            <a:ext cx="43942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buNone/>
            </a:pPr>
            <a:r>
              <a:rPr lang="de-DE" sz="1800" b="1" dirty="0" err="1">
                <a:latin typeface="Arial Nova Cond Light" panose="020B0306020202020204" pitchFamily="34" charset="0"/>
                <a:ea typeface="Calibri" panose="020F0502020204030204" pitchFamily="34" charset="0"/>
                <a:cs typeface="Times New Roman" panose="02020603050405020304" pitchFamily="18" charset="0"/>
              </a:rPr>
              <a:t>Weaknesses</a:t>
            </a:r>
            <a:endParaRPr lang="de-DE" sz="1800" b="1" dirty="0">
              <a:latin typeface="Arial Nova Cond Light" panose="020B030602020202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800" dirty="0">
                <a:latin typeface="Arial Nova Cond Light" panose="020B0306020202020204" pitchFamily="34" charset="0"/>
                <a:ea typeface="Calibri" panose="020F0502020204030204" pitchFamily="34" charset="0"/>
                <a:cs typeface="Times New Roman" panose="02020603050405020304" pitchFamily="18" charset="0"/>
              </a:rPr>
              <a:t>Mitarbeiter müssen App freiwillig nutzen</a:t>
            </a:r>
          </a:p>
          <a:p>
            <a:pPr marL="742950" lvl="1" indent="-285750">
              <a:lnSpc>
                <a:spcPct val="107000"/>
              </a:lnSpc>
              <a:buFont typeface="Courier New" panose="02070309020205020404" pitchFamily="49" charset="0"/>
              <a:buChar char="o"/>
            </a:pPr>
            <a:r>
              <a:rPr lang="de-DE" sz="1800" dirty="0">
                <a:latin typeface="Arial Nova Cond Light" panose="020B0306020202020204" pitchFamily="34" charset="0"/>
                <a:ea typeface="Calibri" panose="020F0502020204030204" pitchFamily="34" charset="0"/>
                <a:cs typeface="Times New Roman" panose="02020603050405020304" pitchFamily="18" charset="0"/>
              </a:rPr>
              <a:t>Vorgetäuschte Emotionen</a:t>
            </a:r>
          </a:p>
          <a:p>
            <a:pPr marL="457200" lvl="1" indent="0">
              <a:lnSpc>
                <a:spcPct val="107000"/>
              </a:lnSpc>
              <a:buNone/>
            </a:pPr>
            <a:endParaRPr lang="de-DE" sz="1800" dirty="0">
              <a:latin typeface="Arial Nova Cond Light" panose="020B0306020202020204" pitchFamily="34" charset="0"/>
              <a:ea typeface="Calibri" panose="020F0502020204030204" pitchFamily="34" charset="0"/>
              <a:cs typeface="Times New Roman" panose="02020603050405020304" pitchFamily="18" charset="0"/>
            </a:endParaRPr>
          </a:p>
          <a:p>
            <a:pPr marL="0" indent="0">
              <a:lnSpc>
                <a:spcPct val="107000"/>
              </a:lnSpc>
              <a:buNone/>
            </a:pPr>
            <a:r>
              <a:rPr lang="de-DE" sz="1800" b="1" dirty="0" err="1">
                <a:latin typeface="Arial Nova Cond Light" panose="020B0306020202020204" pitchFamily="34" charset="0"/>
                <a:ea typeface="Calibri" panose="020F0502020204030204" pitchFamily="34" charset="0"/>
                <a:cs typeface="Times New Roman" panose="02020603050405020304" pitchFamily="18" charset="0"/>
              </a:rPr>
              <a:t>Threats</a:t>
            </a:r>
            <a:endParaRPr lang="de-DE" sz="1800" b="1" dirty="0">
              <a:latin typeface="Arial Nova Cond Light" panose="020B030602020202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de-DE" sz="1800" dirty="0">
                <a:latin typeface="Arial Nova Cond Light" panose="020B0306020202020204" pitchFamily="34" charset="0"/>
                <a:ea typeface="Calibri" panose="020F0502020204030204" pitchFamily="34" charset="0"/>
                <a:cs typeface="Times New Roman" panose="02020603050405020304" pitchFamily="18" charset="0"/>
              </a:rPr>
              <a:t>Mitarbeiter weigern sich die App zu nutzen</a:t>
            </a:r>
          </a:p>
          <a:p>
            <a:pPr marL="0" indent="0">
              <a:lnSpc>
                <a:spcPct val="107000"/>
              </a:lnSpc>
              <a:spcAft>
                <a:spcPts val="800"/>
              </a:spcAft>
              <a:buNone/>
            </a:pPr>
            <a:endParaRPr lang="de-DE" sz="1800" dirty="0">
              <a:latin typeface="Calibri" panose="020F0502020204030204" pitchFamily="34" charset="0"/>
              <a:ea typeface="Calibri" panose="020F0502020204030204" pitchFamily="34" charset="0"/>
              <a:cs typeface="Times New Roman" panose="02020603050405020304" pitchFamily="18" charset="0"/>
            </a:endParaRPr>
          </a:p>
          <a:p>
            <a:endParaRPr lang="de-DE" sz="1800" dirty="0"/>
          </a:p>
        </p:txBody>
      </p:sp>
    </p:spTree>
    <p:extLst>
      <p:ext uri="{BB962C8B-B14F-4D97-AF65-F5344CB8AC3E}">
        <p14:creationId xmlns:p14="http://schemas.microsoft.com/office/powerpoint/2010/main" val="1657438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1">
            <a:extLst>
              <a:ext uri="{FF2B5EF4-FFF2-40B4-BE49-F238E27FC236}">
                <a16:creationId xmlns:a16="http://schemas.microsoft.com/office/drawing/2014/main" id="{8BADD10E-5E1C-4E7A-BD9B-5DB9AA5C7D9D}"/>
              </a:ext>
            </a:extLst>
          </p:cNvPr>
          <p:cNvSpPr>
            <a:spLocks noGrp="1"/>
          </p:cNvSpPr>
          <p:nvPr>
            <p:ph type="title"/>
          </p:nvPr>
        </p:nvSpPr>
        <p:spPr>
          <a:xfrm>
            <a:off x="838200" y="365125"/>
            <a:ext cx="10515600" cy="1325563"/>
          </a:xfrm>
        </p:spPr>
        <p:txBody>
          <a:bodyPr/>
          <a:lstStyle/>
          <a:p>
            <a:r>
              <a:rPr lang="de-DE" dirty="0">
                <a:latin typeface="Arial Nova Cond Light" panose="020B0306020202020204" pitchFamily="34" charset="0"/>
              </a:rPr>
              <a:t>Auswirkungen auf Marketing &amp; Branding</a:t>
            </a:r>
          </a:p>
        </p:txBody>
      </p:sp>
      <p:sp>
        <p:nvSpPr>
          <p:cNvPr id="11" name="Inhaltsplatzhalter 2">
            <a:extLst>
              <a:ext uri="{FF2B5EF4-FFF2-40B4-BE49-F238E27FC236}">
                <a16:creationId xmlns:a16="http://schemas.microsoft.com/office/drawing/2014/main" id="{A4C108AE-F14C-481D-A4BC-974727F86DF1}"/>
              </a:ext>
            </a:extLst>
          </p:cNvPr>
          <p:cNvSpPr>
            <a:spLocks noGrp="1"/>
          </p:cNvSpPr>
          <p:nvPr>
            <p:ph idx="1"/>
          </p:nvPr>
        </p:nvSpPr>
        <p:spPr>
          <a:xfrm>
            <a:off x="2527300" y="2552701"/>
            <a:ext cx="6883400" cy="2413000"/>
          </a:xfrm>
        </p:spPr>
        <p:txBody>
          <a:bodyPr>
            <a:normAutofit/>
          </a:bodyPr>
          <a:lstStyle/>
          <a:p>
            <a:r>
              <a:rPr lang="de-DE" sz="2000" dirty="0"/>
              <a:t>Start-Up </a:t>
            </a:r>
            <a:r>
              <a:rPr lang="de-DE" sz="2000" dirty="0">
                <a:sym typeface="Wingdings" panose="05000000000000000000" pitchFamily="2" charset="2"/>
              </a:rPr>
              <a:t> Marketing und Branding für Produkt entspricht dem Marketing und Branding für das Unternehmen</a:t>
            </a:r>
          </a:p>
          <a:p>
            <a:endParaRPr lang="de-DE" sz="2000" dirty="0">
              <a:sym typeface="Wingdings" panose="05000000000000000000" pitchFamily="2" charset="2"/>
            </a:endParaRPr>
          </a:p>
          <a:p>
            <a:r>
              <a:rPr lang="de-DE" sz="2000" dirty="0">
                <a:sym typeface="Wingdings" panose="05000000000000000000" pitchFamily="2" charset="2"/>
              </a:rPr>
              <a:t>Bislang keine Marketing- oder Branding Strategie </a:t>
            </a:r>
          </a:p>
          <a:p>
            <a:pPr marL="0" indent="0">
              <a:buNone/>
            </a:pPr>
            <a:r>
              <a:rPr lang="de-DE" sz="2000" dirty="0">
                <a:sym typeface="Wingdings" panose="05000000000000000000" pitchFamily="2" charset="2"/>
              </a:rPr>
              <a:t>   Neuimplementierung</a:t>
            </a:r>
            <a:endParaRPr lang="de-DE" sz="2000" dirty="0"/>
          </a:p>
          <a:p>
            <a:pPr marL="0" indent="0">
              <a:buNone/>
            </a:pPr>
            <a:endParaRPr lang="de-DE" sz="2000" dirty="0"/>
          </a:p>
        </p:txBody>
      </p:sp>
    </p:spTree>
    <p:extLst>
      <p:ext uri="{BB962C8B-B14F-4D97-AF65-F5344CB8AC3E}">
        <p14:creationId xmlns:p14="http://schemas.microsoft.com/office/powerpoint/2010/main" val="2713551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50C0CF-0462-4735-AA41-8CEE5CFDC88D}"/>
              </a:ext>
            </a:extLst>
          </p:cNvPr>
          <p:cNvSpPr>
            <a:spLocks noGrp="1"/>
          </p:cNvSpPr>
          <p:nvPr>
            <p:ph type="title"/>
          </p:nvPr>
        </p:nvSpPr>
        <p:spPr>
          <a:xfrm>
            <a:off x="170310" y="467204"/>
            <a:ext cx="10515600" cy="1325563"/>
          </a:xfrm>
        </p:spPr>
        <p:txBody>
          <a:bodyPr/>
          <a:lstStyle/>
          <a:p>
            <a:r>
              <a:rPr lang="de-DE" dirty="0">
                <a:latin typeface="Arial Nova Cond Light" panose="020B0306020202020204" pitchFamily="34" charset="0"/>
              </a:rPr>
              <a:t>Auswirkungen auf Marketing &amp; Branding</a:t>
            </a:r>
          </a:p>
        </p:txBody>
      </p:sp>
      <p:sp>
        <p:nvSpPr>
          <p:cNvPr id="4" name="Ellipse 3">
            <a:extLst>
              <a:ext uri="{FF2B5EF4-FFF2-40B4-BE49-F238E27FC236}">
                <a16:creationId xmlns:a16="http://schemas.microsoft.com/office/drawing/2014/main" id="{287DEB2B-1FED-4D41-995C-AE9E483B8643}"/>
              </a:ext>
            </a:extLst>
          </p:cNvPr>
          <p:cNvSpPr/>
          <p:nvPr/>
        </p:nvSpPr>
        <p:spPr>
          <a:xfrm>
            <a:off x="4999817" y="2797832"/>
            <a:ext cx="2520000" cy="2520000"/>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a:latin typeface="Arial Nova Cond Light" panose="020B0306020202020204" pitchFamily="34" charset="0"/>
            </a:endParaRPr>
          </a:p>
        </p:txBody>
      </p:sp>
      <p:sp>
        <p:nvSpPr>
          <p:cNvPr id="5" name="Ellipse 4">
            <a:extLst>
              <a:ext uri="{FF2B5EF4-FFF2-40B4-BE49-F238E27FC236}">
                <a16:creationId xmlns:a16="http://schemas.microsoft.com/office/drawing/2014/main" id="{49FC8E88-2903-4269-99F5-FF2708A55EFD}"/>
              </a:ext>
            </a:extLst>
          </p:cNvPr>
          <p:cNvSpPr/>
          <p:nvPr/>
        </p:nvSpPr>
        <p:spPr>
          <a:xfrm>
            <a:off x="3427074" y="2035383"/>
            <a:ext cx="1800000" cy="1800000"/>
          </a:xfrm>
          <a:prstGeom prst="ellipse">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a:latin typeface="Arial Nova Cond Light" panose="020B0306020202020204" pitchFamily="34" charset="0"/>
            </a:endParaRPr>
          </a:p>
        </p:txBody>
      </p:sp>
      <p:sp>
        <p:nvSpPr>
          <p:cNvPr id="6" name="Ellipse 5">
            <a:extLst>
              <a:ext uri="{FF2B5EF4-FFF2-40B4-BE49-F238E27FC236}">
                <a16:creationId xmlns:a16="http://schemas.microsoft.com/office/drawing/2014/main" id="{6867D923-E20C-4722-8D55-2D135E2C80D8}"/>
              </a:ext>
            </a:extLst>
          </p:cNvPr>
          <p:cNvSpPr/>
          <p:nvPr/>
        </p:nvSpPr>
        <p:spPr>
          <a:xfrm>
            <a:off x="7254330" y="2014503"/>
            <a:ext cx="1800000" cy="1800000"/>
          </a:xfrm>
          <a:prstGeom prst="ellipse">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dirty="0">
              <a:latin typeface="Arial Nova Cond Light" panose="020B0306020202020204" pitchFamily="34" charset="0"/>
            </a:endParaRPr>
          </a:p>
        </p:txBody>
      </p:sp>
      <p:sp>
        <p:nvSpPr>
          <p:cNvPr id="7" name="Ellipse 6">
            <a:extLst>
              <a:ext uri="{FF2B5EF4-FFF2-40B4-BE49-F238E27FC236}">
                <a16:creationId xmlns:a16="http://schemas.microsoft.com/office/drawing/2014/main" id="{22B61C29-FD29-4A8E-85EA-E4CCDB2B1499}"/>
              </a:ext>
            </a:extLst>
          </p:cNvPr>
          <p:cNvSpPr/>
          <p:nvPr/>
        </p:nvSpPr>
        <p:spPr>
          <a:xfrm>
            <a:off x="3595817" y="4590796"/>
            <a:ext cx="1800000" cy="1800000"/>
          </a:xfrm>
          <a:prstGeom prst="ellipse">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a:latin typeface="Arial Nova Cond Light" panose="020B0306020202020204" pitchFamily="34" charset="0"/>
            </a:endParaRPr>
          </a:p>
        </p:txBody>
      </p:sp>
      <p:sp>
        <p:nvSpPr>
          <p:cNvPr id="8" name="Ellipse 7">
            <a:extLst>
              <a:ext uri="{FF2B5EF4-FFF2-40B4-BE49-F238E27FC236}">
                <a16:creationId xmlns:a16="http://schemas.microsoft.com/office/drawing/2014/main" id="{03EDA982-951D-41FA-9F8D-A667C9C9468E}"/>
              </a:ext>
            </a:extLst>
          </p:cNvPr>
          <p:cNvSpPr/>
          <p:nvPr/>
        </p:nvSpPr>
        <p:spPr>
          <a:xfrm>
            <a:off x="7082188" y="4590796"/>
            <a:ext cx="1800000" cy="1800000"/>
          </a:xfrm>
          <a:prstGeom prst="ellipse">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a:latin typeface="Arial Nova Cond Light" panose="020B0306020202020204" pitchFamily="34" charset="0"/>
            </a:endParaRPr>
          </a:p>
        </p:txBody>
      </p:sp>
      <p:sp>
        <p:nvSpPr>
          <p:cNvPr id="9" name="Textfeld 8">
            <a:extLst>
              <a:ext uri="{FF2B5EF4-FFF2-40B4-BE49-F238E27FC236}">
                <a16:creationId xmlns:a16="http://schemas.microsoft.com/office/drawing/2014/main" id="{D0F5E755-0D23-4460-A059-45387338C06C}"/>
              </a:ext>
            </a:extLst>
          </p:cNvPr>
          <p:cNvSpPr txBox="1"/>
          <p:nvPr/>
        </p:nvSpPr>
        <p:spPr>
          <a:xfrm>
            <a:off x="3786666" y="2735328"/>
            <a:ext cx="1157929" cy="400110"/>
          </a:xfrm>
          <a:prstGeom prst="rect">
            <a:avLst/>
          </a:prstGeom>
          <a:noFill/>
        </p:spPr>
        <p:txBody>
          <a:bodyPr wrap="square" rtlCol="0">
            <a:spAutoFit/>
          </a:bodyPr>
          <a:lstStyle/>
          <a:p>
            <a:pPr algn="ctr"/>
            <a:r>
              <a:rPr lang="de-DE" sz="2000" dirty="0" err="1">
                <a:latin typeface="Arial Nova Cond Light" panose="020B0306020202020204" pitchFamily="34" charset="0"/>
              </a:rPr>
              <a:t>Product</a:t>
            </a:r>
            <a:endParaRPr lang="de-DE" sz="2000" dirty="0">
              <a:latin typeface="Arial Nova Cond Light" panose="020B0306020202020204" pitchFamily="34" charset="0"/>
            </a:endParaRPr>
          </a:p>
        </p:txBody>
      </p:sp>
      <p:sp>
        <p:nvSpPr>
          <p:cNvPr id="10" name="Textfeld 9">
            <a:extLst>
              <a:ext uri="{FF2B5EF4-FFF2-40B4-BE49-F238E27FC236}">
                <a16:creationId xmlns:a16="http://schemas.microsoft.com/office/drawing/2014/main" id="{B87FBD5B-BED6-4C55-B7FC-00276DA3FD30}"/>
              </a:ext>
            </a:extLst>
          </p:cNvPr>
          <p:cNvSpPr txBox="1"/>
          <p:nvPr/>
        </p:nvSpPr>
        <p:spPr>
          <a:xfrm>
            <a:off x="7612533" y="2672972"/>
            <a:ext cx="1157929" cy="400110"/>
          </a:xfrm>
          <a:prstGeom prst="rect">
            <a:avLst/>
          </a:prstGeom>
          <a:noFill/>
        </p:spPr>
        <p:txBody>
          <a:bodyPr wrap="square" rtlCol="0">
            <a:spAutoFit/>
          </a:bodyPr>
          <a:lstStyle/>
          <a:p>
            <a:pPr algn="ctr"/>
            <a:r>
              <a:rPr lang="de-DE" sz="2000" dirty="0">
                <a:latin typeface="Arial Nova Cond Light" panose="020B0306020202020204" pitchFamily="34" charset="0"/>
              </a:rPr>
              <a:t>Price</a:t>
            </a:r>
          </a:p>
        </p:txBody>
      </p:sp>
      <p:sp>
        <p:nvSpPr>
          <p:cNvPr id="11" name="Textfeld 10">
            <a:extLst>
              <a:ext uri="{FF2B5EF4-FFF2-40B4-BE49-F238E27FC236}">
                <a16:creationId xmlns:a16="http://schemas.microsoft.com/office/drawing/2014/main" id="{280D8F86-AE72-43AA-B32E-226368E443D5}"/>
              </a:ext>
            </a:extLst>
          </p:cNvPr>
          <p:cNvSpPr txBox="1"/>
          <p:nvPr/>
        </p:nvSpPr>
        <p:spPr>
          <a:xfrm>
            <a:off x="3960152" y="5201475"/>
            <a:ext cx="1157929" cy="400110"/>
          </a:xfrm>
          <a:prstGeom prst="rect">
            <a:avLst/>
          </a:prstGeom>
          <a:noFill/>
        </p:spPr>
        <p:txBody>
          <a:bodyPr wrap="square" rtlCol="0">
            <a:spAutoFit/>
          </a:bodyPr>
          <a:lstStyle/>
          <a:p>
            <a:pPr algn="ctr"/>
            <a:r>
              <a:rPr lang="de-DE" sz="2000" dirty="0">
                <a:latin typeface="Arial Nova Cond Light" panose="020B0306020202020204" pitchFamily="34" charset="0"/>
              </a:rPr>
              <a:t>Place</a:t>
            </a:r>
          </a:p>
        </p:txBody>
      </p:sp>
      <p:sp>
        <p:nvSpPr>
          <p:cNvPr id="12" name="Textfeld 11">
            <a:extLst>
              <a:ext uri="{FF2B5EF4-FFF2-40B4-BE49-F238E27FC236}">
                <a16:creationId xmlns:a16="http://schemas.microsoft.com/office/drawing/2014/main" id="{F2B8E249-F152-4316-8AC6-A1E0285A5849}"/>
              </a:ext>
            </a:extLst>
          </p:cNvPr>
          <p:cNvSpPr txBox="1"/>
          <p:nvPr/>
        </p:nvSpPr>
        <p:spPr>
          <a:xfrm>
            <a:off x="7289701" y="5290741"/>
            <a:ext cx="1384974" cy="400110"/>
          </a:xfrm>
          <a:prstGeom prst="rect">
            <a:avLst/>
          </a:prstGeom>
          <a:noFill/>
        </p:spPr>
        <p:txBody>
          <a:bodyPr wrap="square" rtlCol="0">
            <a:spAutoFit/>
          </a:bodyPr>
          <a:lstStyle/>
          <a:p>
            <a:pPr algn="ctr"/>
            <a:r>
              <a:rPr lang="de-DE" sz="2000" dirty="0">
                <a:latin typeface="Arial Nova Cond Light" panose="020B0306020202020204" pitchFamily="34" charset="0"/>
              </a:rPr>
              <a:t>Promotion</a:t>
            </a:r>
          </a:p>
        </p:txBody>
      </p:sp>
      <p:sp>
        <p:nvSpPr>
          <p:cNvPr id="13" name="Textfeld 12">
            <a:extLst>
              <a:ext uri="{FF2B5EF4-FFF2-40B4-BE49-F238E27FC236}">
                <a16:creationId xmlns:a16="http://schemas.microsoft.com/office/drawing/2014/main" id="{5D8A59CB-0613-4B10-A80C-2882F050F1EF}"/>
              </a:ext>
            </a:extLst>
          </p:cNvPr>
          <p:cNvSpPr txBox="1"/>
          <p:nvPr/>
        </p:nvSpPr>
        <p:spPr>
          <a:xfrm>
            <a:off x="5644010" y="3703889"/>
            <a:ext cx="1335780" cy="707886"/>
          </a:xfrm>
          <a:prstGeom prst="rect">
            <a:avLst/>
          </a:prstGeom>
          <a:noFill/>
        </p:spPr>
        <p:txBody>
          <a:bodyPr wrap="square" rtlCol="0">
            <a:spAutoFit/>
          </a:bodyPr>
          <a:lstStyle/>
          <a:p>
            <a:pPr algn="ctr"/>
            <a:r>
              <a:rPr lang="de-DE" sz="2000" dirty="0">
                <a:latin typeface="Arial Nova Cond Light" panose="020B0306020202020204" pitchFamily="34" charset="0"/>
              </a:rPr>
              <a:t>Marketing Mix</a:t>
            </a:r>
          </a:p>
        </p:txBody>
      </p:sp>
      <p:sp>
        <p:nvSpPr>
          <p:cNvPr id="3" name="Textfeld 2">
            <a:extLst>
              <a:ext uri="{FF2B5EF4-FFF2-40B4-BE49-F238E27FC236}">
                <a16:creationId xmlns:a16="http://schemas.microsoft.com/office/drawing/2014/main" id="{202FC524-A8A3-49AD-894B-3BF6BACB532A}"/>
              </a:ext>
            </a:extLst>
          </p:cNvPr>
          <p:cNvSpPr txBox="1"/>
          <p:nvPr/>
        </p:nvSpPr>
        <p:spPr>
          <a:xfrm>
            <a:off x="461060" y="2923775"/>
            <a:ext cx="2195704" cy="1200329"/>
          </a:xfrm>
          <a:prstGeom prst="rect">
            <a:avLst/>
          </a:prstGeom>
          <a:noFill/>
        </p:spPr>
        <p:txBody>
          <a:bodyPr wrap="square" rtlCol="0">
            <a:spAutoFit/>
          </a:bodyPr>
          <a:lstStyle/>
          <a:p>
            <a:r>
              <a:rPr lang="de-DE" sz="2400" b="1" dirty="0"/>
              <a:t>Auswirkungen des Projekts auf Marketing</a:t>
            </a:r>
          </a:p>
        </p:txBody>
      </p:sp>
    </p:spTree>
    <p:extLst>
      <p:ext uri="{BB962C8B-B14F-4D97-AF65-F5344CB8AC3E}">
        <p14:creationId xmlns:p14="http://schemas.microsoft.com/office/powerpoint/2010/main" val="1275153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0D1339-D51A-4326-B02A-4FAE9183DF75}"/>
              </a:ext>
            </a:extLst>
          </p:cNvPr>
          <p:cNvSpPr>
            <a:spLocks noGrp="1"/>
          </p:cNvSpPr>
          <p:nvPr>
            <p:ph type="title"/>
          </p:nvPr>
        </p:nvSpPr>
        <p:spPr>
          <a:xfrm>
            <a:off x="704850" y="2225278"/>
            <a:ext cx="10515600" cy="1325563"/>
          </a:xfrm>
          <a:effectLst>
            <a:glow rad="63500">
              <a:schemeClr val="accent4">
                <a:satMod val="175000"/>
                <a:alpha val="40000"/>
              </a:schemeClr>
            </a:glow>
          </a:effectLst>
        </p:spPr>
        <p:txBody>
          <a:bodyPr>
            <a:normAutofit/>
          </a:bodyPr>
          <a:lstStyle/>
          <a:p>
            <a:pPr algn="ctr"/>
            <a:r>
              <a:rPr lang="de-DE" sz="8800" b="1" dirty="0">
                <a:solidFill>
                  <a:srgbClr val="FFC000"/>
                </a:solidFill>
                <a:latin typeface="Arial Nova Cond Light" panose="020B0306020202020204" pitchFamily="34" charset="0"/>
              </a:rPr>
              <a:t>Mission Smile</a:t>
            </a:r>
          </a:p>
        </p:txBody>
      </p:sp>
      <p:sp>
        <p:nvSpPr>
          <p:cNvPr id="3" name="Inhaltsplatzhalter 2">
            <a:extLst>
              <a:ext uri="{FF2B5EF4-FFF2-40B4-BE49-F238E27FC236}">
                <a16:creationId xmlns:a16="http://schemas.microsoft.com/office/drawing/2014/main" id="{073B6F9C-D85D-46C5-915F-40D6407A4EE1}"/>
              </a:ext>
            </a:extLst>
          </p:cNvPr>
          <p:cNvSpPr>
            <a:spLocks noGrp="1"/>
          </p:cNvSpPr>
          <p:nvPr>
            <p:ph idx="1"/>
          </p:nvPr>
        </p:nvSpPr>
        <p:spPr>
          <a:xfrm>
            <a:off x="704850" y="3871118"/>
            <a:ext cx="10515600" cy="604838"/>
          </a:xfrm>
        </p:spPr>
        <p:txBody>
          <a:bodyPr>
            <a:normAutofit/>
          </a:bodyPr>
          <a:lstStyle/>
          <a:p>
            <a:pPr marL="0" indent="0" algn="ctr">
              <a:buNone/>
            </a:pPr>
            <a:r>
              <a:rPr lang="de-DE" sz="3600" dirty="0" err="1">
                <a:latin typeface="Arial Nova Cond Light" panose="020B0306020202020204" pitchFamily="34" charset="0"/>
              </a:rPr>
              <a:t>We</a:t>
            </a:r>
            <a:r>
              <a:rPr lang="de-DE" sz="3600" dirty="0">
                <a:latin typeface="Arial Nova Cond Light" panose="020B0306020202020204" pitchFamily="34" charset="0"/>
              </a:rPr>
              <a:t> </a:t>
            </a:r>
            <a:r>
              <a:rPr lang="de-DE" sz="3600" dirty="0" err="1">
                <a:latin typeface="Arial Nova Cond Light" panose="020B0306020202020204" pitchFamily="34" charset="0"/>
              </a:rPr>
              <a:t>create</a:t>
            </a:r>
            <a:r>
              <a:rPr lang="de-DE" sz="3600" dirty="0">
                <a:latin typeface="Arial Nova Cond Light" panose="020B0306020202020204" pitchFamily="34" charset="0"/>
              </a:rPr>
              <a:t> </a:t>
            </a:r>
            <a:r>
              <a:rPr lang="de-DE" sz="3600" dirty="0" err="1">
                <a:latin typeface="Arial Nova Cond Light" panose="020B0306020202020204" pitchFamily="34" charset="0"/>
              </a:rPr>
              <a:t>Happiness</a:t>
            </a:r>
            <a:r>
              <a:rPr lang="de-DE" sz="3600" dirty="0">
                <a:latin typeface="Arial Nova Cond Light" panose="020B0306020202020204" pitchFamily="34" charset="0"/>
              </a:rPr>
              <a:t>!</a:t>
            </a:r>
          </a:p>
        </p:txBody>
      </p:sp>
      <p:cxnSp>
        <p:nvCxnSpPr>
          <p:cNvPr id="10" name="Gerader Verbinder 9">
            <a:extLst>
              <a:ext uri="{FF2B5EF4-FFF2-40B4-BE49-F238E27FC236}">
                <a16:creationId xmlns:a16="http://schemas.microsoft.com/office/drawing/2014/main" id="{8197559D-92B5-47B3-B139-C7801CE5FFA3}"/>
              </a:ext>
            </a:extLst>
          </p:cNvPr>
          <p:cNvCxnSpPr/>
          <p:nvPr/>
        </p:nvCxnSpPr>
        <p:spPr>
          <a:xfrm>
            <a:off x="5041900" y="3657600"/>
            <a:ext cx="1968500" cy="0"/>
          </a:xfrm>
          <a:prstGeom prst="line">
            <a:avLst/>
          </a:prstGeom>
          <a:ln w="38100">
            <a:solidFill>
              <a:srgbClr val="FFCC99"/>
            </a:solidFill>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5BDA5265-34AB-488C-AF1A-0323F809701F}"/>
              </a:ext>
            </a:extLst>
          </p:cNvPr>
          <p:cNvSpPr txBox="1"/>
          <p:nvPr/>
        </p:nvSpPr>
        <p:spPr>
          <a:xfrm>
            <a:off x="10655300" y="469900"/>
            <a:ext cx="1536700" cy="369332"/>
          </a:xfrm>
          <a:prstGeom prst="rect">
            <a:avLst/>
          </a:prstGeom>
          <a:noFill/>
        </p:spPr>
        <p:txBody>
          <a:bodyPr wrap="square" rtlCol="0">
            <a:spAutoFit/>
          </a:bodyPr>
          <a:lstStyle/>
          <a:p>
            <a:r>
              <a:rPr lang="de-DE" dirty="0"/>
              <a:t>07.01.2022</a:t>
            </a:r>
          </a:p>
        </p:txBody>
      </p:sp>
      <p:pic>
        <p:nvPicPr>
          <p:cNvPr id="5" name="Grafik 4" descr="Ein Bild, das Text enthält.&#10;&#10;Automatisch generierte Beschreibung">
            <a:extLst>
              <a:ext uri="{FF2B5EF4-FFF2-40B4-BE49-F238E27FC236}">
                <a16:creationId xmlns:a16="http://schemas.microsoft.com/office/drawing/2014/main" id="{DB3E99E2-4336-4FF5-A370-07036C1B8815}"/>
              </a:ext>
            </a:extLst>
          </p:cNvPr>
          <p:cNvPicPr>
            <a:picLocks noChangeAspect="1"/>
          </p:cNvPicPr>
          <p:nvPr/>
        </p:nvPicPr>
        <p:blipFill rotWithShape="1">
          <a:blip r:embed="rId3">
            <a:extLst>
              <a:ext uri="{28A0092B-C50C-407E-A947-70E740481C1C}">
                <a14:useLocalDpi xmlns:a14="http://schemas.microsoft.com/office/drawing/2010/main" val="0"/>
              </a:ext>
            </a:extLst>
          </a:blip>
          <a:srcRect l="33914" t="34404" r="15215" b="34404"/>
          <a:stretch/>
        </p:blipFill>
        <p:spPr>
          <a:xfrm>
            <a:off x="2381249" y="1924943"/>
            <a:ext cx="7575992" cy="3251795"/>
          </a:xfrm>
          <a:prstGeom prst="rect">
            <a:avLst/>
          </a:prstGeom>
        </p:spPr>
      </p:pic>
    </p:spTree>
    <p:extLst>
      <p:ext uri="{BB962C8B-B14F-4D97-AF65-F5344CB8AC3E}">
        <p14:creationId xmlns:p14="http://schemas.microsoft.com/office/powerpoint/2010/main" val="1311235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1">
            <a:extLst>
              <a:ext uri="{FF2B5EF4-FFF2-40B4-BE49-F238E27FC236}">
                <a16:creationId xmlns:a16="http://schemas.microsoft.com/office/drawing/2014/main" id="{8BADD10E-5E1C-4E7A-BD9B-5DB9AA5C7D9D}"/>
              </a:ext>
            </a:extLst>
          </p:cNvPr>
          <p:cNvSpPr>
            <a:spLocks noGrp="1"/>
          </p:cNvSpPr>
          <p:nvPr>
            <p:ph type="title"/>
          </p:nvPr>
        </p:nvSpPr>
        <p:spPr>
          <a:xfrm>
            <a:off x="838200" y="365125"/>
            <a:ext cx="10515600" cy="1325563"/>
          </a:xfrm>
        </p:spPr>
        <p:txBody>
          <a:bodyPr/>
          <a:lstStyle/>
          <a:p>
            <a:r>
              <a:rPr lang="de-DE" dirty="0">
                <a:latin typeface="Arial Nova Cond Light" panose="020B0306020202020204" pitchFamily="34" charset="0"/>
              </a:rPr>
              <a:t>Auswirkungen auf Marketing &amp; Branding</a:t>
            </a:r>
          </a:p>
        </p:txBody>
      </p:sp>
      <p:sp>
        <p:nvSpPr>
          <p:cNvPr id="11" name="Inhaltsplatzhalter 2">
            <a:extLst>
              <a:ext uri="{FF2B5EF4-FFF2-40B4-BE49-F238E27FC236}">
                <a16:creationId xmlns:a16="http://schemas.microsoft.com/office/drawing/2014/main" id="{A4C108AE-F14C-481D-A4BC-974727F86DF1}"/>
              </a:ext>
            </a:extLst>
          </p:cNvPr>
          <p:cNvSpPr>
            <a:spLocks noGrp="1"/>
          </p:cNvSpPr>
          <p:nvPr>
            <p:ph idx="1"/>
          </p:nvPr>
        </p:nvSpPr>
        <p:spPr>
          <a:xfrm>
            <a:off x="838200" y="1981201"/>
            <a:ext cx="4432300" cy="4216400"/>
          </a:xfrm>
        </p:spPr>
        <p:txBody>
          <a:bodyPr>
            <a:normAutofit/>
          </a:bodyPr>
          <a:lstStyle/>
          <a:p>
            <a:pPr marL="0" indent="0">
              <a:buNone/>
            </a:pPr>
            <a:r>
              <a:rPr lang="de-DE" sz="2000" b="1" dirty="0">
                <a:latin typeface="Arial Nova Cond Light" panose="020B0306020202020204" pitchFamily="34" charset="0"/>
              </a:rPr>
              <a:t>Price</a:t>
            </a:r>
          </a:p>
          <a:p>
            <a:r>
              <a:rPr lang="de-DE" sz="2000" dirty="0">
                <a:latin typeface="Arial Nova Cond Light" panose="020B0306020202020204" pitchFamily="34" charset="0"/>
              </a:rPr>
              <a:t>Hochpreisstrategie</a:t>
            </a:r>
          </a:p>
          <a:p>
            <a:pPr>
              <a:buFont typeface="Wingdings" panose="05000000000000000000" pitchFamily="2" charset="2"/>
              <a:buChar char="à"/>
            </a:pPr>
            <a:r>
              <a:rPr lang="de-DE" sz="2000" dirty="0">
                <a:latin typeface="Arial Nova Cond Light" panose="020B0306020202020204" pitchFamily="34" charset="0"/>
                <a:sym typeface="Wingdings" panose="05000000000000000000" pitchFamily="2" charset="2"/>
              </a:rPr>
              <a:t>neuartige Software, wenig Konkurrenz</a:t>
            </a:r>
          </a:p>
          <a:p>
            <a:r>
              <a:rPr lang="de-DE" sz="2000" dirty="0">
                <a:latin typeface="Arial Nova Cond Light" panose="020B0306020202020204" pitchFamily="34" charset="0"/>
                <a:sym typeface="Wingdings" panose="05000000000000000000" pitchFamily="2" charset="2"/>
              </a:rPr>
              <a:t>Rabatte bei langfristiger Nutzung</a:t>
            </a:r>
          </a:p>
          <a:p>
            <a:r>
              <a:rPr lang="de-DE" sz="2000" dirty="0">
                <a:latin typeface="Arial Nova Cond Light" panose="020B0306020202020204" pitchFamily="34" charset="0"/>
                <a:sym typeface="Wingdings" panose="05000000000000000000" pitchFamily="2" charset="2"/>
              </a:rPr>
              <a:t>Preis abhängig von Unternehmensgröße</a:t>
            </a:r>
          </a:p>
          <a:p>
            <a:endParaRPr lang="de-DE" sz="2000" dirty="0">
              <a:latin typeface="Arial Nova Cond Light" panose="020B0306020202020204" pitchFamily="34" charset="0"/>
              <a:sym typeface="Wingdings" panose="05000000000000000000" pitchFamily="2" charset="2"/>
            </a:endParaRPr>
          </a:p>
          <a:p>
            <a:pPr marL="0" indent="0">
              <a:buNone/>
            </a:pPr>
            <a:r>
              <a:rPr lang="de-DE" sz="2000" b="1" dirty="0">
                <a:latin typeface="Arial Nova Cond Light" panose="020B0306020202020204" pitchFamily="34" charset="0"/>
                <a:sym typeface="Wingdings" panose="05000000000000000000" pitchFamily="2" charset="2"/>
              </a:rPr>
              <a:t>Place</a:t>
            </a:r>
          </a:p>
          <a:p>
            <a:r>
              <a:rPr lang="de-DE" sz="2000" dirty="0">
                <a:latin typeface="Arial Nova Cond Light" panose="020B0306020202020204" pitchFamily="34" charset="0"/>
              </a:rPr>
              <a:t>Internet </a:t>
            </a:r>
            <a:r>
              <a:rPr lang="de-DE" sz="2000" dirty="0">
                <a:latin typeface="Arial Nova Cond Light" panose="020B0306020202020204" pitchFamily="34" charset="0"/>
                <a:sym typeface="Wingdings" panose="05000000000000000000" pitchFamily="2" charset="2"/>
              </a:rPr>
              <a:t> </a:t>
            </a:r>
          </a:p>
          <a:p>
            <a:pPr marL="0" indent="0">
              <a:buNone/>
            </a:pPr>
            <a:r>
              <a:rPr lang="de-DE" sz="2000" dirty="0">
                <a:latin typeface="Arial Nova Cond Light" panose="020B0306020202020204" pitchFamily="34" charset="0"/>
                <a:sym typeface="Wingdings" panose="05000000000000000000" pitchFamily="2" charset="2"/>
              </a:rPr>
              <a:t>  Homepage</a:t>
            </a:r>
          </a:p>
          <a:p>
            <a:endParaRPr lang="de-DE" sz="2000" dirty="0"/>
          </a:p>
          <a:p>
            <a:pPr marL="0" indent="0">
              <a:buNone/>
            </a:pPr>
            <a:endParaRPr lang="de-DE" sz="2000" dirty="0"/>
          </a:p>
        </p:txBody>
      </p:sp>
      <p:sp>
        <p:nvSpPr>
          <p:cNvPr id="4" name="Inhaltsplatzhalter 2">
            <a:extLst>
              <a:ext uri="{FF2B5EF4-FFF2-40B4-BE49-F238E27FC236}">
                <a16:creationId xmlns:a16="http://schemas.microsoft.com/office/drawing/2014/main" id="{A0332A49-9830-462B-BD47-07B5A0503726}"/>
              </a:ext>
            </a:extLst>
          </p:cNvPr>
          <p:cNvSpPr txBox="1">
            <a:spLocks/>
          </p:cNvSpPr>
          <p:nvPr/>
        </p:nvSpPr>
        <p:spPr>
          <a:xfrm>
            <a:off x="5842000" y="1981201"/>
            <a:ext cx="5511800" cy="4737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sz="2000" b="1" dirty="0">
                <a:latin typeface="Arial Nova Cond Light" panose="020B0306020202020204" pitchFamily="34" charset="0"/>
              </a:rPr>
              <a:t>Promotion</a:t>
            </a:r>
          </a:p>
          <a:p>
            <a:r>
              <a:rPr lang="de-DE" sz="2000" dirty="0">
                <a:latin typeface="Arial Nova Cond Light" panose="020B0306020202020204" pitchFamily="34" charset="0"/>
              </a:rPr>
              <a:t>Zielgruppe: Führungskräfte</a:t>
            </a:r>
            <a:endParaRPr lang="de-DE" sz="2000" dirty="0">
              <a:latin typeface="Arial Nova Cond Light" panose="020B0306020202020204" pitchFamily="34" charset="0"/>
              <a:sym typeface="Wingdings" panose="05000000000000000000" pitchFamily="2" charset="2"/>
            </a:endParaRPr>
          </a:p>
          <a:p>
            <a:r>
              <a:rPr lang="de-DE" sz="2000" dirty="0">
                <a:latin typeface="Arial Nova Cond Light" panose="020B0306020202020204" pitchFamily="34" charset="0"/>
                <a:sym typeface="Wingdings" panose="05000000000000000000" pitchFamily="2" charset="2"/>
              </a:rPr>
              <a:t>Werbeanzeigen auf Seiten für Führungskräfte</a:t>
            </a:r>
          </a:p>
          <a:p>
            <a:r>
              <a:rPr lang="de-DE" sz="2000" dirty="0">
                <a:latin typeface="Arial Nova Cond Light" panose="020B0306020202020204" pitchFamily="34" charset="0"/>
                <a:sym typeface="Wingdings" panose="05000000000000000000" pitchFamily="2" charset="2"/>
              </a:rPr>
              <a:t>Posts in Foren für Führungskräfte</a:t>
            </a:r>
          </a:p>
          <a:p>
            <a:r>
              <a:rPr lang="de-DE" sz="2000" dirty="0">
                <a:latin typeface="Arial Nova Cond Light" panose="020B0306020202020204" pitchFamily="34" charset="0"/>
                <a:sym typeface="Wingdings" panose="05000000000000000000" pitchFamily="2" charset="2"/>
              </a:rPr>
              <a:t>Werbung über LinkedIn</a:t>
            </a:r>
          </a:p>
          <a:p>
            <a:endParaRPr lang="de-DE" sz="2000" dirty="0">
              <a:latin typeface="Arial Nova Cond Light" panose="020B0306020202020204" pitchFamily="34" charset="0"/>
              <a:sym typeface="Wingdings" panose="05000000000000000000" pitchFamily="2" charset="2"/>
            </a:endParaRPr>
          </a:p>
          <a:p>
            <a:pPr marL="0" indent="0">
              <a:buNone/>
            </a:pPr>
            <a:r>
              <a:rPr lang="de-DE" sz="2000" b="1" dirty="0" err="1">
                <a:latin typeface="Arial Nova Cond Light" panose="020B0306020202020204" pitchFamily="34" charset="0"/>
                <a:sym typeface="Wingdings" panose="05000000000000000000" pitchFamily="2" charset="2"/>
              </a:rPr>
              <a:t>Product</a:t>
            </a:r>
            <a:endParaRPr lang="de-DE" sz="2000" b="1" dirty="0">
              <a:latin typeface="Arial Nova Cond Light" panose="020B0306020202020204" pitchFamily="34" charset="0"/>
              <a:sym typeface="Wingdings" panose="05000000000000000000" pitchFamily="2" charset="2"/>
            </a:endParaRPr>
          </a:p>
          <a:p>
            <a:r>
              <a:rPr lang="de-DE" sz="2000" dirty="0">
                <a:latin typeface="Arial Nova Cond Light" panose="020B0306020202020204" pitchFamily="34" charset="0"/>
              </a:rPr>
              <a:t>Software für Mitarbeiterzufriedenheit</a:t>
            </a:r>
            <a:endParaRPr lang="de-DE" sz="2000" dirty="0">
              <a:latin typeface="Arial Nova Cond Light" panose="020B0306020202020204" pitchFamily="34" charset="0"/>
              <a:sym typeface="Wingdings" panose="05000000000000000000" pitchFamily="2" charset="2"/>
            </a:endParaRPr>
          </a:p>
          <a:p>
            <a:r>
              <a:rPr lang="de-DE" sz="2000" dirty="0">
                <a:latin typeface="Arial Nova Cond Light" panose="020B0306020202020204" pitchFamily="34" charset="0"/>
                <a:sym typeface="Wingdings" panose="05000000000000000000" pitchFamily="2" charset="2"/>
              </a:rPr>
              <a:t>Nutzerfreundlich</a:t>
            </a:r>
          </a:p>
          <a:p>
            <a:r>
              <a:rPr lang="de-DE" sz="2000" dirty="0">
                <a:latin typeface="Arial Nova Cond Light" panose="020B0306020202020204" pitchFamily="34" charset="0"/>
                <a:sym typeface="Wingdings" panose="05000000000000000000" pitchFamily="2" charset="2"/>
              </a:rPr>
              <a:t>Keine Produktvariationen oder –</a:t>
            </a:r>
            <a:r>
              <a:rPr lang="de-DE" sz="2000" dirty="0" err="1">
                <a:latin typeface="Arial Nova Cond Light" panose="020B0306020202020204" pitchFamily="34" charset="0"/>
                <a:sym typeface="Wingdings" panose="05000000000000000000" pitchFamily="2" charset="2"/>
              </a:rPr>
              <a:t>differenzierungen</a:t>
            </a:r>
            <a:r>
              <a:rPr lang="de-DE" sz="2000" dirty="0">
                <a:latin typeface="Arial Nova Cond Light" panose="020B0306020202020204" pitchFamily="34" charset="0"/>
                <a:sym typeface="Wingdings" panose="05000000000000000000" pitchFamily="2" charset="2"/>
              </a:rPr>
              <a:t> </a:t>
            </a:r>
          </a:p>
          <a:p>
            <a:pPr marL="0" indent="0">
              <a:buNone/>
            </a:pPr>
            <a:r>
              <a:rPr lang="de-DE" sz="2000" dirty="0">
                <a:latin typeface="Arial Nova Cond Light" panose="020B0306020202020204" pitchFamily="34" charset="0"/>
                <a:sym typeface="Wingdings" panose="05000000000000000000" pitchFamily="2" charset="2"/>
              </a:rPr>
              <a:t>   stärkere Marketingwirkung</a:t>
            </a:r>
          </a:p>
          <a:p>
            <a:endParaRPr lang="de-DE" sz="2000" dirty="0"/>
          </a:p>
          <a:p>
            <a:pPr marL="0" indent="0">
              <a:buFont typeface="Arial" panose="020B0604020202020204" pitchFamily="34" charset="0"/>
              <a:buNone/>
            </a:pPr>
            <a:endParaRPr lang="de-DE" sz="2000" dirty="0"/>
          </a:p>
        </p:txBody>
      </p:sp>
    </p:spTree>
    <p:extLst>
      <p:ext uri="{BB962C8B-B14F-4D97-AF65-F5344CB8AC3E}">
        <p14:creationId xmlns:p14="http://schemas.microsoft.com/office/powerpoint/2010/main" val="3905734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FC7565-E130-4BA6-A0F9-0F16A1BF9634}"/>
              </a:ext>
            </a:extLst>
          </p:cNvPr>
          <p:cNvSpPr>
            <a:spLocks noGrp="1"/>
          </p:cNvSpPr>
          <p:nvPr>
            <p:ph type="title"/>
          </p:nvPr>
        </p:nvSpPr>
        <p:spPr>
          <a:xfrm>
            <a:off x="279400" y="2840831"/>
            <a:ext cx="2413000" cy="1325563"/>
          </a:xfrm>
        </p:spPr>
        <p:txBody>
          <a:bodyPr>
            <a:normAutofit/>
          </a:bodyPr>
          <a:lstStyle/>
          <a:p>
            <a:r>
              <a:rPr lang="de-DE" sz="3600" b="1" dirty="0"/>
              <a:t>Marketing-</a:t>
            </a:r>
            <a:br>
              <a:rPr lang="de-DE" sz="3600" b="1" dirty="0"/>
            </a:br>
            <a:r>
              <a:rPr lang="de-DE" sz="3600" b="1" dirty="0" err="1"/>
              <a:t>strategie</a:t>
            </a:r>
            <a:endParaRPr lang="de-DE" sz="3600" b="1" dirty="0"/>
          </a:p>
        </p:txBody>
      </p:sp>
      <p:sp>
        <p:nvSpPr>
          <p:cNvPr id="3" name="Inhaltsplatzhalter 2">
            <a:extLst>
              <a:ext uri="{FF2B5EF4-FFF2-40B4-BE49-F238E27FC236}">
                <a16:creationId xmlns:a16="http://schemas.microsoft.com/office/drawing/2014/main" id="{02391B23-9DFD-4481-B7E4-1FF925F69482}"/>
              </a:ext>
            </a:extLst>
          </p:cNvPr>
          <p:cNvSpPr>
            <a:spLocks noGrp="1"/>
          </p:cNvSpPr>
          <p:nvPr>
            <p:ph idx="1"/>
          </p:nvPr>
        </p:nvSpPr>
        <p:spPr>
          <a:xfrm>
            <a:off x="3683000" y="2219325"/>
            <a:ext cx="7658100" cy="4351338"/>
          </a:xfrm>
        </p:spPr>
        <p:txBody>
          <a:bodyPr>
            <a:normAutofit/>
          </a:bodyPr>
          <a:lstStyle/>
          <a:p>
            <a:r>
              <a:rPr lang="de-DE" sz="2000" b="1" dirty="0">
                <a:latin typeface="Arial Nova Cond Light" panose="020B0306020202020204" pitchFamily="34" charset="0"/>
              </a:rPr>
              <a:t>SEO Marketing (Search Engine </a:t>
            </a:r>
            <a:r>
              <a:rPr lang="de-DE" sz="2000" b="1" dirty="0" err="1">
                <a:latin typeface="Arial Nova Cond Light" panose="020B0306020202020204" pitchFamily="34" charset="0"/>
              </a:rPr>
              <a:t>Optimization</a:t>
            </a:r>
            <a:r>
              <a:rPr lang="de-DE" sz="2000" b="1" dirty="0">
                <a:latin typeface="Arial Nova Cond Light" panose="020B0306020202020204" pitchFamily="34" charset="0"/>
              </a:rPr>
              <a:t>)</a:t>
            </a:r>
          </a:p>
          <a:p>
            <a:pPr lvl="1"/>
            <a:r>
              <a:rPr lang="de-DE" sz="2000" dirty="0">
                <a:latin typeface="Arial Nova Cond Light" panose="020B0306020202020204" pitchFamily="34" charset="0"/>
              </a:rPr>
              <a:t>Qualitativ hochwertige Inhalte </a:t>
            </a:r>
            <a:r>
              <a:rPr lang="de-DE" sz="2000" dirty="0">
                <a:latin typeface="Arial Nova Cond Light" panose="020B0306020202020204" pitchFamily="34" charset="0"/>
                <a:sym typeface="Wingdings" panose="05000000000000000000" pitchFamily="2" charset="2"/>
              </a:rPr>
              <a:t> genaue Beschreibung unseres Produkts und Anwendungsfall</a:t>
            </a:r>
          </a:p>
          <a:p>
            <a:pPr lvl="1"/>
            <a:r>
              <a:rPr lang="de-DE" sz="2000" dirty="0">
                <a:latin typeface="Arial Nova Cond Light" panose="020B0306020202020204" pitchFamily="34" charset="0"/>
                <a:sym typeface="Wingdings" panose="05000000000000000000" pitchFamily="2" charset="2"/>
              </a:rPr>
              <a:t>Ansprechendes Design</a:t>
            </a:r>
          </a:p>
          <a:p>
            <a:pPr lvl="1"/>
            <a:r>
              <a:rPr lang="de-DE" sz="2000" dirty="0">
                <a:latin typeface="Arial Nova Cond Light" panose="020B0306020202020204" pitchFamily="34" charset="0"/>
                <a:sym typeface="Wingdings" panose="05000000000000000000" pitchFamily="2" charset="2"/>
              </a:rPr>
              <a:t>Interne Verknüpfungen</a:t>
            </a:r>
          </a:p>
          <a:p>
            <a:pPr lvl="1"/>
            <a:r>
              <a:rPr lang="de-DE" sz="2000" dirty="0">
                <a:latin typeface="Arial Nova Cond Light" panose="020B0306020202020204" pitchFamily="34" charset="0"/>
                <a:sym typeface="Wingdings" panose="05000000000000000000" pitchFamily="2" charset="2"/>
              </a:rPr>
              <a:t>Bild-Tags und Videobeschreibungen</a:t>
            </a:r>
          </a:p>
          <a:p>
            <a:pPr marL="457200" lvl="1" indent="0">
              <a:buNone/>
            </a:pPr>
            <a:endParaRPr lang="de-DE" sz="2000" dirty="0">
              <a:latin typeface="Arial Nova Cond Light" panose="020B0306020202020204" pitchFamily="34" charset="0"/>
              <a:sym typeface="Wingdings" panose="05000000000000000000" pitchFamily="2" charset="2"/>
            </a:endParaRPr>
          </a:p>
          <a:p>
            <a:r>
              <a:rPr lang="de-DE" sz="2000" b="1" dirty="0">
                <a:latin typeface="Arial Nova Cond Light" panose="020B0306020202020204" pitchFamily="34" charset="0"/>
                <a:sym typeface="Wingdings" panose="05000000000000000000" pitchFamily="2" charset="2"/>
              </a:rPr>
              <a:t>E-Mail-Marketing</a:t>
            </a:r>
          </a:p>
          <a:p>
            <a:pPr lvl="1"/>
            <a:r>
              <a:rPr lang="de-DE" sz="2000" dirty="0">
                <a:latin typeface="Arial Nova Cond Light" panose="020B0306020202020204" pitchFamily="34" charset="0"/>
                <a:sym typeface="Wingdings" panose="05000000000000000000" pitchFamily="2" charset="2"/>
              </a:rPr>
              <a:t>Langfristige Bindung der Kunden an unser Unternehmen durch E-Mail Marketing</a:t>
            </a:r>
          </a:p>
        </p:txBody>
      </p:sp>
      <p:sp>
        <p:nvSpPr>
          <p:cNvPr id="5" name="Titel 1">
            <a:extLst>
              <a:ext uri="{FF2B5EF4-FFF2-40B4-BE49-F238E27FC236}">
                <a16:creationId xmlns:a16="http://schemas.microsoft.com/office/drawing/2014/main" id="{B954F711-1AFF-4522-AFAF-ECC3997307BA}"/>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dirty="0">
                <a:latin typeface="Arial Nova Cond Light" panose="020B0306020202020204" pitchFamily="34" charset="0"/>
              </a:rPr>
              <a:t>Auswirkungen auf Marketing &amp; Branding</a:t>
            </a:r>
          </a:p>
        </p:txBody>
      </p:sp>
    </p:spTree>
    <p:extLst>
      <p:ext uri="{BB962C8B-B14F-4D97-AF65-F5344CB8AC3E}">
        <p14:creationId xmlns:p14="http://schemas.microsoft.com/office/powerpoint/2010/main" val="4098890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id="{A1AA5B10-5674-4232-A74C-C2F533CC330E}"/>
              </a:ext>
            </a:extLst>
          </p:cNvPr>
          <p:cNvSpPr/>
          <p:nvPr/>
        </p:nvSpPr>
        <p:spPr>
          <a:xfrm>
            <a:off x="4140922" y="1939721"/>
            <a:ext cx="3407410" cy="3342640"/>
          </a:xfrm>
          <a:prstGeom prst="ellipse">
            <a:avLst/>
          </a:prstGeom>
          <a:solidFill>
            <a:srgbClr val="FFCC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a:latin typeface="Arial Nova Cond Light" panose="020B0306020202020204" pitchFamily="34" charset="0"/>
            </a:endParaRPr>
          </a:p>
        </p:txBody>
      </p:sp>
      <p:sp>
        <p:nvSpPr>
          <p:cNvPr id="2" name="Titel 1">
            <a:extLst>
              <a:ext uri="{FF2B5EF4-FFF2-40B4-BE49-F238E27FC236}">
                <a16:creationId xmlns:a16="http://schemas.microsoft.com/office/drawing/2014/main" id="{D416E9E5-7422-4896-B71F-A011F970B80E}"/>
              </a:ext>
            </a:extLst>
          </p:cNvPr>
          <p:cNvSpPr>
            <a:spLocks noGrp="1"/>
          </p:cNvSpPr>
          <p:nvPr>
            <p:ph type="title"/>
          </p:nvPr>
        </p:nvSpPr>
        <p:spPr>
          <a:xfrm>
            <a:off x="237151" y="2856600"/>
            <a:ext cx="1908153" cy="1325563"/>
          </a:xfrm>
        </p:spPr>
        <p:txBody>
          <a:bodyPr>
            <a:normAutofit/>
          </a:bodyPr>
          <a:lstStyle/>
          <a:p>
            <a:r>
              <a:rPr lang="de-DE" sz="3600" b="1" dirty="0"/>
              <a:t>Branding</a:t>
            </a:r>
          </a:p>
        </p:txBody>
      </p:sp>
      <p:sp>
        <p:nvSpPr>
          <p:cNvPr id="6" name="Textfeld 5">
            <a:extLst>
              <a:ext uri="{FF2B5EF4-FFF2-40B4-BE49-F238E27FC236}">
                <a16:creationId xmlns:a16="http://schemas.microsoft.com/office/drawing/2014/main" id="{FD36843A-B309-49BB-BE54-CA2CF31AC362}"/>
              </a:ext>
            </a:extLst>
          </p:cNvPr>
          <p:cNvSpPr txBox="1"/>
          <p:nvPr/>
        </p:nvSpPr>
        <p:spPr>
          <a:xfrm>
            <a:off x="6697745" y="1676833"/>
            <a:ext cx="2286000" cy="707886"/>
          </a:xfrm>
          <a:prstGeom prst="rect">
            <a:avLst/>
          </a:prstGeom>
          <a:noFill/>
        </p:spPr>
        <p:txBody>
          <a:bodyPr wrap="square" rtlCol="0">
            <a:spAutoFit/>
          </a:bodyPr>
          <a:lstStyle/>
          <a:p>
            <a:pPr algn="ctr"/>
            <a:r>
              <a:rPr lang="de-DE" sz="2000" dirty="0">
                <a:latin typeface="Arial Nova Cond Light" panose="020B0306020202020204" pitchFamily="34" charset="0"/>
              </a:rPr>
              <a:t>Lächelnder Smiley als primäres Symbol</a:t>
            </a:r>
          </a:p>
        </p:txBody>
      </p:sp>
      <p:sp>
        <p:nvSpPr>
          <p:cNvPr id="7" name="Textfeld 6">
            <a:extLst>
              <a:ext uri="{FF2B5EF4-FFF2-40B4-BE49-F238E27FC236}">
                <a16:creationId xmlns:a16="http://schemas.microsoft.com/office/drawing/2014/main" id="{67639C22-A84C-41CF-819B-8557DAAF1651}"/>
              </a:ext>
            </a:extLst>
          </p:cNvPr>
          <p:cNvSpPr txBox="1"/>
          <p:nvPr/>
        </p:nvSpPr>
        <p:spPr>
          <a:xfrm>
            <a:off x="6870465" y="4977875"/>
            <a:ext cx="1940560" cy="707886"/>
          </a:xfrm>
          <a:prstGeom prst="rect">
            <a:avLst/>
          </a:prstGeom>
          <a:noFill/>
        </p:spPr>
        <p:txBody>
          <a:bodyPr wrap="square" rtlCol="0">
            <a:spAutoFit/>
          </a:bodyPr>
          <a:lstStyle/>
          <a:p>
            <a:pPr algn="ctr"/>
            <a:r>
              <a:rPr lang="de-DE" sz="2000" dirty="0">
                <a:latin typeface="Arial Nova Cond Light" panose="020B0306020202020204" pitchFamily="34" charset="0"/>
              </a:rPr>
              <a:t>Freundliche, helle Farben</a:t>
            </a:r>
          </a:p>
        </p:txBody>
      </p:sp>
      <p:sp>
        <p:nvSpPr>
          <p:cNvPr id="9" name="Textfeld 8">
            <a:extLst>
              <a:ext uri="{FF2B5EF4-FFF2-40B4-BE49-F238E27FC236}">
                <a16:creationId xmlns:a16="http://schemas.microsoft.com/office/drawing/2014/main" id="{DD1E3B38-D8C9-4A07-A7B9-817B38E834FE}"/>
              </a:ext>
            </a:extLst>
          </p:cNvPr>
          <p:cNvSpPr txBox="1"/>
          <p:nvPr/>
        </p:nvSpPr>
        <p:spPr>
          <a:xfrm>
            <a:off x="3185133" y="1557284"/>
            <a:ext cx="2509520" cy="707886"/>
          </a:xfrm>
          <a:prstGeom prst="rect">
            <a:avLst/>
          </a:prstGeom>
          <a:noFill/>
        </p:spPr>
        <p:txBody>
          <a:bodyPr wrap="square" rtlCol="0">
            <a:spAutoFit/>
          </a:bodyPr>
          <a:lstStyle/>
          <a:p>
            <a:r>
              <a:rPr lang="de-DE" sz="2000" dirty="0">
                <a:latin typeface="Arial Nova Cond Light" panose="020B0306020202020204" pitchFamily="34" charset="0"/>
              </a:rPr>
              <a:t>Markenprodukt vermittelt Qualität</a:t>
            </a:r>
          </a:p>
        </p:txBody>
      </p:sp>
      <p:sp>
        <p:nvSpPr>
          <p:cNvPr id="10" name="Ellipse 9">
            <a:extLst>
              <a:ext uri="{FF2B5EF4-FFF2-40B4-BE49-F238E27FC236}">
                <a16:creationId xmlns:a16="http://schemas.microsoft.com/office/drawing/2014/main" id="{D2347158-F466-41B5-8B0B-3DAFFC5B5501}"/>
              </a:ext>
            </a:extLst>
          </p:cNvPr>
          <p:cNvSpPr/>
          <p:nvPr/>
        </p:nvSpPr>
        <p:spPr>
          <a:xfrm>
            <a:off x="2666075" y="470561"/>
            <a:ext cx="3407410" cy="3196044"/>
          </a:xfrm>
          <a:prstGeom prst="ellipse">
            <a:avLst/>
          </a:prstGeom>
          <a:noFill/>
          <a:ln w="28575">
            <a:solidFill>
              <a:srgbClr val="FFCC99">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a:solidFill>
                <a:srgbClr val="FFCC99"/>
              </a:solidFill>
              <a:latin typeface="Arial Nova Cond Light" panose="020B0306020202020204" pitchFamily="34" charset="0"/>
            </a:endParaRPr>
          </a:p>
        </p:txBody>
      </p:sp>
      <p:sp>
        <p:nvSpPr>
          <p:cNvPr id="11" name="Ellipse 10">
            <a:extLst>
              <a:ext uri="{FF2B5EF4-FFF2-40B4-BE49-F238E27FC236}">
                <a16:creationId xmlns:a16="http://schemas.microsoft.com/office/drawing/2014/main" id="{FE24179E-D002-4E42-BE81-FE12F2532E2F}"/>
              </a:ext>
            </a:extLst>
          </p:cNvPr>
          <p:cNvSpPr/>
          <p:nvPr/>
        </p:nvSpPr>
        <p:spPr>
          <a:xfrm>
            <a:off x="5851503" y="543675"/>
            <a:ext cx="3407410" cy="3214241"/>
          </a:xfrm>
          <a:prstGeom prst="ellipse">
            <a:avLst/>
          </a:prstGeom>
          <a:noFill/>
          <a:ln w="28575">
            <a:solidFill>
              <a:srgbClr val="FFCC99">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a:latin typeface="Arial Nova Cond Light" panose="020B0306020202020204" pitchFamily="34" charset="0"/>
            </a:endParaRPr>
          </a:p>
        </p:txBody>
      </p:sp>
      <p:sp>
        <p:nvSpPr>
          <p:cNvPr id="12" name="Ellipse 11">
            <a:extLst>
              <a:ext uri="{FF2B5EF4-FFF2-40B4-BE49-F238E27FC236}">
                <a16:creationId xmlns:a16="http://schemas.microsoft.com/office/drawing/2014/main" id="{2388F538-A829-40B8-8A6D-0D4AC99D0035}"/>
              </a:ext>
            </a:extLst>
          </p:cNvPr>
          <p:cNvSpPr/>
          <p:nvPr/>
        </p:nvSpPr>
        <p:spPr>
          <a:xfrm>
            <a:off x="5851049" y="3306444"/>
            <a:ext cx="3407410" cy="3214241"/>
          </a:xfrm>
          <a:prstGeom prst="ellipse">
            <a:avLst/>
          </a:prstGeom>
          <a:noFill/>
          <a:ln w="28575">
            <a:solidFill>
              <a:srgbClr val="FFCC99">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dirty="0">
              <a:latin typeface="Arial Nova Cond Light" panose="020B0306020202020204" pitchFamily="34" charset="0"/>
            </a:endParaRPr>
          </a:p>
        </p:txBody>
      </p:sp>
      <p:sp>
        <p:nvSpPr>
          <p:cNvPr id="13" name="Ellipse 12">
            <a:extLst>
              <a:ext uri="{FF2B5EF4-FFF2-40B4-BE49-F238E27FC236}">
                <a16:creationId xmlns:a16="http://schemas.microsoft.com/office/drawing/2014/main" id="{DF23BD1A-E311-4AA9-97B9-69A5FAFDFEF8}"/>
              </a:ext>
            </a:extLst>
          </p:cNvPr>
          <p:cNvSpPr/>
          <p:nvPr/>
        </p:nvSpPr>
        <p:spPr>
          <a:xfrm>
            <a:off x="2666529" y="3306444"/>
            <a:ext cx="3407410" cy="3214241"/>
          </a:xfrm>
          <a:prstGeom prst="ellipse">
            <a:avLst/>
          </a:prstGeom>
          <a:noFill/>
          <a:ln w="28575">
            <a:solidFill>
              <a:srgbClr val="FFCC99">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a:latin typeface="Arial Nova Cond Light" panose="020B0306020202020204" pitchFamily="34" charset="0"/>
            </a:endParaRPr>
          </a:p>
        </p:txBody>
      </p:sp>
      <p:sp>
        <p:nvSpPr>
          <p:cNvPr id="14" name="Textfeld 13">
            <a:extLst>
              <a:ext uri="{FF2B5EF4-FFF2-40B4-BE49-F238E27FC236}">
                <a16:creationId xmlns:a16="http://schemas.microsoft.com/office/drawing/2014/main" id="{FBB2C2B4-790F-44C1-ABAB-164C55F78508}"/>
              </a:ext>
            </a:extLst>
          </p:cNvPr>
          <p:cNvSpPr txBox="1"/>
          <p:nvPr/>
        </p:nvSpPr>
        <p:spPr>
          <a:xfrm>
            <a:off x="2894095" y="4958809"/>
            <a:ext cx="2509520" cy="707886"/>
          </a:xfrm>
          <a:prstGeom prst="rect">
            <a:avLst/>
          </a:prstGeom>
          <a:noFill/>
        </p:spPr>
        <p:txBody>
          <a:bodyPr wrap="square" rtlCol="0">
            <a:spAutoFit/>
          </a:bodyPr>
          <a:lstStyle/>
          <a:p>
            <a:pPr algn="ctr"/>
            <a:r>
              <a:rPr lang="de-DE" sz="2000" dirty="0">
                <a:latin typeface="Arial Nova Cond Light" panose="020B0306020202020204" pitchFamily="34" charset="0"/>
              </a:rPr>
              <a:t>Erleichtert den Kaufprozess für Kunden</a:t>
            </a:r>
          </a:p>
        </p:txBody>
      </p:sp>
      <p:sp>
        <p:nvSpPr>
          <p:cNvPr id="5" name="Textfeld 4">
            <a:extLst>
              <a:ext uri="{FF2B5EF4-FFF2-40B4-BE49-F238E27FC236}">
                <a16:creationId xmlns:a16="http://schemas.microsoft.com/office/drawing/2014/main" id="{522B6D7B-40CF-403B-9CA8-2311B1C1E6F9}"/>
              </a:ext>
            </a:extLst>
          </p:cNvPr>
          <p:cNvSpPr txBox="1"/>
          <p:nvPr/>
        </p:nvSpPr>
        <p:spPr>
          <a:xfrm>
            <a:off x="4481917" y="2980773"/>
            <a:ext cx="2725420" cy="1077218"/>
          </a:xfrm>
          <a:prstGeom prst="rect">
            <a:avLst/>
          </a:prstGeom>
          <a:noFill/>
        </p:spPr>
        <p:txBody>
          <a:bodyPr wrap="square" rtlCol="0">
            <a:spAutoFit/>
          </a:bodyPr>
          <a:lstStyle/>
          <a:p>
            <a:pPr algn="ctr"/>
            <a:r>
              <a:rPr lang="de-DE" sz="3200" dirty="0" err="1">
                <a:latin typeface="Arial Nova Cond Light" panose="020B0306020202020204" pitchFamily="34" charset="0"/>
              </a:rPr>
              <a:t>Product</a:t>
            </a:r>
            <a:r>
              <a:rPr lang="de-DE" sz="3200" dirty="0">
                <a:latin typeface="Arial Nova Cond Light" panose="020B0306020202020204" pitchFamily="34" charset="0"/>
              </a:rPr>
              <a:t> </a:t>
            </a:r>
          </a:p>
          <a:p>
            <a:pPr algn="ctr"/>
            <a:r>
              <a:rPr lang="de-DE" sz="3200" dirty="0">
                <a:latin typeface="Arial Nova Cond Light" panose="020B0306020202020204" pitchFamily="34" charset="0"/>
              </a:rPr>
              <a:t>Branding</a:t>
            </a:r>
          </a:p>
        </p:txBody>
      </p:sp>
      <p:sp>
        <p:nvSpPr>
          <p:cNvPr id="8" name="Textfeld 7">
            <a:extLst>
              <a:ext uri="{FF2B5EF4-FFF2-40B4-BE49-F238E27FC236}">
                <a16:creationId xmlns:a16="http://schemas.microsoft.com/office/drawing/2014/main" id="{30BA7E48-DAFB-4EFF-B6FB-17D980006221}"/>
              </a:ext>
            </a:extLst>
          </p:cNvPr>
          <p:cNvSpPr txBox="1"/>
          <p:nvPr/>
        </p:nvSpPr>
        <p:spPr>
          <a:xfrm>
            <a:off x="172720" y="6004059"/>
            <a:ext cx="7802880" cy="369332"/>
          </a:xfrm>
          <a:prstGeom prst="rect">
            <a:avLst/>
          </a:prstGeom>
          <a:solidFill>
            <a:schemeClr val="bg1"/>
          </a:solidFill>
        </p:spPr>
        <p:txBody>
          <a:bodyPr wrap="square" rtlCol="0">
            <a:spAutoFit/>
          </a:bodyPr>
          <a:lstStyle/>
          <a:p>
            <a:r>
              <a:rPr lang="de-DE" dirty="0"/>
              <a:t>Unternehmen steht im Hintergrund, das einzelne Produkt wird beworben</a:t>
            </a:r>
          </a:p>
        </p:txBody>
      </p:sp>
      <p:sp>
        <p:nvSpPr>
          <p:cNvPr id="15" name="Titel 1">
            <a:extLst>
              <a:ext uri="{FF2B5EF4-FFF2-40B4-BE49-F238E27FC236}">
                <a16:creationId xmlns:a16="http://schemas.microsoft.com/office/drawing/2014/main" id="{3DF02866-9CB1-405C-82E4-08AC9B4EFF84}"/>
              </a:ext>
            </a:extLst>
          </p:cNvPr>
          <p:cNvSpPr txBox="1">
            <a:spLocks/>
          </p:cNvSpPr>
          <p:nvPr/>
        </p:nvSpPr>
        <p:spPr>
          <a:xfrm>
            <a:off x="436853" y="63207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dirty="0">
                <a:latin typeface="Arial Nova Cond Light" panose="020B0306020202020204" pitchFamily="34" charset="0"/>
              </a:rPr>
              <a:t>Auswirkungen auf Marketing &amp; Branding</a:t>
            </a:r>
          </a:p>
        </p:txBody>
      </p:sp>
    </p:spTree>
    <p:extLst>
      <p:ext uri="{BB962C8B-B14F-4D97-AF65-F5344CB8AC3E}">
        <p14:creationId xmlns:p14="http://schemas.microsoft.com/office/powerpoint/2010/main" val="4141302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1">
            <a:extLst>
              <a:ext uri="{FF2B5EF4-FFF2-40B4-BE49-F238E27FC236}">
                <a16:creationId xmlns:a16="http://schemas.microsoft.com/office/drawing/2014/main" id="{8BADD10E-5E1C-4E7A-BD9B-5DB9AA5C7D9D}"/>
              </a:ext>
            </a:extLst>
          </p:cNvPr>
          <p:cNvSpPr>
            <a:spLocks noGrp="1"/>
          </p:cNvSpPr>
          <p:nvPr>
            <p:ph type="title"/>
          </p:nvPr>
        </p:nvSpPr>
        <p:spPr>
          <a:xfrm>
            <a:off x="838200" y="365125"/>
            <a:ext cx="10515600" cy="1325563"/>
          </a:xfrm>
        </p:spPr>
        <p:txBody>
          <a:bodyPr/>
          <a:lstStyle/>
          <a:p>
            <a:r>
              <a:rPr lang="de-DE" dirty="0">
                <a:latin typeface="Arial Nova Cond Light" panose="020B0306020202020204" pitchFamily="34" charset="0"/>
              </a:rPr>
              <a:t>Zielgruppenanalyse</a:t>
            </a:r>
          </a:p>
        </p:txBody>
      </p:sp>
      <p:sp>
        <p:nvSpPr>
          <p:cNvPr id="11" name="Inhaltsplatzhalter 2">
            <a:extLst>
              <a:ext uri="{FF2B5EF4-FFF2-40B4-BE49-F238E27FC236}">
                <a16:creationId xmlns:a16="http://schemas.microsoft.com/office/drawing/2014/main" id="{A4C108AE-F14C-481D-A4BC-974727F86DF1}"/>
              </a:ext>
            </a:extLst>
          </p:cNvPr>
          <p:cNvSpPr>
            <a:spLocks noGrp="1"/>
          </p:cNvSpPr>
          <p:nvPr>
            <p:ph idx="1"/>
          </p:nvPr>
        </p:nvSpPr>
        <p:spPr>
          <a:xfrm>
            <a:off x="965200" y="1968499"/>
            <a:ext cx="10261600" cy="4297363"/>
          </a:xfrm>
        </p:spPr>
        <p:txBody>
          <a:bodyPr>
            <a:normAutofit/>
          </a:bodyPr>
          <a:lstStyle/>
          <a:p>
            <a:pPr marL="0" indent="0" algn="just">
              <a:lnSpc>
                <a:spcPct val="107000"/>
              </a:lnSpc>
              <a:spcAft>
                <a:spcPts val="800"/>
              </a:spcAft>
              <a:buNone/>
            </a:pPr>
            <a:r>
              <a:rPr lang="de-DE" sz="2000" dirty="0">
                <a:effectLst/>
                <a:latin typeface="Arial Nova Cond Light" panose="020B0306020202020204" pitchFamily="34" charset="0"/>
                <a:ea typeface="Calibri" panose="020F0502020204030204" pitchFamily="34" charset="0"/>
                <a:cs typeface="Times New Roman" panose="02020603050405020304" pitchFamily="18" charset="0"/>
              </a:rPr>
              <a:t>Die Zielgruppe unseres Produkts werden ausschließlich Geschäftskunden sein, mit Fokus auf Führungskräfte, da es für Unternehmen spezialisiert ist und in privatem Bereich keine Anwendung findet. Bei den Berufsfeldern gibt es keine Einschränkung. Die Unternehmensgröße ist für unser Produkt irrelevant, ausgenommen vom Preis. Kaufmuster von Unternehmen hinsichtlich ihrer Größe, ihres Standorts und ihrer Unternehmensgröße können zum aktuellen Zeitpunkt der Produktentwicklung nicht festgelegt werden, denn es wurden noch keine Produkte verkauft. Allerdings gibt es Produktseitig keine Einschränkungen bei einer der Kriterien. Die Zielgruppe sollte erstes Interesse an der Mitarbeiterzufriedenheit haben und diese verbessern und analysieren wollen. Zudem sollten die Werte des Mitarbeiters als wichtigstes Kapital geteilt werden. </a:t>
            </a:r>
          </a:p>
        </p:txBody>
      </p:sp>
    </p:spTree>
    <p:extLst>
      <p:ext uri="{BB962C8B-B14F-4D97-AF65-F5344CB8AC3E}">
        <p14:creationId xmlns:p14="http://schemas.microsoft.com/office/powerpoint/2010/main" val="2909259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1">
            <a:extLst>
              <a:ext uri="{FF2B5EF4-FFF2-40B4-BE49-F238E27FC236}">
                <a16:creationId xmlns:a16="http://schemas.microsoft.com/office/drawing/2014/main" id="{8BADD10E-5E1C-4E7A-BD9B-5DB9AA5C7D9D}"/>
              </a:ext>
            </a:extLst>
          </p:cNvPr>
          <p:cNvSpPr>
            <a:spLocks noGrp="1"/>
          </p:cNvSpPr>
          <p:nvPr>
            <p:ph type="title"/>
          </p:nvPr>
        </p:nvSpPr>
        <p:spPr>
          <a:xfrm>
            <a:off x="838200" y="365125"/>
            <a:ext cx="10515600" cy="1325563"/>
          </a:xfrm>
        </p:spPr>
        <p:txBody>
          <a:bodyPr/>
          <a:lstStyle/>
          <a:p>
            <a:r>
              <a:rPr lang="de-DE" dirty="0">
                <a:latin typeface="Arial Nova Cond Light" panose="020B0306020202020204" pitchFamily="34" charset="0"/>
              </a:rPr>
              <a:t>Zielgruppenanalyse</a:t>
            </a:r>
          </a:p>
        </p:txBody>
      </p:sp>
      <p:sp>
        <p:nvSpPr>
          <p:cNvPr id="11" name="Inhaltsplatzhalter 2">
            <a:extLst>
              <a:ext uri="{FF2B5EF4-FFF2-40B4-BE49-F238E27FC236}">
                <a16:creationId xmlns:a16="http://schemas.microsoft.com/office/drawing/2014/main" id="{A4C108AE-F14C-481D-A4BC-974727F86DF1}"/>
              </a:ext>
            </a:extLst>
          </p:cNvPr>
          <p:cNvSpPr>
            <a:spLocks noGrp="1"/>
          </p:cNvSpPr>
          <p:nvPr>
            <p:ph idx="1"/>
          </p:nvPr>
        </p:nvSpPr>
        <p:spPr>
          <a:xfrm>
            <a:off x="838200" y="1854200"/>
            <a:ext cx="10795000" cy="4864099"/>
          </a:xfrm>
        </p:spPr>
        <p:txBody>
          <a:bodyPr>
            <a:normAutofit/>
          </a:bodyPr>
          <a:lstStyle/>
          <a:p>
            <a:pPr marL="0" indent="0" algn="just">
              <a:lnSpc>
                <a:spcPct val="107000"/>
              </a:lnSpc>
              <a:spcAft>
                <a:spcPts val="800"/>
              </a:spcAft>
              <a:buNone/>
            </a:pPr>
            <a:r>
              <a:rPr lang="de-DE" sz="2000" dirty="0">
                <a:effectLst/>
                <a:latin typeface="Arial Nova Cond Light" panose="020B0306020202020204" pitchFamily="34" charset="0"/>
                <a:ea typeface="Calibri" panose="020F0502020204030204" pitchFamily="34" charset="0"/>
                <a:cs typeface="Times New Roman" panose="02020603050405020304" pitchFamily="18" charset="0"/>
              </a:rPr>
              <a:t>Das Kaufverhalten ist abhängig vom Kaufmotiv, dem Beeinflusser, dem Verkaufsort, der Kauffrequenz, dem Wochentag und der Uhrzeit des Kaufes. Das Kaufmotiv sind Motivationen wie die Verbesserung und Feststellung der Mitarbeiterzufriedenheit sowie die Entdeckung, welche Zufriedenheitsverbesserungsmöglichkeiten am besten helfen. Die Kaufentscheidung der Zielgruppe wird beeinflusst durch das Vermögen des Unternehmens und durch die verschiedenen Abteilungsleiter, die ihre Mitarbeiter zufriedener machen wollen oder auch nicht, falls sie ihre Mitarbeiter als zufrieden ansehen. Der Verkaufsort ist hauptsächlich online und es gibt verschiedene Pakete, die gebucht werden können. Die Pakete haben unterschiedlich lange Laufzeiten und eine Testlaufzeit, die Preise sind dem angepasst und es kommen die individuellen Installationskosten dazu. Die Kauffrequenz ist abhängig von dem gewählten Paket und der Zufriedenheit, ob dass Paket erneut gebucht wird. Da das Produkt noch nicht verkauft wird, kann noch kein bevorzugter Verkaufstag oder Uhrzeit ermittelt werden. </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sz="2000" dirty="0"/>
          </a:p>
        </p:txBody>
      </p:sp>
    </p:spTree>
    <p:extLst>
      <p:ext uri="{BB962C8B-B14F-4D97-AF65-F5344CB8AC3E}">
        <p14:creationId xmlns:p14="http://schemas.microsoft.com/office/powerpoint/2010/main" val="3674932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4EE4E9-9141-4BC2-93C2-27CD4567EA68}"/>
              </a:ext>
            </a:extLst>
          </p:cNvPr>
          <p:cNvSpPr>
            <a:spLocks noGrp="1"/>
          </p:cNvSpPr>
          <p:nvPr>
            <p:ph type="title"/>
          </p:nvPr>
        </p:nvSpPr>
        <p:spPr>
          <a:xfrm>
            <a:off x="2990850" y="2132012"/>
            <a:ext cx="6210300" cy="2593975"/>
          </a:xfrm>
        </p:spPr>
        <p:txBody>
          <a:bodyPr>
            <a:normAutofit/>
          </a:bodyPr>
          <a:lstStyle/>
          <a:p>
            <a:pPr algn="ctr"/>
            <a:r>
              <a:rPr lang="de-DE" sz="7200" dirty="0">
                <a:latin typeface="Arial Nova Cond Light" panose="020B0306020202020204" pitchFamily="34" charset="0"/>
              </a:rPr>
              <a:t>Systementwurf</a:t>
            </a:r>
          </a:p>
        </p:txBody>
      </p:sp>
    </p:spTree>
    <p:extLst>
      <p:ext uri="{BB962C8B-B14F-4D97-AF65-F5344CB8AC3E}">
        <p14:creationId xmlns:p14="http://schemas.microsoft.com/office/powerpoint/2010/main" val="93717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B318EC-EA84-4E70-AC31-9E5EDF8C3DAC}"/>
              </a:ext>
            </a:extLst>
          </p:cNvPr>
          <p:cNvSpPr>
            <a:spLocks noGrp="1"/>
          </p:cNvSpPr>
          <p:nvPr>
            <p:ph type="title"/>
          </p:nvPr>
        </p:nvSpPr>
        <p:spPr/>
        <p:txBody>
          <a:bodyPr/>
          <a:lstStyle/>
          <a:p>
            <a:r>
              <a:rPr lang="de-DE" dirty="0">
                <a:latin typeface="Arial Nova Cond Light" panose="020B0306020202020204" pitchFamily="34" charset="0"/>
              </a:rPr>
              <a:t>Zu bearbeiten</a:t>
            </a:r>
          </a:p>
        </p:txBody>
      </p:sp>
      <p:sp>
        <p:nvSpPr>
          <p:cNvPr id="3" name="Inhaltsplatzhalter 2">
            <a:extLst>
              <a:ext uri="{FF2B5EF4-FFF2-40B4-BE49-F238E27FC236}">
                <a16:creationId xmlns:a16="http://schemas.microsoft.com/office/drawing/2014/main" id="{C30A841D-26DB-4E65-A701-58DE035D7B2E}"/>
              </a:ext>
            </a:extLst>
          </p:cNvPr>
          <p:cNvSpPr>
            <a:spLocks noGrp="1"/>
          </p:cNvSpPr>
          <p:nvPr>
            <p:ph idx="1"/>
          </p:nvPr>
        </p:nvSpPr>
        <p:spPr>
          <a:xfrm>
            <a:off x="1054100" y="2506662"/>
            <a:ext cx="10515600" cy="4351338"/>
          </a:xfrm>
        </p:spPr>
        <p:txBody>
          <a:bodyPr/>
          <a:lstStyle/>
          <a:p>
            <a:r>
              <a:rPr lang="de-DE" sz="2000" dirty="0">
                <a:latin typeface="Arial Nova Cond Light" panose="020B0306020202020204" pitchFamily="34" charset="0"/>
              </a:rPr>
              <a:t>Ereignis-Reaktionsmodell:</a:t>
            </a:r>
          </a:p>
          <a:p>
            <a:r>
              <a:rPr lang="de-DE" sz="2000" dirty="0">
                <a:latin typeface="Arial Nova Cond Light" panose="020B0306020202020204" pitchFamily="34" charset="0"/>
              </a:rPr>
              <a:t>Entscheidungstabellen:</a:t>
            </a:r>
          </a:p>
          <a:p>
            <a:r>
              <a:rPr lang="de-DE" sz="2000" dirty="0">
                <a:latin typeface="Arial Nova Cond Light" panose="020B0306020202020204" pitchFamily="34" charset="0"/>
              </a:rPr>
              <a:t>Beschreibung d. verwendeten Algorithmen:</a:t>
            </a:r>
          </a:p>
          <a:p>
            <a:r>
              <a:rPr lang="de-DE" sz="2000" dirty="0">
                <a:latin typeface="Arial Nova Cond Light" panose="020B0306020202020204" pitchFamily="34" charset="0"/>
              </a:rPr>
              <a:t>Falls nötig: Geschäftsprozessmodelle</a:t>
            </a:r>
          </a:p>
          <a:p>
            <a:r>
              <a:rPr lang="de-DE" sz="2000" dirty="0">
                <a:latin typeface="Arial Nova Cond Light" panose="020B0306020202020204" pitchFamily="34" charset="0"/>
              </a:rPr>
              <a:t>Use Case Schablone/Aktivitätsdiagramm:</a:t>
            </a:r>
          </a:p>
          <a:p>
            <a:endParaRPr lang="de-DE" dirty="0"/>
          </a:p>
        </p:txBody>
      </p:sp>
      <p:sp>
        <p:nvSpPr>
          <p:cNvPr id="11" name="Rectangle 8">
            <a:extLst>
              <a:ext uri="{FF2B5EF4-FFF2-40B4-BE49-F238E27FC236}">
                <a16:creationId xmlns:a16="http://schemas.microsoft.com/office/drawing/2014/main" id="{9CD7F2D1-50A5-4C33-A8D5-3D5B245C07C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118563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D6F69C-2E0F-4F63-840B-4E7EC2C0BB8C}"/>
              </a:ext>
            </a:extLst>
          </p:cNvPr>
          <p:cNvSpPr>
            <a:spLocks noGrp="1"/>
          </p:cNvSpPr>
          <p:nvPr>
            <p:ph type="title"/>
          </p:nvPr>
        </p:nvSpPr>
        <p:spPr/>
        <p:txBody>
          <a:bodyPr/>
          <a:lstStyle/>
          <a:p>
            <a:r>
              <a:rPr lang="de-DE" dirty="0">
                <a:latin typeface="Arial Nova Cond Light" panose="020B0306020202020204" pitchFamily="34" charset="0"/>
              </a:rPr>
              <a:t>Use Case Schablone</a:t>
            </a:r>
          </a:p>
        </p:txBody>
      </p:sp>
      <p:sp>
        <p:nvSpPr>
          <p:cNvPr id="3" name="Inhaltsplatzhalter 2">
            <a:extLst>
              <a:ext uri="{FF2B5EF4-FFF2-40B4-BE49-F238E27FC236}">
                <a16:creationId xmlns:a16="http://schemas.microsoft.com/office/drawing/2014/main" id="{64863242-E9A5-47D1-AB38-87B0FCC86DB4}"/>
              </a:ext>
            </a:extLst>
          </p:cNvPr>
          <p:cNvSpPr>
            <a:spLocks noGrp="1"/>
          </p:cNvSpPr>
          <p:nvPr>
            <p:ph idx="1"/>
          </p:nvPr>
        </p:nvSpPr>
        <p:spPr>
          <a:xfrm>
            <a:off x="838200" y="1690688"/>
            <a:ext cx="10515600" cy="5005387"/>
          </a:xfrm>
        </p:spPr>
        <p:txBody>
          <a:bodyPr>
            <a:normAutofit fontScale="92500" lnSpcReduction="10000"/>
          </a:bodyPr>
          <a:lstStyle/>
          <a:p>
            <a:pPr marL="342900" lvl="0" indent="-342900">
              <a:lnSpc>
                <a:spcPct val="120000"/>
              </a:lnSpc>
              <a:buFont typeface="+mj-lt"/>
              <a:buAutoNum type="arabicPeriod"/>
              <a:tabLst>
                <a:tab pos="457200" algn="l"/>
              </a:tabLst>
            </a:pPr>
            <a:r>
              <a:rPr lang="de-DE" sz="1700" b="1" dirty="0">
                <a:effectLst/>
                <a:latin typeface="Arial Nova Cond Light" panose="020B0306020202020204" pitchFamily="34" charset="0"/>
                <a:ea typeface="Calibri" panose="020F0502020204030204" pitchFamily="34" charset="0"/>
                <a:cs typeface="Times New Roman" panose="02020603050405020304" pitchFamily="18" charset="0"/>
              </a:rPr>
              <a:t>Use Case: </a:t>
            </a:r>
            <a:r>
              <a:rPr lang="de-DE" sz="1700" dirty="0">
                <a:effectLst/>
                <a:latin typeface="Arial Nova Cond Light" panose="020B0306020202020204" pitchFamily="34" charset="0"/>
                <a:ea typeface="Calibri" panose="020F0502020204030204" pitchFamily="34" charset="0"/>
                <a:cs typeface="Times New Roman" panose="02020603050405020304" pitchFamily="18" charset="0"/>
              </a:rPr>
              <a:t>Foto aufnehmen #001</a:t>
            </a:r>
          </a:p>
          <a:p>
            <a:pPr marL="342900" lvl="0" indent="-342900">
              <a:lnSpc>
                <a:spcPct val="120000"/>
              </a:lnSpc>
              <a:buFont typeface="+mj-lt"/>
              <a:buAutoNum type="arabicPeriod"/>
              <a:tabLst>
                <a:tab pos="457200" algn="l"/>
              </a:tabLst>
            </a:pPr>
            <a:r>
              <a:rPr lang="de-DE" sz="1700" b="1" dirty="0">
                <a:effectLst/>
                <a:latin typeface="Arial Nova Cond Light" panose="020B0306020202020204" pitchFamily="34" charset="0"/>
                <a:ea typeface="Calibri" panose="020F0502020204030204" pitchFamily="34" charset="0"/>
                <a:cs typeface="Times New Roman" panose="02020603050405020304" pitchFamily="18" charset="0"/>
              </a:rPr>
              <a:t>Ziel: </a:t>
            </a:r>
            <a:r>
              <a:rPr lang="de-DE" sz="1700" dirty="0">
                <a:effectLst/>
                <a:latin typeface="Arial Nova Cond Light" panose="020B0306020202020204" pitchFamily="34" charset="0"/>
                <a:ea typeface="Calibri" panose="020F0502020204030204" pitchFamily="34" charset="0"/>
                <a:cs typeface="Times New Roman" panose="02020603050405020304" pitchFamily="18" charset="0"/>
              </a:rPr>
              <a:t>Emotion des Kunden wird analysiert und ein personalisierter Vorschlag generiert</a:t>
            </a:r>
          </a:p>
          <a:p>
            <a:pPr marL="342900" lvl="0" indent="-342900">
              <a:lnSpc>
                <a:spcPct val="120000"/>
              </a:lnSpc>
              <a:buFont typeface="+mj-lt"/>
              <a:buAutoNum type="arabicPeriod"/>
              <a:tabLst>
                <a:tab pos="457200" algn="l"/>
              </a:tabLst>
            </a:pPr>
            <a:r>
              <a:rPr lang="de-DE" sz="1700" b="1" dirty="0">
                <a:effectLst/>
                <a:latin typeface="Arial Nova Cond Light" panose="020B0306020202020204" pitchFamily="34" charset="0"/>
                <a:ea typeface="Calibri" panose="020F0502020204030204" pitchFamily="34" charset="0"/>
                <a:cs typeface="Times New Roman" panose="02020603050405020304" pitchFamily="18" charset="0"/>
              </a:rPr>
              <a:t>Vorbedingung:</a:t>
            </a:r>
            <a:r>
              <a:rPr lang="de-DE" sz="1700" dirty="0">
                <a:effectLst/>
                <a:latin typeface="Arial Nova Cond Light" panose="020B0306020202020204" pitchFamily="34" charset="0"/>
                <a:ea typeface="Calibri" panose="020F0502020204030204" pitchFamily="34" charset="0"/>
                <a:cs typeface="Times New Roman" panose="02020603050405020304" pitchFamily="18" charset="0"/>
              </a:rPr>
              <a:t> App Berechtigung auf Kamera, Kunde muss Konto haben + angemeldet sein</a:t>
            </a:r>
          </a:p>
          <a:p>
            <a:pPr marL="342900" lvl="0" indent="-342900">
              <a:lnSpc>
                <a:spcPct val="120000"/>
              </a:lnSpc>
              <a:buFont typeface="+mj-lt"/>
              <a:buAutoNum type="arabicPeriod"/>
              <a:tabLst>
                <a:tab pos="457200" algn="l"/>
              </a:tabLst>
            </a:pPr>
            <a:r>
              <a:rPr lang="de-DE" sz="1700" b="1" dirty="0">
                <a:effectLst/>
                <a:latin typeface="Arial Nova Cond Light" panose="020B0306020202020204" pitchFamily="34" charset="0"/>
                <a:ea typeface="Calibri" panose="020F0502020204030204" pitchFamily="34" charset="0"/>
                <a:cs typeface="Times New Roman" panose="02020603050405020304" pitchFamily="18" charset="0"/>
              </a:rPr>
              <a:t>Nachbedingung Erfolg: </a:t>
            </a:r>
            <a:r>
              <a:rPr lang="de-DE" sz="1700" dirty="0">
                <a:effectLst/>
                <a:latin typeface="Arial Nova Cond Light" panose="020B0306020202020204" pitchFamily="34" charset="0"/>
                <a:ea typeface="Calibri" panose="020F0502020204030204" pitchFamily="34" charset="0"/>
                <a:cs typeface="Times New Roman" panose="02020603050405020304" pitchFamily="18" charset="0"/>
              </a:rPr>
              <a:t>Kunde erhält personalisierten Vorschlag</a:t>
            </a:r>
          </a:p>
          <a:p>
            <a:pPr marL="342900" lvl="0" indent="-342900">
              <a:lnSpc>
                <a:spcPct val="120000"/>
              </a:lnSpc>
              <a:buFont typeface="+mj-lt"/>
              <a:buAutoNum type="arabicPeriod"/>
              <a:tabLst>
                <a:tab pos="457200" algn="l"/>
              </a:tabLst>
            </a:pPr>
            <a:r>
              <a:rPr lang="de-DE" sz="1700" b="1" dirty="0">
                <a:effectLst/>
                <a:latin typeface="Arial Nova Cond Light" panose="020B0306020202020204" pitchFamily="34" charset="0"/>
                <a:ea typeface="Calibri" panose="020F0502020204030204" pitchFamily="34" charset="0"/>
                <a:cs typeface="Times New Roman" panose="02020603050405020304" pitchFamily="18" charset="0"/>
              </a:rPr>
              <a:t>Nachbedingung Fehlschlag: </a:t>
            </a:r>
            <a:r>
              <a:rPr lang="de-DE" sz="1700" dirty="0">
                <a:effectLst/>
                <a:latin typeface="Arial Nova Cond Light" panose="020B0306020202020204" pitchFamily="34" charset="0"/>
                <a:ea typeface="Calibri" panose="020F0502020204030204" pitchFamily="34" charset="0"/>
                <a:cs typeface="Times New Roman" panose="02020603050405020304" pitchFamily="18" charset="0"/>
              </a:rPr>
              <a:t>Fehlermeldung + Kunde muss noch ein Foto aufnehmen</a:t>
            </a:r>
          </a:p>
          <a:p>
            <a:pPr marL="342900" lvl="0" indent="-342900">
              <a:lnSpc>
                <a:spcPct val="120000"/>
              </a:lnSpc>
              <a:buFont typeface="+mj-lt"/>
              <a:buAutoNum type="arabicPeriod"/>
              <a:tabLst>
                <a:tab pos="457200" algn="l"/>
              </a:tabLst>
            </a:pPr>
            <a:r>
              <a:rPr lang="de-DE" sz="1700" b="1" dirty="0">
                <a:effectLst/>
                <a:latin typeface="Arial Nova Cond Light" panose="020B0306020202020204" pitchFamily="34" charset="0"/>
                <a:ea typeface="Calibri" panose="020F0502020204030204" pitchFamily="34" charset="0"/>
                <a:cs typeface="Times New Roman" panose="02020603050405020304" pitchFamily="18" charset="0"/>
              </a:rPr>
              <a:t>Akteure: </a:t>
            </a:r>
            <a:r>
              <a:rPr lang="de-DE" sz="1700" dirty="0">
                <a:effectLst/>
                <a:latin typeface="Arial Nova Cond Light" panose="020B0306020202020204" pitchFamily="34" charset="0"/>
                <a:ea typeface="Calibri" panose="020F0502020204030204" pitchFamily="34" charset="0"/>
                <a:cs typeface="Times New Roman" panose="02020603050405020304" pitchFamily="18" charset="0"/>
              </a:rPr>
              <a:t>Kunde </a:t>
            </a:r>
          </a:p>
          <a:p>
            <a:pPr marL="342900" lvl="0" indent="-342900">
              <a:lnSpc>
                <a:spcPct val="120000"/>
              </a:lnSpc>
              <a:buFont typeface="+mj-lt"/>
              <a:buAutoNum type="arabicPeriod"/>
              <a:tabLst>
                <a:tab pos="457200" algn="l"/>
              </a:tabLst>
            </a:pPr>
            <a:r>
              <a:rPr lang="de-DE" sz="1700" b="1" dirty="0">
                <a:effectLst/>
                <a:latin typeface="Arial Nova Cond Light" panose="020B0306020202020204" pitchFamily="34" charset="0"/>
                <a:ea typeface="Calibri" panose="020F0502020204030204" pitchFamily="34" charset="0"/>
                <a:cs typeface="Times New Roman" panose="02020603050405020304" pitchFamily="18" charset="0"/>
              </a:rPr>
              <a:t>Auslösendes Ereignis: </a:t>
            </a:r>
            <a:r>
              <a:rPr lang="de-DE" sz="1700" dirty="0">
                <a:effectLst/>
                <a:latin typeface="Arial Nova Cond Light" panose="020B0306020202020204" pitchFamily="34" charset="0"/>
                <a:ea typeface="Calibri" panose="020F0502020204030204" pitchFamily="34" charset="0"/>
                <a:cs typeface="Times New Roman" panose="02020603050405020304" pitchFamily="18" charset="0"/>
              </a:rPr>
              <a:t>Kunde drückt Button „Foto aufnehmen“</a:t>
            </a:r>
          </a:p>
          <a:p>
            <a:pPr marL="342900" lvl="0" indent="-342900">
              <a:lnSpc>
                <a:spcPct val="120000"/>
              </a:lnSpc>
              <a:buFont typeface="+mj-lt"/>
              <a:buAutoNum type="arabicPeriod"/>
              <a:tabLst>
                <a:tab pos="457200" algn="l"/>
              </a:tabLst>
            </a:pPr>
            <a:r>
              <a:rPr lang="de-DE" sz="1700" b="1" dirty="0">
                <a:effectLst/>
                <a:latin typeface="Arial Nova Cond Light" panose="020B0306020202020204" pitchFamily="34" charset="0"/>
                <a:ea typeface="Calibri" panose="020F0502020204030204" pitchFamily="34" charset="0"/>
                <a:cs typeface="Times New Roman" panose="02020603050405020304" pitchFamily="18" charset="0"/>
              </a:rPr>
              <a:t>Beschreibung:</a:t>
            </a:r>
            <a:endParaRPr lang="de-DE" sz="1700" dirty="0">
              <a:effectLst/>
              <a:latin typeface="Arial Nova Cond Light" panose="020B0306020202020204" pitchFamily="34" charset="0"/>
              <a:ea typeface="Calibri" panose="020F0502020204030204" pitchFamily="34" charset="0"/>
              <a:cs typeface="Times New Roman" panose="02020603050405020304" pitchFamily="18" charset="0"/>
            </a:endParaRPr>
          </a:p>
          <a:p>
            <a:pPr marL="742950" lvl="1" indent="-285750">
              <a:lnSpc>
                <a:spcPct val="120000"/>
              </a:lnSpc>
              <a:buFont typeface="+mj-lt"/>
              <a:buAutoNum type="arabicPeriod"/>
              <a:tabLst>
                <a:tab pos="914400" algn="l"/>
              </a:tabLst>
            </a:pPr>
            <a:r>
              <a:rPr lang="de-DE" sz="1700" dirty="0">
                <a:effectLst/>
                <a:latin typeface="Arial Nova Cond Light" panose="020B0306020202020204" pitchFamily="34" charset="0"/>
                <a:ea typeface="Calibri" panose="020F0502020204030204" pitchFamily="34" charset="0"/>
                <a:cs typeface="Times New Roman" panose="02020603050405020304" pitchFamily="18" charset="0"/>
              </a:rPr>
              <a:t>Prüfung ob Kunde bereits registriert</a:t>
            </a:r>
          </a:p>
          <a:p>
            <a:pPr marL="742950" lvl="1" indent="-285750">
              <a:lnSpc>
                <a:spcPct val="120000"/>
              </a:lnSpc>
              <a:buFont typeface="+mj-lt"/>
              <a:buAutoNum type="arabicPeriod"/>
              <a:tabLst>
                <a:tab pos="914400" algn="l"/>
              </a:tabLst>
            </a:pPr>
            <a:r>
              <a:rPr lang="de-DE" sz="1700" dirty="0">
                <a:effectLst/>
                <a:latin typeface="Arial Nova Cond Light" panose="020B0306020202020204" pitchFamily="34" charset="0"/>
                <a:ea typeface="Calibri" panose="020F0502020204030204" pitchFamily="34" charset="0"/>
                <a:cs typeface="Times New Roman" panose="02020603050405020304" pitchFamily="18" charset="0"/>
              </a:rPr>
              <a:t>Prüfung Berechtigung Kamera</a:t>
            </a:r>
          </a:p>
          <a:p>
            <a:pPr marL="742950" lvl="1" indent="-285750">
              <a:lnSpc>
                <a:spcPct val="120000"/>
              </a:lnSpc>
              <a:buFont typeface="+mj-lt"/>
              <a:buAutoNum type="arabicPeriod"/>
              <a:tabLst>
                <a:tab pos="914400" algn="l"/>
              </a:tabLst>
            </a:pPr>
            <a:r>
              <a:rPr lang="de-DE" sz="1700" dirty="0">
                <a:effectLst/>
                <a:latin typeface="Arial Nova Cond Light" panose="020B0306020202020204" pitchFamily="34" charset="0"/>
                <a:ea typeface="Calibri" panose="020F0502020204030204" pitchFamily="34" charset="0"/>
                <a:cs typeface="Times New Roman" panose="02020603050405020304" pitchFamily="18" charset="0"/>
              </a:rPr>
              <a:t>Foto aufnehmen</a:t>
            </a:r>
          </a:p>
          <a:p>
            <a:pPr marL="742950" lvl="1" indent="-285750">
              <a:lnSpc>
                <a:spcPct val="120000"/>
              </a:lnSpc>
              <a:buFont typeface="+mj-lt"/>
              <a:buAutoNum type="arabicPeriod"/>
              <a:tabLst>
                <a:tab pos="914400" algn="l"/>
              </a:tabLst>
            </a:pPr>
            <a:r>
              <a:rPr lang="de-DE" sz="1700" dirty="0">
                <a:effectLst/>
                <a:latin typeface="Arial Nova Cond Light" panose="020B0306020202020204" pitchFamily="34" charset="0"/>
                <a:ea typeface="Calibri" panose="020F0502020204030204" pitchFamily="34" charset="0"/>
                <a:cs typeface="Times New Roman" panose="02020603050405020304" pitchFamily="18" charset="0"/>
              </a:rPr>
              <a:t>Emotionsanalyse</a:t>
            </a:r>
          </a:p>
          <a:p>
            <a:pPr marL="742950" lvl="1" indent="-285750">
              <a:lnSpc>
                <a:spcPct val="120000"/>
              </a:lnSpc>
              <a:buFont typeface="+mj-lt"/>
              <a:buAutoNum type="arabicPeriod"/>
              <a:tabLst>
                <a:tab pos="914400" algn="l"/>
              </a:tabLst>
            </a:pPr>
            <a:r>
              <a:rPr lang="de-DE" sz="1700" dirty="0">
                <a:effectLst/>
                <a:latin typeface="Arial Nova Cond Light" panose="020B0306020202020204" pitchFamily="34" charset="0"/>
                <a:ea typeface="Calibri" panose="020F0502020204030204" pitchFamily="34" charset="0"/>
                <a:cs typeface="Times New Roman" panose="02020603050405020304" pitchFamily="18" charset="0"/>
              </a:rPr>
              <a:t>Vorschlag Generierung</a:t>
            </a:r>
          </a:p>
          <a:p>
            <a:endParaRPr lang="de-DE" dirty="0"/>
          </a:p>
        </p:txBody>
      </p:sp>
      <p:sp>
        <p:nvSpPr>
          <p:cNvPr id="4" name="Textfeld 3">
            <a:extLst>
              <a:ext uri="{FF2B5EF4-FFF2-40B4-BE49-F238E27FC236}">
                <a16:creationId xmlns:a16="http://schemas.microsoft.com/office/drawing/2014/main" id="{5A94753F-EF80-41A5-82A0-9FA15D725908}"/>
              </a:ext>
            </a:extLst>
          </p:cNvPr>
          <p:cNvSpPr txBox="1"/>
          <p:nvPr/>
        </p:nvSpPr>
        <p:spPr>
          <a:xfrm>
            <a:off x="7042731" y="3922398"/>
            <a:ext cx="4911144" cy="1467518"/>
          </a:xfrm>
          <a:prstGeom prst="rect">
            <a:avLst/>
          </a:prstGeom>
          <a:noFill/>
        </p:spPr>
        <p:txBody>
          <a:bodyPr wrap="square" rtlCol="0">
            <a:spAutoFit/>
          </a:bodyPr>
          <a:lstStyle/>
          <a:p>
            <a:pPr>
              <a:lnSpc>
                <a:spcPct val="107000"/>
              </a:lnSpc>
              <a:spcAft>
                <a:spcPts val="800"/>
              </a:spcAft>
            </a:pPr>
            <a:r>
              <a:rPr lang="de-DE" sz="1600" b="1" dirty="0">
                <a:effectLst/>
                <a:latin typeface="Arial Nova Cond Light" panose="020B0306020202020204" pitchFamily="34" charset="0"/>
                <a:ea typeface="Calibri" panose="020F0502020204030204" pitchFamily="34" charset="0"/>
                <a:cs typeface="Times New Roman" panose="02020603050405020304" pitchFamily="18" charset="0"/>
              </a:rPr>
              <a:t>Erweiterungen:</a:t>
            </a:r>
            <a:endParaRPr lang="de-DE" sz="1600" dirty="0">
              <a:effectLst/>
              <a:latin typeface="Arial Nova Cond Light" panose="020B0306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600" dirty="0">
                <a:effectLst/>
                <a:latin typeface="Arial Nova Cond Light" panose="020B0306020202020204" pitchFamily="34" charset="0"/>
                <a:ea typeface="Calibri" panose="020F0502020204030204" pitchFamily="34" charset="0"/>
                <a:cs typeface="Times New Roman" panose="02020603050405020304" pitchFamily="18" charset="0"/>
              </a:rPr>
              <a:t>1a Wenn nicht registriert </a:t>
            </a:r>
            <a:r>
              <a:rPr lang="de-DE" sz="1600" dirty="0">
                <a:effectLst/>
                <a:latin typeface="Arial Nova Cond Light" panose="020B0306020202020204" pitchFamily="34" charset="0"/>
                <a:ea typeface="Calibri" panose="020F0502020204030204" pitchFamily="34" charset="0"/>
                <a:cs typeface="Times New Roman" panose="02020603050405020304" pitchFamily="18" charset="0"/>
                <a:sym typeface="Wingdings" panose="05000000000000000000" pitchFamily="2" charset="2"/>
              </a:rPr>
              <a:t></a:t>
            </a:r>
            <a:r>
              <a:rPr lang="de-DE" sz="1600" dirty="0">
                <a:effectLst/>
                <a:latin typeface="Arial Nova Cond Light" panose="020B0306020202020204" pitchFamily="34" charset="0"/>
                <a:ea typeface="Calibri" panose="020F0502020204030204" pitchFamily="34" charset="0"/>
                <a:cs typeface="Times New Roman" panose="02020603050405020304" pitchFamily="18" charset="0"/>
              </a:rPr>
              <a:t> Neuregistrierung</a:t>
            </a:r>
          </a:p>
          <a:p>
            <a:pPr>
              <a:lnSpc>
                <a:spcPct val="107000"/>
              </a:lnSpc>
              <a:spcAft>
                <a:spcPts val="800"/>
              </a:spcAft>
            </a:pPr>
            <a:r>
              <a:rPr lang="de-DE" sz="1600" dirty="0">
                <a:effectLst/>
                <a:latin typeface="Arial Nova Cond Light" panose="020B0306020202020204" pitchFamily="34" charset="0"/>
                <a:ea typeface="Calibri" panose="020F0502020204030204" pitchFamily="34" charset="0"/>
                <a:cs typeface="Times New Roman" panose="02020603050405020304" pitchFamily="18" charset="0"/>
              </a:rPr>
              <a:t>1b Wenn keine Kamera Berechtigung </a:t>
            </a:r>
            <a:r>
              <a:rPr lang="de-DE" sz="1600" dirty="0">
                <a:effectLst/>
                <a:latin typeface="Arial Nova Cond Light" panose="020B0306020202020204" pitchFamily="34" charset="0"/>
                <a:ea typeface="Calibri" panose="020F0502020204030204" pitchFamily="34" charset="0"/>
                <a:cs typeface="Times New Roman" panose="02020603050405020304" pitchFamily="18" charset="0"/>
                <a:sym typeface="Wingdings" panose="05000000000000000000" pitchFamily="2" charset="2"/>
              </a:rPr>
              <a:t></a:t>
            </a:r>
            <a:r>
              <a:rPr lang="de-DE" sz="1600" dirty="0">
                <a:effectLst/>
                <a:latin typeface="Arial Nova Cond Light" panose="020B0306020202020204" pitchFamily="34" charset="0"/>
                <a:ea typeface="Calibri" panose="020F0502020204030204" pitchFamily="34" charset="0"/>
                <a:cs typeface="Times New Roman" panose="02020603050405020304" pitchFamily="18" charset="0"/>
              </a:rPr>
              <a:t> Berechtigung erteilen</a:t>
            </a:r>
          </a:p>
          <a:p>
            <a:endParaRPr lang="de-DE" dirty="0"/>
          </a:p>
        </p:txBody>
      </p:sp>
    </p:spTree>
    <p:extLst>
      <p:ext uri="{BB962C8B-B14F-4D97-AF65-F5344CB8AC3E}">
        <p14:creationId xmlns:p14="http://schemas.microsoft.com/office/powerpoint/2010/main" val="1417604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D6F69C-2E0F-4F63-840B-4E7EC2C0BB8C}"/>
              </a:ext>
            </a:extLst>
          </p:cNvPr>
          <p:cNvSpPr>
            <a:spLocks noGrp="1"/>
          </p:cNvSpPr>
          <p:nvPr>
            <p:ph type="title"/>
          </p:nvPr>
        </p:nvSpPr>
        <p:spPr/>
        <p:txBody>
          <a:bodyPr/>
          <a:lstStyle/>
          <a:p>
            <a:r>
              <a:rPr lang="de-DE" dirty="0">
                <a:latin typeface="Arial Nova Cond Light" panose="020B0306020202020204" pitchFamily="34" charset="0"/>
              </a:rPr>
              <a:t>Use Case Schablone</a:t>
            </a:r>
          </a:p>
        </p:txBody>
      </p:sp>
      <p:sp>
        <p:nvSpPr>
          <p:cNvPr id="3" name="Inhaltsplatzhalter 2">
            <a:extLst>
              <a:ext uri="{FF2B5EF4-FFF2-40B4-BE49-F238E27FC236}">
                <a16:creationId xmlns:a16="http://schemas.microsoft.com/office/drawing/2014/main" id="{64863242-E9A5-47D1-AB38-87B0FCC86DB4}"/>
              </a:ext>
            </a:extLst>
          </p:cNvPr>
          <p:cNvSpPr>
            <a:spLocks noGrp="1"/>
          </p:cNvSpPr>
          <p:nvPr>
            <p:ph idx="1"/>
          </p:nvPr>
        </p:nvSpPr>
        <p:spPr/>
        <p:txBody>
          <a:bodyPr>
            <a:noAutofit/>
          </a:bodyPr>
          <a:lstStyle/>
          <a:p>
            <a:pPr marL="342900" lvl="0" indent="-342900">
              <a:lnSpc>
                <a:spcPct val="107000"/>
              </a:lnSpc>
              <a:buFont typeface="+mj-lt"/>
              <a:buAutoNum type="arabicPeriod"/>
              <a:tabLst>
                <a:tab pos="457200" algn="l"/>
              </a:tabLst>
            </a:pPr>
            <a:r>
              <a:rPr lang="de-DE" sz="1600" b="1" dirty="0">
                <a:effectLst/>
                <a:latin typeface="Arial Nova Cond Light" panose="020B0306020202020204" pitchFamily="34" charset="0"/>
                <a:ea typeface="Calibri" panose="020F0502020204030204" pitchFamily="34" charset="0"/>
                <a:cs typeface="Times New Roman" panose="02020603050405020304" pitchFamily="18" charset="0"/>
              </a:rPr>
              <a:t>Use Case: </a:t>
            </a:r>
            <a:r>
              <a:rPr lang="de-DE" sz="1600" dirty="0">
                <a:effectLst/>
                <a:latin typeface="Arial Nova Cond Light" panose="020B0306020202020204" pitchFamily="34" charset="0"/>
                <a:ea typeface="Calibri" panose="020F0502020204030204" pitchFamily="34" charset="0"/>
                <a:cs typeface="Times New Roman" panose="02020603050405020304" pitchFamily="18" charset="0"/>
              </a:rPr>
              <a:t>Archiv öffnen #002</a:t>
            </a:r>
          </a:p>
          <a:p>
            <a:pPr marL="342900" lvl="0" indent="-342900">
              <a:lnSpc>
                <a:spcPct val="107000"/>
              </a:lnSpc>
              <a:buFont typeface="+mj-lt"/>
              <a:buAutoNum type="arabicPeriod"/>
              <a:tabLst>
                <a:tab pos="457200" algn="l"/>
              </a:tabLst>
            </a:pPr>
            <a:r>
              <a:rPr lang="de-DE" sz="1600" b="1" dirty="0">
                <a:effectLst/>
                <a:latin typeface="Arial Nova Cond Light" panose="020B0306020202020204" pitchFamily="34" charset="0"/>
                <a:ea typeface="Calibri" panose="020F0502020204030204" pitchFamily="34" charset="0"/>
                <a:cs typeface="Times New Roman" panose="02020603050405020304" pitchFamily="18" charset="0"/>
              </a:rPr>
              <a:t>Ziel: </a:t>
            </a:r>
            <a:r>
              <a:rPr lang="de-DE" sz="1600" dirty="0">
                <a:effectLst/>
                <a:latin typeface="Arial Nova Cond Light" panose="020B0306020202020204" pitchFamily="34" charset="0"/>
                <a:ea typeface="Calibri" panose="020F0502020204030204" pitchFamily="34" charset="0"/>
                <a:cs typeface="Times New Roman" panose="02020603050405020304" pitchFamily="18" charset="0"/>
              </a:rPr>
              <a:t>Kunde kann Stimmungsbarometer der letzten Zeit anschauen</a:t>
            </a:r>
          </a:p>
          <a:p>
            <a:pPr marL="342900" lvl="0" indent="-342900">
              <a:lnSpc>
                <a:spcPct val="107000"/>
              </a:lnSpc>
              <a:buFont typeface="+mj-lt"/>
              <a:buAutoNum type="arabicPeriod"/>
              <a:tabLst>
                <a:tab pos="457200" algn="l"/>
              </a:tabLst>
            </a:pPr>
            <a:r>
              <a:rPr lang="de-DE" sz="1600" b="1" dirty="0">
                <a:effectLst/>
                <a:latin typeface="Arial Nova Cond Light" panose="020B0306020202020204" pitchFamily="34" charset="0"/>
                <a:ea typeface="Calibri" panose="020F0502020204030204" pitchFamily="34" charset="0"/>
                <a:cs typeface="Times New Roman" panose="02020603050405020304" pitchFamily="18" charset="0"/>
              </a:rPr>
              <a:t>Vorbedingung:</a:t>
            </a:r>
            <a:r>
              <a:rPr lang="de-DE" sz="1600" dirty="0">
                <a:effectLst/>
                <a:latin typeface="Arial Nova Cond Light" panose="020B0306020202020204" pitchFamily="34" charset="0"/>
                <a:ea typeface="Calibri" panose="020F0502020204030204" pitchFamily="34" charset="0"/>
                <a:cs typeface="Times New Roman" panose="02020603050405020304" pitchFamily="18" charset="0"/>
              </a:rPr>
              <a:t> Kunde muss schon Bilder gemacht haben</a:t>
            </a:r>
          </a:p>
          <a:p>
            <a:pPr marL="342900" lvl="0" indent="-342900">
              <a:lnSpc>
                <a:spcPct val="107000"/>
              </a:lnSpc>
              <a:buFont typeface="+mj-lt"/>
              <a:buAutoNum type="arabicPeriod"/>
              <a:tabLst>
                <a:tab pos="457200" algn="l"/>
              </a:tabLst>
            </a:pPr>
            <a:r>
              <a:rPr lang="de-DE" sz="1600" b="1" dirty="0">
                <a:effectLst/>
                <a:latin typeface="Arial Nova Cond Light" panose="020B0306020202020204" pitchFamily="34" charset="0"/>
                <a:ea typeface="Calibri" panose="020F0502020204030204" pitchFamily="34" charset="0"/>
                <a:cs typeface="Times New Roman" panose="02020603050405020304" pitchFamily="18" charset="0"/>
              </a:rPr>
              <a:t>Nachbedingung Erfolg: </a:t>
            </a:r>
            <a:r>
              <a:rPr lang="de-DE" sz="1600" dirty="0">
                <a:effectLst/>
                <a:latin typeface="Arial Nova Cond Light" panose="020B0306020202020204" pitchFamily="34" charset="0"/>
                <a:ea typeface="Calibri" panose="020F0502020204030204" pitchFamily="34" charset="0"/>
                <a:cs typeface="Times New Roman" panose="02020603050405020304" pitchFamily="18" charset="0"/>
              </a:rPr>
              <a:t>Kunde sieht Stimmungsbarometer</a:t>
            </a:r>
          </a:p>
          <a:p>
            <a:pPr marL="342900" lvl="0" indent="-342900">
              <a:lnSpc>
                <a:spcPct val="107000"/>
              </a:lnSpc>
              <a:buFont typeface="+mj-lt"/>
              <a:buAutoNum type="arabicPeriod"/>
              <a:tabLst>
                <a:tab pos="457200" algn="l"/>
              </a:tabLst>
            </a:pPr>
            <a:r>
              <a:rPr lang="de-DE" sz="1600" b="1" dirty="0">
                <a:effectLst/>
                <a:latin typeface="Arial Nova Cond Light" panose="020B0306020202020204" pitchFamily="34" charset="0"/>
                <a:ea typeface="Calibri" panose="020F0502020204030204" pitchFamily="34" charset="0"/>
                <a:cs typeface="Times New Roman" panose="02020603050405020304" pitchFamily="18" charset="0"/>
              </a:rPr>
              <a:t>Nachbedingung Fehlschlag: </a:t>
            </a:r>
            <a:r>
              <a:rPr lang="de-DE" sz="1600" dirty="0">
                <a:effectLst/>
                <a:latin typeface="Arial Nova Cond Light" panose="020B0306020202020204" pitchFamily="34" charset="0"/>
                <a:ea typeface="Calibri" panose="020F0502020204030204" pitchFamily="34" charset="0"/>
                <a:cs typeface="Times New Roman" panose="02020603050405020304" pitchFamily="18" charset="0"/>
              </a:rPr>
              <a:t>Kunde sieht keine Stimmungsbarometer</a:t>
            </a:r>
          </a:p>
          <a:p>
            <a:pPr marL="342900" lvl="0" indent="-342900">
              <a:lnSpc>
                <a:spcPct val="107000"/>
              </a:lnSpc>
              <a:buFont typeface="+mj-lt"/>
              <a:buAutoNum type="arabicPeriod"/>
              <a:tabLst>
                <a:tab pos="457200" algn="l"/>
              </a:tabLst>
            </a:pPr>
            <a:r>
              <a:rPr lang="de-DE" sz="1600" b="1" dirty="0">
                <a:effectLst/>
                <a:latin typeface="Arial Nova Cond Light" panose="020B0306020202020204" pitchFamily="34" charset="0"/>
                <a:ea typeface="Calibri" panose="020F0502020204030204" pitchFamily="34" charset="0"/>
                <a:cs typeface="Times New Roman" panose="02020603050405020304" pitchFamily="18" charset="0"/>
              </a:rPr>
              <a:t>Akteure: </a:t>
            </a:r>
            <a:r>
              <a:rPr lang="de-DE" sz="1600" dirty="0">
                <a:effectLst/>
                <a:latin typeface="Arial Nova Cond Light" panose="020B0306020202020204" pitchFamily="34" charset="0"/>
                <a:ea typeface="Calibri" panose="020F0502020204030204" pitchFamily="34" charset="0"/>
                <a:cs typeface="Times New Roman" panose="02020603050405020304" pitchFamily="18" charset="0"/>
              </a:rPr>
              <a:t>Kunde</a:t>
            </a:r>
          </a:p>
          <a:p>
            <a:pPr marL="342900" lvl="0" indent="-342900">
              <a:lnSpc>
                <a:spcPct val="107000"/>
              </a:lnSpc>
              <a:buFont typeface="+mj-lt"/>
              <a:buAutoNum type="arabicPeriod"/>
              <a:tabLst>
                <a:tab pos="457200" algn="l"/>
              </a:tabLst>
            </a:pPr>
            <a:r>
              <a:rPr lang="de-DE" sz="1600" b="1" dirty="0">
                <a:effectLst/>
                <a:latin typeface="Arial Nova Cond Light" panose="020B0306020202020204" pitchFamily="34" charset="0"/>
                <a:ea typeface="Calibri" panose="020F0502020204030204" pitchFamily="34" charset="0"/>
                <a:cs typeface="Times New Roman" panose="02020603050405020304" pitchFamily="18" charset="0"/>
              </a:rPr>
              <a:t>Auslösendes Ereignis: </a:t>
            </a:r>
            <a:r>
              <a:rPr lang="de-DE" sz="1600" dirty="0">
                <a:effectLst/>
                <a:latin typeface="Arial Nova Cond Light" panose="020B0306020202020204" pitchFamily="34" charset="0"/>
                <a:ea typeface="Calibri" panose="020F0502020204030204" pitchFamily="34" charset="0"/>
                <a:cs typeface="Times New Roman" panose="02020603050405020304" pitchFamily="18" charset="0"/>
              </a:rPr>
              <a:t>Kunde drückt Button „Archiv“</a:t>
            </a:r>
          </a:p>
          <a:p>
            <a:pPr marL="342900" lvl="0" indent="-342900">
              <a:lnSpc>
                <a:spcPct val="107000"/>
              </a:lnSpc>
              <a:buFont typeface="+mj-lt"/>
              <a:buAutoNum type="arabicPeriod"/>
              <a:tabLst>
                <a:tab pos="457200" algn="l"/>
              </a:tabLst>
            </a:pPr>
            <a:r>
              <a:rPr lang="de-DE" sz="1600" b="1" dirty="0">
                <a:effectLst/>
                <a:latin typeface="Arial Nova Cond Light" panose="020B0306020202020204" pitchFamily="34" charset="0"/>
                <a:ea typeface="Calibri" panose="020F0502020204030204" pitchFamily="34" charset="0"/>
                <a:cs typeface="Times New Roman" panose="02020603050405020304" pitchFamily="18" charset="0"/>
              </a:rPr>
              <a:t>Beschreibung:</a:t>
            </a:r>
            <a:endParaRPr lang="de-DE" sz="1600" dirty="0">
              <a:effectLst/>
              <a:latin typeface="Arial Nova Cond Light" panose="020B0306020202020204" pitchFamily="34" charset="0"/>
              <a:ea typeface="Calibri" panose="020F0502020204030204" pitchFamily="34" charset="0"/>
              <a:cs typeface="Times New Roman" panose="02020603050405020304" pitchFamily="18" charset="0"/>
            </a:endParaRPr>
          </a:p>
          <a:p>
            <a:pPr marL="742950" lvl="1" indent="-285750">
              <a:lnSpc>
                <a:spcPct val="107000"/>
              </a:lnSpc>
              <a:buFont typeface="+mj-lt"/>
              <a:buAutoNum type="arabicPeriod"/>
              <a:tabLst>
                <a:tab pos="914400" algn="l"/>
              </a:tabLst>
            </a:pPr>
            <a:r>
              <a:rPr lang="de-DE" sz="1600" dirty="0">
                <a:effectLst/>
                <a:latin typeface="Arial Nova Cond Light" panose="020B0306020202020204" pitchFamily="34" charset="0"/>
                <a:ea typeface="Calibri" panose="020F0502020204030204" pitchFamily="34" charset="0"/>
                <a:cs typeface="Times New Roman" panose="02020603050405020304" pitchFamily="18" charset="0"/>
              </a:rPr>
              <a:t>Prüfung ob Kunde bereits registriert</a:t>
            </a:r>
          </a:p>
          <a:p>
            <a:pPr marL="742950" lvl="1" indent="-285750">
              <a:lnSpc>
                <a:spcPct val="107000"/>
              </a:lnSpc>
              <a:buFont typeface="+mj-lt"/>
              <a:buAutoNum type="arabicPeriod"/>
              <a:tabLst>
                <a:tab pos="914400" algn="l"/>
              </a:tabLst>
            </a:pPr>
            <a:r>
              <a:rPr lang="de-DE" sz="1600" dirty="0">
                <a:effectLst/>
                <a:latin typeface="Arial Nova Cond Light" panose="020B0306020202020204" pitchFamily="34" charset="0"/>
                <a:ea typeface="Calibri" panose="020F0502020204030204" pitchFamily="34" charset="0"/>
                <a:cs typeface="Times New Roman" panose="02020603050405020304" pitchFamily="18" charset="0"/>
              </a:rPr>
              <a:t>Button drücken</a:t>
            </a:r>
          </a:p>
          <a:p>
            <a:pPr marL="742950" lvl="1" indent="-285750">
              <a:lnSpc>
                <a:spcPct val="107000"/>
              </a:lnSpc>
              <a:buFont typeface="+mj-lt"/>
              <a:buAutoNum type="arabicPeriod"/>
              <a:tabLst>
                <a:tab pos="914400" algn="l"/>
              </a:tabLst>
            </a:pPr>
            <a:r>
              <a:rPr lang="de-DE" sz="1600" dirty="0">
                <a:effectLst/>
                <a:latin typeface="Arial Nova Cond Light" panose="020B0306020202020204" pitchFamily="34" charset="0"/>
                <a:ea typeface="Calibri" panose="020F0502020204030204" pitchFamily="34" charset="0"/>
                <a:cs typeface="Times New Roman" panose="02020603050405020304" pitchFamily="18" charset="0"/>
              </a:rPr>
              <a:t>Zeitraum auswählen</a:t>
            </a:r>
          </a:p>
          <a:p>
            <a:pPr marL="742950" lvl="1" indent="-285750">
              <a:lnSpc>
                <a:spcPct val="107000"/>
              </a:lnSpc>
              <a:buFont typeface="+mj-lt"/>
              <a:buAutoNum type="arabicPeriod"/>
              <a:tabLst>
                <a:tab pos="914400" algn="l"/>
              </a:tabLst>
            </a:pPr>
            <a:r>
              <a:rPr lang="de-DE" sz="1600" dirty="0">
                <a:effectLst/>
                <a:latin typeface="Arial Nova Cond Light" panose="020B0306020202020204" pitchFamily="34" charset="0"/>
                <a:ea typeface="Calibri" panose="020F0502020204030204" pitchFamily="34" charset="0"/>
                <a:cs typeface="Times New Roman" panose="02020603050405020304" pitchFamily="18" charset="0"/>
              </a:rPr>
              <a:t>Stimmungsbarometer erscheint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sz="1600" dirty="0"/>
          </a:p>
        </p:txBody>
      </p:sp>
      <p:sp>
        <p:nvSpPr>
          <p:cNvPr id="4" name="Textfeld 3">
            <a:extLst>
              <a:ext uri="{FF2B5EF4-FFF2-40B4-BE49-F238E27FC236}">
                <a16:creationId xmlns:a16="http://schemas.microsoft.com/office/drawing/2014/main" id="{9564944A-535F-4307-B46C-38BBE9B440DD}"/>
              </a:ext>
            </a:extLst>
          </p:cNvPr>
          <p:cNvSpPr txBox="1"/>
          <p:nvPr/>
        </p:nvSpPr>
        <p:spPr>
          <a:xfrm>
            <a:off x="7153276" y="2921000"/>
            <a:ext cx="3829050" cy="1332224"/>
          </a:xfrm>
          <a:prstGeom prst="rect">
            <a:avLst/>
          </a:prstGeom>
          <a:noFill/>
        </p:spPr>
        <p:txBody>
          <a:bodyPr wrap="square" rtlCol="0">
            <a:spAutoFit/>
          </a:bodyPr>
          <a:lstStyle/>
          <a:p>
            <a:pPr>
              <a:lnSpc>
                <a:spcPct val="107000"/>
              </a:lnSpc>
              <a:spcAft>
                <a:spcPts val="800"/>
              </a:spcAft>
            </a:pPr>
            <a:r>
              <a:rPr lang="de-DE" sz="1600" b="1" dirty="0">
                <a:effectLst/>
                <a:latin typeface="Arial Nova Cond Light" panose="020B0306020202020204" pitchFamily="34" charset="0"/>
                <a:ea typeface="Calibri" panose="020F0502020204030204" pitchFamily="34" charset="0"/>
                <a:cs typeface="Times New Roman" panose="02020603050405020304" pitchFamily="18" charset="0"/>
              </a:rPr>
              <a:t>Erweiterungen:</a:t>
            </a:r>
            <a:endParaRPr lang="de-DE" sz="1600" dirty="0">
              <a:effectLst/>
              <a:latin typeface="Arial Nova Cond Light" panose="020B0306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600" dirty="0">
                <a:effectLst/>
                <a:latin typeface="Arial Nova Cond Light" panose="020B0306020202020204" pitchFamily="34" charset="0"/>
                <a:ea typeface="Calibri" panose="020F0502020204030204" pitchFamily="34" charset="0"/>
                <a:cs typeface="Times New Roman" panose="02020603050405020304" pitchFamily="18" charset="0"/>
              </a:rPr>
              <a:t>1a Wenn nicht registriert </a:t>
            </a:r>
            <a:r>
              <a:rPr lang="de-DE" sz="1600" dirty="0">
                <a:effectLst/>
                <a:latin typeface="Arial Nova Cond Light" panose="020B0306020202020204" pitchFamily="34" charset="0"/>
                <a:ea typeface="Calibri" panose="020F0502020204030204" pitchFamily="34" charset="0"/>
                <a:cs typeface="Times New Roman" panose="02020603050405020304" pitchFamily="18" charset="0"/>
                <a:sym typeface="Wingdings" panose="05000000000000000000" pitchFamily="2" charset="2"/>
              </a:rPr>
              <a:t></a:t>
            </a:r>
            <a:r>
              <a:rPr lang="de-DE" sz="1600" dirty="0">
                <a:effectLst/>
                <a:latin typeface="Arial Nova Cond Light" panose="020B0306020202020204" pitchFamily="34" charset="0"/>
                <a:ea typeface="Calibri" panose="020F0502020204030204" pitchFamily="34" charset="0"/>
                <a:cs typeface="Times New Roman" panose="02020603050405020304" pitchFamily="18" charset="0"/>
              </a:rPr>
              <a:t> Neuregistrierung</a:t>
            </a:r>
          </a:p>
          <a:p>
            <a:pPr>
              <a:lnSpc>
                <a:spcPct val="107000"/>
              </a:lnSpc>
              <a:spcAft>
                <a:spcPts val="800"/>
              </a:spcAft>
            </a:pPr>
            <a:r>
              <a:rPr lang="de-DE" sz="1600" dirty="0">
                <a:effectLst/>
                <a:latin typeface="Arial Nova Cond Light" panose="020B0306020202020204" pitchFamily="34" charset="0"/>
                <a:ea typeface="Calibri" panose="020F0502020204030204" pitchFamily="34" charset="0"/>
                <a:cs typeface="Times New Roman" panose="02020603050405020304" pitchFamily="18" charset="0"/>
              </a:rPr>
              <a:t>3a Wenn in dem Zeitraum keine Bilder vorhanden </a:t>
            </a:r>
            <a:r>
              <a:rPr lang="de-DE" sz="1600" dirty="0">
                <a:effectLst/>
                <a:latin typeface="Arial Nova Cond Light" panose="020B0306020202020204" pitchFamily="34" charset="0"/>
                <a:ea typeface="Calibri" panose="020F0502020204030204" pitchFamily="34" charset="0"/>
                <a:cs typeface="Times New Roman" panose="02020603050405020304" pitchFamily="18" charset="0"/>
                <a:sym typeface="Wingdings" panose="05000000000000000000" pitchFamily="2" charset="2"/>
              </a:rPr>
              <a:t></a:t>
            </a:r>
            <a:r>
              <a:rPr lang="de-DE" sz="1600" dirty="0">
                <a:effectLst/>
                <a:latin typeface="Arial Nova Cond Light" panose="020B0306020202020204" pitchFamily="34" charset="0"/>
                <a:ea typeface="Calibri" panose="020F0502020204030204" pitchFamily="34" charset="0"/>
                <a:cs typeface="Times New Roman" panose="02020603050405020304" pitchFamily="18" charset="0"/>
              </a:rPr>
              <a:t> Aufforderung zum regelmäßigen Fotografieren</a:t>
            </a:r>
          </a:p>
        </p:txBody>
      </p:sp>
    </p:spTree>
    <p:extLst>
      <p:ext uri="{BB962C8B-B14F-4D97-AF65-F5344CB8AC3E}">
        <p14:creationId xmlns:p14="http://schemas.microsoft.com/office/powerpoint/2010/main" val="3832811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4EE4E9-9141-4BC2-93C2-27CD4567EA68}"/>
              </a:ext>
            </a:extLst>
          </p:cNvPr>
          <p:cNvSpPr>
            <a:spLocks noGrp="1"/>
          </p:cNvSpPr>
          <p:nvPr>
            <p:ph type="title"/>
          </p:nvPr>
        </p:nvSpPr>
        <p:spPr>
          <a:xfrm>
            <a:off x="2990850" y="2132012"/>
            <a:ext cx="6457950" cy="2593975"/>
          </a:xfrm>
        </p:spPr>
        <p:txBody>
          <a:bodyPr>
            <a:normAutofit/>
          </a:bodyPr>
          <a:lstStyle/>
          <a:p>
            <a:pPr algn="ctr"/>
            <a:r>
              <a:rPr lang="de-DE" sz="7200" dirty="0">
                <a:latin typeface="Arial Nova Cond Light" panose="020B0306020202020204" pitchFamily="34" charset="0"/>
              </a:rPr>
              <a:t>Aktivitätsdiagramm</a:t>
            </a:r>
          </a:p>
        </p:txBody>
      </p:sp>
    </p:spTree>
    <p:extLst>
      <p:ext uri="{BB962C8B-B14F-4D97-AF65-F5344CB8AC3E}">
        <p14:creationId xmlns:p14="http://schemas.microsoft.com/office/powerpoint/2010/main" val="3037418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Textfeld 16">
            <a:extLst>
              <a:ext uri="{FF2B5EF4-FFF2-40B4-BE49-F238E27FC236}">
                <a16:creationId xmlns:a16="http://schemas.microsoft.com/office/drawing/2014/main" id="{3F4EB569-4243-4182-9DBA-DE46F3475ADE}"/>
              </a:ext>
            </a:extLst>
          </p:cNvPr>
          <p:cNvSpPr txBox="1"/>
          <p:nvPr/>
        </p:nvSpPr>
        <p:spPr>
          <a:xfrm>
            <a:off x="3232150" y="2828835"/>
            <a:ext cx="5727700" cy="1200329"/>
          </a:xfrm>
          <a:prstGeom prst="rect">
            <a:avLst/>
          </a:prstGeom>
          <a:noFill/>
        </p:spPr>
        <p:txBody>
          <a:bodyPr wrap="square" rtlCol="0">
            <a:spAutoFit/>
          </a:bodyPr>
          <a:lstStyle/>
          <a:p>
            <a:pPr algn="ctr"/>
            <a:r>
              <a:rPr lang="de-DE" sz="7200" dirty="0">
                <a:latin typeface="Arial Nova Cond Light" panose="020B0306020202020204" pitchFamily="34" charset="0"/>
              </a:rPr>
              <a:t>Arbeitsweise</a:t>
            </a:r>
          </a:p>
        </p:txBody>
      </p:sp>
    </p:spTree>
    <p:extLst>
      <p:ext uri="{BB962C8B-B14F-4D97-AF65-F5344CB8AC3E}">
        <p14:creationId xmlns:p14="http://schemas.microsoft.com/office/powerpoint/2010/main" val="32131377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4EE4E9-9141-4BC2-93C2-27CD4567EA68}"/>
              </a:ext>
            </a:extLst>
          </p:cNvPr>
          <p:cNvSpPr>
            <a:spLocks noGrp="1"/>
          </p:cNvSpPr>
          <p:nvPr>
            <p:ph type="title"/>
          </p:nvPr>
        </p:nvSpPr>
        <p:spPr>
          <a:xfrm>
            <a:off x="2990850" y="2132012"/>
            <a:ext cx="6210300" cy="2593975"/>
          </a:xfrm>
        </p:spPr>
        <p:txBody>
          <a:bodyPr>
            <a:normAutofit/>
          </a:bodyPr>
          <a:lstStyle/>
          <a:p>
            <a:pPr algn="ctr"/>
            <a:r>
              <a:rPr lang="de-DE" sz="7200" dirty="0" err="1">
                <a:latin typeface="Arial Nova Cond Light" panose="020B0306020202020204" pitchFamily="34" charset="0"/>
              </a:rPr>
              <a:t>Our</a:t>
            </a:r>
            <a:r>
              <a:rPr lang="de-DE" sz="7200" dirty="0">
                <a:latin typeface="Arial Nova Cond Light" panose="020B0306020202020204" pitchFamily="34" charset="0"/>
              </a:rPr>
              <a:t> Vision</a:t>
            </a:r>
          </a:p>
        </p:txBody>
      </p:sp>
    </p:spTree>
    <p:extLst>
      <p:ext uri="{BB962C8B-B14F-4D97-AF65-F5344CB8AC3E}">
        <p14:creationId xmlns:p14="http://schemas.microsoft.com/office/powerpoint/2010/main" val="31025264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2A03E6-93F6-4EB3-9DC7-D998D8071EFC}"/>
              </a:ext>
            </a:extLst>
          </p:cNvPr>
          <p:cNvSpPr>
            <a:spLocks noGrp="1"/>
          </p:cNvSpPr>
          <p:nvPr>
            <p:ph type="title"/>
          </p:nvPr>
        </p:nvSpPr>
        <p:spPr/>
        <p:txBody>
          <a:bodyPr/>
          <a:lstStyle/>
          <a:p>
            <a:r>
              <a:rPr lang="de-DE" dirty="0" err="1">
                <a:latin typeface="Arial Nova Cond Light" panose="020B0306020202020204" pitchFamily="34" charset="0"/>
              </a:rPr>
              <a:t>Our</a:t>
            </a:r>
            <a:r>
              <a:rPr lang="de-DE" dirty="0">
                <a:latin typeface="Arial Nova Cond Light" panose="020B0306020202020204" pitchFamily="34" charset="0"/>
              </a:rPr>
              <a:t> Vision</a:t>
            </a:r>
          </a:p>
        </p:txBody>
      </p:sp>
      <p:sp>
        <p:nvSpPr>
          <p:cNvPr id="3" name="Inhaltsplatzhalter 2">
            <a:extLst>
              <a:ext uri="{FF2B5EF4-FFF2-40B4-BE49-F238E27FC236}">
                <a16:creationId xmlns:a16="http://schemas.microsoft.com/office/drawing/2014/main" id="{98E07D2A-BBC4-4FA1-9E75-BE69F14E9C15}"/>
              </a:ext>
            </a:extLst>
          </p:cNvPr>
          <p:cNvSpPr>
            <a:spLocks noGrp="1"/>
          </p:cNvSpPr>
          <p:nvPr>
            <p:ph idx="1"/>
          </p:nvPr>
        </p:nvSpPr>
        <p:spPr/>
        <p:txBody>
          <a:bodyPr/>
          <a:lstStyle/>
          <a:p>
            <a:pPr>
              <a:lnSpc>
                <a:spcPct val="107000"/>
              </a:lnSpc>
              <a:spcAft>
                <a:spcPts val="800"/>
              </a:spcAft>
            </a:pPr>
            <a:endParaRPr lang="de-DE" sz="2400" b="1" i="1" dirty="0">
              <a:effectLst/>
              <a:latin typeface="Arial Nova Cond Light" panose="020B0306020202020204" pitchFamily="34" charset="0"/>
              <a:ea typeface="Calibri" panose="020F0502020204030204" pitchFamily="34" charset="0"/>
              <a:cs typeface="Times New Roman" panose="02020603050405020304" pitchFamily="18" charset="0"/>
            </a:endParaRPr>
          </a:p>
          <a:p>
            <a:pPr marL="0" indent="0" algn="ctr">
              <a:lnSpc>
                <a:spcPct val="107000"/>
              </a:lnSpc>
              <a:spcAft>
                <a:spcPts val="800"/>
              </a:spcAft>
              <a:buNone/>
            </a:pPr>
            <a:r>
              <a:rPr lang="de-DE" sz="2400" b="1" i="1" dirty="0">
                <a:effectLst/>
                <a:latin typeface="Arial Nova Cond Light" panose="020B0306020202020204" pitchFamily="34" charset="0"/>
                <a:ea typeface="Calibri" panose="020F0502020204030204" pitchFamily="34" charset="0"/>
                <a:cs typeface="Times New Roman" panose="02020603050405020304" pitchFamily="18" charset="0"/>
              </a:rPr>
              <a:t>Untersuchung der Mitarbeiterzufriedenheit in Unternehmen</a:t>
            </a:r>
          </a:p>
          <a:p>
            <a:pPr>
              <a:lnSpc>
                <a:spcPct val="107000"/>
              </a:lnSpc>
              <a:spcAft>
                <a:spcPts val="800"/>
              </a:spcAft>
            </a:pPr>
            <a:endParaRPr lang="de-DE" sz="1800" dirty="0">
              <a:effectLst/>
              <a:latin typeface="Arial Nova Cond Light" panose="020B0306020202020204" pitchFamily="34" charset="0"/>
              <a:ea typeface="Calibri" panose="020F0502020204030204" pitchFamily="34" charset="0"/>
              <a:cs typeface="Times New Roman" panose="02020603050405020304" pitchFamily="18" charset="0"/>
            </a:endParaRPr>
          </a:p>
          <a:p>
            <a:pPr marL="0" indent="0">
              <a:lnSpc>
                <a:spcPct val="107000"/>
              </a:lnSpc>
              <a:spcAft>
                <a:spcPts val="300"/>
              </a:spcAft>
              <a:buNone/>
            </a:pPr>
            <a:r>
              <a:rPr lang="de-DE" sz="2000" dirty="0">
                <a:effectLst/>
                <a:latin typeface="Arial Nova Cond Light" panose="020B0306020202020204" pitchFamily="34" charset="0"/>
                <a:ea typeface="Calibri" panose="020F0502020204030204" pitchFamily="34" charset="0"/>
                <a:cs typeface="Arial" panose="020B0604020202020204" pitchFamily="34" charset="0"/>
                <a:sym typeface="Wingdings" panose="05000000000000000000" pitchFamily="2" charset="2"/>
              </a:rPr>
              <a:t></a:t>
            </a:r>
            <a:r>
              <a:rPr lang="de-DE" sz="2000" dirty="0">
                <a:effectLst/>
                <a:latin typeface="Arial Nova Cond Light" panose="020B0306020202020204" pitchFamily="34" charset="0"/>
                <a:ea typeface="Calibri" panose="020F0502020204030204" pitchFamily="34" charset="0"/>
                <a:cs typeface="Times New Roman" panose="02020603050405020304" pitchFamily="18" charset="0"/>
              </a:rPr>
              <a:t> woran erkennt man zufriedene Mitarbeiter? </a:t>
            </a:r>
            <a:r>
              <a:rPr lang="de-DE" sz="2000" dirty="0">
                <a:effectLst/>
                <a:latin typeface="Arial Nova Cond Light" panose="020B0306020202020204" pitchFamily="34" charset="0"/>
                <a:ea typeface="Calibri" panose="020F0502020204030204" pitchFamily="34" charset="0"/>
                <a:cs typeface="Arial" panose="020B0604020202020204" pitchFamily="34" charset="0"/>
                <a:sym typeface="Wingdings" panose="05000000000000000000" pitchFamily="2" charset="2"/>
              </a:rPr>
              <a:t></a:t>
            </a:r>
            <a:r>
              <a:rPr lang="de-DE" sz="2000" dirty="0">
                <a:effectLst/>
                <a:latin typeface="Arial Nova Cond Light" panose="020B0306020202020204" pitchFamily="34" charset="0"/>
                <a:ea typeface="Calibri" panose="020F0502020204030204" pitchFamily="34" charset="0"/>
                <a:cs typeface="Times New Roman" panose="02020603050405020304" pitchFamily="18" charset="0"/>
              </a:rPr>
              <a:t>sie lächeln</a:t>
            </a:r>
          </a:p>
          <a:p>
            <a:pPr marL="0" indent="0">
              <a:lnSpc>
                <a:spcPct val="107000"/>
              </a:lnSpc>
              <a:spcAft>
                <a:spcPts val="300"/>
              </a:spcAft>
              <a:buNone/>
            </a:pPr>
            <a:r>
              <a:rPr lang="de-DE" sz="2000" dirty="0">
                <a:effectLst/>
                <a:latin typeface="Arial Nova Cond Light" panose="020B0306020202020204" pitchFamily="34" charset="0"/>
                <a:ea typeface="Calibri" panose="020F0502020204030204" pitchFamily="34" charset="0"/>
                <a:cs typeface="Arial" panose="020B0604020202020204" pitchFamily="34" charset="0"/>
                <a:sym typeface="Wingdings" panose="05000000000000000000" pitchFamily="2" charset="2"/>
              </a:rPr>
              <a:t></a:t>
            </a:r>
            <a:r>
              <a:rPr lang="de-DE" sz="2000" dirty="0">
                <a:effectLst/>
                <a:latin typeface="Arial Nova Cond Light" panose="020B0306020202020204" pitchFamily="34" charset="0"/>
                <a:ea typeface="Calibri" panose="020F0502020204030204" pitchFamily="34" charset="0"/>
                <a:cs typeface="Times New Roman" panose="02020603050405020304" pitchFamily="18" charset="0"/>
              </a:rPr>
              <a:t> Stimmungserkennung anhand des Gesichtsausdrucks durch Software</a:t>
            </a:r>
          </a:p>
          <a:p>
            <a:pPr marL="0" indent="0">
              <a:lnSpc>
                <a:spcPct val="107000"/>
              </a:lnSpc>
              <a:spcAft>
                <a:spcPts val="300"/>
              </a:spcAft>
              <a:buNone/>
            </a:pPr>
            <a:r>
              <a:rPr lang="de-DE" sz="2000" dirty="0">
                <a:effectLst/>
                <a:latin typeface="Arial Nova Cond Light" panose="020B0306020202020204" pitchFamily="34" charset="0"/>
                <a:ea typeface="Calibri" panose="020F0502020204030204" pitchFamily="34" charset="0"/>
                <a:cs typeface="Arial" panose="020B0604020202020204" pitchFamily="34" charset="0"/>
                <a:sym typeface="Wingdings" panose="05000000000000000000" pitchFamily="2" charset="2"/>
              </a:rPr>
              <a:t></a:t>
            </a:r>
            <a:r>
              <a:rPr lang="de-DE" sz="2000" dirty="0">
                <a:effectLst/>
                <a:latin typeface="Arial Nova Cond Light" panose="020B0306020202020204" pitchFamily="34" charset="0"/>
                <a:ea typeface="Calibri" panose="020F0502020204030204" pitchFamily="34" charset="0"/>
                <a:cs typeface="Times New Roman" panose="02020603050405020304" pitchFamily="18" charset="0"/>
              </a:rPr>
              <a:t> Darstellung als Zufriedenheitsampel/ Stimmungsbarometer</a:t>
            </a:r>
          </a:p>
          <a:p>
            <a:pPr marL="0" indent="0">
              <a:lnSpc>
                <a:spcPct val="107000"/>
              </a:lnSpc>
              <a:spcAft>
                <a:spcPts val="300"/>
              </a:spcAft>
              <a:buNone/>
            </a:pPr>
            <a:r>
              <a:rPr lang="de-DE" sz="2000" dirty="0">
                <a:effectLst/>
                <a:latin typeface="Arial Nova Cond Light" panose="020B0306020202020204" pitchFamily="34" charset="0"/>
                <a:ea typeface="Calibri" panose="020F0502020204030204" pitchFamily="34" charset="0"/>
                <a:cs typeface="Arial" panose="020B0604020202020204" pitchFamily="34" charset="0"/>
                <a:sym typeface="Wingdings" panose="05000000000000000000" pitchFamily="2" charset="2"/>
              </a:rPr>
              <a:t></a:t>
            </a:r>
            <a:r>
              <a:rPr lang="de-DE" sz="2000" dirty="0">
                <a:effectLst/>
                <a:latin typeface="Arial Nova Cond Light" panose="020B0306020202020204" pitchFamily="34" charset="0"/>
                <a:ea typeface="Calibri" panose="020F0502020204030204" pitchFamily="34" charset="0"/>
                <a:cs typeface="Times New Roman" panose="02020603050405020304" pitchFamily="18" charset="0"/>
              </a:rPr>
              <a:t> anhand Stimmungsbarometer dann personalisierte Vorschläge, wie man Stimmung verbessern kann</a:t>
            </a:r>
          </a:p>
          <a:p>
            <a:endParaRPr lang="de-DE" dirty="0"/>
          </a:p>
        </p:txBody>
      </p:sp>
    </p:spTree>
    <p:extLst>
      <p:ext uri="{BB962C8B-B14F-4D97-AF65-F5344CB8AC3E}">
        <p14:creationId xmlns:p14="http://schemas.microsoft.com/office/powerpoint/2010/main" val="3965865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4EE4E9-9141-4BC2-93C2-27CD4567EA68}"/>
              </a:ext>
            </a:extLst>
          </p:cNvPr>
          <p:cNvSpPr>
            <a:spLocks noGrp="1"/>
          </p:cNvSpPr>
          <p:nvPr>
            <p:ph type="title"/>
          </p:nvPr>
        </p:nvSpPr>
        <p:spPr>
          <a:xfrm>
            <a:off x="2990850" y="2132012"/>
            <a:ext cx="6210300" cy="2593975"/>
          </a:xfrm>
        </p:spPr>
        <p:txBody>
          <a:bodyPr>
            <a:normAutofit/>
          </a:bodyPr>
          <a:lstStyle/>
          <a:p>
            <a:pPr algn="ctr"/>
            <a:r>
              <a:rPr lang="de-DE" sz="7200" dirty="0">
                <a:latin typeface="Arial Nova Cond Light" panose="020B0306020202020204" pitchFamily="34" charset="0"/>
              </a:rPr>
              <a:t>Milestones</a:t>
            </a:r>
          </a:p>
        </p:txBody>
      </p:sp>
    </p:spTree>
    <p:extLst>
      <p:ext uri="{BB962C8B-B14F-4D97-AF65-F5344CB8AC3E}">
        <p14:creationId xmlns:p14="http://schemas.microsoft.com/office/powerpoint/2010/main" val="20716346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F7F3ED-59B9-41EE-BA78-15ED0BA2A8DB}"/>
              </a:ext>
            </a:extLst>
          </p:cNvPr>
          <p:cNvSpPr>
            <a:spLocks noGrp="1"/>
          </p:cNvSpPr>
          <p:nvPr>
            <p:ph type="title"/>
          </p:nvPr>
        </p:nvSpPr>
        <p:spPr/>
        <p:txBody>
          <a:bodyPr/>
          <a:lstStyle/>
          <a:p>
            <a:r>
              <a:rPr lang="de-DE" dirty="0">
                <a:latin typeface="Arial Nova Cond Light" panose="020B0306020202020204" pitchFamily="34" charset="0"/>
              </a:rPr>
              <a:t>Milestones</a:t>
            </a:r>
          </a:p>
        </p:txBody>
      </p:sp>
      <p:sp>
        <p:nvSpPr>
          <p:cNvPr id="3" name="Inhaltsplatzhalter 2">
            <a:extLst>
              <a:ext uri="{FF2B5EF4-FFF2-40B4-BE49-F238E27FC236}">
                <a16:creationId xmlns:a16="http://schemas.microsoft.com/office/drawing/2014/main" id="{1BA22FCE-F6B3-420F-8454-0B941552F3E0}"/>
              </a:ext>
            </a:extLst>
          </p:cNvPr>
          <p:cNvSpPr>
            <a:spLocks noGrp="1"/>
          </p:cNvSpPr>
          <p:nvPr>
            <p:ph idx="1"/>
          </p:nvPr>
        </p:nvSpPr>
        <p:spPr>
          <a:xfrm>
            <a:off x="838200" y="2001837"/>
            <a:ext cx="10833100" cy="3052763"/>
          </a:xfrm>
        </p:spPr>
        <p:txBody>
          <a:bodyPr>
            <a:normAutofit/>
          </a:bodyPr>
          <a:lstStyle/>
          <a:p>
            <a:pPr marL="342900" lvl="0" indent="-342900">
              <a:lnSpc>
                <a:spcPct val="150000"/>
              </a:lnSpc>
              <a:spcAft>
                <a:spcPts val="800"/>
              </a:spcAft>
              <a:buFont typeface="Symbol" panose="05050102010706020507" pitchFamily="18" charset="2"/>
              <a:buChar char=""/>
            </a:pPr>
            <a:r>
              <a:rPr lang="de-DE" sz="2000" dirty="0">
                <a:effectLst/>
                <a:latin typeface="Arial Nova Cond Light" panose="020B0306020202020204" pitchFamily="34" charset="0"/>
                <a:ea typeface="Calibri" panose="020F0502020204030204" pitchFamily="34" charset="0"/>
                <a:cs typeface="Times New Roman" panose="02020603050405020304" pitchFamily="18" charset="0"/>
              </a:rPr>
              <a:t>Erstellen einer Stimmungserkennungssoftware</a:t>
            </a:r>
          </a:p>
          <a:p>
            <a:pPr marL="220980" indent="0">
              <a:lnSpc>
                <a:spcPct val="150000"/>
              </a:lnSpc>
              <a:spcAft>
                <a:spcPts val="800"/>
              </a:spcAft>
              <a:buNone/>
            </a:pPr>
            <a:r>
              <a:rPr lang="de-DE" sz="2000" dirty="0">
                <a:effectLst/>
                <a:latin typeface="Arial Nova Cond Light" panose="020B0306020202020204" pitchFamily="34" charset="0"/>
                <a:ea typeface="Calibri" panose="020F0502020204030204" pitchFamily="34" charset="0"/>
                <a:cs typeface="Arial" panose="020B0604020202020204" pitchFamily="34" charset="0"/>
                <a:sym typeface="Wingdings" panose="05000000000000000000" pitchFamily="2" charset="2"/>
              </a:rPr>
              <a:t></a:t>
            </a:r>
            <a:r>
              <a:rPr lang="de-DE" sz="2000" dirty="0">
                <a:effectLst/>
                <a:latin typeface="Arial Nova Cond Light" panose="020B0306020202020204" pitchFamily="34" charset="0"/>
                <a:ea typeface="Calibri" panose="020F0502020204030204" pitchFamily="34" charset="0"/>
                <a:cs typeface="Times New Roman" panose="02020603050405020304" pitchFamily="18" charset="0"/>
              </a:rPr>
              <a:t> automatisierte Direktmaßnahme bei schlechter Stimmung </a:t>
            </a:r>
            <a:r>
              <a:rPr lang="de-DE" sz="2000" dirty="0">
                <a:effectLst/>
                <a:latin typeface="Arial Nova Cond Light" panose="020B0306020202020204" pitchFamily="34" charset="0"/>
                <a:ea typeface="Calibri" panose="020F0502020204030204" pitchFamily="34" charset="0"/>
                <a:cs typeface="Arial" panose="020B0604020202020204" pitchFamily="34" charset="0"/>
                <a:sym typeface="Wingdings" panose="05000000000000000000" pitchFamily="2" charset="2"/>
              </a:rPr>
              <a:t></a:t>
            </a:r>
            <a:r>
              <a:rPr lang="de-DE" sz="2000" dirty="0">
                <a:effectLst/>
                <a:latin typeface="Arial Nova Cond Light" panose="020B0306020202020204" pitchFamily="34" charset="0"/>
                <a:ea typeface="Calibri" panose="020F0502020204030204" pitchFamily="34" charset="0"/>
                <a:cs typeface="Times New Roman" panose="02020603050405020304" pitchFamily="18" charset="0"/>
              </a:rPr>
              <a:t>App</a:t>
            </a:r>
          </a:p>
          <a:p>
            <a:pPr marL="342900" lvl="0" indent="-342900">
              <a:lnSpc>
                <a:spcPct val="150000"/>
              </a:lnSpc>
              <a:buFont typeface="Symbol" panose="05050102010706020507" pitchFamily="18" charset="2"/>
              <a:buChar char=""/>
            </a:pPr>
            <a:r>
              <a:rPr lang="de-DE" sz="2000" dirty="0">
                <a:effectLst/>
                <a:latin typeface="Arial Nova Cond Light" panose="020B0306020202020204" pitchFamily="34" charset="0"/>
                <a:ea typeface="Calibri" panose="020F0502020204030204" pitchFamily="34" charset="0"/>
                <a:cs typeface="Times New Roman" panose="02020603050405020304" pitchFamily="18" charset="0"/>
              </a:rPr>
              <a:t>Auswerten der Daten &amp; Visualisierung in einem Stimmungsbarometer</a:t>
            </a:r>
          </a:p>
          <a:p>
            <a:pPr marL="342900" lvl="0" indent="-342900">
              <a:lnSpc>
                <a:spcPct val="150000"/>
              </a:lnSpc>
              <a:spcAft>
                <a:spcPts val="800"/>
              </a:spcAft>
              <a:buFont typeface="Symbol" panose="05050102010706020507" pitchFamily="18" charset="2"/>
              <a:buChar char=""/>
            </a:pPr>
            <a:r>
              <a:rPr lang="de-DE" sz="2000" dirty="0">
                <a:effectLst/>
                <a:latin typeface="Arial Nova Cond Light" panose="020B0306020202020204" pitchFamily="34" charset="0"/>
                <a:ea typeface="Calibri" panose="020F0502020204030204" pitchFamily="34" charset="0"/>
                <a:cs typeface="Times New Roman" panose="02020603050405020304" pitchFamily="18" charset="0"/>
              </a:rPr>
              <a:t>Generieren der Vorschläge anhand des Barometers </a:t>
            </a:r>
            <a:r>
              <a:rPr lang="de-DE" sz="2000" dirty="0">
                <a:effectLst/>
                <a:latin typeface="Arial Nova Cond Light" panose="020B0306020202020204" pitchFamily="34" charset="0"/>
                <a:ea typeface="Calibri" panose="020F0502020204030204" pitchFamily="34" charset="0"/>
                <a:cs typeface="Times New Roman" panose="02020603050405020304" pitchFamily="18" charset="0"/>
                <a:sym typeface="Wingdings" panose="05000000000000000000" pitchFamily="2" charset="2"/>
              </a:rPr>
              <a:t></a:t>
            </a:r>
            <a:r>
              <a:rPr lang="de-DE" sz="2000" dirty="0">
                <a:effectLst/>
                <a:latin typeface="Arial Nova Cond Light" panose="020B0306020202020204" pitchFamily="34" charset="0"/>
                <a:ea typeface="Calibri" panose="020F0502020204030204" pitchFamily="34" charset="0"/>
                <a:cs typeface="Times New Roman" panose="02020603050405020304" pitchFamily="18" charset="0"/>
              </a:rPr>
              <a:t> Feedback der Nutzer</a:t>
            </a:r>
          </a:p>
          <a:p>
            <a:endParaRPr lang="de-DE" dirty="0"/>
          </a:p>
        </p:txBody>
      </p:sp>
    </p:spTree>
    <p:extLst>
      <p:ext uri="{BB962C8B-B14F-4D97-AF65-F5344CB8AC3E}">
        <p14:creationId xmlns:p14="http://schemas.microsoft.com/office/powerpoint/2010/main" val="23918928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4EE4E9-9141-4BC2-93C2-27CD4567EA68}"/>
              </a:ext>
            </a:extLst>
          </p:cNvPr>
          <p:cNvSpPr>
            <a:spLocks noGrp="1"/>
          </p:cNvSpPr>
          <p:nvPr>
            <p:ph type="title"/>
          </p:nvPr>
        </p:nvSpPr>
        <p:spPr>
          <a:xfrm>
            <a:off x="2990850" y="2132012"/>
            <a:ext cx="6210300" cy="2593975"/>
          </a:xfrm>
        </p:spPr>
        <p:txBody>
          <a:bodyPr>
            <a:normAutofit/>
          </a:bodyPr>
          <a:lstStyle/>
          <a:p>
            <a:pPr algn="ctr"/>
            <a:r>
              <a:rPr lang="de-DE" sz="7200" dirty="0">
                <a:latin typeface="Arial Nova Cond Light" panose="020B0306020202020204" pitchFamily="34" charset="0"/>
              </a:rPr>
              <a:t>Design</a:t>
            </a:r>
          </a:p>
        </p:txBody>
      </p:sp>
    </p:spTree>
    <p:extLst>
      <p:ext uri="{BB962C8B-B14F-4D97-AF65-F5344CB8AC3E}">
        <p14:creationId xmlns:p14="http://schemas.microsoft.com/office/powerpoint/2010/main" val="24160428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422805-0AAE-4036-B666-8D938AAF0258}"/>
              </a:ext>
            </a:extLst>
          </p:cNvPr>
          <p:cNvSpPr>
            <a:spLocks noGrp="1"/>
          </p:cNvSpPr>
          <p:nvPr>
            <p:ph type="title"/>
          </p:nvPr>
        </p:nvSpPr>
        <p:spPr/>
        <p:txBody>
          <a:bodyPr/>
          <a:lstStyle/>
          <a:p>
            <a:r>
              <a:rPr lang="de-DE" dirty="0"/>
              <a:t>Design</a:t>
            </a:r>
          </a:p>
        </p:txBody>
      </p:sp>
      <p:pic>
        <p:nvPicPr>
          <p:cNvPr id="4" name="Grafik 3">
            <a:extLst>
              <a:ext uri="{FF2B5EF4-FFF2-40B4-BE49-F238E27FC236}">
                <a16:creationId xmlns:a16="http://schemas.microsoft.com/office/drawing/2014/main" id="{A12729E5-21DA-495B-A3F6-8A53A1CCBF56}"/>
              </a:ext>
            </a:extLst>
          </p:cNvPr>
          <p:cNvPicPr>
            <a:picLocks noChangeAspect="1"/>
          </p:cNvPicPr>
          <p:nvPr/>
        </p:nvPicPr>
        <p:blipFill rotWithShape="1">
          <a:blip r:embed="rId2">
            <a:extLst>
              <a:ext uri="{28A0092B-C50C-407E-A947-70E740481C1C}">
                <a14:useLocalDpi xmlns:a14="http://schemas.microsoft.com/office/drawing/2010/main" val="0"/>
              </a:ext>
            </a:extLst>
          </a:blip>
          <a:srcRect l="13667" t="11458" r="13750" b="13780"/>
          <a:stretch/>
        </p:blipFill>
        <p:spPr>
          <a:xfrm>
            <a:off x="0" y="2397847"/>
            <a:ext cx="12192000" cy="3452663"/>
          </a:xfrm>
          <a:prstGeom prst="rect">
            <a:avLst/>
          </a:prstGeom>
        </p:spPr>
      </p:pic>
    </p:spTree>
    <p:extLst>
      <p:ext uri="{BB962C8B-B14F-4D97-AF65-F5344CB8AC3E}">
        <p14:creationId xmlns:p14="http://schemas.microsoft.com/office/powerpoint/2010/main" val="42450591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4EE4E9-9141-4BC2-93C2-27CD4567EA68}"/>
              </a:ext>
            </a:extLst>
          </p:cNvPr>
          <p:cNvSpPr>
            <a:spLocks noGrp="1"/>
          </p:cNvSpPr>
          <p:nvPr>
            <p:ph type="title"/>
          </p:nvPr>
        </p:nvSpPr>
        <p:spPr>
          <a:xfrm>
            <a:off x="2990850" y="2132012"/>
            <a:ext cx="6210300" cy="2593975"/>
          </a:xfrm>
        </p:spPr>
        <p:txBody>
          <a:bodyPr>
            <a:normAutofit/>
          </a:bodyPr>
          <a:lstStyle/>
          <a:p>
            <a:pPr algn="ctr"/>
            <a:r>
              <a:rPr lang="de-DE" sz="7200" dirty="0">
                <a:latin typeface="Arial Nova Cond Light" panose="020B0306020202020204" pitchFamily="34" charset="0"/>
              </a:rPr>
              <a:t>Internes Feedback</a:t>
            </a:r>
          </a:p>
        </p:txBody>
      </p:sp>
    </p:spTree>
    <p:extLst>
      <p:ext uri="{BB962C8B-B14F-4D97-AF65-F5344CB8AC3E}">
        <p14:creationId xmlns:p14="http://schemas.microsoft.com/office/powerpoint/2010/main" val="744773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52E091-0E27-43EF-ACE4-76318C998D18}"/>
              </a:ext>
            </a:extLst>
          </p:cNvPr>
          <p:cNvSpPr>
            <a:spLocks noGrp="1"/>
          </p:cNvSpPr>
          <p:nvPr>
            <p:ph type="title"/>
          </p:nvPr>
        </p:nvSpPr>
        <p:spPr/>
        <p:txBody>
          <a:bodyPr/>
          <a:lstStyle/>
          <a:p>
            <a:r>
              <a:rPr lang="de-DE" dirty="0"/>
              <a:t>22.12.2021</a:t>
            </a:r>
          </a:p>
        </p:txBody>
      </p:sp>
      <p:pic>
        <p:nvPicPr>
          <p:cNvPr id="5" name="Grafik 4">
            <a:extLst>
              <a:ext uri="{FF2B5EF4-FFF2-40B4-BE49-F238E27FC236}">
                <a16:creationId xmlns:a16="http://schemas.microsoft.com/office/drawing/2014/main" id="{05E2A10B-A396-493F-8356-7E455BD217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2757" y="1827425"/>
            <a:ext cx="8376603" cy="4665450"/>
          </a:xfrm>
          <a:prstGeom prst="rect">
            <a:avLst/>
          </a:prstGeom>
        </p:spPr>
      </p:pic>
    </p:spTree>
    <p:extLst>
      <p:ext uri="{BB962C8B-B14F-4D97-AF65-F5344CB8AC3E}">
        <p14:creationId xmlns:p14="http://schemas.microsoft.com/office/powerpoint/2010/main" val="4343107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52E091-0E27-43EF-ACE4-76318C998D18}"/>
              </a:ext>
            </a:extLst>
          </p:cNvPr>
          <p:cNvSpPr>
            <a:spLocks noGrp="1"/>
          </p:cNvSpPr>
          <p:nvPr>
            <p:ph type="title"/>
          </p:nvPr>
        </p:nvSpPr>
        <p:spPr/>
        <p:txBody>
          <a:bodyPr/>
          <a:lstStyle/>
          <a:p>
            <a:r>
              <a:rPr lang="de-DE" dirty="0"/>
              <a:t>22.12.2021</a:t>
            </a:r>
          </a:p>
        </p:txBody>
      </p:sp>
      <p:pic>
        <p:nvPicPr>
          <p:cNvPr id="4" name="Grafik 3">
            <a:extLst>
              <a:ext uri="{FF2B5EF4-FFF2-40B4-BE49-F238E27FC236}">
                <a16:creationId xmlns:a16="http://schemas.microsoft.com/office/drawing/2014/main" id="{A680E246-E135-4DE2-9394-2061A2D713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1163" y="1690688"/>
            <a:ext cx="8549958" cy="4780622"/>
          </a:xfrm>
          <a:prstGeom prst="rect">
            <a:avLst/>
          </a:prstGeom>
        </p:spPr>
      </p:pic>
    </p:spTree>
    <p:extLst>
      <p:ext uri="{BB962C8B-B14F-4D97-AF65-F5344CB8AC3E}">
        <p14:creationId xmlns:p14="http://schemas.microsoft.com/office/powerpoint/2010/main" val="5941051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52E091-0E27-43EF-ACE4-76318C998D18}"/>
              </a:ext>
            </a:extLst>
          </p:cNvPr>
          <p:cNvSpPr>
            <a:spLocks noGrp="1"/>
          </p:cNvSpPr>
          <p:nvPr>
            <p:ph type="title"/>
          </p:nvPr>
        </p:nvSpPr>
        <p:spPr/>
        <p:txBody>
          <a:bodyPr/>
          <a:lstStyle/>
          <a:p>
            <a:r>
              <a:rPr lang="de-DE" dirty="0"/>
              <a:t>04.01</a:t>
            </a:r>
          </a:p>
        </p:txBody>
      </p:sp>
      <p:pic>
        <p:nvPicPr>
          <p:cNvPr id="4" name="Grafik 3">
            <a:extLst>
              <a:ext uri="{FF2B5EF4-FFF2-40B4-BE49-F238E27FC236}">
                <a16:creationId xmlns:a16="http://schemas.microsoft.com/office/drawing/2014/main" id="{C28CE59F-6ED4-48F3-86B4-C10146F518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0692" y="1770515"/>
            <a:ext cx="8730615" cy="4916352"/>
          </a:xfrm>
          <a:prstGeom prst="rect">
            <a:avLst/>
          </a:prstGeom>
        </p:spPr>
      </p:pic>
    </p:spTree>
    <p:extLst>
      <p:ext uri="{BB962C8B-B14F-4D97-AF65-F5344CB8AC3E}">
        <p14:creationId xmlns:p14="http://schemas.microsoft.com/office/powerpoint/2010/main" val="355254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894EA1-3E2E-4AA2-8849-0468049ED05C}"/>
              </a:ext>
            </a:extLst>
          </p:cNvPr>
          <p:cNvSpPr>
            <a:spLocks noGrp="1"/>
          </p:cNvSpPr>
          <p:nvPr>
            <p:ph type="title"/>
          </p:nvPr>
        </p:nvSpPr>
        <p:spPr/>
        <p:txBody>
          <a:bodyPr/>
          <a:lstStyle/>
          <a:p>
            <a:r>
              <a:rPr lang="de-DE" dirty="0">
                <a:latin typeface="Arial Nova Cond Light" panose="020B0306020202020204" pitchFamily="34" charset="0"/>
              </a:rPr>
              <a:t>Arbeitsweise: </a:t>
            </a:r>
            <a:r>
              <a:rPr lang="de-DE" dirty="0" err="1">
                <a:latin typeface="Arial Nova Cond Light" panose="020B0306020202020204" pitchFamily="34" charset="0"/>
              </a:rPr>
              <a:t>Scrum</a:t>
            </a:r>
            <a:endParaRPr lang="de-DE" dirty="0">
              <a:latin typeface="Arial Nova Cond Light" panose="020B0306020202020204" pitchFamily="34" charset="0"/>
            </a:endParaRPr>
          </a:p>
        </p:txBody>
      </p:sp>
      <p:sp>
        <p:nvSpPr>
          <p:cNvPr id="3" name="Inhaltsplatzhalter 2">
            <a:extLst>
              <a:ext uri="{FF2B5EF4-FFF2-40B4-BE49-F238E27FC236}">
                <a16:creationId xmlns:a16="http://schemas.microsoft.com/office/drawing/2014/main" id="{D2AFDB3A-822A-4E96-9321-E7A6130860C9}"/>
              </a:ext>
            </a:extLst>
          </p:cNvPr>
          <p:cNvSpPr>
            <a:spLocks noGrp="1"/>
          </p:cNvSpPr>
          <p:nvPr>
            <p:ph idx="1"/>
          </p:nvPr>
        </p:nvSpPr>
        <p:spPr>
          <a:xfrm>
            <a:off x="838200" y="1825625"/>
            <a:ext cx="5448300" cy="4351338"/>
          </a:xfrm>
        </p:spPr>
        <p:txBody>
          <a:bodyPr>
            <a:normAutofit fontScale="92500" lnSpcReduction="20000"/>
          </a:bodyPr>
          <a:lstStyle/>
          <a:p>
            <a:pPr marL="0" lvl="0" indent="0">
              <a:lnSpc>
                <a:spcPct val="107000"/>
              </a:lnSpc>
              <a:buNone/>
            </a:pPr>
            <a:r>
              <a:rPr lang="de-DE" sz="2000" u="sng" dirty="0">
                <a:effectLst/>
                <a:latin typeface="Arial Nova Cond Light" panose="020B0306020202020204" pitchFamily="34" charset="0"/>
                <a:ea typeface="Calibri" panose="020F0502020204030204" pitchFamily="34" charset="0"/>
                <a:cs typeface="Times New Roman" panose="02020603050405020304" pitchFamily="18" charset="0"/>
              </a:rPr>
              <a:t>Rollen</a:t>
            </a:r>
          </a:p>
          <a:p>
            <a:pPr marL="342900" lvl="0" indent="-342900">
              <a:lnSpc>
                <a:spcPct val="107000"/>
              </a:lnSpc>
              <a:buFont typeface="Symbol" panose="05050102010706020507" pitchFamily="18" charset="2"/>
              <a:buChar char=""/>
            </a:pPr>
            <a:r>
              <a:rPr lang="de-DE" sz="2000" b="1" dirty="0" err="1">
                <a:effectLst/>
                <a:latin typeface="Arial Nova Cond Light" panose="020B0306020202020204" pitchFamily="34" charset="0"/>
                <a:ea typeface="Calibri" panose="020F0502020204030204" pitchFamily="34" charset="0"/>
                <a:cs typeface="Times New Roman" panose="02020603050405020304" pitchFamily="18" charset="0"/>
              </a:rPr>
              <a:t>Dev</a:t>
            </a:r>
            <a:r>
              <a:rPr lang="de-DE" sz="2000" b="1" dirty="0">
                <a:effectLst/>
                <a:latin typeface="Arial Nova Cond Light" panose="020B0306020202020204" pitchFamily="34" charset="0"/>
                <a:ea typeface="Calibri" panose="020F0502020204030204" pitchFamily="34" charset="0"/>
                <a:cs typeface="Times New Roman" panose="02020603050405020304" pitchFamily="18" charset="0"/>
              </a:rPr>
              <a:t>-Team:</a:t>
            </a:r>
            <a:r>
              <a:rPr lang="de-DE" sz="2000" dirty="0">
                <a:effectLst/>
                <a:latin typeface="Arial Nova Cond Light" panose="020B0306020202020204" pitchFamily="34" charset="0"/>
                <a:ea typeface="Calibri" panose="020F0502020204030204" pitchFamily="34" charset="0"/>
                <a:cs typeface="Times New Roman" panose="02020603050405020304" pitchFamily="18" charset="0"/>
              </a:rPr>
              <a:t> Duc, Hannah S., Sofie, Hannah L.</a:t>
            </a:r>
          </a:p>
          <a:p>
            <a:pPr marL="342900" lvl="0" indent="-342900">
              <a:lnSpc>
                <a:spcPct val="107000"/>
              </a:lnSpc>
              <a:buFont typeface="Symbol" panose="05050102010706020507" pitchFamily="18" charset="2"/>
              <a:buChar char=""/>
            </a:pPr>
            <a:r>
              <a:rPr lang="en-US" sz="2000" b="1" dirty="0">
                <a:effectLst/>
                <a:latin typeface="Arial Nova Cond Light" panose="020B0306020202020204" pitchFamily="34" charset="0"/>
                <a:ea typeface="Calibri" panose="020F0502020204030204" pitchFamily="34" charset="0"/>
                <a:cs typeface="Times New Roman" panose="02020603050405020304" pitchFamily="18" charset="0"/>
              </a:rPr>
              <a:t>Scrum Master</a:t>
            </a:r>
            <a:r>
              <a:rPr lang="en-US" sz="2000" dirty="0">
                <a:effectLst/>
                <a:latin typeface="Arial Nova Cond Light" panose="020B0306020202020204" pitchFamily="34" charset="0"/>
                <a:ea typeface="Calibri" panose="020F0502020204030204" pitchFamily="34" charset="0"/>
                <a:cs typeface="Times New Roman" panose="02020603050405020304" pitchFamily="18" charset="0"/>
              </a:rPr>
              <a:t>: Alisa</a:t>
            </a:r>
            <a:endParaRPr lang="de-DE" sz="2000" dirty="0">
              <a:effectLst/>
              <a:latin typeface="Arial Nova Cond Light" panose="020B0306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2000" b="1" dirty="0">
                <a:effectLst/>
                <a:latin typeface="Arial Nova Cond Light" panose="020B0306020202020204" pitchFamily="34" charset="0"/>
                <a:ea typeface="Calibri" panose="020F0502020204030204" pitchFamily="34" charset="0"/>
                <a:cs typeface="Times New Roman" panose="02020603050405020304" pitchFamily="18" charset="0"/>
              </a:rPr>
              <a:t>Project Owner</a:t>
            </a:r>
            <a:r>
              <a:rPr lang="en-US" sz="2000" dirty="0">
                <a:effectLst/>
                <a:latin typeface="Arial Nova Cond Light" panose="020B0306020202020204" pitchFamily="34" charset="0"/>
                <a:ea typeface="Calibri" panose="020F0502020204030204" pitchFamily="34" charset="0"/>
                <a:cs typeface="Times New Roman" panose="02020603050405020304" pitchFamily="18" charset="0"/>
              </a:rPr>
              <a:t>: Patrick</a:t>
            </a:r>
          </a:p>
          <a:p>
            <a:pPr marL="342900" lvl="0" indent="-342900">
              <a:lnSpc>
                <a:spcPct val="107000"/>
              </a:lnSpc>
              <a:spcAft>
                <a:spcPts val="800"/>
              </a:spcAft>
              <a:buFont typeface="Symbol" panose="05050102010706020507" pitchFamily="18" charset="2"/>
              <a:buChar char=""/>
            </a:pPr>
            <a:endParaRPr lang="en-US" sz="2000" dirty="0">
              <a:latin typeface="Arial Nova Cond Light" panose="020B030602020202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200" u="sng" dirty="0">
                <a:effectLst/>
                <a:latin typeface="Arial Nova Cond Light" panose="020B0306020202020204" pitchFamily="34" charset="0"/>
                <a:ea typeface="Calibri" panose="020F0502020204030204" pitchFamily="34" charset="0"/>
                <a:cs typeface="Times New Roman" panose="02020603050405020304" pitchFamily="18" charset="0"/>
              </a:rPr>
              <a:t>Meetings</a:t>
            </a:r>
            <a:endParaRPr lang="de-DE" sz="2200" dirty="0">
              <a:effectLst/>
              <a:latin typeface="Arial Nova Cond Light" panose="020B03060202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200" dirty="0">
                <a:effectLst/>
                <a:latin typeface="Arial Nova Cond Light" panose="020B0306020202020204" pitchFamily="34" charset="0"/>
                <a:ea typeface="Calibri" panose="020F0502020204030204" pitchFamily="34" charset="0"/>
                <a:cs typeface="Times New Roman" panose="02020603050405020304" pitchFamily="18" charset="0"/>
              </a:rPr>
              <a:t>Sprint: alle </a:t>
            </a:r>
            <a:r>
              <a:rPr lang="en-US" sz="2200" dirty="0" err="1">
                <a:effectLst/>
                <a:latin typeface="Arial Nova Cond Light" panose="020B0306020202020204" pitchFamily="34" charset="0"/>
                <a:ea typeface="Calibri" panose="020F0502020204030204" pitchFamily="34" charset="0"/>
                <a:cs typeface="Times New Roman" panose="02020603050405020304" pitchFamily="18" charset="0"/>
              </a:rPr>
              <a:t>zwei</a:t>
            </a:r>
            <a:r>
              <a:rPr lang="en-US" sz="2200" dirty="0">
                <a:effectLst/>
                <a:latin typeface="Arial Nova Cond Light" panose="020B0306020202020204" pitchFamily="34" charset="0"/>
                <a:ea typeface="Calibri" panose="020F0502020204030204" pitchFamily="34" charset="0"/>
                <a:cs typeface="Times New Roman" panose="02020603050405020304" pitchFamily="18" charset="0"/>
              </a:rPr>
              <a:t> </a:t>
            </a:r>
            <a:r>
              <a:rPr lang="en-US" sz="2200" dirty="0" err="1">
                <a:effectLst/>
                <a:latin typeface="Arial Nova Cond Light" panose="020B0306020202020204" pitchFamily="34" charset="0"/>
                <a:ea typeface="Calibri" panose="020F0502020204030204" pitchFamily="34" charset="0"/>
                <a:cs typeface="Times New Roman" panose="02020603050405020304" pitchFamily="18" charset="0"/>
              </a:rPr>
              <a:t>Wochen</a:t>
            </a:r>
            <a:endParaRPr lang="de-DE" sz="2200" dirty="0">
              <a:effectLst/>
              <a:latin typeface="Arial Nova Cond Light" panose="020B03060202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200" dirty="0">
                <a:effectLst/>
                <a:latin typeface="Arial Nova Cond Light" panose="020B0306020202020204" pitchFamily="34" charset="0"/>
                <a:ea typeface="Calibri" panose="020F0502020204030204" pitchFamily="34" charset="0"/>
                <a:cs typeface="Times New Roman" panose="02020603050405020304" pitchFamily="18" charset="0"/>
              </a:rPr>
              <a:t>“Daily”: alle 2-3 </a:t>
            </a:r>
            <a:r>
              <a:rPr lang="en-US" sz="2200" dirty="0" err="1">
                <a:effectLst/>
                <a:latin typeface="Arial Nova Cond Light" panose="020B0306020202020204" pitchFamily="34" charset="0"/>
                <a:ea typeface="Calibri" panose="020F0502020204030204" pitchFamily="34" charset="0"/>
                <a:cs typeface="Times New Roman" panose="02020603050405020304" pitchFamily="18" charset="0"/>
              </a:rPr>
              <a:t>Tage</a:t>
            </a:r>
            <a:endParaRPr lang="de-DE" sz="2200" dirty="0">
              <a:effectLst/>
              <a:latin typeface="Arial Nova Cond Light" panose="020B03060202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de-DE" sz="2200" dirty="0">
                <a:effectLst/>
                <a:latin typeface="Arial Nova Cond Light" panose="020B0306020202020204" pitchFamily="34" charset="0"/>
                <a:ea typeface="Calibri" panose="020F0502020204030204" pitchFamily="34" charset="0"/>
                <a:cs typeface="Times New Roman" panose="02020603050405020304" pitchFamily="18" charset="0"/>
              </a:rPr>
              <a:t>Erstellung der Aufgaben für Backlog: kontinuierlich</a:t>
            </a:r>
          </a:p>
          <a:p>
            <a:pPr marL="342900" lvl="0" indent="-342900">
              <a:lnSpc>
                <a:spcPct val="107000"/>
              </a:lnSpc>
              <a:spcAft>
                <a:spcPts val="800"/>
              </a:spcAft>
              <a:buFont typeface="Symbol" panose="05050102010706020507" pitchFamily="18" charset="2"/>
              <a:buChar char=""/>
            </a:pPr>
            <a:r>
              <a:rPr lang="de-DE" sz="2200" dirty="0">
                <a:effectLst/>
                <a:latin typeface="Arial Nova Cond Light" panose="020B0306020202020204" pitchFamily="34" charset="0"/>
                <a:ea typeface="Calibri" panose="020F0502020204030204" pitchFamily="34" charset="0"/>
                <a:cs typeface="Times New Roman" panose="02020603050405020304" pitchFamily="18" charset="0"/>
              </a:rPr>
              <a:t>Sprintwechsel aus Review, Retrospektive &amp; Planung</a:t>
            </a:r>
          </a:p>
          <a:p>
            <a:pPr marL="342900" lvl="0" indent="-342900">
              <a:lnSpc>
                <a:spcPct val="107000"/>
              </a:lnSpc>
              <a:spcAft>
                <a:spcPts val="800"/>
              </a:spcAft>
              <a:buFont typeface="Symbol" panose="05050102010706020507" pitchFamily="18" charset="2"/>
              <a:buChar char=""/>
            </a:pPr>
            <a:endParaRPr lang="de-DE" sz="2000" dirty="0">
              <a:effectLst/>
              <a:latin typeface="Arial Nova Cond Light" panose="020B0306020202020204" pitchFamily="34" charset="0"/>
              <a:ea typeface="Calibri" panose="020F0502020204030204" pitchFamily="34" charset="0"/>
              <a:cs typeface="Times New Roman" panose="02020603050405020304" pitchFamily="18" charset="0"/>
            </a:endParaRPr>
          </a:p>
          <a:p>
            <a:pPr marL="0" indent="0">
              <a:buNone/>
            </a:pPr>
            <a:endParaRPr lang="de-DE" dirty="0"/>
          </a:p>
        </p:txBody>
      </p:sp>
      <p:sp>
        <p:nvSpPr>
          <p:cNvPr id="4" name="Inhaltsplatzhalter 2">
            <a:extLst>
              <a:ext uri="{FF2B5EF4-FFF2-40B4-BE49-F238E27FC236}">
                <a16:creationId xmlns:a16="http://schemas.microsoft.com/office/drawing/2014/main" id="{CCC5A43B-23F0-4223-9F80-F063FDC55706}"/>
              </a:ext>
            </a:extLst>
          </p:cNvPr>
          <p:cNvSpPr txBox="1">
            <a:spLocks/>
          </p:cNvSpPr>
          <p:nvPr/>
        </p:nvSpPr>
        <p:spPr>
          <a:xfrm>
            <a:off x="6286500" y="3906059"/>
            <a:ext cx="5448300" cy="19867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None/>
            </a:pPr>
            <a:r>
              <a:rPr lang="de-DE" sz="2000" u="sng" dirty="0">
                <a:effectLst/>
                <a:latin typeface="Arial Nova Cond Light" panose="020B0306020202020204" pitchFamily="34" charset="0"/>
                <a:ea typeface="Calibri" panose="020F0502020204030204" pitchFamily="34" charset="0"/>
                <a:cs typeface="Times New Roman" panose="02020603050405020304" pitchFamily="18" charset="0"/>
              </a:rPr>
              <a:t>Zusammenarbeit mit dem Kunden</a:t>
            </a:r>
            <a:endParaRPr lang="de-DE" sz="2000" dirty="0">
              <a:effectLst/>
              <a:latin typeface="Arial Nova Cond Light" panose="020B03060202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de-DE" sz="2000" dirty="0">
                <a:effectLst/>
                <a:latin typeface="Arial Nova Cond Light" panose="020B0306020202020204" pitchFamily="34" charset="0"/>
                <a:ea typeface="Calibri" panose="020F0502020204030204" pitchFamily="34" charset="0"/>
                <a:cs typeface="Times New Roman" panose="02020603050405020304" pitchFamily="18" charset="0"/>
              </a:rPr>
              <a:t>Abstimmung in den dafür vorgesehenen Vorlesungen</a:t>
            </a:r>
          </a:p>
          <a:p>
            <a:pPr marL="342900" lvl="0" indent="-342900">
              <a:lnSpc>
                <a:spcPct val="107000"/>
              </a:lnSpc>
              <a:spcAft>
                <a:spcPts val="800"/>
              </a:spcAft>
              <a:buFont typeface="Symbol" panose="05050102010706020507" pitchFamily="18" charset="2"/>
              <a:buChar char=""/>
            </a:pPr>
            <a:r>
              <a:rPr lang="de-DE" sz="2000" dirty="0">
                <a:effectLst/>
                <a:latin typeface="Arial Nova Cond Light" panose="020B0306020202020204" pitchFamily="34" charset="0"/>
                <a:ea typeface="Calibri" panose="020F0502020204030204" pitchFamily="34" charset="0"/>
                <a:cs typeface="Times New Roman" panose="02020603050405020304" pitchFamily="18" charset="0"/>
              </a:rPr>
              <a:t>Meilensteine: Zwischenstände für die einzelnen Treffen</a:t>
            </a:r>
          </a:p>
          <a:p>
            <a:pPr marL="342900" indent="-342900">
              <a:lnSpc>
                <a:spcPct val="107000"/>
              </a:lnSpc>
              <a:spcAft>
                <a:spcPts val="800"/>
              </a:spcAft>
              <a:buFont typeface="Symbol" panose="05050102010706020507" pitchFamily="18" charset="2"/>
              <a:buChar char=""/>
            </a:pPr>
            <a:endParaRPr lang="de-DE" sz="2000" dirty="0">
              <a:latin typeface="Arial Nova Cond Light" panose="020B0306020202020204" pitchFamily="34" charset="0"/>
              <a:ea typeface="Calibri" panose="020F0502020204030204" pitchFamily="34" charset="0"/>
              <a:cs typeface="Times New Roman" panose="02020603050405020304" pitchFamily="18" charset="0"/>
            </a:endParaRPr>
          </a:p>
          <a:p>
            <a:pPr marL="0" indent="0">
              <a:buFont typeface="Arial" panose="020B0604020202020204" pitchFamily="34" charset="0"/>
              <a:buNone/>
            </a:pPr>
            <a:endParaRPr lang="de-DE" dirty="0"/>
          </a:p>
        </p:txBody>
      </p:sp>
      <p:sp>
        <p:nvSpPr>
          <p:cNvPr id="9" name="Textfeld 8">
            <a:extLst>
              <a:ext uri="{FF2B5EF4-FFF2-40B4-BE49-F238E27FC236}">
                <a16:creationId xmlns:a16="http://schemas.microsoft.com/office/drawing/2014/main" id="{A53745D0-AF64-4C0B-B401-CE7DD1974F3C}"/>
              </a:ext>
            </a:extLst>
          </p:cNvPr>
          <p:cNvSpPr txBox="1"/>
          <p:nvPr/>
        </p:nvSpPr>
        <p:spPr>
          <a:xfrm>
            <a:off x="6286500" y="1825625"/>
            <a:ext cx="3365500" cy="369332"/>
          </a:xfrm>
          <a:prstGeom prst="rect">
            <a:avLst/>
          </a:prstGeom>
          <a:noFill/>
        </p:spPr>
        <p:txBody>
          <a:bodyPr wrap="square" rtlCol="0">
            <a:spAutoFit/>
          </a:bodyPr>
          <a:lstStyle/>
          <a:p>
            <a:r>
              <a:rPr lang="de-DE" u="sng" dirty="0">
                <a:latin typeface="Arial Nova Cond Light" panose="020B0306020202020204" pitchFamily="34" charset="0"/>
              </a:rPr>
              <a:t>Kanäle</a:t>
            </a:r>
          </a:p>
        </p:txBody>
      </p:sp>
      <p:pic>
        <p:nvPicPr>
          <p:cNvPr id="10" name="Grafik 9">
            <a:extLst>
              <a:ext uri="{FF2B5EF4-FFF2-40B4-BE49-F238E27FC236}">
                <a16:creationId xmlns:a16="http://schemas.microsoft.com/office/drawing/2014/main" id="{5CF84676-4A0E-49D3-9859-2C77555E5123}"/>
              </a:ext>
            </a:extLst>
          </p:cNvPr>
          <p:cNvPicPr>
            <a:picLocks noChangeAspect="1"/>
          </p:cNvPicPr>
          <p:nvPr/>
        </p:nvPicPr>
        <p:blipFill>
          <a:blip r:embed="rId2"/>
          <a:stretch>
            <a:fillRect/>
          </a:stretch>
        </p:blipFill>
        <p:spPr>
          <a:xfrm>
            <a:off x="6286500" y="2295836"/>
            <a:ext cx="1066800" cy="597951"/>
          </a:xfrm>
          <a:prstGeom prst="rect">
            <a:avLst/>
          </a:prstGeom>
        </p:spPr>
      </p:pic>
      <p:pic>
        <p:nvPicPr>
          <p:cNvPr id="11" name="Grafik 10">
            <a:extLst>
              <a:ext uri="{FF2B5EF4-FFF2-40B4-BE49-F238E27FC236}">
                <a16:creationId xmlns:a16="http://schemas.microsoft.com/office/drawing/2014/main" id="{D21158AC-37F3-4160-AF57-9FB32F42ABE1}"/>
              </a:ext>
            </a:extLst>
          </p:cNvPr>
          <p:cNvPicPr>
            <a:picLocks noChangeAspect="1"/>
          </p:cNvPicPr>
          <p:nvPr/>
        </p:nvPicPr>
        <p:blipFill>
          <a:blip r:embed="rId3"/>
          <a:stretch>
            <a:fillRect/>
          </a:stretch>
        </p:blipFill>
        <p:spPr>
          <a:xfrm>
            <a:off x="7725803" y="2288124"/>
            <a:ext cx="2192490" cy="597951"/>
          </a:xfrm>
          <a:prstGeom prst="rect">
            <a:avLst/>
          </a:prstGeom>
        </p:spPr>
      </p:pic>
      <p:pic>
        <p:nvPicPr>
          <p:cNvPr id="12" name="Grafik 11">
            <a:extLst>
              <a:ext uri="{FF2B5EF4-FFF2-40B4-BE49-F238E27FC236}">
                <a16:creationId xmlns:a16="http://schemas.microsoft.com/office/drawing/2014/main" id="{ABE0EC75-3601-45ED-8E6B-31074F920EA7}"/>
              </a:ext>
            </a:extLst>
          </p:cNvPr>
          <p:cNvPicPr>
            <a:picLocks noChangeAspect="1"/>
          </p:cNvPicPr>
          <p:nvPr/>
        </p:nvPicPr>
        <p:blipFill>
          <a:blip r:embed="rId4"/>
          <a:stretch>
            <a:fillRect/>
          </a:stretch>
        </p:blipFill>
        <p:spPr>
          <a:xfrm>
            <a:off x="6819900" y="2893787"/>
            <a:ext cx="2048635" cy="786846"/>
          </a:xfrm>
          <a:prstGeom prst="rect">
            <a:avLst/>
          </a:prstGeom>
        </p:spPr>
      </p:pic>
    </p:spTree>
    <p:extLst>
      <p:ext uri="{BB962C8B-B14F-4D97-AF65-F5344CB8AC3E}">
        <p14:creationId xmlns:p14="http://schemas.microsoft.com/office/powerpoint/2010/main" val="15258533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52E091-0E27-43EF-ACE4-76318C998D18}"/>
              </a:ext>
            </a:extLst>
          </p:cNvPr>
          <p:cNvSpPr>
            <a:spLocks noGrp="1"/>
          </p:cNvSpPr>
          <p:nvPr>
            <p:ph type="title"/>
          </p:nvPr>
        </p:nvSpPr>
        <p:spPr/>
        <p:txBody>
          <a:bodyPr/>
          <a:lstStyle/>
          <a:p>
            <a:r>
              <a:rPr lang="de-DE" dirty="0"/>
              <a:t>04.01</a:t>
            </a:r>
          </a:p>
        </p:txBody>
      </p:sp>
      <p:pic>
        <p:nvPicPr>
          <p:cNvPr id="4" name="Grafik 3">
            <a:extLst>
              <a:ext uri="{FF2B5EF4-FFF2-40B4-BE49-F238E27FC236}">
                <a16:creationId xmlns:a16="http://schemas.microsoft.com/office/drawing/2014/main" id="{C49B64B2-E38C-4844-80C7-1253F74FB3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4725" y="1821870"/>
            <a:ext cx="8047355" cy="4503999"/>
          </a:xfrm>
          <a:prstGeom prst="rect">
            <a:avLst/>
          </a:prstGeom>
        </p:spPr>
      </p:pic>
    </p:spTree>
    <p:extLst>
      <p:ext uri="{BB962C8B-B14F-4D97-AF65-F5344CB8AC3E}">
        <p14:creationId xmlns:p14="http://schemas.microsoft.com/office/powerpoint/2010/main" val="17596880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4EE4E9-9141-4BC2-93C2-27CD4567EA68}"/>
              </a:ext>
            </a:extLst>
          </p:cNvPr>
          <p:cNvSpPr>
            <a:spLocks noGrp="1"/>
          </p:cNvSpPr>
          <p:nvPr>
            <p:ph type="title"/>
          </p:nvPr>
        </p:nvSpPr>
        <p:spPr>
          <a:xfrm>
            <a:off x="2990850" y="2132012"/>
            <a:ext cx="6210300" cy="2593975"/>
          </a:xfrm>
        </p:spPr>
        <p:txBody>
          <a:bodyPr>
            <a:normAutofit/>
          </a:bodyPr>
          <a:lstStyle/>
          <a:p>
            <a:pPr algn="ctr"/>
            <a:r>
              <a:rPr lang="de-DE" sz="7200" dirty="0">
                <a:latin typeface="Arial Nova Cond Light" panose="020B0306020202020204" pitchFamily="34" charset="0"/>
              </a:rPr>
              <a:t>Aktueller Stand</a:t>
            </a:r>
          </a:p>
        </p:txBody>
      </p:sp>
    </p:spTree>
    <p:extLst>
      <p:ext uri="{BB962C8B-B14F-4D97-AF65-F5344CB8AC3E}">
        <p14:creationId xmlns:p14="http://schemas.microsoft.com/office/powerpoint/2010/main" val="2851393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Textfeld 16">
            <a:extLst>
              <a:ext uri="{FF2B5EF4-FFF2-40B4-BE49-F238E27FC236}">
                <a16:creationId xmlns:a16="http://schemas.microsoft.com/office/drawing/2014/main" id="{3F4EB569-4243-4182-9DBA-DE46F3475ADE}"/>
              </a:ext>
            </a:extLst>
          </p:cNvPr>
          <p:cNvSpPr txBox="1"/>
          <p:nvPr/>
        </p:nvSpPr>
        <p:spPr>
          <a:xfrm>
            <a:off x="3232150" y="1859339"/>
            <a:ext cx="5727700" cy="3139321"/>
          </a:xfrm>
          <a:prstGeom prst="rect">
            <a:avLst/>
          </a:prstGeom>
          <a:noFill/>
        </p:spPr>
        <p:txBody>
          <a:bodyPr wrap="square" rtlCol="0">
            <a:spAutoFit/>
          </a:bodyPr>
          <a:lstStyle/>
          <a:p>
            <a:pPr algn="ctr"/>
            <a:r>
              <a:rPr lang="de-DE" sz="6600" dirty="0">
                <a:latin typeface="Arial Nova Cond Light" panose="020B0306020202020204" pitchFamily="34" charset="0"/>
              </a:rPr>
              <a:t>Analyse &amp; Verhalten im Krisenfall</a:t>
            </a:r>
          </a:p>
        </p:txBody>
      </p:sp>
    </p:spTree>
    <p:extLst>
      <p:ext uri="{BB962C8B-B14F-4D97-AF65-F5344CB8AC3E}">
        <p14:creationId xmlns:p14="http://schemas.microsoft.com/office/powerpoint/2010/main" val="385225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DCF872-B9F6-44B2-A594-7BE19DD72DAF}"/>
              </a:ext>
            </a:extLst>
          </p:cNvPr>
          <p:cNvSpPr>
            <a:spLocks noGrp="1"/>
          </p:cNvSpPr>
          <p:nvPr>
            <p:ph type="title"/>
          </p:nvPr>
        </p:nvSpPr>
        <p:spPr/>
        <p:txBody>
          <a:bodyPr/>
          <a:lstStyle/>
          <a:p>
            <a:r>
              <a:rPr lang="de-DE" dirty="0">
                <a:latin typeface="Arial Nova Cond Light" panose="020B0306020202020204" pitchFamily="34" charset="0"/>
              </a:rPr>
              <a:t>Analyse &amp; Verhalten im Krisenfall</a:t>
            </a:r>
          </a:p>
        </p:txBody>
      </p:sp>
      <p:sp>
        <p:nvSpPr>
          <p:cNvPr id="3" name="Inhaltsplatzhalter 2">
            <a:extLst>
              <a:ext uri="{FF2B5EF4-FFF2-40B4-BE49-F238E27FC236}">
                <a16:creationId xmlns:a16="http://schemas.microsoft.com/office/drawing/2014/main" id="{10186130-AA64-4E6F-8450-8EC9F89D46A3}"/>
              </a:ext>
            </a:extLst>
          </p:cNvPr>
          <p:cNvSpPr>
            <a:spLocks noGrp="1"/>
          </p:cNvSpPr>
          <p:nvPr>
            <p:ph idx="1"/>
          </p:nvPr>
        </p:nvSpPr>
        <p:spPr>
          <a:xfrm>
            <a:off x="927100" y="2141537"/>
            <a:ext cx="10515600" cy="4351338"/>
          </a:xfrm>
        </p:spPr>
        <p:txBody>
          <a:bodyPr/>
          <a:lstStyle/>
          <a:p>
            <a:pPr marL="0" indent="0">
              <a:lnSpc>
                <a:spcPct val="107000"/>
              </a:lnSpc>
              <a:spcAft>
                <a:spcPts val="800"/>
              </a:spcAft>
              <a:buNone/>
            </a:pPr>
            <a:r>
              <a:rPr lang="de-DE" sz="2000" u="sng" dirty="0">
                <a:effectLst/>
                <a:latin typeface="Arial Nova Cond Light" panose="020B0306020202020204" pitchFamily="34" charset="0"/>
                <a:ea typeface="Calibri" panose="020F0502020204030204" pitchFamily="34" charset="0"/>
                <a:cs typeface="Times New Roman" panose="02020603050405020304" pitchFamily="18" charset="0"/>
              </a:rPr>
              <a:t>Vorgehen im Krisenfall:</a:t>
            </a:r>
            <a:r>
              <a:rPr lang="de-DE" sz="2000" dirty="0">
                <a:effectLst/>
                <a:latin typeface="Arial Nova Cond Light" panose="020B0306020202020204" pitchFamily="34" charset="0"/>
                <a:ea typeface="Calibri" panose="020F0502020204030204" pitchFamily="34" charset="0"/>
                <a:cs typeface="Times New Roman" panose="02020603050405020304" pitchFamily="18" charset="0"/>
              </a:rPr>
              <a:t> Außerplanmäßige Meetings zur Problemlösung</a:t>
            </a:r>
          </a:p>
          <a:p>
            <a:pPr marL="0" indent="0">
              <a:lnSpc>
                <a:spcPct val="107000"/>
              </a:lnSpc>
              <a:spcAft>
                <a:spcPts val="800"/>
              </a:spcAft>
              <a:buNone/>
            </a:pPr>
            <a:endParaRPr lang="de-DE" sz="2000" dirty="0">
              <a:effectLst/>
              <a:latin typeface="Arial Nova Cond Light" panose="020B030602020202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de-DE" sz="2000" u="sng" dirty="0">
                <a:effectLst/>
                <a:latin typeface="Arial Nova Cond Light" panose="020B0306020202020204" pitchFamily="34" charset="0"/>
                <a:ea typeface="Calibri" panose="020F0502020204030204" pitchFamily="34" charset="0"/>
                <a:cs typeface="Times New Roman" panose="02020603050405020304" pitchFamily="18" charset="0"/>
              </a:rPr>
              <a:t>Risikoanalyse: Was kann schiefgehen &amp; was können wir dagegen tun?</a:t>
            </a:r>
            <a:endParaRPr lang="de-DE" sz="2000" dirty="0">
              <a:effectLst/>
              <a:latin typeface="Arial Nova Cond Light" panose="020B03060202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de-DE" sz="2000" dirty="0">
                <a:effectLst/>
                <a:latin typeface="Arial Nova Cond Light" panose="020B0306020202020204" pitchFamily="34" charset="0"/>
                <a:ea typeface="Calibri" panose="020F0502020204030204" pitchFamily="34" charset="0"/>
                <a:cs typeface="Times New Roman" panose="02020603050405020304" pitchFamily="18" charset="0"/>
              </a:rPr>
              <a:t>Probleme bei Aufgaben: früh kommunizieren &amp; nach Hilfe fragen</a:t>
            </a:r>
          </a:p>
          <a:p>
            <a:pPr marL="342900" lvl="0" indent="-342900">
              <a:lnSpc>
                <a:spcPct val="107000"/>
              </a:lnSpc>
              <a:buFont typeface="Symbol" panose="05050102010706020507" pitchFamily="18" charset="2"/>
              <a:buChar char=""/>
            </a:pPr>
            <a:r>
              <a:rPr lang="de-DE" sz="2000" dirty="0">
                <a:effectLst/>
                <a:latin typeface="Arial Nova Cond Light" panose="020B0306020202020204" pitchFamily="34" charset="0"/>
                <a:ea typeface="Calibri" panose="020F0502020204030204" pitchFamily="34" charset="0"/>
                <a:cs typeface="Times New Roman" panose="02020603050405020304" pitchFamily="18" charset="0"/>
              </a:rPr>
              <a:t>Aufgabe in vorgesehener Zeit nicht umsetzbar</a:t>
            </a:r>
          </a:p>
          <a:p>
            <a:pPr marL="220980" indent="0">
              <a:lnSpc>
                <a:spcPct val="107000"/>
              </a:lnSpc>
              <a:buNone/>
            </a:pPr>
            <a:r>
              <a:rPr lang="de-DE" sz="2000" dirty="0">
                <a:effectLst/>
                <a:latin typeface="Arial Nova Cond Light" panose="020B0306020202020204" pitchFamily="34" charset="0"/>
                <a:ea typeface="Calibri" panose="020F0502020204030204" pitchFamily="34" charset="0"/>
                <a:cs typeface="Times New Roman" panose="02020603050405020304" pitchFamily="18" charset="0"/>
                <a:sym typeface="Wingdings" panose="05000000000000000000" pitchFamily="2" charset="2"/>
              </a:rPr>
              <a:t></a:t>
            </a:r>
            <a:r>
              <a:rPr lang="de-DE" sz="2000" dirty="0">
                <a:effectLst/>
                <a:latin typeface="Arial Nova Cond Light" panose="020B0306020202020204" pitchFamily="34" charset="0"/>
                <a:ea typeface="Calibri" panose="020F0502020204030204" pitchFamily="34" charset="0"/>
                <a:cs typeface="Times New Roman" panose="02020603050405020304" pitchFamily="18" charset="0"/>
              </a:rPr>
              <a:t> Zeitpuffer + Anpassung des Zeitplans</a:t>
            </a:r>
          </a:p>
          <a:p>
            <a:pPr marL="220980" indent="0">
              <a:lnSpc>
                <a:spcPct val="107000"/>
              </a:lnSpc>
              <a:spcAft>
                <a:spcPts val="800"/>
              </a:spcAft>
              <a:buNone/>
            </a:pPr>
            <a:r>
              <a:rPr lang="de-DE" sz="2000" dirty="0">
                <a:effectLst/>
                <a:latin typeface="Arial Nova Cond Light" panose="020B0306020202020204" pitchFamily="34" charset="0"/>
                <a:ea typeface="Calibri" panose="020F0502020204030204" pitchFamily="34" charset="0"/>
                <a:cs typeface="Times New Roman" panose="02020603050405020304" pitchFamily="18" charset="0"/>
              </a:rPr>
              <a:t>&amp; Vorab schätzen was realistisch zu schaffen ist</a:t>
            </a:r>
          </a:p>
          <a:p>
            <a:endParaRPr lang="de-DE" dirty="0"/>
          </a:p>
        </p:txBody>
      </p:sp>
    </p:spTree>
    <p:extLst>
      <p:ext uri="{BB962C8B-B14F-4D97-AF65-F5344CB8AC3E}">
        <p14:creationId xmlns:p14="http://schemas.microsoft.com/office/powerpoint/2010/main" val="2546000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Textfeld 16">
            <a:extLst>
              <a:ext uri="{FF2B5EF4-FFF2-40B4-BE49-F238E27FC236}">
                <a16:creationId xmlns:a16="http://schemas.microsoft.com/office/drawing/2014/main" id="{3F4EB569-4243-4182-9DBA-DE46F3475ADE}"/>
              </a:ext>
            </a:extLst>
          </p:cNvPr>
          <p:cNvSpPr txBox="1"/>
          <p:nvPr/>
        </p:nvSpPr>
        <p:spPr>
          <a:xfrm>
            <a:off x="3397250" y="1157238"/>
            <a:ext cx="5727700" cy="3416320"/>
          </a:xfrm>
          <a:prstGeom prst="rect">
            <a:avLst/>
          </a:prstGeom>
          <a:noFill/>
        </p:spPr>
        <p:txBody>
          <a:bodyPr wrap="square" rtlCol="0">
            <a:spAutoFit/>
          </a:bodyPr>
          <a:lstStyle/>
          <a:p>
            <a:pPr algn="ctr"/>
            <a:r>
              <a:rPr lang="de-DE" sz="7200" dirty="0">
                <a:latin typeface="Arial Nova Cond Light" panose="020B0306020202020204" pitchFamily="34" charset="0"/>
              </a:rPr>
              <a:t>Service</a:t>
            </a:r>
          </a:p>
          <a:p>
            <a:pPr algn="ctr"/>
            <a:r>
              <a:rPr lang="de-DE" sz="7200" dirty="0">
                <a:latin typeface="Arial Nova Cond Light" panose="020B0306020202020204" pitchFamily="34" charset="0"/>
              </a:rPr>
              <a:t>Level </a:t>
            </a:r>
          </a:p>
          <a:p>
            <a:pPr algn="ctr"/>
            <a:r>
              <a:rPr lang="de-DE" sz="7200" dirty="0">
                <a:latin typeface="Arial Nova Cond Light" panose="020B0306020202020204" pitchFamily="34" charset="0"/>
              </a:rPr>
              <a:t>Agreement</a:t>
            </a:r>
          </a:p>
        </p:txBody>
      </p:sp>
    </p:spTree>
    <p:extLst>
      <p:ext uri="{BB962C8B-B14F-4D97-AF65-F5344CB8AC3E}">
        <p14:creationId xmlns:p14="http://schemas.microsoft.com/office/powerpoint/2010/main" val="1853010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21379E79-7E4D-4F6C-8695-54A0DE0726E5}"/>
              </a:ext>
            </a:extLst>
          </p:cNvPr>
          <p:cNvSpPr>
            <a:spLocks noGrp="1"/>
          </p:cNvSpPr>
          <p:nvPr>
            <p:ph idx="1"/>
          </p:nvPr>
        </p:nvSpPr>
        <p:spPr>
          <a:xfrm>
            <a:off x="622300" y="323850"/>
            <a:ext cx="10515600" cy="6534150"/>
          </a:xfrm>
          <a:solidFill>
            <a:schemeClr val="bg1"/>
          </a:solidFill>
          <a:ln>
            <a:solidFill>
              <a:schemeClr val="bg1">
                <a:lumMod val="65000"/>
              </a:schemeClr>
            </a:solidFill>
          </a:ln>
        </p:spPr>
        <p:txBody>
          <a:bodyPr>
            <a:normAutofit fontScale="25000" lnSpcReduction="20000"/>
          </a:bodyPr>
          <a:lstStyle/>
          <a:p>
            <a:pPr marL="0" indent="0">
              <a:lnSpc>
                <a:spcPct val="107000"/>
              </a:lnSpc>
              <a:spcAft>
                <a:spcPts val="800"/>
              </a:spcAft>
              <a:buNone/>
            </a:pPr>
            <a:endParaRPr lang="de-DE" sz="8000" dirty="0">
              <a:effectLst/>
              <a:latin typeface="Arial Nova Cond Light" panose="020B03060202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Zweck</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Klare Aufteilung der Aufgaben beider Seiten, um Spannungen zu vermindern und zu vermeiden</a:t>
            </a:r>
          </a:p>
          <a:p>
            <a:pPr marL="457200" lvl="1" indent="0">
              <a:lnSpc>
                <a:spcPct val="107000"/>
              </a:lnSpc>
              <a:buNone/>
            </a:pPr>
            <a:endParaRPr lang="de-DE" sz="8000" dirty="0">
              <a:effectLst/>
              <a:latin typeface="Arial Nova Cond Light" panose="020B03060202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Vertragspartner</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Mission Smile AG</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Kunde X</a:t>
            </a:r>
          </a:p>
          <a:p>
            <a:pPr marL="457200" lvl="1" indent="0">
              <a:lnSpc>
                <a:spcPct val="107000"/>
              </a:lnSpc>
              <a:buNone/>
            </a:pPr>
            <a:endParaRPr lang="de-DE" sz="8000" dirty="0">
              <a:effectLst/>
              <a:latin typeface="Arial Nova Cond Light" panose="020B03060202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Leistungsbeschreibung</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technischen Service und Betrieb durch First Level Support, Second Level Support und Third Level Support</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Systemfehler beheben</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Anwendungssystemausfälle bearbeiten</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Kundenberatung und Kundenbetreuung</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Wartung</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Sicherung der Daten</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Analyse der Daten</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Abschließendes Beratungsgespräch und dann jährliche Touch </a:t>
            </a:r>
            <a:r>
              <a:rPr lang="de-DE" sz="8000" dirty="0" err="1">
                <a:effectLst/>
                <a:latin typeface="Arial Nova Cond Light" panose="020B0306020202020204" pitchFamily="34" charset="0"/>
                <a:ea typeface="Calibri" panose="020F0502020204030204" pitchFamily="34" charset="0"/>
                <a:cs typeface="Times New Roman" panose="02020603050405020304" pitchFamily="18" charset="0"/>
              </a:rPr>
              <a:t>Ups</a:t>
            </a:r>
            <a:endParaRPr lang="de-DE" sz="8000" dirty="0">
              <a:effectLst/>
              <a:latin typeface="Arial Nova Cond Light" panose="020B0306020202020204" pitchFamily="34" charset="0"/>
              <a:ea typeface="Calibri" panose="020F0502020204030204" pitchFamily="34" charset="0"/>
              <a:cs typeface="Times New Roman" panose="02020603050405020304" pitchFamily="18" charset="0"/>
            </a:endParaRPr>
          </a:p>
          <a:p>
            <a:endParaRPr lang="de-DE" dirty="0"/>
          </a:p>
        </p:txBody>
      </p:sp>
    </p:spTree>
    <p:extLst>
      <p:ext uri="{BB962C8B-B14F-4D97-AF65-F5344CB8AC3E}">
        <p14:creationId xmlns:p14="http://schemas.microsoft.com/office/powerpoint/2010/main" val="22902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21379E79-7E4D-4F6C-8695-54A0DE0726E5}"/>
              </a:ext>
            </a:extLst>
          </p:cNvPr>
          <p:cNvSpPr>
            <a:spLocks noGrp="1"/>
          </p:cNvSpPr>
          <p:nvPr>
            <p:ph idx="1"/>
          </p:nvPr>
        </p:nvSpPr>
        <p:spPr>
          <a:xfrm>
            <a:off x="889000" y="0"/>
            <a:ext cx="10414000" cy="6858000"/>
          </a:xfrm>
          <a:solidFill>
            <a:schemeClr val="bg1"/>
          </a:solidFill>
          <a:ln>
            <a:solidFill>
              <a:schemeClr val="bg1">
                <a:lumMod val="65000"/>
                <a:alpha val="90000"/>
              </a:schemeClr>
            </a:solidFill>
          </a:ln>
        </p:spPr>
        <p:txBody>
          <a:bodyPr>
            <a:normAutofit fontScale="25000" lnSpcReduction="20000"/>
          </a:bodyPr>
          <a:lstStyle/>
          <a:p>
            <a:pPr marL="342900" indent="-342900">
              <a:lnSpc>
                <a:spcPct val="107000"/>
              </a:lnSpc>
              <a:buFont typeface="+mj-lt"/>
              <a:buAutoNum type="arabicPeriod" startAt="4"/>
            </a:pPr>
            <a:r>
              <a:rPr lang="de-DE" sz="8000" dirty="0">
                <a:latin typeface="Arial Nova Cond Light" panose="020B0306020202020204" pitchFamily="34" charset="0"/>
                <a:cs typeface="Times New Roman" panose="02020603050405020304" pitchFamily="18" charset="0"/>
              </a:rPr>
              <a:t>Verantwortung des Dienstleisters</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technischen Service und Betrieb durch First Level Support, Second Level Support und Third Level Support</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Systemfehler beheben</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Anwendungssystemausfälle bearbeiten</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Tickets innerhalb von 5 Stunden – 1 Woche – 2 Wochen lösen</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Anfragen innerhalb von 2 Wochen lösen</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Vereinbarungen einhalten</a:t>
            </a:r>
          </a:p>
          <a:p>
            <a:pPr marL="457200" lvl="1" indent="0">
              <a:lnSpc>
                <a:spcPct val="107000"/>
              </a:lnSpc>
              <a:buNone/>
            </a:pPr>
            <a:endParaRPr lang="de-DE" sz="8000" dirty="0">
              <a:effectLst/>
              <a:latin typeface="Arial Nova Cond Light" panose="020B03060202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startAt="4"/>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Verantwortung des </a:t>
            </a:r>
            <a:r>
              <a:rPr lang="de-DE" sz="8000" dirty="0" err="1">
                <a:effectLst/>
                <a:latin typeface="Arial Nova Cond Light" panose="020B0306020202020204" pitchFamily="34" charset="0"/>
                <a:ea typeface="Calibri" panose="020F0502020204030204" pitchFamily="34" charset="0"/>
                <a:cs typeface="Times New Roman" panose="02020603050405020304" pitchFamily="18" charset="0"/>
              </a:rPr>
              <a:t>Kundens</a:t>
            </a:r>
            <a:endParaRPr lang="de-DE" sz="8000" dirty="0">
              <a:effectLst/>
              <a:latin typeface="Arial Nova Cond Light" panose="020B0306020202020204" pitchFamily="34"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Ansprechpartner bereitstellen</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Kosten rechtzeitig decken</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Vereinbarungen einhalten</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Mitarbeiter motivieren die App zu nutzen und sich dran zu halten</a:t>
            </a:r>
          </a:p>
          <a:p>
            <a:pPr marL="457200" lvl="1" indent="0">
              <a:lnSpc>
                <a:spcPct val="107000"/>
              </a:lnSpc>
              <a:buNone/>
            </a:pPr>
            <a:endParaRPr lang="de-DE" sz="8000" dirty="0">
              <a:effectLst/>
              <a:latin typeface="Arial Nova Cond Light" panose="020B03060202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startAt="4"/>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Verfügbarkeit des Services</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Wochentags 08:00 – 21:00 (MEZ)</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Samstags 08:00 – 14:00 (MEZ)</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Ausnahmen bei Updates, Stromausfall, Netzwerkausfall</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App </a:t>
            </a: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sym typeface="Wingdings" panose="05000000000000000000" pitchFamily="2" charset="2"/>
              </a:rPr>
              <a:t></a:t>
            </a: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 24/7</a:t>
            </a:r>
          </a:p>
          <a:p>
            <a:endParaRPr lang="de-DE" dirty="0"/>
          </a:p>
        </p:txBody>
      </p:sp>
    </p:spTree>
    <p:extLst>
      <p:ext uri="{BB962C8B-B14F-4D97-AF65-F5344CB8AC3E}">
        <p14:creationId xmlns:p14="http://schemas.microsoft.com/office/powerpoint/2010/main" val="88301878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1596</Words>
  <Application>Microsoft Office PowerPoint</Application>
  <PresentationFormat>Breitbild</PresentationFormat>
  <Paragraphs>253</Paragraphs>
  <Slides>41</Slides>
  <Notes>0</Notes>
  <HiddenSlides>2</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41</vt:i4>
      </vt:variant>
    </vt:vector>
  </HeadingPairs>
  <TitlesOfParts>
    <vt:vector size="49" baseType="lpstr">
      <vt:lpstr>Arial</vt:lpstr>
      <vt:lpstr>Arial Nova Cond Light</vt:lpstr>
      <vt:lpstr>Calibri</vt:lpstr>
      <vt:lpstr>Calibri Light</vt:lpstr>
      <vt:lpstr>Courier New</vt:lpstr>
      <vt:lpstr>Symbol</vt:lpstr>
      <vt:lpstr>Wingdings</vt:lpstr>
      <vt:lpstr>Office</vt:lpstr>
      <vt:lpstr>Fallstudie </vt:lpstr>
      <vt:lpstr>Mission Smile</vt:lpstr>
      <vt:lpstr>PowerPoint-Präsentation</vt:lpstr>
      <vt:lpstr>Arbeitsweise: Scrum</vt:lpstr>
      <vt:lpstr>PowerPoint-Präsentation</vt:lpstr>
      <vt:lpstr>Analyse &amp; Verhalten im Krisenfall</vt:lpstr>
      <vt:lpstr>PowerPoint-Präsentation</vt:lpstr>
      <vt:lpstr>PowerPoint-Präsentation</vt:lpstr>
      <vt:lpstr>PowerPoint-Präsentation</vt:lpstr>
      <vt:lpstr>PowerPoint-Präsentation</vt:lpstr>
      <vt:lpstr>PowerPoint-Präsentation</vt:lpstr>
      <vt:lpstr>PowerPoint-Präsentation</vt:lpstr>
      <vt:lpstr>Kosten – /Nutzen Analyse</vt:lpstr>
      <vt:lpstr>Kosten – /Nutzen Analyse</vt:lpstr>
      <vt:lpstr>Einfluss auf Supply Chain und Bestand</vt:lpstr>
      <vt:lpstr>SWOT - Analyse</vt:lpstr>
      <vt:lpstr>SWOT - Analyse</vt:lpstr>
      <vt:lpstr>Auswirkungen auf Marketing &amp; Branding</vt:lpstr>
      <vt:lpstr>Auswirkungen auf Marketing &amp; Branding</vt:lpstr>
      <vt:lpstr>Auswirkungen auf Marketing &amp; Branding</vt:lpstr>
      <vt:lpstr>Marketing- strategie</vt:lpstr>
      <vt:lpstr>Branding</vt:lpstr>
      <vt:lpstr>Zielgruppenanalyse</vt:lpstr>
      <vt:lpstr>Zielgruppenanalyse</vt:lpstr>
      <vt:lpstr>Systementwurf</vt:lpstr>
      <vt:lpstr>Zu bearbeiten</vt:lpstr>
      <vt:lpstr>Use Case Schablone</vt:lpstr>
      <vt:lpstr>Use Case Schablone</vt:lpstr>
      <vt:lpstr>Aktivitätsdiagramm</vt:lpstr>
      <vt:lpstr>Our Vision</vt:lpstr>
      <vt:lpstr>Our Vision</vt:lpstr>
      <vt:lpstr>Milestones</vt:lpstr>
      <vt:lpstr>Milestones</vt:lpstr>
      <vt:lpstr>Design</vt:lpstr>
      <vt:lpstr>Design</vt:lpstr>
      <vt:lpstr>Internes Feedback</vt:lpstr>
      <vt:lpstr>22.12.2021</vt:lpstr>
      <vt:lpstr>22.12.2021</vt:lpstr>
      <vt:lpstr>04.01</vt:lpstr>
      <vt:lpstr>04.01</vt:lpstr>
      <vt:lpstr>Aktueller Stand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Fallstudie</dc:title>
  <dc:creator>Pischl, Sofie</dc:creator>
  <cp:lastModifiedBy>Pischl, Sofie</cp:lastModifiedBy>
  <cp:revision>31</cp:revision>
  <dcterms:created xsi:type="dcterms:W3CDTF">2021-12-27T21:11:09Z</dcterms:created>
  <dcterms:modified xsi:type="dcterms:W3CDTF">2022-01-10T15:53:48Z</dcterms:modified>
</cp:coreProperties>
</file>