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8" r:id="rId5"/>
    <p:sldId id="290" r:id="rId6"/>
    <p:sldId id="289" r:id="rId7"/>
    <p:sldId id="287" r:id="rId8"/>
    <p:sldId id="276" r:id="rId9"/>
    <p:sldId id="277" r:id="rId10"/>
    <p:sldId id="278" r:id="rId11"/>
    <p:sldId id="279" r:id="rId12"/>
    <p:sldId id="275" r:id="rId13"/>
    <p:sldId id="260" r:id="rId14"/>
    <p:sldId id="266" r:id="rId15"/>
    <p:sldId id="274" r:id="rId16"/>
    <p:sldId id="268" r:id="rId17"/>
    <p:sldId id="280" r:id="rId18"/>
    <p:sldId id="282" r:id="rId19"/>
    <p:sldId id="285" r:id="rId20"/>
    <p:sldId id="264" r:id="rId21"/>
    <p:sldId id="263" r:id="rId22"/>
    <p:sldId id="270" r:id="rId23"/>
    <p:sldId id="273" r:id="rId24"/>
    <p:sldId id="269" r:id="rId25"/>
    <p:sldId id="286" r:id="rId26"/>
    <p:sldId id="292" r:id="rId27"/>
    <p:sldId id="291" r:id="rId28"/>
    <p:sldId id="293" r:id="rId29"/>
    <p:sldId id="295" r:id="rId30"/>
    <p:sldId id="294" r:id="rId31"/>
    <p:sldId id="296" r:id="rId32"/>
    <p:sldId id="297"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56"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54A54-D6B8-4719-8AA5-E9BF6D1E75C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6B1B159-569E-42D1-8E90-46954E31B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594EE9A-32B7-4EE0-9570-D66A741CE591}"/>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E9A29C1B-C6B4-4ECB-88C9-0BA5BF66EE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6EBB4E0-4F1A-42F0-9C6A-6A05F084F2B4}"/>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10710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F7A8B-D83F-4754-9D00-964F25750A1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048E3B-A3CE-419D-934F-D7926A93D10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5E8D0E-7B2D-46C9-AD22-CDBC1BFC45D0}"/>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8EA25320-1296-47A1-B69B-B278301E55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1C2DC2-C085-4252-9AF5-1C53F659FF51}"/>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23844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4613840-CF7C-4B3D-AAFF-37DFCCDAB78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B225CB7-E6F4-4C63-8257-953487D86B3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7F36D63-DF93-41CF-98B3-3CCA2C971518}"/>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84186AD1-C238-441F-8B4F-1AEA3E9C99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E2815D3-7CF1-456A-8026-67F9BC64B30D}"/>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08952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13189B-C29C-44DC-80DF-124346225DB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0BD1B55-52E2-4F8A-B3F5-89BB8FBE8C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5874CA0-E27A-4CC0-8649-99A4B9D3CE49}"/>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7A6F9D32-22AA-42FF-9020-2714A48C39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D536F6-F268-48D2-889B-BCA7F8916F58}"/>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06191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8D5626-8FC7-4D6E-B1E3-DA85AAA1A60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CAE115B-546A-4CEC-8321-382815D25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60953A6-348D-4971-A499-F9B696AE68C8}"/>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67938936-47B6-483A-A442-98887FFB45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834C4B9-D338-403E-B543-103C9E6B770D}"/>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3476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1EFE98-7ADC-407C-93B9-1B86FB6EAB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3CDF0D-C9E9-4F8B-8900-BD0E2EA3CAE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065D948-1BD9-4E40-9B45-4875C4606B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69CAAA-B242-489F-84EE-AB9C6D21AF2D}"/>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6" name="Fußzeilenplatzhalter 5">
            <a:extLst>
              <a:ext uri="{FF2B5EF4-FFF2-40B4-BE49-F238E27FC236}">
                <a16:creationId xmlns:a16="http://schemas.microsoft.com/office/drawing/2014/main" id="{1A827CB8-D7E2-4296-B5D4-C9BD7FC91C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FA4D97-8495-491B-B223-34D8CFDC5DB4}"/>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55177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EAA83-A6CE-48DA-B8D7-3360E8B55D6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929A02A-F835-418D-9EAA-A259BA815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3C1AB17-16FE-40F4-8181-75B9F71CBC5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13069AF-CF91-4F5B-B674-0981EF619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1D7414-0FE2-48B0-8C5F-E4178E753C6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DDBD1F-AE8F-48F2-8335-084A37561363}"/>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8" name="Fußzeilenplatzhalter 7">
            <a:extLst>
              <a:ext uri="{FF2B5EF4-FFF2-40B4-BE49-F238E27FC236}">
                <a16:creationId xmlns:a16="http://schemas.microsoft.com/office/drawing/2014/main" id="{66D0EA8C-3689-4DF0-881F-812F549CF5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B302721-9338-48E3-B87E-23FEAE621F5C}"/>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156334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2DF66-BA7F-455D-9F93-B12F2249AB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81E25CF-9A46-46E6-B3B1-C8AC9886CA4D}"/>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4" name="Fußzeilenplatzhalter 3">
            <a:extLst>
              <a:ext uri="{FF2B5EF4-FFF2-40B4-BE49-F238E27FC236}">
                <a16:creationId xmlns:a16="http://schemas.microsoft.com/office/drawing/2014/main" id="{BCE8D491-2300-4AE8-B284-E8935BE5C6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4CEF9F2-B9BF-4FBA-A368-18E948AAEA39}"/>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79921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0DBD0BF-4683-4228-9751-F7995319FD6D}"/>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3" name="Fußzeilenplatzhalter 2">
            <a:extLst>
              <a:ext uri="{FF2B5EF4-FFF2-40B4-BE49-F238E27FC236}">
                <a16:creationId xmlns:a16="http://schemas.microsoft.com/office/drawing/2014/main" id="{09DBAEF5-4EE6-4F0F-BD90-AAEF6AE9785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307C774-C0E8-40E2-A48C-3AE1585ACE58}"/>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326277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83E8B3-AE4E-4668-82FE-CE844D840DF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BADE51C-799B-4A33-8DE1-E02C94B33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C24CE06-457D-4F5D-8055-35A3FA65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15DE00-32FA-45D5-B8AB-F854D4B663B3}"/>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6" name="Fußzeilenplatzhalter 5">
            <a:extLst>
              <a:ext uri="{FF2B5EF4-FFF2-40B4-BE49-F238E27FC236}">
                <a16:creationId xmlns:a16="http://schemas.microsoft.com/office/drawing/2014/main" id="{B4C11F1D-49B1-4543-BA94-2CE55DE1B1B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10CC25-778D-4C8A-9A1C-8623DB50E349}"/>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244842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8BB69D-EC88-43D5-9D81-1E1C9A2666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0B9D659-CEB2-4DBB-9E0D-8724E6E182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2996C8A-070E-4D24-844E-BB0D43F26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60F327-CD19-441D-B443-C76D93BBE186}"/>
              </a:ext>
            </a:extLst>
          </p:cNvPr>
          <p:cNvSpPr>
            <a:spLocks noGrp="1"/>
          </p:cNvSpPr>
          <p:nvPr>
            <p:ph type="dt" sz="half" idx="10"/>
          </p:nvPr>
        </p:nvSpPr>
        <p:spPr/>
        <p:txBody>
          <a:bodyPr/>
          <a:lstStyle/>
          <a:p>
            <a:fld id="{A11BD23D-3054-437A-8ADA-D7C10625F89D}" type="datetimeFigureOut">
              <a:rPr lang="de-DE" smtClean="0"/>
              <a:t>27.12.2021</a:t>
            </a:fld>
            <a:endParaRPr lang="de-DE"/>
          </a:p>
        </p:txBody>
      </p:sp>
      <p:sp>
        <p:nvSpPr>
          <p:cNvPr id="6" name="Fußzeilenplatzhalter 5">
            <a:extLst>
              <a:ext uri="{FF2B5EF4-FFF2-40B4-BE49-F238E27FC236}">
                <a16:creationId xmlns:a16="http://schemas.microsoft.com/office/drawing/2014/main" id="{B29AFF62-C4CC-4E1E-BB50-0E7737D6FDB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C812FAF-C2FD-4E90-8FA9-0C354004D2AC}"/>
              </a:ext>
            </a:extLst>
          </p:cNvPr>
          <p:cNvSpPr>
            <a:spLocks noGrp="1"/>
          </p:cNvSpPr>
          <p:nvPr>
            <p:ph type="sldNum" sz="quarter" idx="12"/>
          </p:nvPr>
        </p:nvSpPr>
        <p:spPr/>
        <p:txBody>
          <a:bodyPr/>
          <a:lstStyle/>
          <a:p>
            <a:fld id="{98427865-C90C-4F03-85E8-DB022CA9DC33}" type="slidenum">
              <a:rPr lang="de-DE" smtClean="0"/>
              <a:t>‹Nr.›</a:t>
            </a:fld>
            <a:endParaRPr lang="de-DE"/>
          </a:p>
        </p:txBody>
      </p:sp>
    </p:spTree>
    <p:extLst>
      <p:ext uri="{BB962C8B-B14F-4D97-AF65-F5344CB8AC3E}">
        <p14:creationId xmlns:p14="http://schemas.microsoft.com/office/powerpoint/2010/main" val="68185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58DD86E-A5B4-4165-9087-9E7695DCF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32E551B-81BB-4B57-9CC9-F113AAE1B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0FB808-B743-497C-B945-EDACD953C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BD23D-3054-437A-8ADA-D7C10625F89D}" type="datetimeFigureOut">
              <a:rPr lang="de-DE" smtClean="0"/>
              <a:t>27.12.2021</a:t>
            </a:fld>
            <a:endParaRPr lang="de-DE"/>
          </a:p>
        </p:txBody>
      </p:sp>
      <p:sp>
        <p:nvSpPr>
          <p:cNvPr id="5" name="Fußzeilenplatzhalter 4">
            <a:extLst>
              <a:ext uri="{FF2B5EF4-FFF2-40B4-BE49-F238E27FC236}">
                <a16:creationId xmlns:a16="http://schemas.microsoft.com/office/drawing/2014/main" id="{7F85518D-14F1-4CBE-80BB-E0C2AE1F2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5892E7F-3E6E-4F4D-94DF-D86F302DD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27865-C90C-4F03-85E8-DB022CA9DC33}" type="slidenum">
              <a:rPr lang="de-DE" smtClean="0"/>
              <a:t>‹Nr.›</a:t>
            </a:fld>
            <a:endParaRPr lang="de-DE"/>
          </a:p>
        </p:txBody>
      </p:sp>
    </p:spTree>
    <p:extLst>
      <p:ext uri="{BB962C8B-B14F-4D97-AF65-F5344CB8AC3E}">
        <p14:creationId xmlns:p14="http://schemas.microsoft.com/office/powerpoint/2010/main" val="2297589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A006B-4963-48AD-A214-B1AC27C1DAE9}"/>
              </a:ext>
            </a:extLst>
          </p:cNvPr>
          <p:cNvSpPr>
            <a:spLocks noGrp="1"/>
          </p:cNvSpPr>
          <p:nvPr>
            <p:ph type="ctrTitle"/>
          </p:nvPr>
        </p:nvSpPr>
        <p:spPr/>
        <p:txBody>
          <a:bodyPr/>
          <a:lstStyle/>
          <a:p>
            <a:r>
              <a:rPr lang="de-DE" dirty="0">
                <a:latin typeface="Arial Nova Cond Light" panose="020B0306020202020204" pitchFamily="34" charset="0"/>
              </a:rPr>
              <a:t>Fallstudie </a:t>
            </a:r>
          </a:p>
        </p:txBody>
      </p:sp>
      <p:sp>
        <p:nvSpPr>
          <p:cNvPr id="3" name="Untertitel 2">
            <a:extLst>
              <a:ext uri="{FF2B5EF4-FFF2-40B4-BE49-F238E27FC236}">
                <a16:creationId xmlns:a16="http://schemas.microsoft.com/office/drawing/2014/main" id="{CC0FEF85-5931-44B4-8A46-BE44828AFD81}"/>
              </a:ext>
            </a:extLst>
          </p:cNvPr>
          <p:cNvSpPr>
            <a:spLocks noGrp="1"/>
          </p:cNvSpPr>
          <p:nvPr>
            <p:ph type="subTitle" idx="1"/>
          </p:nvPr>
        </p:nvSpPr>
        <p:spPr>
          <a:xfrm>
            <a:off x="1524000" y="3920610"/>
            <a:ext cx="9144000" cy="644842"/>
          </a:xfrm>
        </p:spPr>
        <p:txBody>
          <a:bodyPr/>
          <a:lstStyle/>
          <a:p>
            <a:r>
              <a:rPr lang="de-DE" dirty="0">
                <a:latin typeface="Arial Nova Cond Light" panose="020B0306020202020204" pitchFamily="34" charset="0"/>
              </a:rPr>
              <a:t>Gruppe 5</a:t>
            </a:r>
          </a:p>
        </p:txBody>
      </p:sp>
      <p:sp>
        <p:nvSpPr>
          <p:cNvPr id="4" name="Textfeld 3">
            <a:extLst>
              <a:ext uri="{FF2B5EF4-FFF2-40B4-BE49-F238E27FC236}">
                <a16:creationId xmlns:a16="http://schemas.microsoft.com/office/drawing/2014/main" id="{92DA61CC-D8D0-4824-BA1B-B264D352B469}"/>
              </a:ext>
            </a:extLst>
          </p:cNvPr>
          <p:cNvSpPr txBox="1"/>
          <p:nvPr/>
        </p:nvSpPr>
        <p:spPr>
          <a:xfrm>
            <a:off x="1231900" y="4380786"/>
            <a:ext cx="9916160" cy="369332"/>
          </a:xfrm>
          <a:prstGeom prst="rect">
            <a:avLst/>
          </a:prstGeom>
          <a:noFill/>
        </p:spPr>
        <p:txBody>
          <a:bodyPr wrap="square" rtlCol="0">
            <a:spAutoFit/>
          </a:bodyPr>
          <a:lstStyle/>
          <a:p>
            <a:pPr algn="ctr"/>
            <a:r>
              <a:rPr lang="de-DE" dirty="0">
                <a:latin typeface="Arial Nova Cond Light" panose="020B0306020202020204" pitchFamily="34" charset="0"/>
              </a:rPr>
              <a:t>Duc </a:t>
            </a:r>
            <a:r>
              <a:rPr lang="de-DE" dirty="0" err="1">
                <a:latin typeface="Arial Nova Cond Light" panose="020B0306020202020204" pitchFamily="34" charset="0"/>
              </a:rPr>
              <a:t>Viet</a:t>
            </a:r>
            <a:r>
              <a:rPr lang="de-DE" dirty="0">
                <a:latin typeface="Arial Nova Cond Light" panose="020B0306020202020204" pitchFamily="34" charset="0"/>
              </a:rPr>
              <a:t> </a:t>
            </a:r>
            <a:r>
              <a:rPr lang="de-DE" dirty="0" err="1">
                <a:latin typeface="Arial Nova Cond Light" panose="020B0306020202020204" pitchFamily="34" charset="0"/>
              </a:rPr>
              <a:t>Kieu</a:t>
            </a:r>
            <a:r>
              <a:rPr lang="de-DE" dirty="0">
                <a:latin typeface="Arial Nova Cond Light" panose="020B0306020202020204" pitchFamily="34" charset="0"/>
              </a:rPr>
              <a:t>, Hannah Laier, Patrick Niesen, Sofie Pischl, Alisa Rogner, Hannah Schult</a:t>
            </a:r>
          </a:p>
        </p:txBody>
      </p:sp>
      <p:cxnSp>
        <p:nvCxnSpPr>
          <p:cNvPr id="6" name="Gerader Verbinder 5">
            <a:extLst>
              <a:ext uri="{FF2B5EF4-FFF2-40B4-BE49-F238E27FC236}">
                <a16:creationId xmlns:a16="http://schemas.microsoft.com/office/drawing/2014/main" id="{57DC0CDA-B68A-42BE-8A6D-492902DBB635}"/>
              </a:ext>
            </a:extLst>
          </p:cNvPr>
          <p:cNvCxnSpPr/>
          <p:nvPr/>
        </p:nvCxnSpPr>
        <p:spPr>
          <a:xfrm>
            <a:off x="5511800" y="3670300"/>
            <a:ext cx="11811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1028700" y="0"/>
            <a:ext cx="10515600" cy="6858000"/>
          </a:xfrm>
          <a:solidFill>
            <a:schemeClr val="bg1"/>
          </a:solidFill>
          <a:ln>
            <a:solidFill>
              <a:schemeClr val="bg1">
                <a:lumMod val="65000"/>
              </a:schemeClr>
            </a:solidFill>
          </a:ln>
        </p:spPr>
        <p:txBody>
          <a:bodyPr>
            <a:normAutofit fontScale="32500" lnSpcReduction="20000"/>
          </a:bodyPr>
          <a:lstStyle/>
          <a:p>
            <a:pPr marL="342900" indent="-342900">
              <a:lnSpc>
                <a:spcPct val="107000"/>
              </a:lnSpc>
              <a:buFont typeface="+mj-lt"/>
              <a:buAutoNum type="arabicPeriod" startAt="6"/>
            </a:pPr>
            <a:r>
              <a:rPr lang="de-DE" sz="6200" dirty="0">
                <a:latin typeface="Arial Nova Cond Light" panose="020B0306020202020204" pitchFamily="34" charset="0"/>
                <a:cs typeface="Times New Roman" panose="02020603050405020304" pitchFamily="18" charset="0"/>
              </a:rPr>
              <a:t>Verfügbarkeit des Services</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Wochentags 08:00 – 21:00 (MEZ)</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Samstags 08:00 – 14:00 (MEZ)</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Ausnahmen bei Updates, Stromausfall, Netzwerkausfall</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App </a:t>
            </a: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 24/7</a:t>
            </a:r>
          </a:p>
          <a:p>
            <a:pPr marL="457200" lvl="1" indent="0">
              <a:lnSpc>
                <a:spcPct val="107000"/>
              </a:lnSpc>
              <a:buNone/>
            </a:pPr>
            <a:endParaRPr lang="de-DE" sz="6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Service-Level-Kennzahlen</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Kundenzufriedenheit (1x im Quartal)</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Pro Tag gemachte Bilder</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Mitarbeiteranzahl, die die App nutzen</a:t>
            </a:r>
          </a:p>
          <a:p>
            <a:pPr marL="457200" lvl="1" indent="0">
              <a:lnSpc>
                <a:spcPct val="107000"/>
              </a:lnSpc>
              <a:buNone/>
            </a:pPr>
            <a:endParaRPr lang="de-DE" sz="6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Monitoring und Reporting</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Überprüfung der Kennzahlen</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Abweichung von vereinbarten Standards</a:t>
            </a:r>
          </a:p>
          <a:p>
            <a:pPr marL="457200" lvl="1" indent="0">
              <a:lnSpc>
                <a:spcPct val="107000"/>
              </a:lnSpc>
              <a:buNone/>
            </a:pPr>
            <a:endParaRPr lang="de-DE" sz="6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6"/>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Eskalationsmanagement</a:t>
            </a:r>
          </a:p>
          <a:p>
            <a:pPr marL="742950" lvl="1" indent="-285750">
              <a:lnSpc>
                <a:spcPct val="107000"/>
              </a:lnSpc>
              <a:buFont typeface="+mj-lt"/>
              <a:buAutoNum type="alphaLcPeriod"/>
            </a:pPr>
            <a:r>
              <a:rPr lang="de-DE" sz="6200" dirty="0">
                <a:effectLst/>
                <a:latin typeface="Arial Nova Cond Light" panose="020B0306020202020204" pitchFamily="34" charset="0"/>
                <a:ea typeface="Calibri" panose="020F0502020204030204" pitchFamily="34" charset="0"/>
                <a:cs typeface="Times New Roman" panose="02020603050405020304" pitchFamily="18" charset="0"/>
              </a:rPr>
              <a:t>Ansprechpartner auf beiden Seiten bekannt</a:t>
            </a:r>
          </a:p>
          <a:p>
            <a:pPr marL="457200" lvl="1" indent="0">
              <a:lnSpc>
                <a:spcPct val="107000"/>
              </a:lnSpc>
              <a:buNone/>
            </a:pPr>
            <a:endParaRPr lang="de-DE" sz="64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457200" lvl="1" indent="0">
              <a:lnSpc>
                <a:spcPct val="107000"/>
              </a:lnSpc>
              <a:buNone/>
            </a:pPr>
            <a:endParaRPr lang="de-DE" sz="7200"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06557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838200" y="0"/>
            <a:ext cx="10515600" cy="5867400"/>
          </a:xfrm>
          <a:solidFill>
            <a:schemeClr val="bg1"/>
          </a:solidFill>
          <a:ln>
            <a:solidFill>
              <a:schemeClr val="bg1">
                <a:lumMod val="65000"/>
              </a:schemeClr>
            </a:solidFill>
          </a:ln>
        </p:spPr>
        <p:txBody>
          <a:bodyPr>
            <a:normAutofit fontScale="25000" lnSpcReduction="20000"/>
          </a:bodyPr>
          <a:lstStyle/>
          <a:p>
            <a:pPr marL="342900" lvl="0" indent="-342900">
              <a:lnSpc>
                <a:spcPct val="107000"/>
              </a:lnSpc>
              <a:buFont typeface="+mj-lt"/>
              <a:buAutoNum type="arabicPeriod" startAt="10"/>
            </a:pPr>
            <a:r>
              <a:rPr lang="de-DE" sz="8000" dirty="0">
                <a:latin typeface="Arial Nova Cond Light" panose="020B0306020202020204" pitchFamily="34" charset="0"/>
                <a:cs typeface="Times New Roman" panose="02020603050405020304" pitchFamily="18" charset="0"/>
              </a:rPr>
              <a:t>Preisgestaltung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Fixkosten (Vertragsvereinbarungen)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Variable Kosten</a:t>
            </a:r>
          </a:p>
          <a:p>
            <a:pPr marL="1143000" lvl="2" indent="-228600">
              <a:lnSpc>
                <a:spcPct val="107000"/>
              </a:lnSpc>
              <a:buFont typeface="+mj-lt"/>
              <a:buAutoNum type="roman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Extraleistungen</a:t>
            </a:r>
          </a:p>
          <a:p>
            <a:pPr marL="342900" indent="-342900">
              <a:lnSpc>
                <a:spcPct val="107000"/>
              </a:lnSpc>
              <a:buFont typeface="+mj-lt"/>
              <a:buAutoNum type="arabicPeriod" startAt="10"/>
            </a:pPr>
            <a:endParaRPr lang="de-DE" sz="8000" dirty="0">
              <a:latin typeface="Arial Nova Cond Light" panose="020B0306020202020204" pitchFamily="34" charset="0"/>
              <a:cs typeface="Times New Roman" panose="02020603050405020304" pitchFamily="18" charset="0"/>
            </a:endParaRPr>
          </a:p>
          <a:p>
            <a:pPr marL="342900" indent="-342900">
              <a:lnSpc>
                <a:spcPct val="107000"/>
              </a:lnSpc>
              <a:buFont typeface="+mj-lt"/>
              <a:buAutoNum type="arabicPeriod" startAt="10"/>
            </a:pPr>
            <a:r>
              <a:rPr lang="de-DE" sz="8000" dirty="0">
                <a:latin typeface="Arial Nova Cond Light" panose="020B0306020202020204" pitchFamily="34" charset="0"/>
                <a:cs typeface="Times New Roman" panose="02020603050405020304" pitchFamily="18" charset="0"/>
              </a:rPr>
              <a:t>Rechtsfolgen bei Nichteinhaltung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Fristlose Kündigung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Strafzahlung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Zurückerstattung</a:t>
            </a:r>
          </a:p>
          <a:p>
            <a:pPr marL="1143000" lvl="2" indent="-228600">
              <a:lnSpc>
                <a:spcPct val="107000"/>
              </a:lnSpc>
              <a:buFont typeface="+mj-lt"/>
              <a:buAutoNum type="roman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Wenn Leistung bezahlt, aber nicht erbracht</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10"/>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Vertragslaufzeit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01.01.2022 – 01.01.2023</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Rücktritt bis ein Monat vor Vertragsanfang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Kündigungsfrist 3 Monate sonst Verlängerung um 1 Jahr</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Verschiedene Abos: 1 Jahr, 3 Monate, …</a:t>
            </a:r>
          </a:p>
          <a:p>
            <a:pPr marL="742950" lvl="1" indent="-285750">
              <a:lnSpc>
                <a:spcPct val="107000"/>
              </a:lnSpc>
              <a:spcAft>
                <a:spcPts val="800"/>
              </a:spcAft>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Testabonnement bei Anfrage</a:t>
            </a:r>
          </a:p>
          <a:p>
            <a:endParaRPr lang="de-DE" dirty="0"/>
          </a:p>
        </p:txBody>
      </p:sp>
    </p:spTree>
    <p:extLst>
      <p:ext uri="{BB962C8B-B14F-4D97-AF65-F5344CB8AC3E}">
        <p14:creationId xmlns:p14="http://schemas.microsoft.com/office/powerpoint/2010/main" val="266385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397250" y="2274838"/>
            <a:ext cx="5727700" cy="2308324"/>
          </a:xfrm>
          <a:prstGeom prst="rect">
            <a:avLst/>
          </a:prstGeom>
          <a:noFill/>
        </p:spPr>
        <p:txBody>
          <a:bodyPr wrap="square" rtlCol="0">
            <a:spAutoFit/>
          </a:bodyPr>
          <a:lstStyle/>
          <a:p>
            <a:pPr algn="ctr"/>
            <a:r>
              <a:rPr lang="de-DE" sz="7200" dirty="0">
                <a:latin typeface="Arial Nova Cond Light" panose="020B0306020202020204" pitchFamily="34" charset="0"/>
              </a:rPr>
              <a:t>Wirtschaftliche Analyse</a:t>
            </a:r>
          </a:p>
        </p:txBody>
      </p:sp>
    </p:spTree>
    <p:extLst>
      <p:ext uri="{BB962C8B-B14F-4D97-AF65-F5344CB8AC3E}">
        <p14:creationId xmlns:p14="http://schemas.microsoft.com/office/powerpoint/2010/main" val="21923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DA5BEB52-7495-4317-A466-EF8D5D40FAC5}"/>
              </a:ext>
            </a:extLst>
          </p:cNvPr>
          <p:cNvSpPr/>
          <p:nvPr/>
        </p:nvSpPr>
        <p:spPr>
          <a:xfrm>
            <a:off x="0" y="4356110"/>
            <a:ext cx="2552700" cy="250189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Nova Cond Light" panose="020B0306020202020204" pitchFamily="34" charset="0"/>
            </a:endParaRPr>
          </a:p>
        </p:txBody>
      </p:sp>
      <p:sp>
        <p:nvSpPr>
          <p:cNvPr id="2" name="Titel 1">
            <a:extLst>
              <a:ext uri="{FF2B5EF4-FFF2-40B4-BE49-F238E27FC236}">
                <a16:creationId xmlns:a16="http://schemas.microsoft.com/office/drawing/2014/main" id="{5131A7CD-42CE-4983-A13F-002E8ED62BC8}"/>
              </a:ext>
            </a:extLst>
          </p:cNvPr>
          <p:cNvSpPr>
            <a:spLocks noGrp="1"/>
          </p:cNvSpPr>
          <p:nvPr>
            <p:ph type="title"/>
          </p:nvPr>
        </p:nvSpPr>
        <p:spPr/>
        <p:txBody>
          <a:bodyPr/>
          <a:lstStyle/>
          <a:p>
            <a:r>
              <a:rPr lang="de-DE" dirty="0">
                <a:latin typeface="Arial Nova Cond Light" panose="020B0306020202020204" pitchFamily="34" charset="0"/>
              </a:rPr>
              <a:t>Kosten – /Nutzen Analyse</a:t>
            </a:r>
          </a:p>
        </p:txBody>
      </p:sp>
      <p:sp>
        <p:nvSpPr>
          <p:cNvPr id="3" name="Inhaltsplatzhalter 2">
            <a:extLst>
              <a:ext uri="{FF2B5EF4-FFF2-40B4-BE49-F238E27FC236}">
                <a16:creationId xmlns:a16="http://schemas.microsoft.com/office/drawing/2014/main" id="{29040694-AFAE-4434-AAE2-32B937201AF0}"/>
              </a:ext>
            </a:extLst>
          </p:cNvPr>
          <p:cNvSpPr>
            <a:spLocks noGrp="1"/>
          </p:cNvSpPr>
          <p:nvPr>
            <p:ph idx="1"/>
          </p:nvPr>
        </p:nvSpPr>
        <p:spPr>
          <a:xfrm>
            <a:off x="647700" y="1861354"/>
            <a:ext cx="10363200" cy="4351338"/>
          </a:xfrm>
        </p:spPr>
        <p:txBody>
          <a:bodyPr>
            <a:normAutofit/>
          </a:bodyPr>
          <a:lstStyle/>
          <a:p>
            <a:r>
              <a:rPr lang="de-DE" sz="2000" dirty="0">
                <a:effectLst/>
                <a:latin typeface="Arial Nova Cond Light" panose="020B0306020202020204" pitchFamily="34" charset="0"/>
                <a:ea typeface="Times New Roman" panose="02020603050405020304" pitchFamily="18" charset="0"/>
              </a:rPr>
              <a:t>Die Kosten, die für unser Produkt anfallen, sind sowohl für uns als Implementierungsteam als auch für die Endnutzer zum Großteil Kosten in Form von Arbeitszeit.</a:t>
            </a:r>
          </a:p>
          <a:p>
            <a:r>
              <a:rPr lang="de-DE" sz="2000" dirty="0">
                <a:effectLst/>
                <a:latin typeface="Arial Nova Cond Light" panose="020B0306020202020204" pitchFamily="34" charset="0"/>
                <a:ea typeface="Times New Roman" panose="02020603050405020304" pitchFamily="18" charset="0"/>
              </a:rPr>
              <a:t>Beim Endnutzer fällt die Zeit an, die für die Nutzung unserer App anfällt. Dies beläuft sich laut unserer Einschätzung allerdings auf höchstens 5-10 Minuten pro Tag. Auf Seiten des Implementierungsteams, also unserer Firma, fällt wiederum die Zeit an, die wir zur ersten Implementierung unseres Produktes benötigen, was sich auf einige Wochen belaufen kann, als auch zusätzliche Kosten z.B. für das Hosten unserer Website. </a:t>
            </a:r>
          </a:p>
          <a:p>
            <a:r>
              <a:rPr lang="de-DE" sz="2000" dirty="0">
                <a:effectLst/>
                <a:latin typeface="Arial Nova Cond Light" panose="020B0306020202020204" pitchFamily="34" charset="0"/>
                <a:ea typeface="Times New Roman" panose="02020603050405020304" pitchFamily="18" charset="0"/>
              </a:rPr>
              <a:t>Des Weiteren fallen Kosten für die Umsetzungskontrolle bzw. Fehlerreduktion an um unsere App stetig weiter zu Verbessern als auch für Individuelle Anpassungen an den Kunden, da auch diese Veränderungen vor allem Arbeitszeit kosten.</a:t>
            </a:r>
          </a:p>
          <a:p>
            <a:r>
              <a:rPr lang="de-DE" sz="2000" dirty="0">
                <a:effectLst/>
                <a:latin typeface="Arial Nova Cond Light" panose="020B0306020202020204" pitchFamily="34" charset="0"/>
                <a:ea typeface="Times New Roman" panose="02020603050405020304" pitchFamily="18" charset="0"/>
              </a:rPr>
              <a:t>Zuletzt fällt sowohl für den Kunden als auch für uns nochmals Arbeitszeit an, die für Feedbackgespräche zu unserem Produkt genutzt werden, aus denen dann mögliche Verbesserungen abgeleitet werden, um unsere App stetig zu verbessern.</a:t>
            </a:r>
          </a:p>
        </p:txBody>
      </p:sp>
      <p:cxnSp>
        <p:nvCxnSpPr>
          <p:cNvPr id="5" name="Gerader Verbinder 4">
            <a:extLst>
              <a:ext uri="{FF2B5EF4-FFF2-40B4-BE49-F238E27FC236}">
                <a16:creationId xmlns:a16="http://schemas.microsoft.com/office/drawing/2014/main" id="{113940CC-3CF3-49AF-B25E-B7D8C0DAFD68}"/>
              </a:ext>
            </a:extLst>
          </p:cNvPr>
          <p:cNvCxnSpPr>
            <a:cxnSpLocks/>
          </p:cNvCxnSpPr>
          <p:nvPr/>
        </p:nvCxnSpPr>
        <p:spPr>
          <a:xfrm>
            <a:off x="0" y="1625600"/>
            <a:ext cx="5080000" cy="0"/>
          </a:xfrm>
          <a:prstGeom prst="line">
            <a:avLst/>
          </a:prstGeom>
          <a:ln w="28575">
            <a:solidFill>
              <a:srgbClr val="FF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31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ACFAC00-9152-4E30-B983-9FA0B1CDAE93}"/>
              </a:ext>
            </a:extLst>
          </p:cNvPr>
          <p:cNvSpPr/>
          <p:nvPr/>
        </p:nvSpPr>
        <p:spPr>
          <a:xfrm>
            <a:off x="0" y="4356110"/>
            <a:ext cx="2552700" cy="250189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131A7CD-42CE-4983-A13F-002E8ED62BC8}"/>
              </a:ext>
            </a:extLst>
          </p:cNvPr>
          <p:cNvSpPr>
            <a:spLocks noGrp="1"/>
          </p:cNvSpPr>
          <p:nvPr>
            <p:ph type="title"/>
          </p:nvPr>
        </p:nvSpPr>
        <p:spPr/>
        <p:txBody>
          <a:bodyPr/>
          <a:lstStyle/>
          <a:p>
            <a:r>
              <a:rPr lang="de-DE" dirty="0">
                <a:latin typeface="Arial Nova Cond Light" panose="020B0306020202020204" pitchFamily="34" charset="0"/>
              </a:rPr>
              <a:t>Kosten – /Nutzen Analyse</a:t>
            </a:r>
          </a:p>
        </p:txBody>
      </p:sp>
      <p:sp>
        <p:nvSpPr>
          <p:cNvPr id="3" name="Inhaltsplatzhalter 2">
            <a:extLst>
              <a:ext uri="{FF2B5EF4-FFF2-40B4-BE49-F238E27FC236}">
                <a16:creationId xmlns:a16="http://schemas.microsoft.com/office/drawing/2014/main" id="{29040694-AFAE-4434-AAE2-32B937201AF0}"/>
              </a:ext>
            </a:extLst>
          </p:cNvPr>
          <p:cNvSpPr>
            <a:spLocks noGrp="1"/>
          </p:cNvSpPr>
          <p:nvPr>
            <p:ph idx="1"/>
          </p:nvPr>
        </p:nvSpPr>
        <p:spPr>
          <a:xfrm>
            <a:off x="939800" y="1952625"/>
            <a:ext cx="10312400" cy="4351338"/>
          </a:xfrm>
        </p:spPr>
        <p:txBody>
          <a:bodyPr>
            <a:normAutofit lnSpcReduction="10000"/>
          </a:bodyPr>
          <a:lstStyle/>
          <a:p>
            <a:r>
              <a:rPr lang="de-DE" sz="2200" dirty="0">
                <a:effectLst/>
                <a:latin typeface="Arial Nova Cond Light" panose="020B0306020202020204" pitchFamily="34" charset="0"/>
                <a:ea typeface="Times New Roman" panose="02020603050405020304" pitchFamily="18" charset="0"/>
              </a:rPr>
              <a:t>Der Nutzen, den unser Produkt generiert, sehen wir vor allem im Bereich einer Verbesserung der Motivation der Mitarbeiter unseres Kunden, was zu steigender Leistungsbereitschaft und auch zu einer Verbesserung der Arbeitsabläufe im Unternehmen führen kann, da bekannt ist, dass zufriedene Mitarbeiter bessere Arbeit leisten und somit mehr Gewinn für das Unternehmen generieren können. Zudem fördert das Produkt die Kommunikation zwischen Mitarbeitern und Managern. Bei konstant schlechter Stimmung im Unternehmen kann so eine Lösung für die möglichen Problemstellen gefunden werden, da die Mitarbeiter so aufgrund der Anonymen Bewertung keine negativen Konsequenzen erwarten können. </a:t>
            </a:r>
          </a:p>
          <a:p>
            <a:r>
              <a:rPr lang="de-DE" sz="2200" dirty="0">
                <a:effectLst/>
                <a:latin typeface="Arial Nova Cond Light" panose="020B0306020202020204" pitchFamily="34" charset="0"/>
                <a:ea typeface="Times New Roman" panose="02020603050405020304" pitchFamily="18" charset="0"/>
              </a:rPr>
              <a:t>Zudem kann durch diese Gespräche auch die Beschwerdequote im Unternehmen verringert werden, da, falls ein Problem bekannt wird, aufgrund der kontinuierlichen Umfragen schneller gegengesteuert werden kann. </a:t>
            </a:r>
          </a:p>
          <a:p>
            <a:r>
              <a:rPr lang="de-DE" sz="2200" dirty="0">
                <a:effectLst/>
                <a:latin typeface="Arial Nova Cond Light" panose="020B0306020202020204" pitchFamily="34" charset="0"/>
                <a:ea typeface="Times New Roman" panose="02020603050405020304" pitchFamily="18" charset="0"/>
              </a:rPr>
              <a:t>Zusätzlich kann sich durch die Nutzung unserer Dienstleistung auch das Unternehmensimage verbessern, da glückliche Mitarbeiter eher Werbung für das Unternehmen machen als schlecht gelaunte Mitarbeiter.</a:t>
            </a:r>
          </a:p>
          <a:p>
            <a:endParaRPr lang="de-DE" dirty="0">
              <a:latin typeface="Arial Nova Cond Light" panose="020B0306020202020204" pitchFamily="34" charset="0"/>
            </a:endParaRPr>
          </a:p>
        </p:txBody>
      </p:sp>
      <p:cxnSp>
        <p:nvCxnSpPr>
          <p:cNvPr id="4" name="Gerader Verbinder 3">
            <a:extLst>
              <a:ext uri="{FF2B5EF4-FFF2-40B4-BE49-F238E27FC236}">
                <a16:creationId xmlns:a16="http://schemas.microsoft.com/office/drawing/2014/main" id="{3BEDDBEB-8DF4-432E-8452-BA65BD3B95FE}"/>
              </a:ext>
            </a:extLst>
          </p:cNvPr>
          <p:cNvCxnSpPr>
            <a:cxnSpLocks/>
          </p:cNvCxnSpPr>
          <p:nvPr/>
        </p:nvCxnSpPr>
        <p:spPr>
          <a:xfrm>
            <a:off x="0" y="1625600"/>
            <a:ext cx="5080000" cy="0"/>
          </a:xfrm>
          <a:prstGeom prst="line">
            <a:avLst/>
          </a:prstGeom>
          <a:ln w="28575">
            <a:solidFill>
              <a:srgbClr val="FF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77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SWOT - Analyse</a:t>
            </a:r>
          </a:p>
        </p:txBody>
      </p:sp>
      <p:pic>
        <p:nvPicPr>
          <p:cNvPr id="2" name="Inhaltsplatzhalter 1">
            <a:extLst>
              <a:ext uri="{FF2B5EF4-FFF2-40B4-BE49-F238E27FC236}">
                <a16:creationId xmlns:a16="http://schemas.microsoft.com/office/drawing/2014/main" id="{908AC4B2-C655-4BD6-9FE6-F89A5DEA3C49}"/>
              </a:ext>
            </a:extLst>
          </p:cNvPr>
          <p:cNvPicPr>
            <a:picLocks noGrp="1" noChangeAspect="1"/>
          </p:cNvPicPr>
          <p:nvPr>
            <p:ph idx="1"/>
          </p:nvPr>
        </p:nvPicPr>
        <p:blipFill>
          <a:blip r:embed="rId2"/>
          <a:stretch>
            <a:fillRect/>
          </a:stretch>
        </p:blipFill>
        <p:spPr>
          <a:xfrm>
            <a:off x="2548198" y="1690688"/>
            <a:ext cx="7319702" cy="4113211"/>
          </a:xfrm>
          <a:prstGeom prst="rect">
            <a:avLst/>
          </a:prstGeom>
        </p:spPr>
      </p:pic>
    </p:spTree>
    <p:extLst>
      <p:ext uri="{BB962C8B-B14F-4D97-AF65-F5344CB8AC3E}">
        <p14:creationId xmlns:p14="http://schemas.microsoft.com/office/powerpoint/2010/main" val="174328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SWOT - 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381000" y="1955800"/>
            <a:ext cx="6883400" cy="5676899"/>
          </a:xfrm>
        </p:spPr>
        <p:txBody>
          <a:bodyPr>
            <a:normAutofit/>
          </a:bodyPr>
          <a:lstStyle/>
          <a:p>
            <a:pPr marL="0" lvl="0" indent="0">
              <a:lnSpc>
                <a:spcPct val="107000"/>
              </a:lnSpc>
              <a:buNone/>
            </a:pPr>
            <a:r>
              <a:rPr lang="de-DE" sz="1800" b="1" dirty="0" err="1">
                <a:effectLst/>
                <a:latin typeface="Arial Nova Cond Light" panose="020B0306020202020204" pitchFamily="34" charset="0"/>
                <a:ea typeface="Calibri" panose="020F0502020204030204" pitchFamily="34" charset="0"/>
                <a:cs typeface="Times New Roman" panose="02020603050405020304" pitchFamily="18" charset="0"/>
              </a:rPr>
              <a:t>Strenghts</a:t>
            </a:r>
            <a:endParaRPr lang="de-DE" sz="1800" b="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Mitarbeiterzufriedenheit steigert Produktivität und somit Gewinn</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Verringert Fluktuationsrate</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Steigende Leistungsbereitschaft</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Verbesserung der Arbeitsabläufe</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Fördert Kommunikation zwischen Mitarbeiter und Management</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Personalisierte Vorschläge</a:t>
            </a:r>
          </a:p>
          <a:p>
            <a:pPr marL="457200" lvl="1" indent="0">
              <a:lnSpc>
                <a:spcPct val="107000"/>
              </a:lnSpc>
              <a:buNone/>
            </a:pPr>
            <a:endParaRPr lang="de-DE" sz="18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lvl="0" indent="0">
              <a:lnSpc>
                <a:spcPct val="107000"/>
              </a:lnSpc>
              <a:buNone/>
            </a:pPr>
            <a:r>
              <a:rPr lang="de-DE" sz="1800" b="1" dirty="0" err="1">
                <a:effectLst/>
                <a:latin typeface="Arial Nova Cond Light" panose="020B0306020202020204" pitchFamily="34" charset="0"/>
                <a:ea typeface="Calibri" panose="020F0502020204030204" pitchFamily="34" charset="0"/>
                <a:cs typeface="Times New Roman" panose="02020603050405020304" pitchFamily="18" charset="0"/>
              </a:rPr>
              <a:t>Opportunities</a:t>
            </a:r>
            <a:endParaRPr lang="de-DE" sz="1800" b="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Ständige Weiterentwicklung durch Feedback der Nutzer</a:t>
            </a:r>
          </a:p>
          <a:p>
            <a:pPr marL="742950" lvl="1" indent="-285750">
              <a:lnSpc>
                <a:spcPct val="107000"/>
              </a:lnSpc>
              <a:buFont typeface="Courier New" panose="02070309020205020404" pitchFamily="49" charset="0"/>
              <a:buChar char="o"/>
            </a:pP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Verringert Beschwerdequote im Unternehmen</a:t>
            </a:r>
          </a:p>
          <a:p>
            <a:pPr marL="742950" lvl="1" indent="-285750">
              <a:lnSpc>
                <a:spcPct val="107000"/>
              </a:lnSpc>
              <a:buFont typeface="Courier New" panose="02070309020205020404" pitchFamily="49" charset="0"/>
              <a:buChar char="o"/>
            </a:pPr>
            <a:r>
              <a:rPr lang="de-DE" sz="1800" dirty="0" err="1">
                <a:effectLst/>
                <a:latin typeface="Arial Nova Cond Light" panose="020B0306020202020204" pitchFamily="34" charset="0"/>
                <a:ea typeface="Calibri" panose="020F0502020204030204" pitchFamily="34" charset="0"/>
                <a:cs typeface="Times New Roman" panose="02020603050405020304" pitchFamily="18" charset="0"/>
              </a:rPr>
              <a:t>Unternehmenimage</a:t>
            </a:r>
            <a:r>
              <a:rPr lang="de-DE" sz="1800" dirty="0">
                <a:effectLst/>
                <a:latin typeface="Arial Nova Cond Light" panose="020B0306020202020204" pitchFamily="34" charset="0"/>
                <a:ea typeface="Calibri" panose="020F0502020204030204" pitchFamily="34" charset="0"/>
                <a:cs typeface="Times New Roman" panose="02020603050405020304" pitchFamily="18" charset="0"/>
              </a:rPr>
              <a:t> kann sich verbessern</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de-DE" sz="2000" dirty="0"/>
          </a:p>
        </p:txBody>
      </p:sp>
      <p:sp>
        <p:nvSpPr>
          <p:cNvPr id="5" name="Inhaltsplatzhalter 2">
            <a:extLst>
              <a:ext uri="{FF2B5EF4-FFF2-40B4-BE49-F238E27FC236}">
                <a16:creationId xmlns:a16="http://schemas.microsoft.com/office/drawing/2014/main" id="{E0466672-D0CA-4A45-9383-D4B97A0B6C29}"/>
              </a:ext>
            </a:extLst>
          </p:cNvPr>
          <p:cNvSpPr txBox="1">
            <a:spLocks/>
          </p:cNvSpPr>
          <p:nvPr/>
        </p:nvSpPr>
        <p:spPr>
          <a:xfrm>
            <a:off x="7162800" y="2997200"/>
            <a:ext cx="4394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800" b="1" dirty="0" err="1">
                <a:latin typeface="Arial Nova Cond Light" panose="020B0306020202020204" pitchFamily="34" charset="0"/>
                <a:ea typeface="Calibri" panose="020F0502020204030204" pitchFamily="34" charset="0"/>
                <a:cs typeface="Times New Roman" panose="02020603050405020304" pitchFamily="18" charset="0"/>
              </a:rPr>
              <a:t>Weaknesses</a:t>
            </a:r>
            <a:endParaRPr lang="de-DE" sz="1800" b="1" dirty="0">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Mitarbeiter müssen App freiwillig nutzen</a:t>
            </a:r>
          </a:p>
          <a:p>
            <a:pPr marL="742950" lvl="1" indent="-285750">
              <a:lnSpc>
                <a:spcPct val="107000"/>
              </a:lnSpc>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Vorgetäuschte Emotionen</a:t>
            </a:r>
          </a:p>
          <a:p>
            <a:pPr marL="457200" lvl="1" indent="0">
              <a:lnSpc>
                <a:spcPct val="107000"/>
              </a:lnSpc>
              <a:buNone/>
            </a:pPr>
            <a:endParaRPr lang="de-DE" sz="18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buNone/>
            </a:pPr>
            <a:r>
              <a:rPr lang="de-DE" sz="1800" b="1" dirty="0" err="1">
                <a:latin typeface="Arial Nova Cond Light" panose="020B0306020202020204" pitchFamily="34" charset="0"/>
                <a:ea typeface="Calibri" panose="020F0502020204030204" pitchFamily="34" charset="0"/>
                <a:cs typeface="Times New Roman" panose="02020603050405020304" pitchFamily="18" charset="0"/>
              </a:rPr>
              <a:t>Threats</a:t>
            </a:r>
            <a:endParaRPr lang="de-DE" sz="1800" b="1" dirty="0">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de-DE" sz="1800" dirty="0">
                <a:latin typeface="Arial Nova Cond Light" panose="020B0306020202020204" pitchFamily="34" charset="0"/>
                <a:ea typeface="Calibri" panose="020F0502020204030204" pitchFamily="34" charset="0"/>
                <a:cs typeface="Times New Roman" panose="02020603050405020304" pitchFamily="18" charset="0"/>
              </a:rPr>
              <a:t>Mitarbeiter weigern sich die App zu nutzen</a:t>
            </a:r>
          </a:p>
          <a:p>
            <a:pPr marL="0" indent="0">
              <a:lnSpc>
                <a:spcPct val="107000"/>
              </a:lnSpc>
              <a:spcAft>
                <a:spcPts val="800"/>
              </a:spcAft>
              <a:buNone/>
            </a:pPr>
            <a:endParaRPr lang="de-DE" sz="1800" dirty="0">
              <a:latin typeface="Calibri" panose="020F0502020204030204" pitchFamily="34" charset="0"/>
              <a:ea typeface="Calibri" panose="020F0502020204030204" pitchFamily="34" charset="0"/>
              <a:cs typeface="Times New Roman" panose="02020603050405020304" pitchFamily="18" charset="0"/>
            </a:endParaRPr>
          </a:p>
          <a:p>
            <a:endParaRPr lang="de-DE" sz="1800" dirty="0"/>
          </a:p>
        </p:txBody>
      </p:sp>
    </p:spTree>
    <p:extLst>
      <p:ext uri="{BB962C8B-B14F-4D97-AF65-F5344CB8AC3E}">
        <p14:creationId xmlns:p14="http://schemas.microsoft.com/office/powerpoint/2010/main" val="16574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Auswirkungen auf Marketing &amp; Branding</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2527300" y="2552701"/>
            <a:ext cx="6883400" cy="2413000"/>
          </a:xfrm>
        </p:spPr>
        <p:txBody>
          <a:bodyPr>
            <a:normAutofit/>
          </a:bodyPr>
          <a:lstStyle/>
          <a:p>
            <a:r>
              <a:rPr lang="de-DE" sz="2000" dirty="0"/>
              <a:t>Start-Up </a:t>
            </a:r>
            <a:r>
              <a:rPr lang="de-DE" sz="2000" dirty="0">
                <a:sym typeface="Wingdings" panose="05000000000000000000" pitchFamily="2" charset="2"/>
              </a:rPr>
              <a:t> Marketing und Branding für Produkt entspricht dem Marketing und Branding für das Unternehmen</a:t>
            </a:r>
          </a:p>
          <a:p>
            <a:endParaRPr lang="de-DE" sz="2000" dirty="0">
              <a:sym typeface="Wingdings" panose="05000000000000000000" pitchFamily="2" charset="2"/>
            </a:endParaRPr>
          </a:p>
          <a:p>
            <a:r>
              <a:rPr lang="de-DE" sz="2000" dirty="0">
                <a:sym typeface="Wingdings" panose="05000000000000000000" pitchFamily="2" charset="2"/>
              </a:rPr>
              <a:t>Bislang keine Marketing- oder Branding Strategie </a:t>
            </a:r>
          </a:p>
          <a:p>
            <a:pPr marL="0" indent="0">
              <a:buNone/>
            </a:pPr>
            <a:r>
              <a:rPr lang="de-DE" sz="2000" dirty="0">
                <a:sym typeface="Wingdings" panose="05000000000000000000" pitchFamily="2" charset="2"/>
              </a:rPr>
              <a:t>   Neuimplementierung</a:t>
            </a:r>
            <a:endParaRPr lang="de-DE" sz="2000" dirty="0"/>
          </a:p>
          <a:p>
            <a:pPr marL="0" indent="0">
              <a:buNone/>
            </a:pPr>
            <a:endParaRPr lang="de-DE" sz="2000" dirty="0"/>
          </a:p>
        </p:txBody>
      </p:sp>
    </p:spTree>
    <p:extLst>
      <p:ext uri="{BB962C8B-B14F-4D97-AF65-F5344CB8AC3E}">
        <p14:creationId xmlns:p14="http://schemas.microsoft.com/office/powerpoint/2010/main" val="271355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0C0CF-0462-4735-AA41-8CEE5CFDC88D}"/>
              </a:ext>
            </a:extLst>
          </p:cNvPr>
          <p:cNvSpPr>
            <a:spLocks noGrp="1"/>
          </p:cNvSpPr>
          <p:nvPr>
            <p:ph type="title"/>
          </p:nvPr>
        </p:nvSpPr>
        <p:spPr>
          <a:xfrm>
            <a:off x="170310" y="467204"/>
            <a:ext cx="10515600" cy="1325563"/>
          </a:xfrm>
        </p:spPr>
        <p:txBody>
          <a:bodyPr/>
          <a:lstStyle/>
          <a:p>
            <a:r>
              <a:rPr lang="de-DE" dirty="0">
                <a:latin typeface="Arial Nova Cond Light" panose="020B0306020202020204" pitchFamily="34" charset="0"/>
              </a:rPr>
              <a:t>Auswirkungen auf Marketing &amp; Branding</a:t>
            </a:r>
          </a:p>
        </p:txBody>
      </p:sp>
      <p:sp>
        <p:nvSpPr>
          <p:cNvPr id="4" name="Ellipse 3">
            <a:extLst>
              <a:ext uri="{FF2B5EF4-FFF2-40B4-BE49-F238E27FC236}">
                <a16:creationId xmlns:a16="http://schemas.microsoft.com/office/drawing/2014/main" id="{287DEB2B-1FED-4D41-995C-AE9E483B8643}"/>
              </a:ext>
            </a:extLst>
          </p:cNvPr>
          <p:cNvSpPr/>
          <p:nvPr/>
        </p:nvSpPr>
        <p:spPr>
          <a:xfrm>
            <a:off x="4999817" y="2797832"/>
            <a:ext cx="2520000" cy="252000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5" name="Ellipse 4">
            <a:extLst>
              <a:ext uri="{FF2B5EF4-FFF2-40B4-BE49-F238E27FC236}">
                <a16:creationId xmlns:a16="http://schemas.microsoft.com/office/drawing/2014/main" id="{49FC8E88-2903-4269-99F5-FF2708A55EFD}"/>
              </a:ext>
            </a:extLst>
          </p:cNvPr>
          <p:cNvSpPr/>
          <p:nvPr/>
        </p:nvSpPr>
        <p:spPr>
          <a:xfrm>
            <a:off x="3427074" y="2035383"/>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6" name="Ellipse 5">
            <a:extLst>
              <a:ext uri="{FF2B5EF4-FFF2-40B4-BE49-F238E27FC236}">
                <a16:creationId xmlns:a16="http://schemas.microsoft.com/office/drawing/2014/main" id="{6867D923-E20C-4722-8D55-2D135E2C80D8}"/>
              </a:ext>
            </a:extLst>
          </p:cNvPr>
          <p:cNvSpPr/>
          <p:nvPr/>
        </p:nvSpPr>
        <p:spPr>
          <a:xfrm>
            <a:off x="7254330" y="2014503"/>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Arial Nova Cond Light" panose="020B0306020202020204" pitchFamily="34" charset="0"/>
            </a:endParaRPr>
          </a:p>
        </p:txBody>
      </p:sp>
      <p:sp>
        <p:nvSpPr>
          <p:cNvPr id="7" name="Ellipse 6">
            <a:extLst>
              <a:ext uri="{FF2B5EF4-FFF2-40B4-BE49-F238E27FC236}">
                <a16:creationId xmlns:a16="http://schemas.microsoft.com/office/drawing/2014/main" id="{22B61C29-FD29-4A8E-85EA-E4CCDB2B1499}"/>
              </a:ext>
            </a:extLst>
          </p:cNvPr>
          <p:cNvSpPr/>
          <p:nvPr/>
        </p:nvSpPr>
        <p:spPr>
          <a:xfrm>
            <a:off x="3595817" y="4590796"/>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8" name="Ellipse 7">
            <a:extLst>
              <a:ext uri="{FF2B5EF4-FFF2-40B4-BE49-F238E27FC236}">
                <a16:creationId xmlns:a16="http://schemas.microsoft.com/office/drawing/2014/main" id="{03EDA982-951D-41FA-9F8D-A667C9C9468E}"/>
              </a:ext>
            </a:extLst>
          </p:cNvPr>
          <p:cNvSpPr/>
          <p:nvPr/>
        </p:nvSpPr>
        <p:spPr>
          <a:xfrm>
            <a:off x="7082188" y="4590796"/>
            <a:ext cx="1800000" cy="1800000"/>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9" name="Textfeld 8">
            <a:extLst>
              <a:ext uri="{FF2B5EF4-FFF2-40B4-BE49-F238E27FC236}">
                <a16:creationId xmlns:a16="http://schemas.microsoft.com/office/drawing/2014/main" id="{D0F5E755-0D23-4460-A059-45387338C06C}"/>
              </a:ext>
            </a:extLst>
          </p:cNvPr>
          <p:cNvSpPr txBox="1"/>
          <p:nvPr/>
        </p:nvSpPr>
        <p:spPr>
          <a:xfrm>
            <a:off x="3786666" y="2735328"/>
            <a:ext cx="1157929" cy="400110"/>
          </a:xfrm>
          <a:prstGeom prst="rect">
            <a:avLst/>
          </a:prstGeom>
          <a:noFill/>
        </p:spPr>
        <p:txBody>
          <a:bodyPr wrap="square" rtlCol="0">
            <a:spAutoFit/>
          </a:bodyPr>
          <a:lstStyle/>
          <a:p>
            <a:pPr algn="ctr"/>
            <a:r>
              <a:rPr lang="de-DE" sz="2000" dirty="0" err="1">
                <a:latin typeface="Arial Nova Cond Light" panose="020B0306020202020204" pitchFamily="34" charset="0"/>
              </a:rPr>
              <a:t>Product</a:t>
            </a:r>
            <a:endParaRPr lang="de-DE" sz="2000" dirty="0">
              <a:latin typeface="Arial Nova Cond Light" panose="020B0306020202020204" pitchFamily="34" charset="0"/>
            </a:endParaRPr>
          </a:p>
        </p:txBody>
      </p:sp>
      <p:sp>
        <p:nvSpPr>
          <p:cNvPr id="10" name="Textfeld 9">
            <a:extLst>
              <a:ext uri="{FF2B5EF4-FFF2-40B4-BE49-F238E27FC236}">
                <a16:creationId xmlns:a16="http://schemas.microsoft.com/office/drawing/2014/main" id="{B87FBD5B-BED6-4C55-B7FC-00276DA3FD30}"/>
              </a:ext>
            </a:extLst>
          </p:cNvPr>
          <p:cNvSpPr txBox="1"/>
          <p:nvPr/>
        </p:nvSpPr>
        <p:spPr>
          <a:xfrm>
            <a:off x="7612533" y="2672972"/>
            <a:ext cx="1157929" cy="400110"/>
          </a:xfrm>
          <a:prstGeom prst="rect">
            <a:avLst/>
          </a:prstGeom>
          <a:noFill/>
        </p:spPr>
        <p:txBody>
          <a:bodyPr wrap="square" rtlCol="0">
            <a:spAutoFit/>
          </a:bodyPr>
          <a:lstStyle/>
          <a:p>
            <a:pPr algn="ctr"/>
            <a:r>
              <a:rPr lang="de-DE" sz="2000" dirty="0">
                <a:latin typeface="Arial Nova Cond Light" panose="020B0306020202020204" pitchFamily="34" charset="0"/>
              </a:rPr>
              <a:t>Price</a:t>
            </a:r>
          </a:p>
        </p:txBody>
      </p:sp>
      <p:sp>
        <p:nvSpPr>
          <p:cNvPr id="11" name="Textfeld 10">
            <a:extLst>
              <a:ext uri="{FF2B5EF4-FFF2-40B4-BE49-F238E27FC236}">
                <a16:creationId xmlns:a16="http://schemas.microsoft.com/office/drawing/2014/main" id="{280D8F86-AE72-43AA-B32E-226368E443D5}"/>
              </a:ext>
            </a:extLst>
          </p:cNvPr>
          <p:cNvSpPr txBox="1"/>
          <p:nvPr/>
        </p:nvSpPr>
        <p:spPr>
          <a:xfrm>
            <a:off x="3960152" y="5201475"/>
            <a:ext cx="1157929" cy="400110"/>
          </a:xfrm>
          <a:prstGeom prst="rect">
            <a:avLst/>
          </a:prstGeom>
          <a:noFill/>
        </p:spPr>
        <p:txBody>
          <a:bodyPr wrap="square" rtlCol="0">
            <a:spAutoFit/>
          </a:bodyPr>
          <a:lstStyle/>
          <a:p>
            <a:pPr algn="ctr"/>
            <a:r>
              <a:rPr lang="de-DE" sz="2000" dirty="0">
                <a:latin typeface="Arial Nova Cond Light" panose="020B0306020202020204" pitchFamily="34" charset="0"/>
              </a:rPr>
              <a:t>Place</a:t>
            </a:r>
          </a:p>
        </p:txBody>
      </p:sp>
      <p:sp>
        <p:nvSpPr>
          <p:cNvPr id="12" name="Textfeld 11">
            <a:extLst>
              <a:ext uri="{FF2B5EF4-FFF2-40B4-BE49-F238E27FC236}">
                <a16:creationId xmlns:a16="http://schemas.microsoft.com/office/drawing/2014/main" id="{F2B8E249-F152-4316-8AC6-A1E0285A5849}"/>
              </a:ext>
            </a:extLst>
          </p:cNvPr>
          <p:cNvSpPr txBox="1"/>
          <p:nvPr/>
        </p:nvSpPr>
        <p:spPr>
          <a:xfrm>
            <a:off x="7289701" y="5290741"/>
            <a:ext cx="1384974" cy="400110"/>
          </a:xfrm>
          <a:prstGeom prst="rect">
            <a:avLst/>
          </a:prstGeom>
          <a:noFill/>
        </p:spPr>
        <p:txBody>
          <a:bodyPr wrap="square" rtlCol="0">
            <a:spAutoFit/>
          </a:bodyPr>
          <a:lstStyle/>
          <a:p>
            <a:pPr algn="ctr"/>
            <a:r>
              <a:rPr lang="de-DE" sz="2000" dirty="0">
                <a:latin typeface="Arial Nova Cond Light" panose="020B0306020202020204" pitchFamily="34" charset="0"/>
              </a:rPr>
              <a:t>Promotion</a:t>
            </a:r>
          </a:p>
        </p:txBody>
      </p:sp>
      <p:sp>
        <p:nvSpPr>
          <p:cNvPr id="13" name="Textfeld 12">
            <a:extLst>
              <a:ext uri="{FF2B5EF4-FFF2-40B4-BE49-F238E27FC236}">
                <a16:creationId xmlns:a16="http://schemas.microsoft.com/office/drawing/2014/main" id="{5D8A59CB-0613-4B10-A80C-2882F050F1EF}"/>
              </a:ext>
            </a:extLst>
          </p:cNvPr>
          <p:cNvSpPr txBox="1"/>
          <p:nvPr/>
        </p:nvSpPr>
        <p:spPr>
          <a:xfrm>
            <a:off x="5644010" y="3703889"/>
            <a:ext cx="1335780" cy="707886"/>
          </a:xfrm>
          <a:prstGeom prst="rect">
            <a:avLst/>
          </a:prstGeom>
          <a:noFill/>
        </p:spPr>
        <p:txBody>
          <a:bodyPr wrap="square" rtlCol="0">
            <a:spAutoFit/>
          </a:bodyPr>
          <a:lstStyle/>
          <a:p>
            <a:pPr algn="ctr"/>
            <a:r>
              <a:rPr lang="de-DE" sz="2000" dirty="0">
                <a:latin typeface="Arial Nova Cond Light" panose="020B0306020202020204" pitchFamily="34" charset="0"/>
              </a:rPr>
              <a:t>Marketing Mix</a:t>
            </a:r>
          </a:p>
        </p:txBody>
      </p:sp>
      <p:sp>
        <p:nvSpPr>
          <p:cNvPr id="3" name="Textfeld 2">
            <a:extLst>
              <a:ext uri="{FF2B5EF4-FFF2-40B4-BE49-F238E27FC236}">
                <a16:creationId xmlns:a16="http://schemas.microsoft.com/office/drawing/2014/main" id="{202FC524-A8A3-49AD-894B-3BF6BACB532A}"/>
              </a:ext>
            </a:extLst>
          </p:cNvPr>
          <p:cNvSpPr txBox="1"/>
          <p:nvPr/>
        </p:nvSpPr>
        <p:spPr>
          <a:xfrm>
            <a:off x="461060" y="2923775"/>
            <a:ext cx="2195704" cy="1200329"/>
          </a:xfrm>
          <a:prstGeom prst="rect">
            <a:avLst/>
          </a:prstGeom>
          <a:noFill/>
        </p:spPr>
        <p:txBody>
          <a:bodyPr wrap="square" rtlCol="0">
            <a:spAutoFit/>
          </a:bodyPr>
          <a:lstStyle/>
          <a:p>
            <a:r>
              <a:rPr lang="de-DE" sz="2400" b="1" dirty="0"/>
              <a:t>Auswirkungen des Projekts auf Marketing</a:t>
            </a:r>
          </a:p>
        </p:txBody>
      </p:sp>
    </p:spTree>
    <p:extLst>
      <p:ext uri="{BB962C8B-B14F-4D97-AF65-F5344CB8AC3E}">
        <p14:creationId xmlns:p14="http://schemas.microsoft.com/office/powerpoint/2010/main" val="127515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Auswirkungen auf Marketing &amp; Branding</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838200" y="1981201"/>
            <a:ext cx="4432300" cy="4216400"/>
          </a:xfrm>
        </p:spPr>
        <p:txBody>
          <a:bodyPr>
            <a:normAutofit/>
          </a:bodyPr>
          <a:lstStyle/>
          <a:p>
            <a:pPr marL="0" indent="0">
              <a:buNone/>
            </a:pPr>
            <a:r>
              <a:rPr lang="de-DE" sz="2000" b="1" dirty="0">
                <a:latin typeface="Arial Nova Cond Light" panose="020B0306020202020204" pitchFamily="34" charset="0"/>
              </a:rPr>
              <a:t>Price</a:t>
            </a:r>
          </a:p>
          <a:p>
            <a:r>
              <a:rPr lang="de-DE" sz="2000" dirty="0">
                <a:latin typeface="Arial Nova Cond Light" panose="020B0306020202020204" pitchFamily="34" charset="0"/>
              </a:rPr>
              <a:t>Hochpreisstrategie</a:t>
            </a:r>
          </a:p>
          <a:p>
            <a:pPr>
              <a:buFont typeface="Wingdings" panose="05000000000000000000" pitchFamily="2" charset="2"/>
              <a:buChar char="à"/>
            </a:pPr>
            <a:r>
              <a:rPr lang="de-DE" sz="2000" dirty="0">
                <a:latin typeface="Arial Nova Cond Light" panose="020B0306020202020204" pitchFamily="34" charset="0"/>
                <a:sym typeface="Wingdings" panose="05000000000000000000" pitchFamily="2" charset="2"/>
              </a:rPr>
              <a:t>neuartige Software, wenig Konkurrenz</a:t>
            </a:r>
          </a:p>
          <a:p>
            <a:r>
              <a:rPr lang="de-DE" sz="2000" dirty="0">
                <a:latin typeface="Arial Nova Cond Light" panose="020B0306020202020204" pitchFamily="34" charset="0"/>
                <a:sym typeface="Wingdings" panose="05000000000000000000" pitchFamily="2" charset="2"/>
              </a:rPr>
              <a:t>Rabatte bei langfristiger Nutzung</a:t>
            </a:r>
          </a:p>
          <a:p>
            <a:r>
              <a:rPr lang="de-DE" sz="2000" dirty="0">
                <a:latin typeface="Arial Nova Cond Light" panose="020B0306020202020204" pitchFamily="34" charset="0"/>
                <a:sym typeface="Wingdings" panose="05000000000000000000" pitchFamily="2" charset="2"/>
              </a:rPr>
              <a:t>Preis abhängig von Unternehmensgröße</a:t>
            </a:r>
          </a:p>
          <a:p>
            <a:endParaRPr lang="de-DE" sz="2000" dirty="0">
              <a:latin typeface="Arial Nova Cond Light" panose="020B0306020202020204" pitchFamily="34" charset="0"/>
              <a:sym typeface="Wingdings" panose="05000000000000000000" pitchFamily="2" charset="2"/>
            </a:endParaRPr>
          </a:p>
          <a:p>
            <a:pPr marL="0" indent="0">
              <a:buNone/>
            </a:pPr>
            <a:r>
              <a:rPr lang="de-DE" sz="2000" b="1" dirty="0">
                <a:latin typeface="Arial Nova Cond Light" panose="020B0306020202020204" pitchFamily="34" charset="0"/>
                <a:sym typeface="Wingdings" panose="05000000000000000000" pitchFamily="2" charset="2"/>
              </a:rPr>
              <a:t>Place</a:t>
            </a:r>
          </a:p>
          <a:p>
            <a:r>
              <a:rPr lang="de-DE" sz="2000" dirty="0">
                <a:latin typeface="Arial Nova Cond Light" panose="020B0306020202020204" pitchFamily="34" charset="0"/>
              </a:rPr>
              <a:t>Internet </a:t>
            </a:r>
            <a:r>
              <a:rPr lang="de-DE" sz="2000" dirty="0">
                <a:latin typeface="Arial Nova Cond Light" panose="020B0306020202020204" pitchFamily="34" charset="0"/>
                <a:sym typeface="Wingdings" panose="05000000000000000000" pitchFamily="2" charset="2"/>
              </a:rPr>
              <a:t> </a:t>
            </a:r>
          </a:p>
          <a:p>
            <a:pPr marL="0" indent="0">
              <a:buNone/>
            </a:pPr>
            <a:r>
              <a:rPr lang="de-DE" sz="2000" dirty="0">
                <a:latin typeface="Arial Nova Cond Light" panose="020B0306020202020204" pitchFamily="34" charset="0"/>
                <a:sym typeface="Wingdings" panose="05000000000000000000" pitchFamily="2" charset="2"/>
              </a:rPr>
              <a:t>  Homepage</a:t>
            </a:r>
          </a:p>
          <a:p>
            <a:endParaRPr lang="de-DE" sz="2000" dirty="0"/>
          </a:p>
          <a:p>
            <a:pPr marL="0" indent="0">
              <a:buNone/>
            </a:pPr>
            <a:endParaRPr lang="de-DE" sz="2000" dirty="0"/>
          </a:p>
        </p:txBody>
      </p:sp>
      <p:sp>
        <p:nvSpPr>
          <p:cNvPr id="4" name="Inhaltsplatzhalter 2">
            <a:extLst>
              <a:ext uri="{FF2B5EF4-FFF2-40B4-BE49-F238E27FC236}">
                <a16:creationId xmlns:a16="http://schemas.microsoft.com/office/drawing/2014/main" id="{A0332A49-9830-462B-BD47-07B5A0503726}"/>
              </a:ext>
            </a:extLst>
          </p:cNvPr>
          <p:cNvSpPr txBox="1">
            <a:spLocks/>
          </p:cNvSpPr>
          <p:nvPr/>
        </p:nvSpPr>
        <p:spPr>
          <a:xfrm>
            <a:off x="5842000" y="1981201"/>
            <a:ext cx="5511800" cy="4737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b="1" dirty="0">
                <a:latin typeface="Arial Nova Cond Light" panose="020B0306020202020204" pitchFamily="34" charset="0"/>
              </a:rPr>
              <a:t>Promotion</a:t>
            </a:r>
          </a:p>
          <a:p>
            <a:r>
              <a:rPr lang="de-DE" sz="2000" dirty="0">
                <a:latin typeface="Arial Nova Cond Light" panose="020B0306020202020204" pitchFamily="34" charset="0"/>
              </a:rPr>
              <a:t>Zielgruppe: Führungskräfte</a:t>
            </a:r>
            <a:endParaRPr lang="de-DE" sz="2000"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sym typeface="Wingdings" panose="05000000000000000000" pitchFamily="2" charset="2"/>
              </a:rPr>
              <a:t>Werbeanzeigen auf Seiten für Führungskräfte</a:t>
            </a:r>
          </a:p>
          <a:p>
            <a:r>
              <a:rPr lang="de-DE" sz="2000" dirty="0">
                <a:latin typeface="Arial Nova Cond Light" panose="020B0306020202020204" pitchFamily="34" charset="0"/>
                <a:sym typeface="Wingdings" panose="05000000000000000000" pitchFamily="2" charset="2"/>
              </a:rPr>
              <a:t>Posts in Foren für Führungskräfte</a:t>
            </a:r>
          </a:p>
          <a:p>
            <a:r>
              <a:rPr lang="de-DE" sz="2000" dirty="0">
                <a:latin typeface="Arial Nova Cond Light" panose="020B0306020202020204" pitchFamily="34" charset="0"/>
                <a:sym typeface="Wingdings" panose="05000000000000000000" pitchFamily="2" charset="2"/>
              </a:rPr>
              <a:t>Werbung über LinkedIn</a:t>
            </a:r>
          </a:p>
          <a:p>
            <a:endParaRPr lang="de-DE" sz="2000" dirty="0">
              <a:latin typeface="Arial Nova Cond Light" panose="020B0306020202020204" pitchFamily="34" charset="0"/>
              <a:sym typeface="Wingdings" panose="05000000000000000000" pitchFamily="2" charset="2"/>
            </a:endParaRPr>
          </a:p>
          <a:p>
            <a:pPr marL="0" indent="0">
              <a:buNone/>
            </a:pPr>
            <a:r>
              <a:rPr lang="de-DE" sz="2000" b="1" dirty="0" err="1">
                <a:latin typeface="Arial Nova Cond Light" panose="020B0306020202020204" pitchFamily="34" charset="0"/>
                <a:sym typeface="Wingdings" panose="05000000000000000000" pitchFamily="2" charset="2"/>
              </a:rPr>
              <a:t>Product</a:t>
            </a:r>
            <a:endParaRPr lang="de-DE" sz="2000" b="1"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rPr>
              <a:t>Software für Mitarbeiterzufriedenheit</a:t>
            </a:r>
            <a:endParaRPr lang="de-DE" sz="2000" dirty="0">
              <a:latin typeface="Arial Nova Cond Light" panose="020B0306020202020204" pitchFamily="34" charset="0"/>
              <a:sym typeface="Wingdings" panose="05000000000000000000" pitchFamily="2" charset="2"/>
            </a:endParaRPr>
          </a:p>
          <a:p>
            <a:r>
              <a:rPr lang="de-DE" sz="2000" dirty="0">
                <a:latin typeface="Arial Nova Cond Light" panose="020B0306020202020204" pitchFamily="34" charset="0"/>
                <a:sym typeface="Wingdings" panose="05000000000000000000" pitchFamily="2" charset="2"/>
              </a:rPr>
              <a:t>Nutzerfreundlich</a:t>
            </a:r>
          </a:p>
          <a:p>
            <a:r>
              <a:rPr lang="de-DE" sz="2000" dirty="0">
                <a:latin typeface="Arial Nova Cond Light" panose="020B0306020202020204" pitchFamily="34" charset="0"/>
                <a:sym typeface="Wingdings" panose="05000000000000000000" pitchFamily="2" charset="2"/>
              </a:rPr>
              <a:t>Keine Produktvariationen oder –</a:t>
            </a:r>
            <a:r>
              <a:rPr lang="de-DE" sz="2000" dirty="0" err="1">
                <a:latin typeface="Arial Nova Cond Light" panose="020B0306020202020204" pitchFamily="34" charset="0"/>
                <a:sym typeface="Wingdings" panose="05000000000000000000" pitchFamily="2" charset="2"/>
              </a:rPr>
              <a:t>differenzierungen</a:t>
            </a:r>
            <a:r>
              <a:rPr lang="de-DE" sz="2000" dirty="0">
                <a:latin typeface="Arial Nova Cond Light" panose="020B0306020202020204" pitchFamily="34" charset="0"/>
                <a:sym typeface="Wingdings" panose="05000000000000000000" pitchFamily="2" charset="2"/>
              </a:rPr>
              <a:t> </a:t>
            </a:r>
          </a:p>
          <a:p>
            <a:pPr marL="0" indent="0">
              <a:buNone/>
            </a:pPr>
            <a:r>
              <a:rPr lang="de-DE" sz="2000" dirty="0">
                <a:latin typeface="Arial Nova Cond Light" panose="020B0306020202020204" pitchFamily="34" charset="0"/>
                <a:sym typeface="Wingdings" panose="05000000000000000000" pitchFamily="2" charset="2"/>
              </a:rPr>
              <a:t>   stärkere Marketingwirkung</a:t>
            </a:r>
          </a:p>
          <a:p>
            <a:endParaRPr lang="de-DE" sz="2000" dirty="0"/>
          </a:p>
          <a:p>
            <a:pPr marL="0" indent="0">
              <a:buFont typeface="Arial" panose="020B0604020202020204" pitchFamily="34" charset="0"/>
              <a:buNone/>
            </a:pPr>
            <a:endParaRPr lang="de-DE" sz="2000" dirty="0"/>
          </a:p>
        </p:txBody>
      </p:sp>
    </p:spTree>
    <p:extLst>
      <p:ext uri="{BB962C8B-B14F-4D97-AF65-F5344CB8AC3E}">
        <p14:creationId xmlns:p14="http://schemas.microsoft.com/office/powerpoint/2010/main" val="390573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D1339-D51A-4326-B02A-4FAE9183DF75}"/>
              </a:ext>
            </a:extLst>
          </p:cNvPr>
          <p:cNvSpPr>
            <a:spLocks noGrp="1"/>
          </p:cNvSpPr>
          <p:nvPr>
            <p:ph type="title"/>
          </p:nvPr>
        </p:nvSpPr>
        <p:spPr>
          <a:xfrm>
            <a:off x="704850" y="2225278"/>
            <a:ext cx="10515600" cy="1325563"/>
          </a:xfrm>
          <a:effectLst>
            <a:glow rad="63500">
              <a:schemeClr val="accent4">
                <a:satMod val="175000"/>
                <a:alpha val="40000"/>
              </a:schemeClr>
            </a:glow>
          </a:effectLst>
        </p:spPr>
        <p:txBody>
          <a:bodyPr>
            <a:normAutofit/>
          </a:bodyPr>
          <a:lstStyle/>
          <a:p>
            <a:pPr algn="ctr"/>
            <a:r>
              <a:rPr lang="de-DE" sz="8800" b="1" dirty="0">
                <a:solidFill>
                  <a:srgbClr val="FFC000"/>
                </a:solidFill>
                <a:latin typeface="Arial Nova Cond Light" panose="020B0306020202020204" pitchFamily="34" charset="0"/>
              </a:rPr>
              <a:t>Mission Smile</a:t>
            </a:r>
          </a:p>
        </p:txBody>
      </p:sp>
      <p:sp>
        <p:nvSpPr>
          <p:cNvPr id="3" name="Inhaltsplatzhalter 2">
            <a:extLst>
              <a:ext uri="{FF2B5EF4-FFF2-40B4-BE49-F238E27FC236}">
                <a16:creationId xmlns:a16="http://schemas.microsoft.com/office/drawing/2014/main" id="{073B6F9C-D85D-46C5-915F-40D6407A4EE1}"/>
              </a:ext>
            </a:extLst>
          </p:cNvPr>
          <p:cNvSpPr>
            <a:spLocks noGrp="1"/>
          </p:cNvSpPr>
          <p:nvPr>
            <p:ph idx="1"/>
          </p:nvPr>
        </p:nvSpPr>
        <p:spPr>
          <a:xfrm>
            <a:off x="704850" y="3871118"/>
            <a:ext cx="10515600" cy="604838"/>
          </a:xfrm>
        </p:spPr>
        <p:txBody>
          <a:bodyPr>
            <a:normAutofit/>
          </a:bodyPr>
          <a:lstStyle/>
          <a:p>
            <a:pPr marL="0" indent="0" algn="ctr">
              <a:buNone/>
            </a:pPr>
            <a:r>
              <a:rPr lang="de-DE" sz="3600" dirty="0" err="1">
                <a:latin typeface="Arial Nova Cond Light" panose="020B0306020202020204" pitchFamily="34" charset="0"/>
              </a:rPr>
              <a:t>We</a:t>
            </a:r>
            <a:r>
              <a:rPr lang="de-DE" sz="3600" dirty="0">
                <a:latin typeface="Arial Nova Cond Light" panose="020B0306020202020204" pitchFamily="34" charset="0"/>
              </a:rPr>
              <a:t> </a:t>
            </a:r>
            <a:r>
              <a:rPr lang="de-DE" sz="3600" dirty="0" err="1">
                <a:latin typeface="Arial Nova Cond Light" panose="020B0306020202020204" pitchFamily="34" charset="0"/>
              </a:rPr>
              <a:t>create</a:t>
            </a:r>
            <a:r>
              <a:rPr lang="de-DE" sz="3600" dirty="0">
                <a:latin typeface="Arial Nova Cond Light" panose="020B0306020202020204" pitchFamily="34" charset="0"/>
              </a:rPr>
              <a:t> </a:t>
            </a:r>
            <a:r>
              <a:rPr lang="de-DE" sz="3600" dirty="0" err="1">
                <a:latin typeface="Arial Nova Cond Light" panose="020B0306020202020204" pitchFamily="34" charset="0"/>
              </a:rPr>
              <a:t>Happiness</a:t>
            </a:r>
            <a:r>
              <a:rPr lang="de-DE" sz="3600" dirty="0">
                <a:latin typeface="Arial Nova Cond Light" panose="020B0306020202020204" pitchFamily="34" charset="0"/>
              </a:rPr>
              <a:t>!</a:t>
            </a:r>
          </a:p>
        </p:txBody>
      </p:sp>
      <p:cxnSp>
        <p:nvCxnSpPr>
          <p:cNvPr id="10" name="Gerader Verbinder 9">
            <a:extLst>
              <a:ext uri="{FF2B5EF4-FFF2-40B4-BE49-F238E27FC236}">
                <a16:creationId xmlns:a16="http://schemas.microsoft.com/office/drawing/2014/main" id="{8197559D-92B5-47B3-B139-C7801CE5FFA3}"/>
              </a:ext>
            </a:extLst>
          </p:cNvPr>
          <p:cNvCxnSpPr/>
          <p:nvPr/>
        </p:nvCxnSpPr>
        <p:spPr>
          <a:xfrm>
            <a:off x="5041900" y="3657600"/>
            <a:ext cx="1968500" cy="0"/>
          </a:xfrm>
          <a:prstGeom prst="line">
            <a:avLst/>
          </a:prstGeom>
          <a:ln w="38100">
            <a:solidFill>
              <a:srgbClr val="FFCC99"/>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5BDA5265-34AB-488C-AF1A-0323F809701F}"/>
              </a:ext>
            </a:extLst>
          </p:cNvPr>
          <p:cNvSpPr txBox="1"/>
          <p:nvPr/>
        </p:nvSpPr>
        <p:spPr>
          <a:xfrm>
            <a:off x="10655300" y="469900"/>
            <a:ext cx="1536700" cy="369332"/>
          </a:xfrm>
          <a:prstGeom prst="rect">
            <a:avLst/>
          </a:prstGeom>
          <a:noFill/>
        </p:spPr>
        <p:txBody>
          <a:bodyPr wrap="square" rtlCol="0">
            <a:spAutoFit/>
          </a:bodyPr>
          <a:lstStyle/>
          <a:p>
            <a:r>
              <a:rPr lang="de-DE" dirty="0"/>
              <a:t>29.12.2021</a:t>
            </a:r>
          </a:p>
        </p:txBody>
      </p:sp>
    </p:spTree>
    <p:extLst>
      <p:ext uri="{BB962C8B-B14F-4D97-AF65-F5344CB8AC3E}">
        <p14:creationId xmlns:p14="http://schemas.microsoft.com/office/powerpoint/2010/main" val="131123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C7565-E130-4BA6-A0F9-0F16A1BF9634}"/>
              </a:ext>
            </a:extLst>
          </p:cNvPr>
          <p:cNvSpPr>
            <a:spLocks noGrp="1"/>
          </p:cNvSpPr>
          <p:nvPr>
            <p:ph type="title"/>
          </p:nvPr>
        </p:nvSpPr>
        <p:spPr>
          <a:xfrm>
            <a:off x="279400" y="2840831"/>
            <a:ext cx="2413000" cy="1325563"/>
          </a:xfrm>
        </p:spPr>
        <p:txBody>
          <a:bodyPr>
            <a:normAutofit/>
          </a:bodyPr>
          <a:lstStyle/>
          <a:p>
            <a:r>
              <a:rPr lang="de-DE" sz="3600" b="1" dirty="0"/>
              <a:t>Marketing-</a:t>
            </a:r>
            <a:br>
              <a:rPr lang="de-DE" sz="3600" b="1" dirty="0"/>
            </a:br>
            <a:r>
              <a:rPr lang="de-DE" sz="3600" b="1" dirty="0" err="1"/>
              <a:t>strategie</a:t>
            </a:r>
            <a:endParaRPr lang="de-DE" sz="3600" b="1" dirty="0"/>
          </a:p>
        </p:txBody>
      </p:sp>
      <p:sp>
        <p:nvSpPr>
          <p:cNvPr id="3" name="Inhaltsplatzhalter 2">
            <a:extLst>
              <a:ext uri="{FF2B5EF4-FFF2-40B4-BE49-F238E27FC236}">
                <a16:creationId xmlns:a16="http://schemas.microsoft.com/office/drawing/2014/main" id="{02391B23-9DFD-4481-B7E4-1FF925F69482}"/>
              </a:ext>
            </a:extLst>
          </p:cNvPr>
          <p:cNvSpPr>
            <a:spLocks noGrp="1"/>
          </p:cNvSpPr>
          <p:nvPr>
            <p:ph idx="1"/>
          </p:nvPr>
        </p:nvSpPr>
        <p:spPr>
          <a:xfrm>
            <a:off x="3683000" y="2219325"/>
            <a:ext cx="7658100" cy="4351338"/>
          </a:xfrm>
        </p:spPr>
        <p:txBody>
          <a:bodyPr>
            <a:normAutofit/>
          </a:bodyPr>
          <a:lstStyle/>
          <a:p>
            <a:r>
              <a:rPr lang="de-DE" sz="2000" b="1" dirty="0">
                <a:latin typeface="Arial Nova Cond Light" panose="020B0306020202020204" pitchFamily="34" charset="0"/>
              </a:rPr>
              <a:t>SEO Marketing (Search Engine </a:t>
            </a:r>
            <a:r>
              <a:rPr lang="de-DE" sz="2000" b="1" dirty="0" err="1">
                <a:latin typeface="Arial Nova Cond Light" panose="020B0306020202020204" pitchFamily="34" charset="0"/>
              </a:rPr>
              <a:t>Optimization</a:t>
            </a:r>
            <a:r>
              <a:rPr lang="de-DE" sz="2000" b="1" dirty="0">
                <a:latin typeface="Arial Nova Cond Light" panose="020B0306020202020204" pitchFamily="34" charset="0"/>
              </a:rPr>
              <a:t>)</a:t>
            </a:r>
          </a:p>
          <a:p>
            <a:pPr lvl="1"/>
            <a:r>
              <a:rPr lang="de-DE" sz="2000" dirty="0">
                <a:latin typeface="Arial Nova Cond Light" panose="020B0306020202020204" pitchFamily="34" charset="0"/>
              </a:rPr>
              <a:t>Qualitativ </a:t>
            </a:r>
            <a:r>
              <a:rPr lang="de-DE" sz="2000" dirty="0" err="1">
                <a:latin typeface="Arial Nova Cond Light" panose="020B0306020202020204" pitchFamily="34" charset="0"/>
              </a:rPr>
              <a:t>hoschwertige</a:t>
            </a:r>
            <a:r>
              <a:rPr lang="de-DE" sz="2000" dirty="0">
                <a:latin typeface="Arial Nova Cond Light" panose="020B0306020202020204" pitchFamily="34" charset="0"/>
              </a:rPr>
              <a:t> Inhalte </a:t>
            </a:r>
            <a:r>
              <a:rPr lang="de-DE" sz="2000" dirty="0">
                <a:latin typeface="Arial Nova Cond Light" panose="020B0306020202020204" pitchFamily="34" charset="0"/>
                <a:sym typeface="Wingdings" panose="05000000000000000000" pitchFamily="2" charset="2"/>
              </a:rPr>
              <a:t> genaue Beschreibung unseres Produkts und Anwendungsfall</a:t>
            </a:r>
          </a:p>
          <a:p>
            <a:pPr lvl="1"/>
            <a:r>
              <a:rPr lang="de-DE" sz="2000" dirty="0">
                <a:latin typeface="Arial Nova Cond Light" panose="020B0306020202020204" pitchFamily="34" charset="0"/>
                <a:sym typeface="Wingdings" panose="05000000000000000000" pitchFamily="2" charset="2"/>
              </a:rPr>
              <a:t>Ansprechendes Design</a:t>
            </a:r>
          </a:p>
          <a:p>
            <a:pPr lvl="1"/>
            <a:r>
              <a:rPr lang="de-DE" sz="2000" dirty="0">
                <a:latin typeface="Arial Nova Cond Light" panose="020B0306020202020204" pitchFamily="34" charset="0"/>
                <a:sym typeface="Wingdings" panose="05000000000000000000" pitchFamily="2" charset="2"/>
              </a:rPr>
              <a:t>Interne Verknüpfungen</a:t>
            </a:r>
          </a:p>
          <a:p>
            <a:pPr lvl="1"/>
            <a:r>
              <a:rPr lang="de-DE" sz="2000" dirty="0">
                <a:latin typeface="Arial Nova Cond Light" panose="020B0306020202020204" pitchFamily="34" charset="0"/>
                <a:sym typeface="Wingdings" panose="05000000000000000000" pitchFamily="2" charset="2"/>
              </a:rPr>
              <a:t>Bild-Tags und Videobeschreibungen</a:t>
            </a:r>
          </a:p>
          <a:p>
            <a:pPr marL="457200" lvl="1" indent="0">
              <a:buNone/>
            </a:pPr>
            <a:endParaRPr lang="de-DE" sz="2000" dirty="0">
              <a:latin typeface="Arial Nova Cond Light" panose="020B0306020202020204" pitchFamily="34" charset="0"/>
              <a:sym typeface="Wingdings" panose="05000000000000000000" pitchFamily="2" charset="2"/>
            </a:endParaRPr>
          </a:p>
          <a:p>
            <a:r>
              <a:rPr lang="de-DE" sz="2000" b="1" dirty="0">
                <a:latin typeface="Arial Nova Cond Light" panose="020B0306020202020204" pitchFamily="34" charset="0"/>
                <a:sym typeface="Wingdings" panose="05000000000000000000" pitchFamily="2" charset="2"/>
              </a:rPr>
              <a:t>E-Mail-Marketing</a:t>
            </a:r>
          </a:p>
          <a:p>
            <a:pPr lvl="1"/>
            <a:r>
              <a:rPr lang="de-DE" sz="2000" dirty="0">
                <a:latin typeface="Arial Nova Cond Light" panose="020B0306020202020204" pitchFamily="34" charset="0"/>
                <a:sym typeface="Wingdings" panose="05000000000000000000" pitchFamily="2" charset="2"/>
              </a:rPr>
              <a:t>Langfristige Bindung der Kunden an unser Unternehmen durch E-Mail Marketing</a:t>
            </a:r>
          </a:p>
        </p:txBody>
      </p:sp>
      <p:sp>
        <p:nvSpPr>
          <p:cNvPr id="5" name="Titel 1">
            <a:extLst>
              <a:ext uri="{FF2B5EF4-FFF2-40B4-BE49-F238E27FC236}">
                <a16:creationId xmlns:a16="http://schemas.microsoft.com/office/drawing/2014/main" id="{B954F711-1AFF-4522-AFAF-ECC3997307B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latin typeface="Arial Nova Cond Light" panose="020B0306020202020204" pitchFamily="34" charset="0"/>
              </a:rPr>
              <a:t>Auswirkungen auf Marketing &amp; Branding</a:t>
            </a:r>
          </a:p>
        </p:txBody>
      </p:sp>
    </p:spTree>
    <p:extLst>
      <p:ext uri="{BB962C8B-B14F-4D97-AF65-F5344CB8AC3E}">
        <p14:creationId xmlns:p14="http://schemas.microsoft.com/office/powerpoint/2010/main" val="409889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1AA5B10-5674-4232-A74C-C2F533CC330E}"/>
              </a:ext>
            </a:extLst>
          </p:cNvPr>
          <p:cNvSpPr/>
          <p:nvPr/>
        </p:nvSpPr>
        <p:spPr>
          <a:xfrm>
            <a:off x="4140922" y="1939721"/>
            <a:ext cx="3407410" cy="3342640"/>
          </a:xfrm>
          <a:prstGeom prst="ellipse">
            <a:avLst/>
          </a:prstGeom>
          <a:solidFill>
            <a:srgbClr val="FF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2" name="Titel 1">
            <a:extLst>
              <a:ext uri="{FF2B5EF4-FFF2-40B4-BE49-F238E27FC236}">
                <a16:creationId xmlns:a16="http://schemas.microsoft.com/office/drawing/2014/main" id="{D416E9E5-7422-4896-B71F-A011F970B80E}"/>
              </a:ext>
            </a:extLst>
          </p:cNvPr>
          <p:cNvSpPr>
            <a:spLocks noGrp="1"/>
          </p:cNvSpPr>
          <p:nvPr>
            <p:ph type="title"/>
          </p:nvPr>
        </p:nvSpPr>
        <p:spPr>
          <a:xfrm>
            <a:off x="237151" y="2856600"/>
            <a:ext cx="1908153" cy="1325563"/>
          </a:xfrm>
        </p:spPr>
        <p:txBody>
          <a:bodyPr>
            <a:normAutofit/>
          </a:bodyPr>
          <a:lstStyle/>
          <a:p>
            <a:r>
              <a:rPr lang="de-DE" sz="3600" b="1" dirty="0"/>
              <a:t>Branding</a:t>
            </a:r>
          </a:p>
        </p:txBody>
      </p:sp>
      <p:sp>
        <p:nvSpPr>
          <p:cNvPr id="6" name="Textfeld 5">
            <a:extLst>
              <a:ext uri="{FF2B5EF4-FFF2-40B4-BE49-F238E27FC236}">
                <a16:creationId xmlns:a16="http://schemas.microsoft.com/office/drawing/2014/main" id="{FD36843A-B309-49BB-BE54-CA2CF31AC362}"/>
              </a:ext>
            </a:extLst>
          </p:cNvPr>
          <p:cNvSpPr txBox="1"/>
          <p:nvPr/>
        </p:nvSpPr>
        <p:spPr>
          <a:xfrm>
            <a:off x="6697745" y="1676833"/>
            <a:ext cx="2286000" cy="707886"/>
          </a:xfrm>
          <a:prstGeom prst="rect">
            <a:avLst/>
          </a:prstGeom>
          <a:noFill/>
        </p:spPr>
        <p:txBody>
          <a:bodyPr wrap="square" rtlCol="0">
            <a:spAutoFit/>
          </a:bodyPr>
          <a:lstStyle/>
          <a:p>
            <a:pPr algn="ctr"/>
            <a:r>
              <a:rPr lang="de-DE" sz="2000" dirty="0">
                <a:latin typeface="Arial Nova Cond Light" panose="020B0306020202020204" pitchFamily="34" charset="0"/>
              </a:rPr>
              <a:t>Lächelnder Smiley als primäres Symbol</a:t>
            </a:r>
          </a:p>
        </p:txBody>
      </p:sp>
      <p:sp>
        <p:nvSpPr>
          <p:cNvPr id="7" name="Textfeld 6">
            <a:extLst>
              <a:ext uri="{FF2B5EF4-FFF2-40B4-BE49-F238E27FC236}">
                <a16:creationId xmlns:a16="http://schemas.microsoft.com/office/drawing/2014/main" id="{67639C22-A84C-41CF-819B-8557DAAF1651}"/>
              </a:ext>
            </a:extLst>
          </p:cNvPr>
          <p:cNvSpPr txBox="1"/>
          <p:nvPr/>
        </p:nvSpPr>
        <p:spPr>
          <a:xfrm>
            <a:off x="6870465" y="4977875"/>
            <a:ext cx="1940560" cy="707886"/>
          </a:xfrm>
          <a:prstGeom prst="rect">
            <a:avLst/>
          </a:prstGeom>
          <a:noFill/>
        </p:spPr>
        <p:txBody>
          <a:bodyPr wrap="square" rtlCol="0">
            <a:spAutoFit/>
          </a:bodyPr>
          <a:lstStyle/>
          <a:p>
            <a:pPr algn="ctr"/>
            <a:r>
              <a:rPr lang="de-DE" sz="2000" dirty="0">
                <a:latin typeface="Arial Nova Cond Light" panose="020B0306020202020204" pitchFamily="34" charset="0"/>
              </a:rPr>
              <a:t>Freundliche, helle Farben</a:t>
            </a:r>
          </a:p>
        </p:txBody>
      </p:sp>
      <p:sp>
        <p:nvSpPr>
          <p:cNvPr id="9" name="Textfeld 8">
            <a:extLst>
              <a:ext uri="{FF2B5EF4-FFF2-40B4-BE49-F238E27FC236}">
                <a16:creationId xmlns:a16="http://schemas.microsoft.com/office/drawing/2014/main" id="{DD1E3B38-D8C9-4A07-A7B9-817B38E834FE}"/>
              </a:ext>
            </a:extLst>
          </p:cNvPr>
          <p:cNvSpPr txBox="1"/>
          <p:nvPr/>
        </p:nvSpPr>
        <p:spPr>
          <a:xfrm>
            <a:off x="3185133" y="1557284"/>
            <a:ext cx="2509520" cy="707886"/>
          </a:xfrm>
          <a:prstGeom prst="rect">
            <a:avLst/>
          </a:prstGeom>
          <a:noFill/>
        </p:spPr>
        <p:txBody>
          <a:bodyPr wrap="square" rtlCol="0">
            <a:spAutoFit/>
          </a:bodyPr>
          <a:lstStyle/>
          <a:p>
            <a:r>
              <a:rPr lang="de-DE" sz="2000" dirty="0">
                <a:latin typeface="Arial Nova Cond Light" panose="020B0306020202020204" pitchFamily="34" charset="0"/>
              </a:rPr>
              <a:t>Markenprodukt vermittelt Qualität</a:t>
            </a:r>
          </a:p>
        </p:txBody>
      </p:sp>
      <p:sp>
        <p:nvSpPr>
          <p:cNvPr id="10" name="Ellipse 9">
            <a:extLst>
              <a:ext uri="{FF2B5EF4-FFF2-40B4-BE49-F238E27FC236}">
                <a16:creationId xmlns:a16="http://schemas.microsoft.com/office/drawing/2014/main" id="{D2347158-F466-41B5-8B0B-3DAFFC5B5501}"/>
              </a:ext>
            </a:extLst>
          </p:cNvPr>
          <p:cNvSpPr/>
          <p:nvPr/>
        </p:nvSpPr>
        <p:spPr>
          <a:xfrm>
            <a:off x="2666075" y="470561"/>
            <a:ext cx="3407410" cy="3196044"/>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solidFill>
                <a:srgbClr val="FFCC99"/>
              </a:solidFill>
              <a:latin typeface="Arial Nova Cond Light" panose="020B0306020202020204" pitchFamily="34" charset="0"/>
            </a:endParaRPr>
          </a:p>
        </p:txBody>
      </p:sp>
      <p:sp>
        <p:nvSpPr>
          <p:cNvPr id="11" name="Ellipse 10">
            <a:extLst>
              <a:ext uri="{FF2B5EF4-FFF2-40B4-BE49-F238E27FC236}">
                <a16:creationId xmlns:a16="http://schemas.microsoft.com/office/drawing/2014/main" id="{FE24179E-D002-4E42-BE81-FE12F2532E2F}"/>
              </a:ext>
            </a:extLst>
          </p:cNvPr>
          <p:cNvSpPr/>
          <p:nvPr/>
        </p:nvSpPr>
        <p:spPr>
          <a:xfrm>
            <a:off x="5851503" y="543675"/>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12" name="Ellipse 11">
            <a:extLst>
              <a:ext uri="{FF2B5EF4-FFF2-40B4-BE49-F238E27FC236}">
                <a16:creationId xmlns:a16="http://schemas.microsoft.com/office/drawing/2014/main" id="{2388F538-A829-40B8-8A6D-0D4AC99D0035}"/>
              </a:ext>
            </a:extLst>
          </p:cNvPr>
          <p:cNvSpPr/>
          <p:nvPr/>
        </p:nvSpPr>
        <p:spPr>
          <a:xfrm>
            <a:off x="5851049" y="3306444"/>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Arial Nova Cond Light" panose="020B0306020202020204" pitchFamily="34" charset="0"/>
            </a:endParaRPr>
          </a:p>
        </p:txBody>
      </p:sp>
      <p:sp>
        <p:nvSpPr>
          <p:cNvPr id="13" name="Ellipse 12">
            <a:extLst>
              <a:ext uri="{FF2B5EF4-FFF2-40B4-BE49-F238E27FC236}">
                <a16:creationId xmlns:a16="http://schemas.microsoft.com/office/drawing/2014/main" id="{DF23BD1A-E311-4AA9-97B9-69A5FAFDFEF8}"/>
              </a:ext>
            </a:extLst>
          </p:cNvPr>
          <p:cNvSpPr/>
          <p:nvPr/>
        </p:nvSpPr>
        <p:spPr>
          <a:xfrm>
            <a:off x="2666529" y="3306444"/>
            <a:ext cx="3407410" cy="3214241"/>
          </a:xfrm>
          <a:prstGeom prst="ellipse">
            <a:avLst/>
          </a:prstGeom>
          <a:noFill/>
          <a:ln w="28575">
            <a:solidFill>
              <a:srgbClr val="FFCC99">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latin typeface="Arial Nova Cond Light" panose="020B0306020202020204" pitchFamily="34" charset="0"/>
            </a:endParaRPr>
          </a:p>
        </p:txBody>
      </p:sp>
      <p:sp>
        <p:nvSpPr>
          <p:cNvPr id="14" name="Textfeld 13">
            <a:extLst>
              <a:ext uri="{FF2B5EF4-FFF2-40B4-BE49-F238E27FC236}">
                <a16:creationId xmlns:a16="http://schemas.microsoft.com/office/drawing/2014/main" id="{FBB2C2B4-790F-44C1-ABAB-164C55F78508}"/>
              </a:ext>
            </a:extLst>
          </p:cNvPr>
          <p:cNvSpPr txBox="1"/>
          <p:nvPr/>
        </p:nvSpPr>
        <p:spPr>
          <a:xfrm>
            <a:off x="2894095" y="4958809"/>
            <a:ext cx="2509520" cy="707886"/>
          </a:xfrm>
          <a:prstGeom prst="rect">
            <a:avLst/>
          </a:prstGeom>
          <a:noFill/>
        </p:spPr>
        <p:txBody>
          <a:bodyPr wrap="square" rtlCol="0">
            <a:spAutoFit/>
          </a:bodyPr>
          <a:lstStyle/>
          <a:p>
            <a:pPr algn="ctr"/>
            <a:r>
              <a:rPr lang="de-DE" sz="2000" dirty="0">
                <a:latin typeface="Arial Nova Cond Light" panose="020B0306020202020204" pitchFamily="34" charset="0"/>
              </a:rPr>
              <a:t>Erleichtert den Kaufprozess für Kunden</a:t>
            </a:r>
          </a:p>
        </p:txBody>
      </p:sp>
      <p:sp>
        <p:nvSpPr>
          <p:cNvPr id="5" name="Textfeld 4">
            <a:extLst>
              <a:ext uri="{FF2B5EF4-FFF2-40B4-BE49-F238E27FC236}">
                <a16:creationId xmlns:a16="http://schemas.microsoft.com/office/drawing/2014/main" id="{522B6D7B-40CF-403B-9CA8-2311B1C1E6F9}"/>
              </a:ext>
            </a:extLst>
          </p:cNvPr>
          <p:cNvSpPr txBox="1"/>
          <p:nvPr/>
        </p:nvSpPr>
        <p:spPr>
          <a:xfrm>
            <a:off x="4481917" y="2980773"/>
            <a:ext cx="2725420" cy="1077218"/>
          </a:xfrm>
          <a:prstGeom prst="rect">
            <a:avLst/>
          </a:prstGeom>
          <a:noFill/>
        </p:spPr>
        <p:txBody>
          <a:bodyPr wrap="square" rtlCol="0">
            <a:spAutoFit/>
          </a:bodyPr>
          <a:lstStyle/>
          <a:p>
            <a:pPr algn="ctr"/>
            <a:r>
              <a:rPr lang="de-DE" sz="3200" dirty="0" err="1">
                <a:latin typeface="Arial Nova Cond Light" panose="020B0306020202020204" pitchFamily="34" charset="0"/>
              </a:rPr>
              <a:t>Product</a:t>
            </a:r>
            <a:r>
              <a:rPr lang="de-DE" sz="3200" dirty="0">
                <a:latin typeface="Arial Nova Cond Light" panose="020B0306020202020204" pitchFamily="34" charset="0"/>
              </a:rPr>
              <a:t> </a:t>
            </a:r>
          </a:p>
          <a:p>
            <a:pPr algn="ctr"/>
            <a:r>
              <a:rPr lang="de-DE" sz="3200" dirty="0">
                <a:latin typeface="Arial Nova Cond Light" panose="020B0306020202020204" pitchFamily="34" charset="0"/>
              </a:rPr>
              <a:t>Branding</a:t>
            </a:r>
          </a:p>
        </p:txBody>
      </p:sp>
      <p:sp>
        <p:nvSpPr>
          <p:cNvPr id="8" name="Textfeld 7">
            <a:extLst>
              <a:ext uri="{FF2B5EF4-FFF2-40B4-BE49-F238E27FC236}">
                <a16:creationId xmlns:a16="http://schemas.microsoft.com/office/drawing/2014/main" id="{30BA7E48-DAFB-4EFF-B6FB-17D980006221}"/>
              </a:ext>
            </a:extLst>
          </p:cNvPr>
          <p:cNvSpPr txBox="1"/>
          <p:nvPr/>
        </p:nvSpPr>
        <p:spPr>
          <a:xfrm>
            <a:off x="172720" y="6004059"/>
            <a:ext cx="7802880" cy="369332"/>
          </a:xfrm>
          <a:prstGeom prst="rect">
            <a:avLst/>
          </a:prstGeom>
          <a:solidFill>
            <a:schemeClr val="bg1"/>
          </a:solidFill>
        </p:spPr>
        <p:txBody>
          <a:bodyPr wrap="square" rtlCol="0">
            <a:spAutoFit/>
          </a:bodyPr>
          <a:lstStyle/>
          <a:p>
            <a:r>
              <a:rPr lang="de-DE" dirty="0"/>
              <a:t>Unternehmen steht im Hintergrund, das einzelne Produkt wird beworben</a:t>
            </a:r>
          </a:p>
        </p:txBody>
      </p:sp>
      <p:sp>
        <p:nvSpPr>
          <p:cNvPr id="15" name="Titel 1">
            <a:extLst>
              <a:ext uri="{FF2B5EF4-FFF2-40B4-BE49-F238E27FC236}">
                <a16:creationId xmlns:a16="http://schemas.microsoft.com/office/drawing/2014/main" id="{3DF02866-9CB1-405C-82E4-08AC9B4EFF84}"/>
              </a:ext>
            </a:extLst>
          </p:cNvPr>
          <p:cNvSpPr txBox="1">
            <a:spLocks/>
          </p:cNvSpPr>
          <p:nvPr/>
        </p:nvSpPr>
        <p:spPr>
          <a:xfrm>
            <a:off x="436853" y="6320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latin typeface="Arial Nova Cond Light" panose="020B0306020202020204" pitchFamily="34" charset="0"/>
              </a:rPr>
              <a:t>Auswirkungen auf Marketing &amp; Branding</a:t>
            </a:r>
          </a:p>
        </p:txBody>
      </p:sp>
    </p:spTree>
    <p:extLst>
      <p:ext uri="{BB962C8B-B14F-4D97-AF65-F5344CB8AC3E}">
        <p14:creationId xmlns:p14="http://schemas.microsoft.com/office/powerpoint/2010/main" val="414130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Einfluss auf Supply Chain und Bestand</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977900" y="2625725"/>
            <a:ext cx="10515600" cy="1831975"/>
          </a:xfrm>
        </p:spPr>
        <p:txBody>
          <a:bodyPr/>
          <a:lstStyle/>
          <a:p>
            <a:pPr marL="0" indent="0">
              <a:buNone/>
            </a:pPr>
            <a:endParaRPr lang="de-DE" sz="2800" dirty="0">
              <a:effectLst/>
              <a:latin typeface="Arial Nova Cond Light" panose="020B0306020202020204" pitchFamily="34" charset="0"/>
              <a:ea typeface="Times New Roman" panose="02020603050405020304" pitchFamily="18" charset="0"/>
            </a:endParaRPr>
          </a:p>
          <a:p>
            <a:pPr marL="0" indent="0">
              <a:buNone/>
            </a:pPr>
            <a:r>
              <a:rPr lang="de-DE" sz="2800" dirty="0">
                <a:effectLst/>
                <a:latin typeface="Arial Nova Cond Light" panose="020B0306020202020204" pitchFamily="34" charset="0"/>
                <a:ea typeface="Times New Roman" panose="02020603050405020304" pitchFamily="18" charset="0"/>
              </a:rPr>
              <a:t>Da wir an einer Dienstleistung arbeiten, die nichts mit einem greifbaren Produkt zu tun hat, sehen wir bei unserem Produkt keine Auswirkungen auf sowohl die Supply Chain von uns und unseren Kunden, als auch auf den Bestand.</a:t>
            </a:r>
          </a:p>
          <a:p>
            <a:pPr marL="0" indent="0">
              <a:buNone/>
            </a:pPr>
            <a:endParaRPr lang="de-DE" dirty="0"/>
          </a:p>
        </p:txBody>
      </p:sp>
    </p:spTree>
    <p:extLst>
      <p:ext uri="{BB962C8B-B14F-4D97-AF65-F5344CB8AC3E}">
        <p14:creationId xmlns:p14="http://schemas.microsoft.com/office/powerpoint/2010/main" val="2917485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Zielgruppenanalyse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965200" y="1968499"/>
            <a:ext cx="10261600" cy="4297363"/>
          </a:xfrm>
        </p:spPr>
        <p:txBody>
          <a:bodyPr>
            <a:normAutofit/>
          </a:bodyPr>
          <a:lstStyle/>
          <a:p>
            <a:pPr marL="0" indent="0" algn="just">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Die Zielgruppe unseres Produkts werden ausschließlich Geschäftskunden sein, mit Fokus auf Führungskräfte, da es für Unternehmen spezialisiert ist und in privatem Bereich keine Anwendung findet. Bei den Berufsfeldern gibt es keine Einschränkung. Die Handhabung bei Außendiensttätigkeiten oder Home-Office ist etwas komplexer, durch die Unterbringung der Kameras an zusätzlichen Orten oder einer speziell angepassten, alternativen Emotionserfassung, beispielsweise über die Laptopkamera im Home-Office oder Ähnliches. Die Unternehmensgröße ist für unser Produkt irrelevant, ausgenommen vom Preis. Kaufmuster von Unternehmen hinsichtlich ihrer Größe, ihres Standorts und ihrer Unternehmensgröße können zum aktuellen Zeitpunkt der Produktentwicklung nicht festgelegt werden, denn es wurden noch keine Produkte verkauft. Allerdings gibt es Produktseitig keine Einschränkungen bei einer der Kriterien. Die Zielgruppe sollte ernstes Interesse an der Mitarbeiterzufriedenheit haben und diese verbessern und analysieren wollen. Zudem sollten die Werte des Mitarbeiters als wichtigstes Kapital geteilt werden. </a:t>
            </a:r>
          </a:p>
        </p:txBody>
      </p:sp>
    </p:spTree>
    <p:extLst>
      <p:ext uri="{BB962C8B-B14F-4D97-AF65-F5344CB8AC3E}">
        <p14:creationId xmlns:p14="http://schemas.microsoft.com/office/powerpoint/2010/main" val="290925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BADD10E-5E1C-4E7A-BD9B-5DB9AA5C7D9D}"/>
              </a:ext>
            </a:extLst>
          </p:cNvPr>
          <p:cNvSpPr>
            <a:spLocks noGrp="1"/>
          </p:cNvSpPr>
          <p:nvPr>
            <p:ph type="title"/>
          </p:nvPr>
        </p:nvSpPr>
        <p:spPr>
          <a:xfrm>
            <a:off x="838200" y="365125"/>
            <a:ext cx="10515600" cy="1325563"/>
          </a:xfrm>
        </p:spPr>
        <p:txBody>
          <a:bodyPr/>
          <a:lstStyle/>
          <a:p>
            <a:r>
              <a:rPr lang="de-DE" dirty="0">
                <a:latin typeface="Arial Nova Cond Light" panose="020B0306020202020204" pitchFamily="34" charset="0"/>
              </a:rPr>
              <a:t>Zielgruppenanalyse</a:t>
            </a:r>
          </a:p>
        </p:txBody>
      </p:sp>
      <p:sp>
        <p:nvSpPr>
          <p:cNvPr id="11" name="Inhaltsplatzhalter 2">
            <a:extLst>
              <a:ext uri="{FF2B5EF4-FFF2-40B4-BE49-F238E27FC236}">
                <a16:creationId xmlns:a16="http://schemas.microsoft.com/office/drawing/2014/main" id="{A4C108AE-F14C-481D-A4BC-974727F86DF1}"/>
              </a:ext>
            </a:extLst>
          </p:cNvPr>
          <p:cNvSpPr>
            <a:spLocks noGrp="1"/>
          </p:cNvSpPr>
          <p:nvPr>
            <p:ph idx="1"/>
          </p:nvPr>
        </p:nvSpPr>
        <p:spPr>
          <a:xfrm>
            <a:off x="838200" y="1854200"/>
            <a:ext cx="10795000" cy="4864099"/>
          </a:xfrm>
        </p:spPr>
        <p:txBody>
          <a:bodyPr>
            <a:normAutofit/>
          </a:bodyPr>
          <a:lstStyle/>
          <a:p>
            <a:pPr marL="0" indent="0" algn="just">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Das Kaufverhalten ist abhängig vom Kaufmotiv, dem Beeinflusser, dem Verkaufsort, der Kauffrequenz, dem Wochentag und der Uhrzeit des Kaufes. Das Kaufmotiv sind Motivationen wie die Verbesserung und Feststellung der Mitarbeiterzufriedenheit sowie die Entdeckung, welche Zufriedenheitsverbesserungsmöglichkeiten am besten helfen. Die Kaufentscheidung der Zielgruppe wird beeinflusst durch das Vermögen des Unternehmens und durch die verschiedenen Abteilungsleiter, die ihre Mitarbeiter zufriedener machen wollen oder auch nicht, falls sie ihre Mitarbeiter als zufrieden ansehen. Der Verkaufsort ist hauptsächlich online und es gibt verschiedene Pakete, die gebucht werden können. Die Pakete haben unterschiedlich lange Laufzeiten und eine Testlaufzeit, die Preise sind dem angepasst und es kommen die individuellen Installationskosten dazu. Die Kauffrequenz ist abhängig von dem gewählten Paket und der Zufriedenheit, ob dass Paket erneut gebucht wird. Da das Produkt noch nicht verkauft wird, kann noch kein bevorzugter Verkaufstag oder Uhrzeit ermittelt werden. </a:t>
            </a:r>
          </a:p>
          <a:p>
            <a:pPr marL="0" indent="0" algn="just">
              <a:lnSpc>
                <a:spcPct val="107000"/>
              </a:lnSpc>
              <a:spcAft>
                <a:spcPts val="800"/>
              </a:spcAft>
              <a:buNone/>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Der Preis kann je nach Größe des Unternehmens angepasst werden und setzt sich zusammen aus den Kosten für das Produkt und den Installationskosten vor Ort mit, unter anderem Anbringung von Kameras.  </a:t>
            </a:r>
          </a:p>
          <a:p>
            <a:pPr algn="just">
              <a:lnSpc>
                <a:spcPct val="107000"/>
              </a:lnSpc>
              <a:spcAft>
                <a:spcPts val="80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2000" dirty="0"/>
          </a:p>
        </p:txBody>
      </p:sp>
    </p:spTree>
    <p:extLst>
      <p:ext uri="{BB962C8B-B14F-4D97-AF65-F5344CB8AC3E}">
        <p14:creationId xmlns:p14="http://schemas.microsoft.com/office/powerpoint/2010/main" val="367493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Systementwurf</a:t>
            </a:r>
          </a:p>
        </p:txBody>
      </p:sp>
    </p:spTree>
    <p:extLst>
      <p:ext uri="{BB962C8B-B14F-4D97-AF65-F5344CB8AC3E}">
        <p14:creationId xmlns:p14="http://schemas.microsoft.com/office/powerpoint/2010/main" val="9371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B318EC-EA84-4E70-AC31-9E5EDF8C3DAC}"/>
              </a:ext>
            </a:extLst>
          </p:cNvPr>
          <p:cNvSpPr>
            <a:spLocks noGrp="1"/>
          </p:cNvSpPr>
          <p:nvPr>
            <p:ph type="title"/>
          </p:nvPr>
        </p:nvSpPr>
        <p:spPr/>
        <p:txBody>
          <a:bodyPr/>
          <a:lstStyle/>
          <a:p>
            <a:r>
              <a:rPr lang="de-DE" dirty="0">
                <a:latin typeface="Arial Nova Cond Light" panose="020B0306020202020204" pitchFamily="34" charset="0"/>
              </a:rPr>
              <a:t>Zu bearbeiten</a:t>
            </a:r>
          </a:p>
        </p:txBody>
      </p:sp>
      <p:sp>
        <p:nvSpPr>
          <p:cNvPr id="3" name="Inhaltsplatzhalter 2">
            <a:extLst>
              <a:ext uri="{FF2B5EF4-FFF2-40B4-BE49-F238E27FC236}">
                <a16:creationId xmlns:a16="http://schemas.microsoft.com/office/drawing/2014/main" id="{C30A841D-26DB-4E65-A701-58DE035D7B2E}"/>
              </a:ext>
            </a:extLst>
          </p:cNvPr>
          <p:cNvSpPr>
            <a:spLocks noGrp="1"/>
          </p:cNvSpPr>
          <p:nvPr>
            <p:ph idx="1"/>
          </p:nvPr>
        </p:nvSpPr>
        <p:spPr>
          <a:xfrm>
            <a:off x="1054100" y="2506662"/>
            <a:ext cx="10515600" cy="4351338"/>
          </a:xfrm>
        </p:spPr>
        <p:txBody>
          <a:bodyPr/>
          <a:lstStyle/>
          <a:p>
            <a:r>
              <a:rPr lang="de-DE" sz="2000" dirty="0">
                <a:latin typeface="Arial Nova Cond Light" panose="020B0306020202020204" pitchFamily="34" charset="0"/>
              </a:rPr>
              <a:t>Ereignis-Reaktionsmodell:</a:t>
            </a:r>
          </a:p>
          <a:p>
            <a:r>
              <a:rPr lang="de-DE" sz="2000" dirty="0">
                <a:latin typeface="Arial Nova Cond Light" panose="020B0306020202020204" pitchFamily="34" charset="0"/>
              </a:rPr>
              <a:t>Entscheidungstabellen:</a:t>
            </a:r>
          </a:p>
          <a:p>
            <a:r>
              <a:rPr lang="de-DE" sz="2000" dirty="0">
                <a:latin typeface="Arial Nova Cond Light" panose="020B0306020202020204" pitchFamily="34" charset="0"/>
              </a:rPr>
              <a:t>Beschreibung d. verwendeten Algorithmen:</a:t>
            </a:r>
          </a:p>
          <a:p>
            <a:r>
              <a:rPr lang="de-DE" sz="2000" dirty="0">
                <a:latin typeface="Arial Nova Cond Light" panose="020B0306020202020204" pitchFamily="34" charset="0"/>
              </a:rPr>
              <a:t>Falls nötig: Geschäftsprozessmodelle</a:t>
            </a:r>
          </a:p>
          <a:p>
            <a:r>
              <a:rPr lang="de-DE" sz="2000" dirty="0">
                <a:latin typeface="Arial Nova Cond Light" panose="020B0306020202020204" pitchFamily="34" charset="0"/>
              </a:rPr>
              <a:t>Use Case Schablone/Aktivitätsdiagramm:</a:t>
            </a:r>
          </a:p>
          <a:p>
            <a:endParaRPr lang="de-DE" dirty="0"/>
          </a:p>
        </p:txBody>
      </p:sp>
      <p:sp>
        <p:nvSpPr>
          <p:cNvPr id="11" name="Rectangle 8">
            <a:extLst>
              <a:ext uri="{FF2B5EF4-FFF2-40B4-BE49-F238E27FC236}">
                <a16:creationId xmlns:a16="http://schemas.microsoft.com/office/drawing/2014/main" id="{9CD7F2D1-50A5-4C33-A8D5-3D5B245C07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85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err="1">
                <a:latin typeface="Arial Nova Cond Light" panose="020B0306020202020204" pitchFamily="34" charset="0"/>
              </a:rPr>
              <a:t>Our</a:t>
            </a:r>
            <a:r>
              <a:rPr lang="de-DE" sz="7200" dirty="0">
                <a:latin typeface="Arial Nova Cond Light" panose="020B0306020202020204" pitchFamily="34" charset="0"/>
              </a:rPr>
              <a:t> Vision</a:t>
            </a:r>
          </a:p>
        </p:txBody>
      </p:sp>
    </p:spTree>
    <p:extLst>
      <p:ext uri="{BB962C8B-B14F-4D97-AF65-F5344CB8AC3E}">
        <p14:creationId xmlns:p14="http://schemas.microsoft.com/office/powerpoint/2010/main" val="3037418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A03E6-93F6-4EB3-9DC7-D998D8071EFC}"/>
              </a:ext>
            </a:extLst>
          </p:cNvPr>
          <p:cNvSpPr>
            <a:spLocks noGrp="1"/>
          </p:cNvSpPr>
          <p:nvPr>
            <p:ph type="title"/>
          </p:nvPr>
        </p:nvSpPr>
        <p:spPr/>
        <p:txBody>
          <a:bodyPr/>
          <a:lstStyle/>
          <a:p>
            <a:r>
              <a:rPr lang="de-DE" dirty="0" err="1">
                <a:latin typeface="Arial Nova Cond Light" panose="020B0306020202020204" pitchFamily="34" charset="0"/>
              </a:rPr>
              <a:t>Our</a:t>
            </a:r>
            <a:r>
              <a:rPr lang="de-DE" dirty="0">
                <a:latin typeface="Arial Nova Cond Light" panose="020B0306020202020204" pitchFamily="34" charset="0"/>
              </a:rPr>
              <a:t> Vision</a:t>
            </a:r>
          </a:p>
        </p:txBody>
      </p:sp>
      <p:sp>
        <p:nvSpPr>
          <p:cNvPr id="3" name="Inhaltsplatzhalter 2">
            <a:extLst>
              <a:ext uri="{FF2B5EF4-FFF2-40B4-BE49-F238E27FC236}">
                <a16:creationId xmlns:a16="http://schemas.microsoft.com/office/drawing/2014/main" id="{98E07D2A-BBC4-4FA1-9E75-BE69F14E9C15}"/>
              </a:ext>
            </a:extLst>
          </p:cNvPr>
          <p:cNvSpPr>
            <a:spLocks noGrp="1"/>
          </p:cNvSpPr>
          <p:nvPr>
            <p:ph idx="1"/>
          </p:nvPr>
        </p:nvSpPr>
        <p:spPr/>
        <p:txBody>
          <a:bodyPr/>
          <a:lstStyle/>
          <a:p>
            <a:pPr>
              <a:lnSpc>
                <a:spcPct val="107000"/>
              </a:lnSpc>
              <a:spcAft>
                <a:spcPts val="800"/>
              </a:spcAft>
            </a:pPr>
            <a:endParaRPr lang="de-DE" sz="2400" b="1" i="1"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de-DE" sz="2400" b="1" i="1" dirty="0">
                <a:effectLst/>
                <a:latin typeface="Arial Nova Cond Light" panose="020B0306020202020204" pitchFamily="34" charset="0"/>
                <a:ea typeface="Calibri" panose="020F0502020204030204" pitchFamily="34" charset="0"/>
                <a:cs typeface="Times New Roman" panose="02020603050405020304" pitchFamily="18" charset="0"/>
              </a:rPr>
              <a:t>Untersuchung der Mitarbeiterzufriedenheit in Unternehmen</a:t>
            </a:r>
          </a:p>
          <a:p>
            <a:pPr>
              <a:lnSpc>
                <a:spcPct val="107000"/>
              </a:lnSpc>
              <a:spcAft>
                <a:spcPts val="800"/>
              </a:spcAft>
            </a:pPr>
            <a:endParaRPr lang="de-DE" sz="18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woran erkennt man zufriedene Mitarbeiter? </a:t>
            </a: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sie lächeln</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Stimmungserkennung anhand des Gesichtsausdrucks durch Software</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Darstellung als Zufriedenheitsampel/ Stimmungsbarometer</a:t>
            </a:r>
          </a:p>
          <a:p>
            <a:pPr marL="0" indent="0">
              <a:lnSpc>
                <a:spcPct val="107000"/>
              </a:lnSpc>
              <a:spcAft>
                <a:spcPts val="3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anhand Stimmungsbarometer dann personalisierte Vorschläge, wie man Stimmung verbessern kann</a:t>
            </a:r>
          </a:p>
          <a:p>
            <a:endParaRPr lang="de-DE" dirty="0"/>
          </a:p>
        </p:txBody>
      </p:sp>
    </p:spTree>
    <p:extLst>
      <p:ext uri="{BB962C8B-B14F-4D97-AF65-F5344CB8AC3E}">
        <p14:creationId xmlns:p14="http://schemas.microsoft.com/office/powerpoint/2010/main" val="396586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Milestones</a:t>
            </a:r>
          </a:p>
        </p:txBody>
      </p:sp>
    </p:spTree>
    <p:extLst>
      <p:ext uri="{BB962C8B-B14F-4D97-AF65-F5344CB8AC3E}">
        <p14:creationId xmlns:p14="http://schemas.microsoft.com/office/powerpoint/2010/main" val="207163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232150" y="2828835"/>
            <a:ext cx="5727700" cy="1200329"/>
          </a:xfrm>
          <a:prstGeom prst="rect">
            <a:avLst/>
          </a:prstGeom>
          <a:noFill/>
        </p:spPr>
        <p:txBody>
          <a:bodyPr wrap="square" rtlCol="0">
            <a:spAutoFit/>
          </a:bodyPr>
          <a:lstStyle/>
          <a:p>
            <a:pPr algn="ctr"/>
            <a:r>
              <a:rPr lang="de-DE" sz="7200" dirty="0">
                <a:latin typeface="Arial Nova Cond Light" panose="020B0306020202020204" pitchFamily="34" charset="0"/>
              </a:rPr>
              <a:t>Arbeitsweise</a:t>
            </a:r>
          </a:p>
        </p:txBody>
      </p:sp>
    </p:spTree>
    <p:extLst>
      <p:ext uri="{BB962C8B-B14F-4D97-AF65-F5344CB8AC3E}">
        <p14:creationId xmlns:p14="http://schemas.microsoft.com/office/powerpoint/2010/main" val="3213137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7F3ED-59B9-41EE-BA78-15ED0BA2A8DB}"/>
              </a:ext>
            </a:extLst>
          </p:cNvPr>
          <p:cNvSpPr>
            <a:spLocks noGrp="1"/>
          </p:cNvSpPr>
          <p:nvPr>
            <p:ph type="title"/>
          </p:nvPr>
        </p:nvSpPr>
        <p:spPr/>
        <p:txBody>
          <a:bodyPr/>
          <a:lstStyle/>
          <a:p>
            <a:r>
              <a:rPr lang="de-DE" dirty="0">
                <a:latin typeface="Arial Nova Cond Light" panose="020B0306020202020204" pitchFamily="34" charset="0"/>
              </a:rPr>
              <a:t>Milestones</a:t>
            </a:r>
          </a:p>
        </p:txBody>
      </p:sp>
      <p:sp>
        <p:nvSpPr>
          <p:cNvPr id="3" name="Inhaltsplatzhalter 2">
            <a:extLst>
              <a:ext uri="{FF2B5EF4-FFF2-40B4-BE49-F238E27FC236}">
                <a16:creationId xmlns:a16="http://schemas.microsoft.com/office/drawing/2014/main" id="{1BA22FCE-F6B3-420F-8454-0B941552F3E0}"/>
              </a:ext>
            </a:extLst>
          </p:cNvPr>
          <p:cNvSpPr>
            <a:spLocks noGrp="1"/>
          </p:cNvSpPr>
          <p:nvPr>
            <p:ph idx="1"/>
          </p:nvPr>
        </p:nvSpPr>
        <p:spPr>
          <a:xfrm>
            <a:off x="838200" y="2001837"/>
            <a:ext cx="10833100" cy="3052763"/>
          </a:xfrm>
        </p:spPr>
        <p:txBody>
          <a:bodyPr>
            <a:normAutofit/>
          </a:bodyPr>
          <a:lstStyle/>
          <a:p>
            <a:pPr marL="342900" lvl="0" indent="-342900">
              <a:lnSpc>
                <a:spcPct val="150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Erstellen einer Stimmungserkennungssoftware</a:t>
            </a:r>
          </a:p>
          <a:p>
            <a:pPr marL="220980" indent="0">
              <a:lnSpc>
                <a:spcPct val="150000"/>
              </a:lnSpc>
              <a:spcAft>
                <a:spcPts val="800"/>
              </a:spcAft>
              <a:buNone/>
            </a:pP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automatisierte Direktmaßnahme bei schlechter Stimmung </a:t>
            </a:r>
            <a:r>
              <a:rPr lang="de-DE" sz="2000" dirty="0">
                <a:effectLst/>
                <a:latin typeface="Arial Nova Cond Light" panose="020B0306020202020204" pitchFamily="34" charset="0"/>
                <a:ea typeface="Calibri" panose="020F0502020204030204" pitchFamily="34" charset="0"/>
                <a:cs typeface="Arial" panose="020B0604020202020204" pitchFamily="34"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App</a:t>
            </a:r>
          </a:p>
          <a:p>
            <a:pPr marL="342900" lvl="0" indent="-342900">
              <a:lnSpc>
                <a:spcPct val="150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Auswerten der Daten &amp; Visualisierung in einem Stimmungsbarometer</a:t>
            </a:r>
          </a:p>
          <a:p>
            <a:pPr marL="342900" lvl="0" indent="-342900">
              <a:lnSpc>
                <a:spcPct val="150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Generieren der Vorschläge anhand des Barometers </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Feedback der Nutzer</a:t>
            </a:r>
          </a:p>
          <a:p>
            <a:endParaRPr lang="de-DE" dirty="0"/>
          </a:p>
        </p:txBody>
      </p:sp>
    </p:spTree>
    <p:extLst>
      <p:ext uri="{BB962C8B-B14F-4D97-AF65-F5344CB8AC3E}">
        <p14:creationId xmlns:p14="http://schemas.microsoft.com/office/powerpoint/2010/main" val="2391892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E4E9-9141-4BC2-93C2-27CD4567EA68}"/>
              </a:ext>
            </a:extLst>
          </p:cNvPr>
          <p:cNvSpPr>
            <a:spLocks noGrp="1"/>
          </p:cNvSpPr>
          <p:nvPr>
            <p:ph type="title"/>
          </p:nvPr>
        </p:nvSpPr>
        <p:spPr>
          <a:xfrm>
            <a:off x="2990850" y="2132012"/>
            <a:ext cx="6210300" cy="2593975"/>
          </a:xfrm>
        </p:spPr>
        <p:txBody>
          <a:bodyPr>
            <a:normAutofit/>
          </a:bodyPr>
          <a:lstStyle/>
          <a:p>
            <a:pPr algn="ctr"/>
            <a:r>
              <a:rPr lang="de-DE" sz="7200" dirty="0">
                <a:latin typeface="Arial Nova Cond Light" panose="020B0306020202020204" pitchFamily="34" charset="0"/>
              </a:rPr>
              <a:t>Design</a:t>
            </a:r>
          </a:p>
        </p:txBody>
      </p:sp>
    </p:spTree>
    <p:extLst>
      <p:ext uri="{BB962C8B-B14F-4D97-AF65-F5344CB8AC3E}">
        <p14:creationId xmlns:p14="http://schemas.microsoft.com/office/powerpoint/2010/main" val="2416042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0F44B60-7EEA-42A7-8EF5-1B2C46FB0D83}"/>
              </a:ext>
            </a:extLst>
          </p:cNvPr>
          <p:cNvPicPr>
            <a:picLocks noChangeAspect="1"/>
          </p:cNvPicPr>
          <p:nvPr/>
        </p:nvPicPr>
        <p:blipFill>
          <a:blip r:embed="rId2"/>
          <a:stretch>
            <a:fillRect/>
          </a:stretch>
        </p:blipFill>
        <p:spPr>
          <a:xfrm>
            <a:off x="1238250" y="0"/>
            <a:ext cx="9715500" cy="6876911"/>
          </a:xfrm>
          <a:prstGeom prst="rect">
            <a:avLst/>
          </a:prstGeom>
        </p:spPr>
      </p:pic>
    </p:spTree>
    <p:extLst>
      <p:ext uri="{BB962C8B-B14F-4D97-AF65-F5344CB8AC3E}">
        <p14:creationId xmlns:p14="http://schemas.microsoft.com/office/powerpoint/2010/main" val="131186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894EA1-3E2E-4AA2-8849-0468049ED05C}"/>
              </a:ext>
            </a:extLst>
          </p:cNvPr>
          <p:cNvSpPr>
            <a:spLocks noGrp="1"/>
          </p:cNvSpPr>
          <p:nvPr>
            <p:ph type="title"/>
          </p:nvPr>
        </p:nvSpPr>
        <p:spPr/>
        <p:txBody>
          <a:bodyPr/>
          <a:lstStyle/>
          <a:p>
            <a:r>
              <a:rPr lang="de-DE" dirty="0">
                <a:latin typeface="Arial Nova Cond Light" panose="020B0306020202020204" pitchFamily="34" charset="0"/>
              </a:rPr>
              <a:t>Arbeitsweise: </a:t>
            </a:r>
            <a:r>
              <a:rPr lang="de-DE" dirty="0" err="1">
                <a:latin typeface="Arial Nova Cond Light" panose="020B0306020202020204" pitchFamily="34" charset="0"/>
              </a:rPr>
              <a:t>Scrum</a:t>
            </a:r>
            <a:endParaRPr lang="de-DE" dirty="0">
              <a:latin typeface="Arial Nova Cond Light" panose="020B0306020202020204" pitchFamily="34" charset="0"/>
            </a:endParaRPr>
          </a:p>
        </p:txBody>
      </p:sp>
      <p:sp>
        <p:nvSpPr>
          <p:cNvPr id="3" name="Inhaltsplatzhalter 2">
            <a:extLst>
              <a:ext uri="{FF2B5EF4-FFF2-40B4-BE49-F238E27FC236}">
                <a16:creationId xmlns:a16="http://schemas.microsoft.com/office/drawing/2014/main" id="{D2AFDB3A-822A-4E96-9321-E7A6130860C9}"/>
              </a:ext>
            </a:extLst>
          </p:cNvPr>
          <p:cNvSpPr>
            <a:spLocks noGrp="1"/>
          </p:cNvSpPr>
          <p:nvPr>
            <p:ph idx="1"/>
          </p:nvPr>
        </p:nvSpPr>
        <p:spPr>
          <a:xfrm>
            <a:off x="838200" y="1825625"/>
            <a:ext cx="5448300" cy="4351338"/>
          </a:xfrm>
        </p:spPr>
        <p:txBody>
          <a:bodyPr>
            <a:normAutofit fontScale="92500" lnSpcReduction="20000"/>
          </a:bodyPr>
          <a:lstStyle/>
          <a:p>
            <a:pPr marL="0" lvl="0" indent="0">
              <a:lnSpc>
                <a:spcPct val="107000"/>
              </a:lnSpc>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Rollen</a:t>
            </a:r>
          </a:p>
          <a:p>
            <a:pPr marL="342900" lvl="0" indent="-342900">
              <a:lnSpc>
                <a:spcPct val="107000"/>
              </a:lnSpc>
              <a:buFont typeface="Symbol" panose="05050102010706020507" pitchFamily="18" charset="2"/>
              <a:buChar char=""/>
            </a:pPr>
            <a:r>
              <a:rPr lang="de-DE" sz="2000" b="1" dirty="0" err="1">
                <a:effectLst/>
                <a:latin typeface="Arial Nova Cond Light" panose="020B0306020202020204" pitchFamily="34" charset="0"/>
                <a:ea typeface="Calibri" panose="020F0502020204030204" pitchFamily="34" charset="0"/>
                <a:cs typeface="Times New Roman" panose="02020603050405020304" pitchFamily="18" charset="0"/>
              </a:rPr>
              <a:t>Dev</a:t>
            </a:r>
            <a:r>
              <a:rPr lang="de-DE" sz="2000" b="1" dirty="0">
                <a:effectLst/>
                <a:latin typeface="Arial Nova Cond Light" panose="020B0306020202020204" pitchFamily="34" charset="0"/>
                <a:ea typeface="Calibri" panose="020F0502020204030204" pitchFamily="34" charset="0"/>
                <a:cs typeface="Times New Roman" panose="02020603050405020304" pitchFamily="18" charset="0"/>
              </a:rPr>
              <a:t>-Team:</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Duc, Hannah S., Sofie, Hannah L.</a:t>
            </a:r>
          </a:p>
          <a:p>
            <a:pPr marL="342900" lvl="0" indent="-342900">
              <a:lnSpc>
                <a:spcPct val="107000"/>
              </a:lnSpc>
              <a:buFont typeface="Symbol" panose="05050102010706020507" pitchFamily="18" charset="2"/>
              <a:buChar char=""/>
            </a:pPr>
            <a:r>
              <a:rPr lang="en-US" sz="2000" b="1" dirty="0">
                <a:effectLst/>
                <a:latin typeface="Arial Nova Cond Light" panose="020B0306020202020204" pitchFamily="34" charset="0"/>
                <a:ea typeface="Calibri" panose="020F0502020204030204" pitchFamily="34" charset="0"/>
                <a:cs typeface="Times New Roman" panose="02020603050405020304" pitchFamily="18" charset="0"/>
              </a:rPr>
              <a:t>Scrum Master</a:t>
            </a:r>
            <a:r>
              <a:rPr lang="en-US" sz="2000" dirty="0">
                <a:effectLst/>
                <a:latin typeface="Arial Nova Cond Light" panose="020B0306020202020204" pitchFamily="34" charset="0"/>
                <a:ea typeface="Calibri" panose="020F0502020204030204" pitchFamily="34" charset="0"/>
                <a:cs typeface="Times New Roman" panose="02020603050405020304" pitchFamily="18" charset="0"/>
              </a:rPr>
              <a:t>: Alisa</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b="1" dirty="0">
                <a:effectLst/>
                <a:latin typeface="Arial Nova Cond Light" panose="020B0306020202020204" pitchFamily="34" charset="0"/>
                <a:ea typeface="Calibri" panose="020F0502020204030204" pitchFamily="34" charset="0"/>
                <a:cs typeface="Times New Roman" panose="02020603050405020304" pitchFamily="18" charset="0"/>
              </a:rPr>
              <a:t>Project Owner</a:t>
            </a:r>
            <a:r>
              <a:rPr lang="en-US" sz="2000" dirty="0">
                <a:effectLst/>
                <a:latin typeface="Arial Nova Cond Light" panose="020B0306020202020204" pitchFamily="34" charset="0"/>
                <a:ea typeface="Calibri" panose="020F0502020204030204" pitchFamily="34" charset="0"/>
                <a:cs typeface="Times New Roman" panose="02020603050405020304" pitchFamily="18" charset="0"/>
              </a:rPr>
              <a:t>: Patrick</a:t>
            </a:r>
          </a:p>
          <a:p>
            <a:pPr marL="342900" lvl="0" indent="-342900">
              <a:lnSpc>
                <a:spcPct val="107000"/>
              </a:lnSpc>
              <a:spcAft>
                <a:spcPts val="800"/>
              </a:spcAft>
              <a:buFont typeface="Symbol" panose="05050102010706020507" pitchFamily="18" charset="2"/>
              <a:buChar char=""/>
            </a:pPr>
            <a:endParaRPr lang="en-US" sz="20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200" u="sng" dirty="0">
                <a:effectLst/>
                <a:latin typeface="Arial Nova Cond Light" panose="020B0306020202020204" pitchFamily="34" charset="0"/>
                <a:ea typeface="Calibri" panose="020F0502020204030204" pitchFamily="34" charset="0"/>
                <a:cs typeface="Times New Roman" panose="02020603050405020304" pitchFamily="18" charset="0"/>
              </a:rPr>
              <a:t>Meetings</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Sprint: alle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zwei</a:t>
            </a: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Wochen</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200" dirty="0">
                <a:effectLst/>
                <a:latin typeface="Arial Nova Cond Light" panose="020B0306020202020204" pitchFamily="34" charset="0"/>
                <a:ea typeface="Calibri" panose="020F0502020204030204" pitchFamily="34" charset="0"/>
                <a:cs typeface="Times New Roman" panose="02020603050405020304" pitchFamily="18" charset="0"/>
              </a:rPr>
              <a:t>“Daily”: alle 2-3 </a:t>
            </a:r>
            <a:r>
              <a:rPr lang="en-US" sz="2200" dirty="0" err="1">
                <a:effectLst/>
                <a:latin typeface="Arial Nova Cond Light" panose="020B0306020202020204" pitchFamily="34" charset="0"/>
                <a:ea typeface="Calibri" panose="020F0502020204030204" pitchFamily="34" charset="0"/>
                <a:cs typeface="Times New Roman" panose="02020603050405020304" pitchFamily="18" charset="0"/>
              </a:rPr>
              <a:t>Tage</a:t>
            </a:r>
            <a:endParaRPr lang="de-DE" sz="22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200" dirty="0">
                <a:effectLst/>
                <a:latin typeface="Arial Nova Cond Light" panose="020B0306020202020204" pitchFamily="34" charset="0"/>
                <a:ea typeface="Calibri" panose="020F0502020204030204" pitchFamily="34" charset="0"/>
                <a:cs typeface="Times New Roman" panose="02020603050405020304" pitchFamily="18" charset="0"/>
              </a:rPr>
              <a:t>Erstellung der Aufgaben für Backlog: kontinuierlich</a:t>
            </a:r>
          </a:p>
          <a:p>
            <a:pPr marL="342900" lvl="0" indent="-342900">
              <a:lnSpc>
                <a:spcPct val="107000"/>
              </a:lnSpc>
              <a:spcAft>
                <a:spcPts val="800"/>
              </a:spcAft>
              <a:buFont typeface="Symbol" panose="05050102010706020507" pitchFamily="18" charset="2"/>
              <a:buChar char=""/>
            </a:pPr>
            <a:r>
              <a:rPr lang="de-DE" sz="2200" dirty="0">
                <a:effectLst/>
                <a:latin typeface="Arial Nova Cond Light" panose="020B0306020202020204" pitchFamily="34" charset="0"/>
                <a:ea typeface="Calibri" panose="020F0502020204030204" pitchFamily="34" charset="0"/>
                <a:cs typeface="Times New Roman" panose="02020603050405020304" pitchFamily="18" charset="0"/>
              </a:rPr>
              <a:t>Sprintwechsel aus Review, Retrospektive &amp; Planung</a:t>
            </a:r>
          </a:p>
          <a:p>
            <a:pPr marL="342900" lvl="0" indent="-342900">
              <a:lnSpc>
                <a:spcPct val="107000"/>
              </a:lnSpc>
              <a:spcAft>
                <a:spcPts val="800"/>
              </a:spcAft>
              <a:buFont typeface="Symbol" panose="05050102010706020507" pitchFamily="18" charset="2"/>
              <a:buChar char=""/>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buNone/>
            </a:pPr>
            <a:endParaRPr lang="de-DE" dirty="0"/>
          </a:p>
        </p:txBody>
      </p:sp>
      <p:sp>
        <p:nvSpPr>
          <p:cNvPr id="4" name="Inhaltsplatzhalter 2">
            <a:extLst>
              <a:ext uri="{FF2B5EF4-FFF2-40B4-BE49-F238E27FC236}">
                <a16:creationId xmlns:a16="http://schemas.microsoft.com/office/drawing/2014/main" id="{CCC5A43B-23F0-4223-9F80-F063FDC55706}"/>
              </a:ext>
            </a:extLst>
          </p:cNvPr>
          <p:cNvSpPr txBox="1">
            <a:spLocks/>
          </p:cNvSpPr>
          <p:nvPr/>
        </p:nvSpPr>
        <p:spPr>
          <a:xfrm>
            <a:off x="6286500" y="3906059"/>
            <a:ext cx="5448300" cy="1986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Zusammenarbeit mit dem Kunden</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Abstimmung in den dafür vorgesehenen Vorlesungen</a:t>
            </a:r>
          </a:p>
          <a:p>
            <a:pPr marL="342900" lvl="0" indent="-342900">
              <a:lnSpc>
                <a:spcPct val="107000"/>
              </a:lnSpc>
              <a:spcAft>
                <a:spcPts val="800"/>
              </a:spcAft>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Meilensteine: Zwischenstände für die einzelnen Treffen</a:t>
            </a:r>
          </a:p>
          <a:p>
            <a:pPr marL="342900" indent="-342900">
              <a:lnSpc>
                <a:spcPct val="107000"/>
              </a:lnSpc>
              <a:spcAft>
                <a:spcPts val="800"/>
              </a:spcAft>
              <a:buFont typeface="Symbol" panose="05050102010706020507" pitchFamily="18" charset="2"/>
              <a:buChar char=""/>
            </a:pPr>
            <a:endParaRPr lang="de-DE" sz="2000" dirty="0">
              <a:latin typeface="Arial Nova Cond Light" panose="020B030602020202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de-DE" dirty="0"/>
          </a:p>
        </p:txBody>
      </p:sp>
      <p:sp>
        <p:nvSpPr>
          <p:cNvPr id="9" name="Textfeld 8">
            <a:extLst>
              <a:ext uri="{FF2B5EF4-FFF2-40B4-BE49-F238E27FC236}">
                <a16:creationId xmlns:a16="http://schemas.microsoft.com/office/drawing/2014/main" id="{A53745D0-AF64-4C0B-B401-CE7DD1974F3C}"/>
              </a:ext>
            </a:extLst>
          </p:cNvPr>
          <p:cNvSpPr txBox="1"/>
          <p:nvPr/>
        </p:nvSpPr>
        <p:spPr>
          <a:xfrm>
            <a:off x="6286500" y="1825625"/>
            <a:ext cx="3365500" cy="369332"/>
          </a:xfrm>
          <a:prstGeom prst="rect">
            <a:avLst/>
          </a:prstGeom>
          <a:noFill/>
        </p:spPr>
        <p:txBody>
          <a:bodyPr wrap="square" rtlCol="0">
            <a:spAutoFit/>
          </a:bodyPr>
          <a:lstStyle/>
          <a:p>
            <a:r>
              <a:rPr lang="de-DE" u="sng" dirty="0">
                <a:latin typeface="Arial Nova Cond Light" panose="020B0306020202020204" pitchFamily="34" charset="0"/>
              </a:rPr>
              <a:t>Kanäle</a:t>
            </a:r>
          </a:p>
        </p:txBody>
      </p:sp>
      <p:pic>
        <p:nvPicPr>
          <p:cNvPr id="10" name="Grafik 9">
            <a:extLst>
              <a:ext uri="{FF2B5EF4-FFF2-40B4-BE49-F238E27FC236}">
                <a16:creationId xmlns:a16="http://schemas.microsoft.com/office/drawing/2014/main" id="{5CF84676-4A0E-49D3-9859-2C77555E5123}"/>
              </a:ext>
            </a:extLst>
          </p:cNvPr>
          <p:cNvPicPr>
            <a:picLocks noChangeAspect="1"/>
          </p:cNvPicPr>
          <p:nvPr/>
        </p:nvPicPr>
        <p:blipFill>
          <a:blip r:embed="rId2"/>
          <a:stretch>
            <a:fillRect/>
          </a:stretch>
        </p:blipFill>
        <p:spPr>
          <a:xfrm>
            <a:off x="6286500" y="2295836"/>
            <a:ext cx="1066800" cy="597951"/>
          </a:xfrm>
          <a:prstGeom prst="rect">
            <a:avLst/>
          </a:prstGeom>
        </p:spPr>
      </p:pic>
      <p:pic>
        <p:nvPicPr>
          <p:cNvPr id="11" name="Grafik 10">
            <a:extLst>
              <a:ext uri="{FF2B5EF4-FFF2-40B4-BE49-F238E27FC236}">
                <a16:creationId xmlns:a16="http://schemas.microsoft.com/office/drawing/2014/main" id="{D21158AC-37F3-4160-AF57-9FB32F42ABE1}"/>
              </a:ext>
            </a:extLst>
          </p:cNvPr>
          <p:cNvPicPr>
            <a:picLocks noChangeAspect="1"/>
          </p:cNvPicPr>
          <p:nvPr/>
        </p:nvPicPr>
        <p:blipFill>
          <a:blip r:embed="rId3"/>
          <a:stretch>
            <a:fillRect/>
          </a:stretch>
        </p:blipFill>
        <p:spPr>
          <a:xfrm>
            <a:off x="7725803" y="2288124"/>
            <a:ext cx="2192490" cy="597951"/>
          </a:xfrm>
          <a:prstGeom prst="rect">
            <a:avLst/>
          </a:prstGeom>
        </p:spPr>
      </p:pic>
      <p:pic>
        <p:nvPicPr>
          <p:cNvPr id="12" name="Grafik 11">
            <a:extLst>
              <a:ext uri="{FF2B5EF4-FFF2-40B4-BE49-F238E27FC236}">
                <a16:creationId xmlns:a16="http://schemas.microsoft.com/office/drawing/2014/main" id="{ABE0EC75-3601-45ED-8E6B-31074F920EA7}"/>
              </a:ext>
            </a:extLst>
          </p:cNvPr>
          <p:cNvPicPr>
            <a:picLocks noChangeAspect="1"/>
          </p:cNvPicPr>
          <p:nvPr/>
        </p:nvPicPr>
        <p:blipFill>
          <a:blip r:embed="rId4"/>
          <a:stretch>
            <a:fillRect/>
          </a:stretch>
        </p:blipFill>
        <p:spPr>
          <a:xfrm>
            <a:off x="6819900" y="2893787"/>
            <a:ext cx="2048635" cy="786846"/>
          </a:xfrm>
          <a:prstGeom prst="rect">
            <a:avLst/>
          </a:prstGeom>
        </p:spPr>
      </p:pic>
    </p:spTree>
    <p:extLst>
      <p:ext uri="{BB962C8B-B14F-4D97-AF65-F5344CB8AC3E}">
        <p14:creationId xmlns:p14="http://schemas.microsoft.com/office/powerpoint/2010/main" val="15258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232150" y="1859339"/>
            <a:ext cx="5727700" cy="3139321"/>
          </a:xfrm>
          <a:prstGeom prst="rect">
            <a:avLst/>
          </a:prstGeom>
          <a:noFill/>
        </p:spPr>
        <p:txBody>
          <a:bodyPr wrap="square" rtlCol="0">
            <a:spAutoFit/>
          </a:bodyPr>
          <a:lstStyle/>
          <a:p>
            <a:pPr algn="ctr"/>
            <a:r>
              <a:rPr lang="de-DE" sz="6600" dirty="0">
                <a:latin typeface="Arial Nova Cond Light" panose="020B0306020202020204" pitchFamily="34" charset="0"/>
              </a:rPr>
              <a:t>Analyse &amp; Verhalten im Krisenfall</a:t>
            </a:r>
          </a:p>
        </p:txBody>
      </p:sp>
    </p:spTree>
    <p:extLst>
      <p:ext uri="{BB962C8B-B14F-4D97-AF65-F5344CB8AC3E}">
        <p14:creationId xmlns:p14="http://schemas.microsoft.com/office/powerpoint/2010/main" val="38522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DCF872-B9F6-44B2-A594-7BE19DD72DAF}"/>
              </a:ext>
            </a:extLst>
          </p:cNvPr>
          <p:cNvSpPr>
            <a:spLocks noGrp="1"/>
          </p:cNvSpPr>
          <p:nvPr>
            <p:ph type="title"/>
          </p:nvPr>
        </p:nvSpPr>
        <p:spPr/>
        <p:txBody>
          <a:bodyPr/>
          <a:lstStyle/>
          <a:p>
            <a:r>
              <a:rPr lang="de-DE" dirty="0">
                <a:latin typeface="Arial Nova Cond Light" panose="020B0306020202020204" pitchFamily="34" charset="0"/>
              </a:rPr>
              <a:t>Analyse &amp; Verhalten im Krisenfall</a:t>
            </a:r>
          </a:p>
        </p:txBody>
      </p:sp>
      <p:sp>
        <p:nvSpPr>
          <p:cNvPr id="3" name="Inhaltsplatzhalter 2">
            <a:extLst>
              <a:ext uri="{FF2B5EF4-FFF2-40B4-BE49-F238E27FC236}">
                <a16:creationId xmlns:a16="http://schemas.microsoft.com/office/drawing/2014/main" id="{10186130-AA64-4E6F-8450-8EC9F89D46A3}"/>
              </a:ext>
            </a:extLst>
          </p:cNvPr>
          <p:cNvSpPr>
            <a:spLocks noGrp="1"/>
          </p:cNvSpPr>
          <p:nvPr>
            <p:ph idx="1"/>
          </p:nvPr>
        </p:nvSpPr>
        <p:spPr>
          <a:xfrm>
            <a:off x="927100" y="2141537"/>
            <a:ext cx="10515600" cy="4351338"/>
          </a:xfrm>
        </p:spPr>
        <p:txBody>
          <a:bodyPr/>
          <a:lstStyle/>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Vorgehen im Krisenfall:</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Außerplanmäßige Meetings zur Problemlösung</a:t>
            </a:r>
          </a:p>
          <a:p>
            <a:pPr marL="0" indent="0">
              <a:lnSpc>
                <a:spcPct val="107000"/>
              </a:lnSpc>
              <a:spcAft>
                <a:spcPts val="800"/>
              </a:spcAft>
              <a:buNone/>
            </a:pP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2000" u="sng" dirty="0">
                <a:effectLst/>
                <a:latin typeface="Arial Nova Cond Light" panose="020B0306020202020204" pitchFamily="34" charset="0"/>
                <a:ea typeface="Calibri" panose="020F0502020204030204" pitchFamily="34" charset="0"/>
                <a:cs typeface="Times New Roman" panose="02020603050405020304" pitchFamily="18" charset="0"/>
              </a:rPr>
              <a:t>Risikoanalyse: Was kann schiefgehen &amp; was können wir dagegen tun?</a:t>
            </a:r>
            <a:endParaRPr lang="de-DE"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Probleme bei Aufgaben: früh kommunizieren &amp; nach Hilfe fragen</a:t>
            </a:r>
          </a:p>
          <a:p>
            <a:pPr marL="342900" lvl="0" indent="-342900">
              <a:lnSpc>
                <a:spcPct val="107000"/>
              </a:lnSpc>
              <a:buFont typeface="Symbol" panose="05050102010706020507" pitchFamily="18" charset="2"/>
              <a:buChar char=""/>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Aufgabe in vorgesehener Zeit nicht umsetzbar</a:t>
            </a:r>
          </a:p>
          <a:p>
            <a:pPr marL="449580">
              <a:lnSpc>
                <a:spcPct val="107000"/>
              </a:lnSpc>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 Zeitpuffer + Anpassung des Zeitplans</a:t>
            </a:r>
          </a:p>
          <a:p>
            <a:pPr marL="449580">
              <a:lnSpc>
                <a:spcPct val="107000"/>
              </a:lnSpc>
              <a:spcAft>
                <a:spcPts val="800"/>
              </a:spcAft>
            </a:pPr>
            <a:r>
              <a:rPr lang="de-DE" sz="2000" dirty="0">
                <a:effectLst/>
                <a:latin typeface="Arial Nova Cond Light" panose="020B0306020202020204" pitchFamily="34" charset="0"/>
                <a:ea typeface="Calibri" panose="020F0502020204030204" pitchFamily="34" charset="0"/>
                <a:cs typeface="Times New Roman" panose="02020603050405020304" pitchFamily="18" charset="0"/>
              </a:rPr>
              <a:t>&amp; Vorab schätzen was realistisch zu schaffen ist</a:t>
            </a:r>
          </a:p>
          <a:p>
            <a:endParaRPr lang="de-DE" dirty="0"/>
          </a:p>
        </p:txBody>
      </p:sp>
    </p:spTree>
    <p:extLst>
      <p:ext uri="{BB962C8B-B14F-4D97-AF65-F5344CB8AC3E}">
        <p14:creationId xmlns:p14="http://schemas.microsoft.com/office/powerpoint/2010/main" val="254600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3F4EB569-4243-4182-9DBA-DE46F3475ADE}"/>
              </a:ext>
            </a:extLst>
          </p:cNvPr>
          <p:cNvSpPr txBox="1"/>
          <p:nvPr/>
        </p:nvSpPr>
        <p:spPr>
          <a:xfrm>
            <a:off x="3397250" y="1157238"/>
            <a:ext cx="5727700" cy="3416320"/>
          </a:xfrm>
          <a:prstGeom prst="rect">
            <a:avLst/>
          </a:prstGeom>
          <a:noFill/>
        </p:spPr>
        <p:txBody>
          <a:bodyPr wrap="square" rtlCol="0">
            <a:spAutoFit/>
          </a:bodyPr>
          <a:lstStyle/>
          <a:p>
            <a:pPr algn="ctr"/>
            <a:r>
              <a:rPr lang="de-DE" sz="7200" dirty="0">
                <a:latin typeface="Arial Nova Cond Light" panose="020B0306020202020204" pitchFamily="34" charset="0"/>
              </a:rPr>
              <a:t>Service</a:t>
            </a:r>
          </a:p>
          <a:p>
            <a:pPr algn="ctr"/>
            <a:r>
              <a:rPr lang="de-DE" sz="7200" dirty="0">
                <a:latin typeface="Arial Nova Cond Light" panose="020B0306020202020204" pitchFamily="34" charset="0"/>
              </a:rPr>
              <a:t>Level </a:t>
            </a:r>
          </a:p>
          <a:p>
            <a:pPr algn="ctr"/>
            <a:r>
              <a:rPr lang="de-DE" sz="7200" dirty="0">
                <a:latin typeface="Arial Nova Cond Light" panose="020B0306020202020204" pitchFamily="34" charset="0"/>
              </a:rPr>
              <a:t>Agreement</a:t>
            </a:r>
          </a:p>
        </p:txBody>
      </p:sp>
    </p:spTree>
    <p:extLst>
      <p:ext uri="{BB962C8B-B14F-4D97-AF65-F5344CB8AC3E}">
        <p14:creationId xmlns:p14="http://schemas.microsoft.com/office/powerpoint/2010/main" val="18530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622300" y="323850"/>
            <a:ext cx="10515600" cy="6534150"/>
          </a:xfrm>
          <a:solidFill>
            <a:schemeClr val="bg1"/>
          </a:solidFill>
          <a:ln>
            <a:solidFill>
              <a:schemeClr val="bg1">
                <a:lumMod val="65000"/>
              </a:schemeClr>
            </a:solidFill>
          </a:ln>
        </p:spPr>
        <p:txBody>
          <a:bodyPr>
            <a:normAutofit fontScale="25000" lnSpcReduction="20000"/>
          </a:bodyPr>
          <a:lstStyle/>
          <a:p>
            <a:pPr marL="0" indent="0">
              <a:lnSpc>
                <a:spcPct val="107000"/>
              </a:lnSpc>
              <a:spcAft>
                <a:spcPts val="800"/>
              </a:spcAft>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Zweck</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Klare Aufteilung der Aufgaben beider Seiten, um Spannungen zu vermindern und zu vermeiden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Vertragspartner</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Mission Smile AG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Kunde X</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Leistungsbeschreibung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technischen Service und Betrieb durch First Level Support, Second Level Support und Third Level Support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Systemfehler beheben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Anwendungssystemausfälle bearbeiten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Kundenberatung und Kundenbetreuung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Wartung</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Sicherung der Daten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Analyse der Daten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Abschließendes Beratungsgespräch und dann jährliche Touch </a:t>
            </a:r>
            <a:r>
              <a:rPr lang="de-DE" sz="8000" dirty="0" err="1">
                <a:effectLst/>
                <a:latin typeface="Arial Nova Cond Light" panose="020B0306020202020204" pitchFamily="34" charset="0"/>
                <a:ea typeface="Calibri" panose="020F0502020204030204" pitchFamily="34" charset="0"/>
                <a:cs typeface="Times New Roman" panose="02020603050405020304" pitchFamily="18" charset="0"/>
              </a:rPr>
              <a:t>Ups</a:t>
            </a: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290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379E79-7E4D-4F6C-8695-54A0DE0726E5}"/>
              </a:ext>
            </a:extLst>
          </p:cNvPr>
          <p:cNvSpPr>
            <a:spLocks noGrp="1"/>
          </p:cNvSpPr>
          <p:nvPr>
            <p:ph idx="1"/>
          </p:nvPr>
        </p:nvSpPr>
        <p:spPr>
          <a:xfrm>
            <a:off x="889000" y="0"/>
            <a:ext cx="10414000" cy="6858000"/>
          </a:xfrm>
          <a:solidFill>
            <a:schemeClr val="bg1"/>
          </a:solidFill>
          <a:ln>
            <a:solidFill>
              <a:schemeClr val="bg1">
                <a:lumMod val="65000"/>
                <a:alpha val="90000"/>
              </a:schemeClr>
            </a:solidFill>
          </a:ln>
        </p:spPr>
        <p:txBody>
          <a:bodyPr>
            <a:normAutofit fontScale="25000" lnSpcReduction="20000"/>
          </a:bodyPr>
          <a:lstStyle/>
          <a:p>
            <a:pPr marL="342900" indent="-342900">
              <a:lnSpc>
                <a:spcPct val="107000"/>
              </a:lnSpc>
              <a:buFont typeface="+mj-lt"/>
              <a:buAutoNum type="arabicPeriod" startAt="4"/>
            </a:pPr>
            <a:r>
              <a:rPr lang="de-DE" sz="8000" dirty="0">
                <a:latin typeface="Arial Nova Cond Light" panose="020B0306020202020204" pitchFamily="34" charset="0"/>
                <a:cs typeface="Times New Roman" panose="02020603050405020304" pitchFamily="18" charset="0"/>
              </a:rPr>
              <a:t>Verantwortung des Dienstleisters</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technischen Service und Betrieb durch First Level Support, Second Level Support und Third Level Support</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Systemfehler beheben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Anwendungssystemausfälle bearbeiten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Tickets innerhalb von 5 Stunden – 1 Woche – 2 Wochen lösen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Anfragen innerhalb von 2 Wochen lösen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Vereinbarungen einhalten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4"/>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Verantwortung des </a:t>
            </a:r>
            <a:r>
              <a:rPr lang="de-DE" sz="8000" dirty="0" err="1">
                <a:effectLst/>
                <a:latin typeface="Arial Nova Cond Light" panose="020B0306020202020204" pitchFamily="34" charset="0"/>
                <a:ea typeface="Calibri" panose="020F0502020204030204" pitchFamily="34" charset="0"/>
                <a:cs typeface="Times New Roman" panose="02020603050405020304" pitchFamily="18" charset="0"/>
              </a:rPr>
              <a:t>Kundens</a:t>
            </a: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Ansprechpartner bereitstellen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Kosten rechtzeitig decken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Vereinbarungen einhalten</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Mitarbeiter motivieren die App zu nutzen und sich dran zu halten</a:t>
            </a:r>
          </a:p>
          <a:p>
            <a:pPr marL="457200" lvl="1" indent="0">
              <a:lnSpc>
                <a:spcPct val="107000"/>
              </a:lnSpc>
              <a:buNone/>
            </a:pPr>
            <a:endParaRPr lang="de-DE" sz="8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4"/>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Verfügbarkeit des Services</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Wochentags 08:00 – 21:00 (MEZ)</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Samstags 08:00 – 14:00 (MEZ)</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Ausnahmen bei Updates, Stromausfall, Netzwerkausfall</a:t>
            </a:r>
          </a:p>
          <a:p>
            <a:pPr marL="742950" lvl="1" indent="-285750">
              <a:lnSpc>
                <a:spcPct val="107000"/>
              </a:lnSpc>
              <a:buFont typeface="+mj-lt"/>
              <a:buAutoNum type="alphaLcPeriod"/>
            </a:pP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App </a:t>
            </a: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de-DE" sz="8000" dirty="0">
                <a:effectLst/>
                <a:latin typeface="Arial Nova Cond Light" panose="020B0306020202020204" pitchFamily="34" charset="0"/>
                <a:ea typeface="Calibri" panose="020F0502020204030204" pitchFamily="34" charset="0"/>
                <a:cs typeface="Times New Roman" panose="02020603050405020304" pitchFamily="18" charset="0"/>
              </a:rPr>
              <a:t> 24/7</a:t>
            </a:r>
          </a:p>
          <a:p>
            <a:endParaRPr lang="de-DE" dirty="0"/>
          </a:p>
        </p:txBody>
      </p:sp>
    </p:spTree>
    <p:extLst>
      <p:ext uri="{BB962C8B-B14F-4D97-AF65-F5344CB8AC3E}">
        <p14:creationId xmlns:p14="http://schemas.microsoft.com/office/powerpoint/2010/main" val="8830187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1497</Words>
  <Application>Microsoft Office PowerPoint</Application>
  <PresentationFormat>Breitbild</PresentationFormat>
  <Paragraphs>219</Paragraphs>
  <Slides>32</Slides>
  <Notes>0</Notes>
  <HiddenSlides>2</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Arial</vt:lpstr>
      <vt:lpstr>Arial Nova Cond Light</vt:lpstr>
      <vt:lpstr>Calibri</vt:lpstr>
      <vt:lpstr>Calibri Light</vt:lpstr>
      <vt:lpstr>Courier New</vt:lpstr>
      <vt:lpstr>Symbol</vt:lpstr>
      <vt:lpstr>Wingdings</vt:lpstr>
      <vt:lpstr>Office</vt:lpstr>
      <vt:lpstr>Fallstudie </vt:lpstr>
      <vt:lpstr>Mission Smile</vt:lpstr>
      <vt:lpstr>PowerPoint-Präsentation</vt:lpstr>
      <vt:lpstr>Arbeitsweise: Scrum</vt:lpstr>
      <vt:lpstr>PowerPoint-Präsentation</vt:lpstr>
      <vt:lpstr>Analyse &amp; Verhalten im Krisenfall</vt:lpstr>
      <vt:lpstr>PowerPoint-Präsentation</vt:lpstr>
      <vt:lpstr>PowerPoint-Präsentation</vt:lpstr>
      <vt:lpstr>PowerPoint-Präsentation</vt:lpstr>
      <vt:lpstr>PowerPoint-Präsentation</vt:lpstr>
      <vt:lpstr>PowerPoint-Präsentation</vt:lpstr>
      <vt:lpstr>PowerPoint-Präsentation</vt:lpstr>
      <vt:lpstr>Kosten – /Nutzen Analyse</vt:lpstr>
      <vt:lpstr>Kosten – /Nutzen Analyse</vt:lpstr>
      <vt:lpstr>SWOT - Analyse</vt:lpstr>
      <vt:lpstr>SWOT - Analyse</vt:lpstr>
      <vt:lpstr>Auswirkungen auf Marketing &amp; Branding</vt:lpstr>
      <vt:lpstr>Auswirkungen auf Marketing &amp; Branding</vt:lpstr>
      <vt:lpstr>Auswirkungen auf Marketing &amp; Branding</vt:lpstr>
      <vt:lpstr>Marketing- strategie</vt:lpstr>
      <vt:lpstr>Branding</vt:lpstr>
      <vt:lpstr>Einfluss auf Supply Chain und Bestand</vt:lpstr>
      <vt:lpstr>Zielgruppenanalyse</vt:lpstr>
      <vt:lpstr>Zielgruppenanalyse</vt:lpstr>
      <vt:lpstr>Systementwurf</vt:lpstr>
      <vt:lpstr>Zu bearbeiten</vt:lpstr>
      <vt:lpstr>Our Vision</vt:lpstr>
      <vt:lpstr>Our Vision</vt:lpstr>
      <vt:lpstr>Milestones</vt:lpstr>
      <vt:lpstr>Milestones</vt:lpstr>
      <vt:lpstr>Design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dc:title>
  <dc:creator>Pischl, Sofie</dc:creator>
  <cp:lastModifiedBy>Pischl, Sofie</cp:lastModifiedBy>
  <cp:revision>19</cp:revision>
  <dcterms:created xsi:type="dcterms:W3CDTF">2021-12-27T21:11:09Z</dcterms:created>
  <dcterms:modified xsi:type="dcterms:W3CDTF">2021-12-27T23:26:43Z</dcterms:modified>
</cp:coreProperties>
</file>