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59" r:id="rId5"/>
    <p:sldId id="260" r:id="rId6"/>
    <p:sldId id="261" r:id="rId7"/>
    <p:sldId id="262" r:id="rId8"/>
    <p:sldId id="263" r:id="rId9"/>
    <p:sldId id="274" r:id="rId10"/>
    <p:sldId id="275" r:id="rId11"/>
    <p:sldId id="264" r:id="rId12"/>
    <p:sldId id="265" r:id="rId13"/>
    <p:sldId id="266" r:id="rId14"/>
    <p:sldId id="269" r:id="rId15"/>
    <p:sldId id="267" r:id="rId16"/>
    <p:sldId id="268" r:id="rId17"/>
    <p:sldId id="270" r:id="rId18"/>
    <p:sldId id="271" r:id="rId19"/>
    <p:sldId id="272" r:id="rId20"/>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xmlns="" userId="017635ef1967e4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662"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3T01:04:40.613" idx="1">
    <p:pos x="12660" y="10"/>
    <p:text/>
    <p:extLst>
      <p:ext uri="{C676402C-5697-4E1C-873F-D02D1690AC5C}">
        <p15:threadingInfo xmlns:p15="http://schemas.microsoft.com/office/powerpoint/2012/main" xmlns="" timeZoneBias="-360"/>
      </p:ext>
    </p:extLst>
  </p:cm>
  <p:cm authorId="1" dt="2022-03-23T01:04:41.181" idx="2">
    <p:pos x="10" y="10"/>
    <p:text/>
    <p:extLst>
      <p:ext uri="{C676402C-5697-4E1C-873F-D02D1690AC5C}">
        <p15:threadingInfo xmlns:p15="http://schemas.microsoft.com/office/powerpoint/2012/main" xmlns=""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0CAD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150" b="0" i="0">
                <a:solidFill>
                  <a:schemeClr val="bg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0CAD6"/>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0CAD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55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65597" y="2477548"/>
            <a:ext cx="17172904" cy="654050"/>
          </a:xfrm>
          <a:prstGeom prst="rect">
            <a:avLst/>
          </a:prstGeom>
        </p:spPr>
        <p:txBody>
          <a:bodyPr wrap="square" lIns="0" tIns="0" rIns="0" bIns="0">
            <a:spAutoFit/>
          </a:bodyPr>
          <a:lstStyle>
            <a:lvl1pPr>
              <a:defRPr sz="4100" b="1" i="0">
                <a:solidFill>
                  <a:srgbClr val="00CAD6"/>
                </a:solidFill>
                <a:latin typeface="Trebuchet MS"/>
                <a:cs typeface="Trebuchet MS"/>
              </a:defRPr>
            </a:lvl1pPr>
          </a:lstStyle>
          <a:p>
            <a:endParaRPr/>
          </a:p>
        </p:txBody>
      </p:sp>
      <p:sp>
        <p:nvSpPr>
          <p:cNvPr id="3" name="Holder 3"/>
          <p:cNvSpPr>
            <a:spLocks noGrp="1"/>
          </p:cNvSpPr>
          <p:nvPr>
            <p:ph type="body" idx="1"/>
          </p:nvPr>
        </p:nvSpPr>
        <p:spPr>
          <a:xfrm>
            <a:off x="2349916" y="4549976"/>
            <a:ext cx="15404266" cy="2663825"/>
          </a:xfrm>
          <a:prstGeom prst="rect">
            <a:avLst/>
          </a:prstGeom>
        </p:spPr>
        <p:txBody>
          <a:bodyPr wrap="square" lIns="0" tIns="0" rIns="0" bIns="0">
            <a:spAutoFit/>
          </a:bodyPr>
          <a:lstStyle>
            <a:lvl1pPr>
              <a:defRPr sz="2150" b="0" i="0">
                <a:solidFill>
                  <a:schemeClr val="bg1"/>
                </a:solidFill>
                <a:latin typeface="Georgia"/>
                <a:cs typeface="Georgia"/>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7/31/2022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875"/>
            <a:ext cx="20104100" cy="113085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04647" y="1790521"/>
            <a:ext cx="2785255" cy="278525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445507" y="5001559"/>
            <a:ext cx="5780405" cy="3451225"/>
          </a:xfrm>
          <a:prstGeom prst="rect">
            <a:avLst/>
          </a:prstGeom>
        </p:spPr>
        <p:txBody>
          <a:bodyPr vert="horz" wrap="square" lIns="0" tIns="165735" rIns="0" bIns="0" rtlCol="0">
            <a:spAutoFit/>
          </a:bodyPr>
          <a:lstStyle/>
          <a:p>
            <a:pPr marL="12700">
              <a:lnSpc>
                <a:spcPct val="100000"/>
              </a:lnSpc>
              <a:spcBef>
                <a:spcPts val="1305"/>
              </a:spcBef>
            </a:pPr>
            <a:r>
              <a:rPr sz="9400" b="0" spc="-740" dirty="0">
                <a:solidFill>
                  <a:srgbClr val="00C7D5"/>
                </a:solidFill>
                <a:latin typeface="Georgia"/>
                <a:cs typeface="Georgia"/>
              </a:rPr>
              <a:t>WE</a:t>
            </a:r>
            <a:r>
              <a:rPr sz="9400" b="0" spc="-630" dirty="0">
                <a:solidFill>
                  <a:srgbClr val="00C7D5"/>
                </a:solidFill>
                <a:latin typeface="Georgia"/>
                <a:cs typeface="Georgia"/>
              </a:rPr>
              <a:t>L</a:t>
            </a:r>
            <a:r>
              <a:rPr sz="9400" b="0" spc="-365" dirty="0">
                <a:solidFill>
                  <a:srgbClr val="00C7D5"/>
                </a:solidFill>
                <a:latin typeface="Georgia"/>
                <a:cs typeface="Georgia"/>
              </a:rPr>
              <a:t>COME</a:t>
            </a:r>
            <a:endParaRPr sz="9400" dirty="0">
              <a:latin typeface="Georgia"/>
              <a:cs typeface="Georgia"/>
            </a:endParaRPr>
          </a:p>
          <a:p>
            <a:pPr marL="12700" marR="733425">
              <a:lnSpc>
                <a:spcPts val="6600"/>
              </a:lnSpc>
              <a:spcBef>
                <a:spcPts val="1420"/>
              </a:spcBef>
            </a:pPr>
            <a:r>
              <a:rPr sz="5900" b="0" spc="-45" dirty="0">
                <a:solidFill>
                  <a:srgbClr val="DFDFDF"/>
                </a:solidFill>
                <a:latin typeface="Georgia"/>
                <a:cs typeface="Georgia"/>
              </a:rPr>
              <a:t>To </a:t>
            </a:r>
            <a:r>
              <a:rPr sz="5900" b="0" spc="415" dirty="0">
                <a:solidFill>
                  <a:srgbClr val="DFDFDF"/>
                </a:solidFill>
                <a:latin typeface="Georgia"/>
                <a:cs typeface="Georgia"/>
              </a:rPr>
              <a:t>our  </a:t>
            </a:r>
            <a:r>
              <a:rPr sz="5900" b="0" spc="409" dirty="0">
                <a:solidFill>
                  <a:srgbClr val="DFDFDF"/>
                </a:solidFill>
                <a:latin typeface="Georgia"/>
                <a:cs typeface="Georgia"/>
              </a:rPr>
              <a:t>P</a:t>
            </a:r>
            <a:r>
              <a:rPr sz="5900" b="0" spc="295" dirty="0">
                <a:solidFill>
                  <a:srgbClr val="DFDFDF"/>
                </a:solidFill>
                <a:latin typeface="Georgia"/>
                <a:cs typeface="Georgia"/>
              </a:rPr>
              <a:t>r</a:t>
            </a:r>
            <a:r>
              <a:rPr sz="5900" b="0" spc="650" dirty="0">
                <a:solidFill>
                  <a:srgbClr val="DFDFDF"/>
                </a:solidFill>
                <a:latin typeface="Georgia"/>
                <a:cs typeface="Georgia"/>
              </a:rPr>
              <a:t>ese</a:t>
            </a:r>
            <a:r>
              <a:rPr sz="5900" b="0" spc="735" dirty="0">
                <a:solidFill>
                  <a:srgbClr val="DFDFDF"/>
                </a:solidFill>
                <a:latin typeface="Georgia"/>
                <a:cs typeface="Georgia"/>
              </a:rPr>
              <a:t>n</a:t>
            </a:r>
            <a:r>
              <a:rPr sz="5900" b="0" spc="565" dirty="0">
                <a:solidFill>
                  <a:srgbClr val="DFDFDF"/>
                </a:solidFill>
                <a:latin typeface="Georgia"/>
                <a:cs typeface="Georgia"/>
              </a:rPr>
              <a:t>t</a:t>
            </a:r>
            <a:r>
              <a:rPr sz="5900" b="0" spc="710" dirty="0">
                <a:solidFill>
                  <a:srgbClr val="DFDFDF"/>
                </a:solidFill>
                <a:latin typeface="Georgia"/>
                <a:cs typeface="Georgia"/>
              </a:rPr>
              <a:t>a</a:t>
            </a:r>
            <a:r>
              <a:rPr sz="5900" b="0" spc="375" dirty="0">
                <a:solidFill>
                  <a:srgbClr val="DFDFDF"/>
                </a:solidFill>
                <a:latin typeface="Georgia"/>
                <a:cs typeface="Georgia"/>
              </a:rPr>
              <a:t>t</a:t>
            </a:r>
            <a:r>
              <a:rPr sz="5900" b="0" spc="365" dirty="0">
                <a:solidFill>
                  <a:srgbClr val="DFDFDF"/>
                </a:solidFill>
                <a:latin typeface="Georgia"/>
                <a:cs typeface="Georgia"/>
              </a:rPr>
              <a:t>i</a:t>
            </a:r>
            <a:r>
              <a:rPr sz="5900" b="0" spc="465" dirty="0">
                <a:solidFill>
                  <a:srgbClr val="DFDFDF"/>
                </a:solidFill>
                <a:latin typeface="Georgia"/>
                <a:cs typeface="Georgia"/>
              </a:rPr>
              <a:t>on</a:t>
            </a:r>
            <a:endParaRPr sz="5900" dirty="0">
              <a:latin typeface="Georgia"/>
              <a:cs typeface="Georgia"/>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Screenshot 2022-07-31 225032.png"/>
          <p:cNvPicPr>
            <a:picLocks noChangeAspect="1"/>
          </p:cNvPicPr>
          <p:nvPr/>
        </p:nvPicPr>
        <p:blipFill>
          <a:blip r:embed="rId2" cstate="print"/>
          <a:stretch>
            <a:fillRect/>
          </a:stretch>
        </p:blipFill>
        <p:spPr>
          <a:xfrm>
            <a:off x="0" y="0"/>
            <a:ext cx="20104100" cy="113093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99" y="14086"/>
            <a:ext cx="20104100" cy="1130855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30384" y="1920875"/>
            <a:ext cx="7299959" cy="654050"/>
          </a:xfrm>
          <a:prstGeom prst="rect">
            <a:avLst/>
          </a:prstGeom>
        </p:spPr>
        <p:txBody>
          <a:bodyPr vert="horz" wrap="square" lIns="0" tIns="15240" rIns="0" bIns="0" rtlCol="0">
            <a:spAutoFit/>
          </a:bodyPr>
          <a:lstStyle/>
          <a:p>
            <a:pPr marL="12700">
              <a:lnSpc>
                <a:spcPct val="100000"/>
              </a:lnSpc>
              <a:spcBef>
                <a:spcPts val="120"/>
              </a:spcBef>
              <a:tabLst>
                <a:tab pos="3068320" algn="l"/>
                <a:tab pos="3856354" algn="l"/>
                <a:tab pos="5056505" algn="l"/>
              </a:tabLst>
            </a:pPr>
            <a:r>
              <a:rPr spc="515" dirty="0">
                <a:solidFill>
                  <a:schemeClr val="tx2">
                    <a:lumMod val="60000"/>
                    <a:lumOff val="40000"/>
                  </a:schemeClr>
                </a:solidFill>
              </a:rPr>
              <a:t>Features</a:t>
            </a:r>
            <a:r>
              <a:rPr b="0" spc="515" dirty="0">
                <a:solidFill>
                  <a:schemeClr val="tx2">
                    <a:lumMod val="60000"/>
                    <a:lumOff val="40000"/>
                  </a:schemeClr>
                </a:solidFill>
                <a:latin typeface="Times New Roman"/>
                <a:cs typeface="Times New Roman"/>
              </a:rPr>
              <a:t>	</a:t>
            </a:r>
            <a:r>
              <a:rPr spc="395" dirty="0">
                <a:solidFill>
                  <a:schemeClr val="tx2">
                    <a:lumMod val="60000"/>
                    <a:lumOff val="40000"/>
                  </a:schemeClr>
                </a:solidFill>
              </a:rPr>
              <a:t>of</a:t>
            </a:r>
            <a:r>
              <a:rPr b="0" spc="395" dirty="0">
                <a:solidFill>
                  <a:schemeClr val="tx2">
                    <a:lumMod val="60000"/>
                    <a:lumOff val="40000"/>
                  </a:schemeClr>
                </a:solidFill>
                <a:latin typeface="Times New Roman"/>
                <a:cs typeface="Times New Roman"/>
              </a:rPr>
              <a:t>	</a:t>
            </a:r>
            <a:r>
              <a:rPr spc="430" dirty="0">
                <a:solidFill>
                  <a:schemeClr val="tx2">
                    <a:lumMod val="60000"/>
                    <a:lumOff val="40000"/>
                  </a:schemeClr>
                </a:solidFill>
              </a:rPr>
              <a:t>the</a:t>
            </a:r>
            <a:r>
              <a:rPr b="0" spc="430" dirty="0">
                <a:solidFill>
                  <a:schemeClr val="tx2">
                    <a:lumMod val="60000"/>
                    <a:lumOff val="40000"/>
                  </a:schemeClr>
                </a:solidFill>
                <a:latin typeface="Times New Roman"/>
                <a:cs typeface="Times New Roman"/>
              </a:rPr>
              <a:t>	</a:t>
            </a:r>
            <a:r>
              <a:rPr spc="440" dirty="0">
                <a:solidFill>
                  <a:schemeClr val="tx2">
                    <a:lumMod val="60000"/>
                    <a:lumOff val="40000"/>
                  </a:schemeClr>
                </a:solidFill>
              </a:rPr>
              <a:t>project</a:t>
            </a:r>
            <a:r>
              <a:rPr b="0" spc="-615" dirty="0">
                <a:latin typeface="Times New Roman"/>
                <a:cs typeface="Times New Roman"/>
              </a:rPr>
              <a:t> </a:t>
            </a:r>
          </a:p>
        </p:txBody>
      </p:sp>
      <p:sp>
        <p:nvSpPr>
          <p:cNvPr id="4" name="object 4"/>
          <p:cNvSpPr txBox="1"/>
          <p:nvPr/>
        </p:nvSpPr>
        <p:spPr>
          <a:xfrm>
            <a:off x="3041650" y="3680711"/>
            <a:ext cx="6324600" cy="3674083"/>
          </a:xfrm>
          <a:prstGeom prst="rect">
            <a:avLst/>
          </a:prstGeom>
        </p:spPr>
        <p:txBody>
          <a:bodyPr vert="horz" wrap="square" lIns="0" tIns="15240" rIns="0" bIns="0" rtlCol="0">
            <a:spAutoFit/>
          </a:bodyPr>
          <a:lstStyle/>
          <a:p>
            <a:pPr marL="431800" indent="-419734">
              <a:lnSpc>
                <a:spcPct val="100000"/>
              </a:lnSpc>
              <a:spcBef>
                <a:spcPts val="120"/>
              </a:spcBef>
              <a:buAutoNum type="arabicPeriod"/>
              <a:tabLst>
                <a:tab pos="431800" algn="l"/>
                <a:tab pos="432434" algn="l"/>
                <a:tab pos="1395730" algn="l"/>
              </a:tabLst>
            </a:pPr>
            <a:r>
              <a:rPr sz="2500" spc="335" dirty="0">
                <a:solidFill>
                  <a:srgbClr val="FFFFFF"/>
                </a:solidFill>
                <a:latin typeface="Arial" panose="020B0604020202020204" pitchFamily="34" charset="0"/>
                <a:cs typeface="Arial" panose="020B0604020202020204" pitchFamily="34" charset="0"/>
              </a:rPr>
              <a:t>User	</a:t>
            </a:r>
            <a:r>
              <a:rPr sz="2500" spc="305" dirty="0" smtClean="0">
                <a:solidFill>
                  <a:srgbClr val="FFFFFF"/>
                </a:solidFill>
                <a:latin typeface="Arial" panose="020B0604020202020204" pitchFamily="34" charset="0"/>
                <a:cs typeface="Arial" panose="020B0604020202020204" pitchFamily="34" charset="0"/>
              </a:rPr>
              <a:t>logi</a:t>
            </a:r>
            <a:r>
              <a:rPr sz="2500" spc="200" dirty="0" smtClean="0">
                <a:solidFill>
                  <a:srgbClr val="FFFFFF"/>
                </a:solidFill>
                <a:latin typeface="Arial" panose="020B0604020202020204" pitchFamily="34" charset="0"/>
                <a:cs typeface="Arial" panose="020B0604020202020204" pitchFamily="34" charset="0"/>
              </a:rPr>
              <a:t>n</a:t>
            </a:r>
            <a:r>
              <a:rPr sz="2500" spc="200" dirty="0">
                <a:solidFill>
                  <a:srgbClr val="FFFFFF"/>
                </a:solidFill>
                <a:latin typeface="Arial" panose="020B0604020202020204" pitchFamily="34" charset="0"/>
                <a:cs typeface="Arial" panose="020B0604020202020204" pitchFamily="34" charset="0"/>
              </a:rPr>
              <a:t>.</a:t>
            </a:r>
            <a:r>
              <a:rPr sz="2500" spc="-305" dirty="0">
                <a:solidFill>
                  <a:srgbClr val="FFFFFF"/>
                </a:solidFill>
                <a:latin typeface="Arial" panose="020B0604020202020204" pitchFamily="34" charset="0"/>
                <a:cs typeface="Arial" panose="020B0604020202020204" pitchFamily="34" charset="0"/>
              </a:rPr>
              <a:t> </a:t>
            </a:r>
            <a:endParaRPr sz="2500" dirty="0">
              <a:latin typeface="Arial" panose="020B0604020202020204" pitchFamily="34" charset="0"/>
              <a:cs typeface="Arial" panose="020B0604020202020204" pitchFamily="34" charset="0"/>
            </a:endParaRPr>
          </a:p>
          <a:p>
            <a:pPr marL="473075" indent="-461009">
              <a:lnSpc>
                <a:spcPct val="100000"/>
              </a:lnSpc>
              <a:spcBef>
                <a:spcPts val="2090"/>
              </a:spcBef>
              <a:buAutoNum type="arabicPeriod"/>
              <a:tabLst>
                <a:tab pos="473075" algn="l"/>
                <a:tab pos="473709" algn="l"/>
                <a:tab pos="2335530" algn="l"/>
              </a:tabLst>
            </a:pPr>
            <a:r>
              <a:rPr lang="en-US" sz="2500" spc="305" dirty="0">
                <a:solidFill>
                  <a:srgbClr val="FFFFFF"/>
                </a:solidFill>
                <a:latin typeface="Arial" panose="020B0604020202020204" pitchFamily="34" charset="0"/>
                <a:cs typeface="Arial" panose="020B0604020202020204" pitchFamily="34" charset="0"/>
              </a:rPr>
              <a:t>Traveli</a:t>
            </a:r>
            <a:r>
              <a:rPr sz="2500" spc="335" dirty="0" smtClean="0">
                <a:solidFill>
                  <a:srgbClr val="FFFFFF"/>
                </a:solidFill>
                <a:latin typeface="Arial" panose="020B0604020202020204" pitchFamily="34" charset="0"/>
                <a:cs typeface="Arial" panose="020B0604020202020204" pitchFamily="34" charset="0"/>
              </a:rPr>
              <a:t>ng</a:t>
            </a:r>
            <a:r>
              <a:rPr lang="en-GB" sz="2500" spc="335" dirty="0" smtClean="0">
                <a:solidFill>
                  <a:srgbClr val="FFFFFF"/>
                </a:solidFill>
                <a:latin typeface="Arial" panose="020B0604020202020204" pitchFamily="34" charset="0"/>
                <a:cs typeface="Arial" panose="020B0604020202020204" pitchFamily="34" charset="0"/>
              </a:rPr>
              <a:t> </a:t>
            </a:r>
            <a:r>
              <a:rPr sz="2500" spc="395" dirty="0" smtClean="0">
                <a:solidFill>
                  <a:srgbClr val="FFFFFF"/>
                </a:solidFill>
                <a:latin typeface="Arial" panose="020B0604020202020204" pitchFamily="34" charset="0"/>
                <a:cs typeface="Arial" panose="020B0604020202020204" pitchFamily="34" charset="0"/>
              </a:rPr>
              <a:t>desti</a:t>
            </a:r>
            <a:r>
              <a:rPr sz="2500" spc="355" dirty="0" smtClean="0">
                <a:solidFill>
                  <a:srgbClr val="FFFFFF"/>
                </a:solidFill>
                <a:latin typeface="Arial" panose="020B0604020202020204" pitchFamily="34" charset="0"/>
                <a:cs typeface="Arial" panose="020B0604020202020204" pitchFamily="34" charset="0"/>
              </a:rPr>
              <a:t>nation</a:t>
            </a:r>
            <a:r>
              <a:rPr sz="2500" spc="355" dirty="0">
                <a:solidFill>
                  <a:srgbClr val="FFFFFF"/>
                </a:solidFill>
                <a:latin typeface="Arial" panose="020B0604020202020204" pitchFamily="34" charset="0"/>
                <a:cs typeface="Arial" panose="020B0604020202020204" pitchFamily="34" charset="0"/>
              </a:rPr>
              <a:t>.</a:t>
            </a:r>
            <a:r>
              <a:rPr sz="2500" spc="-305" dirty="0">
                <a:solidFill>
                  <a:srgbClr val="FFFFFF"/>
                </a:solidFill>
                <a:latin typeface="Arial" panose="020B0604020202020204" pitchFamily="34" charset="0"/>
                <a:cs typeface="Arial" panose="020B0604020202020204" pitchFamily="34" charset="0"/>
              </a:rPr>
              <a:t> </a:t>
            </a:r>
            <a:endParaRPr sz="2500" dirty="0">
              <a:latin typeface="Arial" panose="020B0604020202020204" pitchFamily="34" charset="0"/>
              <a:cs typeface="Arial" panose="020B0604020202020204" pitchFamily="34" charset="0"/>
            </a:endParaRPr>
          </a:p>
          <a:p>
            <a:pPr marL="484505" indent="-472440">
              <a:lnSpc>
                <a:spcPct val="100000"/>
              </a:lnSpc>
              <a:spcBef>
                <a:spcPts val="2090"/>
              </a:spcBef>
              <a:buAutoNum type="arabicPeriod"/>
              <a:tabLst>
                <a:tab pos="483870" algn="l"/>
                <a:tab pos="485140" algn="l"/>
                <a:tab pos="1717039" algn="l"/>
              </a:tabLst>
            </a:pPr>
            <a:r>
              <a:rPr sz="2500" spc="135" dirty="0" smtClean="0">
                <a:solidFill>
                  <a:srgbClr val="FFFFFF"/>
                </a:solidFill>
                <a:latin typeface="Arial" panose="020B0604020202020204" pitchFamily="34" charset="0"/>
                <a:cs typeface="Arial" panose="020B0604020202020204" pitchFamily="34" charset="0"/>
              </a:rPr>
              <a:t>Fli</a:t>
            </a:r>
            <a:r>
              <a:rPr lang="en-GB" sz="2500" spc="360" dirty="0" smtClean="0">
                <a:solidFill>
                  <a:srgbClr val="FFFFFF"/>
                </a:solidFill>
                <a:latin typeface="Arial" panose="020B0604020202020204" pitchFamily="34" charset="0"/>
                <a:cs typeface="Arial" panose="020B0604020202020204" pitchFamily="34" charset="0"/>
              </a:rPr>
              <a:t>ght</a:t>
            </a:r>
            <a:r>
              <a:rPr lang="en-GB" sz="2500" spc="360" dirty="0">
                <a:solidFill>
                  <a:srgbClr val="FFFFFF"/>
                </a:solidFill>
                <a:latin typeface="Arial" panose="020B0604020202020204" pitchFamily="34" charset="0"/>
                <a:cs typeface="Arial" panose="020B0604020202020204" pitchFamily="34" charset="0"/>
              </a:rPr>
              <a:t> </a:t>
            </a:r>
            <a:r>
              <a:rPr lang="en-GB" sz="2500" spc="415" dirty="0" smtClean="0">
                <a:solidFill>
                  <a:srgbClr val="FFFFFF"/>
                </a:solidFill>
                <a:latin typeface="Arial" panose="020B0604020202020204" pitchFamily="34" charset="0"/>
                <a:cs typeface="Arial" panose="020B0604020202020204" pitchFamily="34" charset="0"/>
              </a:rPr>
              <a:t>Schu</a:t>
            </a:r>
            <a:r>
              <a:rPr sz="2500" spc="415" dirty="0" smtClean="0">
                <a:solidFill>
                  <a:srgbClr val="FFFFFF"/>
                </a:solidFill>
                <a:latin typeface="Arial" panose="020B0604020202020204" pitchFamily="34" charset="0"/>
                <a:cs typeface="Arial" panose="020B0604020202020204" pitchFamily="34" charset="0"/>
              </a:rPr>
              <a:t>ed</a:t>
            </a:r>
            <a:r>
              <a:rPr lang="en-GB" sz="2500" spc="415" dirty="0" smtClean="0">
                <a:solidFill>
                  <a:srgbClr val="FFFFFF"/>
                </a:solidFill>
                <a:latin typeface="Arial" panose="020B0604020202020204" pitchFamily="34" charset="0"/>
                <a:cs typeface="Arial" panose="020B0604020202020204" pitchFamily="34" charset="0"/>
              </a:rPr>
              <a:t>u</a:t>
            </a:r>
            <a:r>
              <a:rPr sz="2500" spc="415" dirty="0" smtClean="0">
                <a:solidFill>
                  <a:srgbClr val="FFFFFF"/>
                </a:solidFill>
                <a:latin typeface="Arial" panose="020B0604020202020204" pitchFamily="34" charset="0"/>
                <a:cs typeface="Arial" panose="020B0604020202020204" pitchFamily="34" charset="0"/>
              </a:rPr>
              <a:t>l</a:t>
            </a:r>
            <a:r>
              <a:rPr sz="2500" spc="-65" dirty="0" smtClean="0">
                <a:solidFill>
                  <a:srgbClr val="FFFFFF"/>
                </a:solidFill>
                <a:latin typeface="Arial" panose="020B0604020202020204" pitchFamily="34" charset="0"/>
                <a:cs typeface="Arial" panose="020B0604020202020204" pitchFamily="34" charset="0"/>
              </a:rPr>
              <a:t>i</a:t>
            </a:r>
            <a:r>
              <a:rPr sz="2500" spc="325" dirty="0" smtClean="0">
                <a:solidFill>
                  <a:srgbClr val="FFFFFF"/>
                </a:solidFill>
                <a:latin typeface="Arial" panose="020B0604020202020204" pitchFamily="34" charset="0"/>
                <a:cs typeface="Arial" panose="020B0604020202020204" pitchFamily="34" charset="0"/>
              </a:rPr>
              <a:t>ng</a:t>
            </a:r>
            <a:r>
              <a:rPr sz="2500" spc="325" dirty="0">
                <a:solidFill>
                  <a:srgbClr val="FFFFFF"/>
                </a:solidFill>
                <a:latin typeface="Arial" panose="020B0604020202020204" pitchFamily="34" charset="0"/>
                <a:cs typeface="Arial" panose="020B0604020202020204" pitchFamily="34" charset="0"/>
              </a:rPr>
              <a:t>.</a:t>
            </a:r>
            <a:r>
              <a:rPr sz="2500" spc="-305" dirty="0">
                <a:solidFill>
                  <a:srgbClr val="FFFFFF"/>
                </a:solidFill>
                <a:latin typeface="Arial" panose="020B0604020202020204" pitchFamily="34" charset="0"/>
                <a:cs typeface="Arial" panose="020B0604020202020204" pitchFamily="34" charset="0"/>
              </a:rPr>
              <a:t> </a:t>
            </a:r>
            <a:endParaRPr sz="2500" dirty="0">
              <a:latin typeface="Arial" panose="020B0604020202020204" pitchFamily="34" charset="0"/>
              <a:cs typeface="Arial" panose="020B0604020202020204" pitchFamily="34" charset="0"/>
            </a:endParaRPr>
          </a:p>
          <a:p>
            <a:pPr marL="479425" indent="-467359">
              <a:lnSpc>
                <a:spcPct val="100000"/>
              </a:lnSpc>
              <a:spcBef>
                <a:spcPts val="2085"/>
              </a:spcBef>
              <a:buAutoNum type="arabicPeriod"/>
              <a:tabLst>
                <a:tab pos="479425" algn="l"/>
                <a:tab pos="480059" algn="l"/>
                <a:tab pos="2586990" algn="l"/>
              </a:tabLst>
            </a:pPr>
            <a:r>
              <a:rPr sz="2500" spc="225" dirty="0">
                <a:solidFill>
                  <a:srgbClr val="FFFFFF"/>
                </a:solidFill>
                <a:latin typeface="Arial" panose="020B0604020202020204" pitchFamily="34" charset="0"/>
                <a:cs typeface="Arial" panose="020B0604020202020204" pitchFamily="34" charset="0"/>
              </a:rPr>
              <a:t>Vi</a:t>
            </a:r>
            <a:r>
              <a:rPr sz="2500" spc="280" dirty="0">
                <a:solidFill>
                  <a:srgbClr val="FFFFFF"/>
                </a:solidFill>
                <a:latin typeface="Arial" panose="020B0604020202020204" pitchFamily="34" charset="0"/>
                <a:cs typeface="Arial" panose="020B0604020202020204" pitchFamily="34" charset="0"/>
              </a:rPr>
              <a:t>ew</a:t>
            </a:r>
            <a:r>
              <a:rPr sz="2500" spc="-285" dirty="0">
                <a:solidFill>
                  <a:srgbClr val="FFFFFF"/>
                </a:solidFill>
                <a:latin typeface="Arial" panose="020B0604020202020204" pitchFamily="34" charset="0"/>
                <a:cs typeface="Arial" panose="020B0604020202020204" pitchFamily="34" charset="0"/>
              </a:rPr>
              <a:t> </a:t>
            </a:r>
            <a:r>
              <a:rPr lang="en-US" sz="2500" spc="-285" dirty="0">
                <a:solidFill>
                  <a:srgbClr val="FFFFFF"/>
                </a:solidFill>
                <a:latin typeface="Arial" panose="020B0604020202020204" pitchFamily="34" charset="0"/>
                <a:cs typeface="Arial" panose="020B0604020202020204" pitchFamily="34" charset="0"/>
              </a:rPr>
              <a:t> </a:t>
            </a:r>
            <a:r>
              <a:rPr lang="en-US" sz="2500" spc="140" dirty="0" smtClean="0">
                <a:solidFill>
                  <a:srgbClr val="FFFFFF"/>
                </a:solidFill>
                <a:latin typeface="Arial" panose="020B0604020202020204" pitchFamily="34" charset="0"/>
                <a:cs typeface="Arial" panose="020B0604020202020204" pitchFamily="34" charset="0"/>
              </a:rPr>
              <a:t>flight</a:t>
            </a:r>
            <a:r>
              <a:rPr lang="en-GB" sz="2500" spc="360" dirty="0" smtClean="0">
                <a:solidFill>
                  <a:srgbClr val="FFFFFF"/>
                </a:solidFill>
                <a:latin typeface="Arial" panose="020B0604020202020204" pitchFamily="34" charset="0"/>
                <a:cs typeface="Arial" panose="020B0604020202020204" pitchFamily="34" charset="0"/>
              </a:rPr>
              <a:t> </a:t>
            </a:r>
            <a:r>
              <a:rPr lang="en-GB" sz="2500" spc="420" dirty="0" smtClean="0">
                <a:solidFill>
                  <a:srgbClr val="FFFFFF"/>
                </a:solidFill>
                <a:latin typeface="Arial" panose="020B0604020202020204" pitchFamily="34" charset="0"/>
                <a:cs typeface="Arial" panose="020B0604020202020204" pitchFamily="34" charset="0"/>
              </a:rPr>
              <a:t>schedule</a:t>
            </a:r>
            <a:r>
              <a:rPr sz="2500" spc="75" dirty="0" smtClean="0">
                <a:solidFill>
                  <a:srgbClr val="FFFFFF"/>
                </a:solidFill>
                <a:latin typeface="Arial" panose="020B0604020202020204" pitchFamily="34" charset="0"/>
                <a:cs typeface="Arial" panose="020B0604020202020204" pitchFamily="34" charset="0"/>
              </a:rPr>
              <a:t>.</a:t>
            </a:r>
            <a:endParaRPr sz="2500" dirty="0">
              <a:latin typeface="Arial" panose="020B0604020202020204" pitchFamily="34" charset="0"/>
              <a:cs typeface="Arial" panose="020B0604020202020204" pitchFamily="34" charset="0"/>
            </a:endParaRPr>
          </a:p>
          <a:p>
            <a:pPr marL="478790" indent="-466725">
              <a:lnSpc>
                <a:spcPct val="100000"/>
              </a:lnSpc>
              <a:spcBef>
                <a:spcPts val="2090"/>
              </a:spcBef>
              <a:buAutoNum type="arabicPeriod"/>
              <a:tabLst>
                <a:tab pos="478790" algn="l"/>
                <a:tab pos="479425" algn="l"/>
                <a:tab pos="2844165" algn="l"/>
                <a:tab pos="3220085" algn="l"/>
              </a:tabLst>
            </a:pPr>
            <a:r>
              <a:rPr lang="en-GB" sz="2500" spc="405" dirty="0" smtClean="0">
                <a:solidFill>
                  <a:srgbClr val="FFFFFF"/>
                </a:solidFill>
                <a:latin typeface="Arial" panose="020B0604020202020204" pitchFamily="34" charset="0"/>
                <a:cs typeface="Arial" panose="020B0604020202020204" pitchFamily="34" charset="0"/>
              </a:rPr>
              <a:t>Ticket reservation</a:t>
            </a:r>
            <a:r>
              <a:rPr sz="2500" spc="400" dirty="0" smtClean="0">
                <a:solidFill>
                  <a:srgbClr val="FFFFFF"/>
                </a:solidFill>
                <a:latin typeface="Arial" panose="020B0604020202020204" pitchFamily="34" charset="0"/>
                <a:cs typeface="Arial" panose="020B0604020202020204" pitchFamily="34" charset="0"/>
              </a:rPr>
              <a:t>.</a:t>
            </a:r>
            <a:r>
              <a:rPr sz="2500" spc="-305" dirty="0" smtClean="0">
                <a:solidFill>
                  <a:srgbClr val="FFFFFF"/>
                </a:solidFill>
                <a:latin typeface="Arial" panose="020B0604020202020204" pitchFamily="34" charset="0"/>
                <a:cs typeface="Arial" panose="020B0604020202020204" pitchFamily="34" charset="0"/>
              </a:rPr>
              <a:t> </a:t>
            </a:r>
            <a:endParaRPr sz="2500" dirty="0">
              <a:latin typeface="Arial" panose="020B0604020202020204" pitchFamily="34" charset="0"/>
              <a:cs typeface="Arial" panose="020B0604020202020204" pitchFamily="34" charset="0"/>
            </a:endParaRPr>
          </a:p>
          <a:p>
            <a:pPr marL="12700" marR="803910">
              <a:lnSpc>
                <a:spcPct val="171000"/>
              </a:lnSpc>
              <a:buAutoNum type="arabicPeriod"/>
              <a:tabLst>
                <a:tab pos="437515" algn="l"/>
                <a:tab pos="483234" algn="l"/>
                <a:tab pos="483870" algn="l"/>
                <a:tab pos="1864360" algn="l"/>
              </a:tabLst>
            </a:pPr>
            <a:r>
              <a:rPr lang="en-GB" sz="2500" spc="405" dirty="0">
                <a:solidFill>
                  <a:srgbClr val="FFFFFF"/>
                </a:solidFill>
                <a:latin typeface="Arial" panose="020B0604020202020204" pitchFamily="34" charset="0"/>
                <a:cs typeface="Arial" panose="020B0604020202020204" pitchFamily="34" charset="0"/>
              </a:rPr>
              <a:t> </a:t>
            </a:r>
            <a:r>
              <a:rPr lang="en-GB" sz="2500" spc="405" dirty="0" smtClean="0">
                <a:solidFill>
                  <a:srgbClr val="FFFFFF"/>
                </a:solidFill>
                <a:latin typeface="Arial" panose="020B0604020202020204" pitchFamily="34" charset="0"/>
                <a:cs typeface="Arial" panose="020B0604020202020204" pitchFamily="34" charset="0"/>
              </a:rPr>
              <a:t>Cancel reservation.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359" y="1514227"/>
            <a:ext cx="2334260" cy="654050"/>
          </a:xfrm>
          <a:prstGeom prst="rect">
            <a:avLst/>
          </a:prstGeom>
        </p:spPr>
        <p:txBody>
          <a:bodyPr vert="horz" wrap="square" lIns="0" tIns="15240" rIns="0" bIns="0" rtlCol="0">
            <a:spAutoFit/>
          </a:bodyPr>
          <a:lstStyle/>
          <a:p>
            <a:pPr marL="12700">
              <a:lnSpc>
                <a:spcPct val="100000"/>
              </a:lnSpc>
              <a:spcBef>
                <a:spcPts val="120"/>
              </a:spcBef>
            </a:pPr>
            <a:r>
              <a:rPr spc="540" dirty="0">
                <a:solidFill>
                  <a:schemeClr val="tx2">
                    <a:lumMod val="60000"/>
                    <a:lumOff val="40000"/>
                  </a:schemeClr>
                </a:solidFill>
              </a:rPr>
              <a:t>Figures</a:t>
            </a:r>
            <a:r>
              <a:rPr b="0" spc="-615" dirty="0">
                <a:latin typeface="Times New Roman"/>
                <a:cs typeface="Times New Roman"/>
              </a:rPr>
              <a:t> </a:t>
            </a:r>
          </a:p>
        </p:txBody>
      </p:sp>
      <p:sp>
        <p:nvSpPr>
          <p:cNvPr id="3" name="object 3"/>
          <p:cNvSpPr txBox="1"/>
          <p:nvPr/>
        </p:nvSpPr>
        <p:spPr>
          <a:xfrm>
            <a:off x="2445684" y="2684390"/>
            <a:ext cx="2958166" cy="505908"/>
          </a:xfrm>
          <a:prstGeom prst="rect">
            <a:avLst/>
          </a:prstGeom>
        </p:spPr>
        <p:txBody>
          <a:bodyPr vert="horz" wrap="square" lIns="0" tIns="13335" rIns="0" bIns="0" rtlCol="0">
            <a:spAutoFit/>
          </a:bodyPr>
          <a:lstStyle/>
          <a:p>
            <a:pPr marL="12700">
              <a:lnSpc>
                <a:spcPct val="100000"/>
              </a:lnSpc>
              <a:spcBef>
                <a:spcPts val="105"/>
              </a:spcBef>
            </a:pPr>
            <a:r>
              <a:rPr sz="3200" b="1" spc="320" dirty="0">
                <a:solidFill>
                  <a:srgbClr val="FFFFFF"/>
                </a:solidFill>
                <a:latin typeface="Arial" panose="020B0604020202020204" pitchFamily="34" charset="0"/>
                <a:cs typeface="Arial" panose="020B0604020202020204" pitchFamily="34" charset="0"/>
              </a:rPr>
              <a:t>Login</a:t>
            </a:r>
            <a:r>
              <a:rPr sz="3200" b="1" spc="190" dirty="0">
                <a:solidFill>
                  <a:srgbClr val="FFFFFF"/>
                </a:solidFill>
                <a:latin typeface="Arial" panose="020B0604020202020204" pitchFamily="34" charset="0"/>
                <a:cs typeface="Arial" panose="020B0604020202020204" pitchFamily="34" charset="0"/>
              </a:rPr>
              <a:t> </a:t>
            </a:r>
            <a:r>
              <a:rPr sz="3200" b="1" spc="340" dirty="0">
                <a:solidFill>
                  <a:srgbClr val="FFFFFF"/>
                </a:solidFill>
                <a:latin typeface="Arial" panose="020B0604020202020204" pitchFamily="34" charset="0"/>
                <a:cs typeface="Arial" panose="020B0604020202020204" pitchFamily="34" charset="0"/>
              </a:rPr>
              <a:t>Page</a:t>
            </a:r>
            <a:r>
              <a:rPr sz="3200" spc="-345" dirty="0">
                <a:solidFill>
                  <a:srgbClr val="FFFFFF"/>
                </a:solidFill>
                <a:latin typeface="Arial" panose="020B0604020202020204" pitchFamily="34" charset="0"/>
                <a:cs typeface="Arial" panose="020B0604020202020204" pitchFamily="34" charset="0"/>
              </a:rPr>
              <a:t> </a:t>
            </a:r>
            <a:endParaRPr sz="3200" dirty="0">
              <a:latin typeface="Arial" panose="020B0604020202020204" pitchFamily="34" charset="0"/>
              <a:cs typeface="Arial" panose="020B0604020202020204" pitchFamily="34" charset="0"/>
            </a:endParaRPr>
          </a:p>
        </p:txBody>
      </p:sp>
      <p:sp>
        <p:nvSpPr>
          <p:cNvPr id="5" name="object 5"/>
          <p:cNvSpPr/>
          <p:nvPr/>
        </p:nvSpPr>
        <p:spPr>
          <a:xfrm>
            <a:off x="4282592" y="3455392"/>
            <a:ext cx="9528505" cy="5905579"/>
          </a:xfrm>
          <a:prstGeom prst="rect">
            <a:avLst/>
          </a:prstGeom>
          <a:blipFill>
            <a:blip r:embed="rId2"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3" cstate="print"/>
          <a:srcRect/>
          <a:stretch>
            <a:fillRect/>
          </a:stretch>
        </p:blipFill>
        <p:spPr bwMode="auto">
          <a:xfrm>
            <a:off x="5022850" y="3673475"/>
            <a:ext cx="9626775" cy="7129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1050" y="2073275"/>
            <a:ext cx="2708623" cy="505908"/>
          </a:xfrm>
          <a:prstGeom prst="rect">
            <a:avLst/>
          </a:prstGeom>
        </p:spPr>
        <p:txBody>
          <a:bodyPr vert="horz" wrap="square" lIns="0" tIns="13335" rIns="0" bIns="0" rtlCol="0">
            <a:spAutoFit/>
          </a:bodyPr>
          <a:lstStyle/>
          <a:p>
            <a:pPr marL="12700">
              <a:lnSpc>
                <a:spcPct val="100000"/>
              </a:lnSpc>
              <a:spcBef>
                <a:spcPts val="105"/>
              </a:spcBef>
            </a:pPr>
            <a:r>
              <a:rPr sz="3200" b="1" spc="280" dirty="0">
                <a:solidFill>
                  <a:srgbClr val="FFFFFF"/>
                </a:solidFill>
                <a:latin typeface="Arial" panose="020B0604020202020204" pitchFamily="34" charset="0"/>
                <a:cs typeface="Arial" panose="020B0604020202020204" pitchFamily="34" charset="0"/>
              </a:rPr>
              <a:t>Home</a:t>
            </a:r>
            <a:r>
              <a:rPr sz="3200" b="1" spc="200" dirty="0">
                <a:solidFill>
                  <a:srgbClr val="FFFFFF"/>
                </a:solidFill>
                <a:latin typeface="Arial" panose="020B0604020202020204" pitchFamily="34" charset="0"/>
                <a:cs typeface="Arial" panose="020B0604020202020204" pitchFamily="34" charset="0"/>
              </a:rPr>
              <a:t> </a:t>
            </a:r>
            <a:r>
              <a:rPr sz="3200" b="1" spc="340" dirty="0">
                <a:solidFill>
                  <a:srgbClr val="FFFFFF"/>
                </a:solidFill>
                <a:latin typeface="Arial" panose="020B0604020202020204" pitchFamily="34" charset="0"/>
                <a:cs typeface="Arial" panose="020B0604020202020204" pitchFamily="34" charset="0"/>
              </a:rPr>
              <a:t>Page</a:t>
            </a:r>
            <a:r>
              <a:rPr sz="3200" spc="-345" dirty="0">
                <a:solidFill>
                  <a:srgbClr val="FFFFFF"/>
                </a:solidFill>
                <a:latin typeface="Arial" panose="020B0604020202020204" pitchFamily="34" charset="0"/>
                <a:cs typeface="Arial" panose="020B0604020202020204" pitchFamily="34" charset="0"/>
              </a:rPr>
              <a:t> </a:t>
            </a:r>
            <a:endParaRPr sz="3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4870450" y="3368675"/>
            <a:ext cx="10363200" cy="6019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7250" y="2149475"/>
            <a:ext cx="3262966" cy="505908"/>
          </a:xfrm>
          <a:prstGeom prst="rect">
            <a:avLst/>
          </a:prstGeom>
        </p:spPr>
        <p:txBody>
          <a:bodyPr vert="horz" wrap="square" lIns="0" tIns="13335" rIns="0" bIns="0" rtlCol="0">
            <a:spAutoFit/>
          </a:bodyPr>
          <a:lstStyle/>
          <a:p>
            <a:pPr marL="12700">
              <a:lnSpc>
                <a:spcPct val="100000"/>
              </a:lnSpc>
              <a:spcBef>
                <a:spcPts val="105"/>
              </a:spcBef>
            </a:pPr>
            <a:r>
              <a:rPr lang="en-GB" sz="3200" b="1" spc="254" dirty="0" smtClean="0">
                <a:solidFill>
                  <a:srgbClr val="FFFFFF"/>
                </a:solidFill>
                <a:latin typeface="Trebuchet MS"/>
                <a:cs typeface="Trebuchet MS"/>
              </a:rPr>
              <a:t>Flight Module</a:t>
            </a:r>
            <a:endParaRPr sz="3200" dirty="0">
              <a:latin typeface="Trebuchet MS"/>
              <a:cs typeface="Trebuchet MS"/>
            </a:endParaRPr>
          </a:p>
        </p:txBody>
      </p:sp>
      <p:pic>
        <p:nvPicPr>
          <p:cNvPr id="7" name="Picture 6"/>
          <p:cNvPicPr>
            <a:picLocks noChangeAspect="1"/>
          </p:cNvPicPr>
          <p:nvPr/>
        </p:nvPicPr>
        <p:blipFill>
          <a:blip r:embed="rId2" cstate="print"/>
          <a:stretch>
            <a:fillRect/>
          </a:stretch>
        </p:blipFill>
        <p:spPr>
          <a:xfrm>
            <a:off x="4565650" y="3749675"/>
            <a:ext cx="11353800" cy="5867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7250" y="2073275"/>
            <a:ext cx="3766185" cy="505908"/>
          </a:xfrm>
          <a:prstGeom prst="rect">
            <a:avLst/>
          </a:prstGeom>
        </p:spPr>
        <p:txBody>
          <a:bodyPr vert="horz" wrap="square" lIns="0" tIns="13335" rIns="0" bIns="0" rtlCol="0">
            <a:spAutoFit/>
          </a:bodyPr>
          <a:lstStyle/>
          <a:p>
            <a:pPr marL="12700">
              <a:lnSpc>
                <a:spcPct val="100000"/>
              </a:lnSpc>
              <a:spcBef>
                <a:spcPts val="105"/>
              </a:spcBef>
            </a:pPr>
            <a:r>
              <a:rPr lang="en-GB" sz="3200" b="1" dirty="0" smtClean="0">
                <a:solidFill>
                  <a:schemeClr val="bg1"/>
                </a:solidFill>
                <a:latin typeface="Arial" panose="020B0604020202020204" pitchFamily="34" charset="0"/>
                <a:cs typeface="Arial" panose="020B0604020202020204" pitchFamily="34" charset="0"/>
              </a:rPr>
              <a:t>Passenger Module</a:t>
            </a:r>
            <a:endParaRPr sz="3200" b="1"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4988443" y="3749675"/>
            <a:ext cx="10820400" cy="586296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1050" y="2149475"/>
            <a:ext cx="4525645" cy="505908"/>
          </a:xfrm>
          <a:prstGeom prst="rect">
            <a:avLst/>
          </a:prstGeom>
        </p:spPr>
        <p:txBody>
          <a:bodyPr vert="horz" wrap="square" lIns="0" tIns="13335" rIns="0" bIns="0" rtlCol="0">
            <a:spAutoFit/>
          </a:bodyPr>
          <a:lstStyle/>
          <a:p>
            <a:pPr marL="12700">
              <a:lnSpc>
                <a:spcPct val="100000"/>
              </a:lnSpc>
              <a:spcBef>
                <a:spcPts val="105"/>
              </a:spcBef>
            </a:pPr>
            <a:r>
              <a:rPr lang="en-GB" sz="3200" b="1" dirty="0" smtClean="0">
                <a:solidFill>
                  <a:schemeClr val="bg1"/>
                </a:solidFill>
                <a:latin typeface="Arial" panose="020B0604020202020204" pitchFamily="34" charset="0"/>
                <a:cs typeface="Arial" panose="020B0604020202020204" pitchFamily="34" charset="0"/>
              </a:rPr>
              <a:t>Ticket booking module</a:t>
            </a:r>
            <a:endParaRPr sz="3200" b="1"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4870450" y="3749675"/>
            <a:ext cx="10591800" cy="5715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4350" y="2301875"/>
            <a:ext cx="7239000" cy="505908"/>
          </a:xfrm>
          <a:prstGeom prst="rect">
            <a:avLst/>
          </a:prstGeom>
        </p:spPr>
        <p:txBody>
          <a:bodyPr vert="horz" wrap="square" lIns="0" tIns="13335" rIns="0" bIns="0" rtlCol="0">
            <a:spAutoFit/>
          </a:bodyPr>
          <a:lstStyle/>
          <a:p>
            <a:pPr marL="12700">
              <a:lnSpc>
                <a:spcPct val="100000"/>
              </a:lnSpc>
              <a:spcBef>
                <a:spcPts val="105"/>
              </a:spcBef>
            </a:pPr>
            <a:r>
              <a:rPr sz="3200" b="1" spc="265" dirty="0">
                <a:solidFill>
                  <a:srgbClr val="FFFFFF"/>
                </a:solidFill>
                <a:latin typeface="Arial" panose="020B0604020202020204" pitchFamily="34" charset="0"/>
                <a:cs typeface="Arial" panose="020B0604020202020204" pitchFamily="34" charset="0"/>
              </a:rPr>
              <a:t>Ticket </a:t>
            </a:r>
            <a:r>
              <a:rPr sz="3200" b="1" spc="300" dirty="0" smtClean="0">
                <a:solidFill>
                  <a:srgbClr val="FFFFFF"/>
                </a:solidFill>
                <a:latin typeface="Arial" panose="020B0604020202020204" pitchFamily="34" charset="0"/>
                <a:cs typeface="Arial" panose="020B0604020202020204" pitchFamily="34" charset="0"/>
              </a:rPr>
              <a:t>Cancel</a:t>
            </a:r>
            <a:r>
              <a:rPr lang="en-GB" sz="3200" b="1" spc="300" dirty="0" smtClean="0">
                <a:solidFill>
                  <a:srgbClr val="FFFFFF"/>
                </a:solidFill>
                <a:latin typeface="Arial" panose="020B0604020202020204" pitchFamily="34" charset="0"/>
                <a:cs typeface="Arial" panose="020B0604020202020204" pitchFamily="34" charset="0"/>
              </a:rPr>
              <a:t>la</a:t>
            </a:r>
            <a:r>
              <a:rPr sz="3200" b="1" spc="300" dirty="0" smtClean="0">
                <a:solidFill>
                  <a:srgbClr val="FFFFFF"/>
                </a:solidFill>
                <a:latin typeface="Arial" panose="020B0604020202020204" pitchFamily="34" charset="0"/>
                <a:cs typeface="Arial" panose="020B0604020202020204" pitchFamily="34" charset="0"/>
              </a:rPr>
              <a:t>tion</a:t>
            </a:r>
            <a:r>
              <a:rPr sz="3200" spc="-345" dirty="0" smtClean="0">
                <a:solidFill>
                  <a:srgbClr val="FFFFFF"/>
                </a:solidFill>
                <a:latin typeface="Arial" panose="020B0604020202020204" pitchFamily="34" charset="0"/>
                <a:cs typeface="Arial" panose="020B0604020202020204" pitchFamily="34" charset="0"/>
              </a:rPr>
              <a:t> </a:t>
            </a:r>
            <a:endParaRPr sz="3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4489450" y="3673475"/>
            <a:ext cx="10363200" cy="60677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4" y="36334"/>
            <a:ext cx="20104100" cy="1130855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89250" y="3216275"/>
            <a:ext cx="4038600" cy="646331"/>
          </a:xfrm>
          <a:prstGeom prst="rect">
            <a:avLst/>
          </a:prstGeom>
        </p:spPr>
        <p:txBody>
          <a:bodyPr vert="horz" wrap="square" lIns="0" tIns="15240" rIns="0" bIns="0" rtlCol="0">
            <a:spAutoFit/>
          </a:bodyPr>
          <a:lstStyle/>
          <a:p>
            <a:pPr marL="12700">
              <a:lnSpc>
                <a:spcPct val="100000"/>
              </a:lnSpc>
              <a:spcBef>
                <a:spcPts val="120"/>
              </a:spcBef>
            </a:pPr>
            <a:r>
              <a:rPr spc="550" dirty="0">
                <a:solidFill>
                  <a:schemeClr val="tx2">
                    <a:lumMod val="60000"/>
                    <a:lumOff val="40000"/>
                  </a:schemeClr>
                </a:solidFill>
                <a:latin typeface="Arial" panose="020B0604020202020204" pitchFamily="34" charset="0"/>
                <a:cs typeface="Arial" panose="020B0604020202020204" pitchFamily="34" charset="0"/>
              </a:rPr>
              <a:t>Conclusion</a:t>
            </a:r>
            <a:r>
              <a:rPr b="0" spc="-615" dirty="0">
                <a:latin typeface="Times New Roman"/>
                <a:cs typeface="Times New Roman"/>
              </a:rPr>
              <a:t> </a:t>
            </a:r>
          </a:p>
        </p:txBody>
      </p:sp>
      <p:sp>
        <p:nvSpPr>
          <p:cNvPr id="4" name="object 4"/>
          <p:cNvSpPr txBox="1">
            <a:spLocks noGrp="1"/>
          </p:cNvSpPr>
          <p:nvPr>
            <p:ph type="body" idx="1"/>
          </p:nvPr>
        </p:nvSpPr>
        <p:spPr>
          <a:xfrm>
            <a:off x="1593850" y="4892675"/>
            <a:ext cx="15404266" cy="4632037"/>
          </a:xfrm>
          <a:prstGeom prst="rect">
            <a:avLst/>
          </a:prstGeom>
        </p:spPr>
        <p:txBody>
          <a:bodyPr vert="horz" wrap="square" lIns="0" tIns="12700" rIns="0" bIns="0" rtlCol="0">
            <a:spAutoFit/>
          </a:bodyPr>
          <a:lstStyle/>
          <a:p>
            <a:pPr marL="1343660" marR="5080">
              <a:lnSpc>
                <a:spcPct val="134200"/>
              </a:lnSpc>
              <a:spcBef>
                <a:spcPts val="100"/>
              </a:spcBef>
              <a:tabLst>
                <a:tab pos="2115185" algn="l"/>
                <a:tab pos="2176780" algn="l"/>
                <a:tab pos="2237740" algn="l"/>
                <a:tab pos="2602865" algn="l"/>
                <a:tab pos="3240405" algn="l"/>
                <a:tab pos="3362960" algn="l"/>
                <a:tab pos="3531870" algn="l"/>
                <a:tab pos="3858895" algn="l"/>
                <a:tab pos="4363085" algn="l"/>
                <a:tab pos="4469130" algn="l"/>
                <a:tab pos="5012690" algn="l"/>
                <a:tab pos="5701030" algn="l"/>
                <a:tab pos="5768975" algn="l"/>
                <a:tab pos="6386195" algn="l"/>
                <a:tab pos="6463665" algn="l"/>
                <a:tab pos="7138670" algn="l"/>
                <a:tab pos="7626350" algn="l"/>
                <a:tab pos="7827645" algn="l"/>
                <a:tab pos="8011159" algn="l"/>
                <a:tab pos="8413750" algn="l"/>
                <a:tab pos="8789035" algn="l"/>
                <a:tab pos="9229090" algn="l"/>
                <a:tab pos="9430385" algn="l"/>
                <a:tab pos="10529570" algn="l"/>
                <a:tab pos="11349990" algn="l"/>
                <a:tab pos="11504930" algn="l"/>
                <a:tab pos="11776075" algn="l"/>
                <a:tab pos="12413615" algn="l"/>
                <a:tab pos="13470255" algn="l"/>
                <a:tab pos="14137005" algn="l"/>
                <a:tab pos="14513560" algn="l"/>
              </a:tabLst>
            </a:pPr>
            <a:r>
              <a:rPr lang="en-GB" sz="2800" dirty="0"/>
              <a:t>This project has guided our path through various aspects of computer science where developing online applications plays a major role. This software package “Airline Management System” provides convenient online uploading of the report from the executive and viewing that report by the managing director in an online fashion. To input the data in a highly validated manner and generate the different reports, involves a complex process that was being done in a based manner. This package is designed and developed in a compact manner, which is ready to meet the user’s specification and to serve them in an effective as well as in an </a:t>
            </a:r>
            <a:r>
              <a:rPr lang="en-GB" sz="2800" dirty="0" smtClean="0"/>
              <a:t>enhanced way.</a:t>
            </a:r>
            <a:endParaRPr sz="2500" spc="-225"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55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521132" y="4787531"/>
            <a:ext cx="6941184" cy="1475105"/>
          </a:xfrm>
          <a:prstGeom prst="rect">
            <a:avLst/>
          </a:prstGeom>
        </p:spPr>
        <p:txBody>
          <a:bodyPr vert="horz" wrap="square" lIns="0" tIns="13970" rIns="0" bIns="0" rtlCol="0">
            <a:spAutoFit/>
          </a:bodyPr>
          <a:lstStyle/>
          <a:p>
            <a:pPr marL="12700">
              <a:lnSpc>
                <a:spcPct val="100000"/>
              </a:lnSpc>
              <a:spcBef>
                <a:spcPts val="110"/>
              </a:spcBef>
              <a:tabLst>
                <a:tab pos="4550410" algn="l"/>
              </a:tabLst>
            </a:pPr>
            <a:r>
              <a:rPr sz="9500" b="0" spc="655" dirty="0">
                <a:solidFill>
                  <a:srgbClr val="FFFFFF"/>
                </a:solidFill>
                <a:latin typeface="Georgia"/>
                <a:cs typeface="Georgia"/>
              </a:rPr>
              <a:t>T</a:t>
            </a:r>
            <a:r>
              <a:rPr sz="9500" b="0" spc="1400" dirty="0">
                <a:solidFill>
                  <a:srgbClr val="FFFFFF"/>
                </a:solidFill>
                <a:latin typeface="Georgia"/>
                <a:cs typeface="Georgia"/>
              </a:rPr>
              <a:t>h</a:t>
            </a:r>
            <a:r>
              <a:rPr sz="9500" b="0" spc="1590" dirty="0">
                <a:solidFill>
                  <a:srgbClr val="FFFFFF"/>
                </a:solidFill>
                <a:latin typeface="Georgia"/>
                <a:cs typeface="Georgia"/>
              </a:rPr>
              <a:t>a</a:t>
            </a:r>
            <a:r>
              <a:rPr sz="9500" b="0" spc="1270" dirty="0">
                <a:solidFill>
                  <a:srgbClr val="FFFFFF"/>
                </a:solidFill>
                <a:latin typeface="Georgia"/>
                <a:cs typeface="Georgia"/>
              </a:rPr>
              <a:t>n</a:t>
            </a:r>
            <a:r>
              <a:rPr sz="9500" b="0" spc="140" dirty="0">
                <a:solidFill>
                  <a:srgbClr val="FFFFFF"/>
                </a:solidFill>
                <a:latin typeface="Georgia"/>
                <a:cs typeface="Georgia"/>
              </a:rPr>
              <a:t>k</a:t>
            </a:r>
            <a:r>
              <a:rPr sz="9500" b="0" dirty="0">
                <a:solidFill>
                  <a:srgbClr val="FFFFFF"/>
                </a:solidFill>
                <a:latin typeface="Times New Roman"/>
                <a:cs typeface="Times New Roman"/>
              </a:rPr>
              <a:t>	</a:t>
            </a:r>
            <a:r>
              <a:rPr sz="9500" b="0" spc="1545" dirty="0">
                <a:solidFill>
                  <a:srgbClr val="FFFFFF"/>
                </a:solidFill>
                <a:latin typeface="Georgia"/>
                <a:cs typeface="Georgia"/>
              </a:rPr>
              <a:t>y</a:t>
            </a:r>
            <a:r>
              <a:rPr sz="9500" b="0" spc="1455" dirty="0">
                <a:solidFill>
                  <a:srgbClr val="FFFFFF"/>
                </a:solidFill>
                <a:latin typeface="Georgia"/>
                <a:cs typeface="Georgia"/>
              </a:rPr>
              <a:t>o</a:t>
            </a:r>
            <a:r>
              <a:rPr sz="9500" b="0" spc="440" dirty="0">
                <a:solidFill>
                  <a:srgbClr val="FFFFFF"/>
                </a:solidFill>
                <a:latin typeface="Georgia"/>
                <a:cs typeface="Georgia"/>
              </a:rPr>
              <a:t>u</a:t>
            </a:r>
            <a:endParaRPr sz="9500">
              <a:latin typeface="Georgia"/>
              <a:cs typeface="Georg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1050" y="5578475"/>
            <a:ext cx="8477001" cy="1754326"/>
          </a:xfrm>
          <a:prstGeom prst="rect">
            <a:avLst/>
          </a:prstGeom>
          <a:noFill/>
        </p:spPr>
        <p:txBody>
          <a:bodyPr wrap="none" rtlCol="0">
            <a:spAutoFit/>
          </a:bodyPr>
          <a:lstStyle/>
          <a:p>
            <a:r>
              <a:rPr lang="en-US" sz="3600" dirty="0" smtClean="0">
                <a:solidFill>
                  <a:schemeClr val="bg1"/>
                </a:solidFill>
              </a:rPr>
              <a:t>MD </a:t>
            </a:r>
            <a:r>
              <a:rPr lang="en-US" sz="3600" dirty="0" err="1" smtClean="0">
                <a:solidFill>
                  <a:schemeClr val="bg1"/>
                </a:solidFill>
              </a:rPr>
              <a:t>Musfiq</a:t>
            </a:r>
            <a:r>
              <a:rPr lang="en-US" sz="3600" dirty="0" smtClean="0">
                <a:solidFill>
                  <a:schemeClr val="bg1"/>
                </a:solidFill>
              </a:rPr>
              <a:t> </a:t>
            </a:r>
            <a:r>
              <a:rPr lang="en-US" sz="3600" dirty="0" err="1" smtClean="0">
                <a:solidFill>
                  <a:schemeClr val="bg1"/>
                </a:solidFill>
              </a:rPr>
              <a:t>Rahman</a:t>
            </a:r>
            <a:r>
              <a:rPr lang="en-US" sz="3600" dirty="0" smtClean="0">
                <a:solidFill>
                  <a:schemeClr val="bg1"/>
                </a:solidFill>
              </a:rPr>
              <a:t>                   19202103329</a:t>
            </a:r>
          </a:p>
          <a:p>
            <a:r>
              <a:rPr lang="en-US" sz="3600" dirty="0" smtClean="0">
                <a:solidFill>
                  <a:schemeClr val="bg1"/>
                </a:solidFill>
              </a:rPr>
              <a:t>MD </a:t>
            </a:r>
            <a:r>
              <a:rPr lang="en-US" sz="3600" dirty="0" err="1" smtClean="0">
                <a:solidFill>
                  <a:schemeClr val="bg1"/>
                </a:solidFill>
              </a:rPr>
              <a:t>Aminul</a:t>
            </a:r>
            <a:r>
              <a:rPr lang="en-US" sz="3600" dirty="0" smtClean="0">
                <a:solidFill>
                  <a:schemeClr val="bg1"/>
                </a:solidFill>
              </a:rPr>
              <a:t> Islam</a:t>
            </a:r>
            <a:r>
              <a:rPr lang="en-US" sz="3600" dirty="0" smtClean="0">
                <a:solidFill>
                  <a:schemeClr val="bg1"/>
                </a:solidFill>
              </a:rPr>
              <a:t>                        19202103334</a:t>
            </a:r>
            <a:endParaRPr lang="en-US" sz="3600" dirty="0" smtClean="0">
              <a:solidFill>
                <a:schemeClr val="bg1"/>
              </a:solidFill>
            </a:endParaRPr>
          </a:p>
          <a:p>
            <a:r>
              <a:rPr lang="en-US" sz="3600" dirty="0" err="1" smtClean="0">
                <a:solidFill>
                  <a:schemeClr val="bg1"/>
                </a:solidFill>
              </a:rPr>
              <a:t>Omme</a:t>
            </a:r>
            <a:r>
              <a:rPr lang="en-US" sz="3600" dirty="0" smtClean="0">
                <a:solidFill>
                  <a:schemeClr val="bg1"/>
                </a:solidFill>
              </a:rPr>
              <a:t> </a:t>
            </a:r>
            <a:r>
              <a:rPr lang="en-US" sz="3600" dirty="0" err="1" smtClean="0">
                <a:solidFill>
                  <a:schemeClr val="bg1"/>
                </a:solidFill>
              </a:rPr>
              <a:t>Habiba</a:t>
            </a:r>
            <a:r>
              <a:rPr lang="en-US" sz="3600" dirty="0" smtClean="0">
                <a:solidFill>
                  <a:schemeClr val="bg1"/>
                </a:solidFill>
              </a:rPr>
              <a:t>                             19202103338</a:t>
            </a:r>
            <a:endParaRPr lang="en-US" sz="3600" dirty="0" smtClean="0">
              <a:solidFill>
                <a:schemeClr val="bg1"/>
              </a:solidFill>
            </a:endParaRPr>
          </a:p>
        </p:txBody>
      </p:sp>
      <p:sp>
        <p:nvSpPr>
          <p:cNvPr id="3" name="Rectangle 2"/>
          <p:cNvSpPr/>
          <p:nvPr/>
        </p:nvSpPr>
        <p:spPr>
          <a:xfrm>
            <a:off x="7308850" y="2454275"/>
            <a:ext cx="4931030" cy="1107996"/>
          </a:xfrm>
          <a:prstGeom prst="rect">
            <a:avLst/>
          </a:prstGeom>
        </p:spPr>
        <p:txBody>
          <a:bodyPr wrap="none">
            <a:spAutoFit/>
          </a:bodyPr>
          <a:lstStyle/>
          <a:p>
            <a:r>
              <a:rPr lang="en-US" sz="6600" dirty="0" smtClean="0">
                <a:solidFill>
                  <a:schemeClr val="accent5">
                    <a:lumMod val="75000"/>
                  </a:schemeClr>
                </a:solidFill>
              </a:rPr>
              <a:t>Presented by-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5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17736004" cy="1130855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5684854" y="2478082"/>
            <a:ext cx="9091596" cy="3936975"/>
          </a:xfrm>
          <a:prstGeom prst="rect">
            <a:avLst/>
          </a:prstGeom>
        </p:spPr>
        <p:txBody>
          <a:bodyPr vert="horz" wrap="square" lIns="0" tIns="12700" rIns="0" bIns="0" rtlCol="0">
            <a:spAutoFit/>
          </a:bodyPr>
          <a:lstStyle/>
          <a:p>
            <a:pPr algn="ctr">
              <a:lnSpc>
                <a:spcPts val="10460"/>
              </a:lnSpc>
              <a:spcBef>
                <a:spcPts val="100"/>
              </a:spcBef>
            </a:pPr>
            <a:r>
              <a:rPr sz="9400" b="0" spc="985" dirty="0">
                <a:latin typeface="Arial" panose="020B0604020202020204" pitchFamily="34" charset="0"/>
                <a:cs typeface="Arial" panose="020B0604020202020204" pitchFamily="34" charset="0"/>
              </a:rPr>
              <a:t>Airline</a:t>
            </a:r>
            <a:endParaRPr sz="9400" dirty="0">
              <a:latin typeface="Arial" panose="020B0604020202020204" pitchFamily="34" charset="0"/>
              <a:cs typeface="Arial" panose="020B0604020202020204" pitchFamily="34" charset="0"/>
            </a:endParaRPr>
          </a:p>
          <a:p>
            <a:pPr marL="12065" marR="5080" algn="ctr">
              <a:lnSpc>
                <a:spcPts val="9640"/>
              </a:lnSpc>
              <a:spcBef>
                <a:spcPts val="865"/>
              </a:spcBef>
            </a:pPr>
            <a:r>
              <a:rPr lang="en-GB" sz="9400" b="0" spc="1470" dirty="0" smtClean="0">
                <a:latin typeface="Arial" panose="020B0604020202020204" pitchFamily="34" charset="0"/>
                <a:cs typeface="Arial" panose="020B0604020202020204" pitchFamily="34" charset="0"/>
              </a:rPr>
              <a:t>Management</a:t>
            </a:r>
            <a:r>
              <a:rPr sz="9400" b="0" spc="1470" dirty="0" smtClean="0">
                <a:latin typeface="Arial" panose="020B0604020202020204" pitchFamily="34" charset="0"/>
                <a:cs typeface="Arial" panose="020B0604020202020204" pitchFamily="34" charset="0"/>
              </a:rPr>
              <a:t>System</a:t>
            </a:r>
            <a:endParaRPr sz="9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58" y="-20288"/>
            <a:ext cx="20104099" cy="1129808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10121" y="1849295"/>
            <a:ext cx="3904615" cy="654050"/>
          </a:xfrm>
          <a:prstGeom prst="rect">
            <a:avLst/>
          </a:prstGeom>
        </p:spPr>
        <p:txBody>
          <a:bodyPr vert="horz" wrap="square" lIns="0" tIns="15240" rIns="0" bIns="0" rtlCol="0">
            <a:spAutoFit/>
          </a:bodyPr>
          <a:lstStyle/>
          <a:p>
            <a:pPr marL="12700">
              <a:lnSpc>
                <a:spcPct val="100000"/>
              </a:lnSpc>
              <a:spcBef>
                <a:spcPts val="120"/>
              </a:spcBef>
            </a:pPr>
            <a:r>
              <a:rPr spc="525" dirty="0">
                <a:solidFill>
                  <a:schemeClr val="tx2">
                    <a:lumMod val="60000"/>
                    <a:lumOff val="40000"/>
                  </a:schemeClr>
                </a:solidFill>
                <a:latin typeface="Arial" panose="020B0604020202020204" pitchFamily="34" charset="0"/>
                <a:cs typeface="Arial" panose="020B0604020202020204" pitchFamily="34" charset="0"/>
              </a:rPr>
              <a:t>Introduction</a:t>
            </a:r>
            <a:r>
              <a:rPr b="0" spc="-615" dirty="0">
                <a:latin typeface="Times New Roman"/>
                <a:cs typeface="Times New Roman"/>
              </a:rPr>
              <a:t> </a:t>
            </a:r>
          </a:p>
        </p:txBody>
      </p:sp>
      <p:sp>
        <p:nvSpPr>
          <p:cNvPr id="4" name="object 4"/>
          <p:cNvSpPr txBox="1"/>
          <p:nvPr/>
        </p:nvSpPr>
        <p:spPr>
          <a:xfrm>
            <a:off x="1201313" y="3140075"/>
            <a:ext cx="15186856" cy="6833281"/>
          </a:xfrm>
          <a:prstGeom prst="rect">
            <a:avLst/>
          </a:prstGeom>
          <a:noFill/>
        </p:spPr>
        <p:txBody>
          <a:bodyPr vert="horz" wrap="square" lIns="0" tIns="13335" rIns="0" bIns="0" rtlCol="0">
            <a:spAutoFit/>
          </a:bodyPr>
          <a:lstStyle/>
          <a:p>
            <a:pPr marL="12700">
              <a:lnSpc>
                <a:spcPct val="100000"/>
              </a:lnSpc>
              <a:spcBef>
                <a:spcPts val="105"/>
              </a:spcBef>
            </a:pPr>
            <a:r>
              <a:rPr sz="3200" b="1" spc="330" dirty="0">
                <a:solidFill>
                  <a:srgbClr val="FFFFFF"/>
                </a:solidFill>
                <a:latin typeface="Trebuchet MS"/>
                <a:cs typeface="Trebuchet MS"/>
              </a:rPr>
              <a:t>Purpose </a:t>
            </a:r>
            <a:r>
              <a:rPr sz="3200" b="1" spc="245" dirty="0">
                <a:solidFill>
                  <a:srgbClr val="FFFFFF"/>
                </a:solidFill>
                <a:latin typeface="Trebuchet MS"/>
                <a:cs typeface="Trebuchet MS"/>
              </a:rPr>
              <a:t>of </a:t>
            </a:r>
            <a:r>
              <a:rPr sz="3200" b="1" spc="320" dirty="0">
                <a:solidFill>
                  <a:srgbClr val="FFFFFF"/>
                </a:solidFill>
                <a:latin typeface="Trebuchet MS"/>
                <a:cs typeface="Trebuchet MS"/>
              </a:rPr>
              <a:t>this</a:t>
            </a:r>
            <a:r>
              <a:rPr sz="3200" b="1" spc="100" dirty="0">
                <a:solidFill>
                  <a:srgbClr val="FFFFFF"/>
                </a:solidFill>
                <a:latin typeface="Trebuchet MS"/>
                <a:cs typeface="Trebuchet MS"/>
              </a:rPr>
              <a:t> </a:t>
            </a:r>
            <a:r>
              <a:rPr sz="3200" b="1" spc="275" dirty="0">
                <a:solidFill>
                  <a:srgbClr val="FFFFFF"/>
                </a:solidFill>
                <a:latin typeface="Trebuchet MS"/>
                <a:cs typeface="Trebuchet MS"/>
              </a:rPr>
              <a:t>project</a:t>
            </a:r>
            <a:r>
              <a:rPr sz="3200" spc="-345" dirty="0">
                <a:solidFill>
                  <a:srgbClr val="FFFFFF"/>
                </a:solidFill>
                <a:latin typeface="Times New Roman"/>
                <a:cs typeface="Times New Roman"/>
              </a:rPr>
              <a:t> </a:t>
            </a:r>
            <a:endParaRPr lang="en-GB" sz="3200" spc="-345" dirty="0" smtClean="0">
              <a:solidFill>
                <a:srgbClr val="FFFFFF"/>
              </a:solidFill>
              <a:latin typeface="Times New Roman"/>
              <a:cs typeface="Times New Roman"/>
            </a:endParaRPr>
          </a:p>
          <a:p>
            <a:pPr marL="12700">
              <a:lnSpc>
                <a:spcPct val="100000"/>
              </a:lnSpc>
              <a:spcBef>
                <a:spcPts val="105"/>
              </a:spcBef>
            </a:pPr>
            <a:endParaRPr sz="2300" dirty="0">
              <a:latin typeface="Times New Roman"/>
              <a:cs typeface="Times New Roman"/>
            </a:endParaRPr>
          </a:p>
          <a:p>
            <a:pPr>
              <a:lnSpc>
                <a:spcPct val="100000"/>
              </a:lnSpc>
            </a:pPr>
            <a:r>
              <a:rPr lang="en-GB" sz="2500" dirty="0">
                <a:solidFill>
                  <a:schemeClr val="bg1"/>
                </a:solidFill>
                <a:latin typeface="Arial" panose="020B0604020202020204" pitchFamily="34" charset="0"/>
                <a:cs typeface="Arial" panose="020B0604020202020204" pitchFamily="34" charset="0"/>
              </a:rPr>
              <a:t>This project on Airline Management System is the automation of the registration process of the airline's system. The system provides information like passenger’s information</a:t>
            </a:r>
            <a:r>
              <a:rPr lang="en-GB" sz="2500" dirty="0" smtClean="0">
                <a:solidFill>
                  <a:schemeClr val="bg1"/>
                </a:solidFill>
                <a:latin typeface="Arial" panose="020B0604020202020204" pitchFamily="34" charset="0"/>
                <a:cs typeface="Arial" panose="020B0604020202020204" pitchFamily="34" charset="0"/>
              </a:rPr>
              <a:t>, flight </a:t>
            </a:r>
            <a:r>
              <a:rPr lang="en-GB" sz="2500" dirty="0">
                <a:solidFill>
                  <a:schemeClr val="bg1"/>
                </a:solidFill>
                <a:latin typeface="Arial" panose="020B0604020202020204" pitchFamily="34" charset="0"/>
                <a:cs typeface="Arial" panose="020B0604020202020204" pitchFamily="34" charset="0"/>
              </a:rPr>
              <a:t>information, list of all </a:t>
            </a:r>
            <a:r>
              <a:rPr lang="en-GB" sz="2500" dirty="0" smtClean="0">
                <a:solidFill>
                  <a:schemeClr val="bg1"/>
                </a:solidFill>
                <a:latin typeface="Arial" panose="020B0604020202020204" pitchFamily="34" charset="0"/>
                <a:cs typeface="Arial" panose="020B0604020202020204" pitchFamily="34" charset="0"/>
              </a:rPr>
              <a:t>passengers,etc. </a:t>
            </a:r>
            <a:r>
              <a:rPr lang="en-GB" sz="2800" dirty="0">
                <a:solidFill>
                  <a:schemeClr val="bg1"/>
                </a:solidFill>
              </a:rPr>
              <a:t>This system is designed to solve </a:t>
            </a:r>
            <a:r>
              <a:rPr lang="en-GB" sz="2800" dirty="0" smtClean="0">
                <a:solidFill>
                  <a:schemeClr val="bg1"/>
                </a:solidFill>
              </a:rPr>
              <a:t>problems related to journey by air. </a:t>
            </a:r>
            <a:r>
              <a:rPr lang="en-GB" sz="2800" dirty="0">
                <a:solidFill>
                  <a:schemeClr val="bg1"/>
                </a:solidFill>
              </a:rPr>
              <a:t>Electronically handling of flight’s record enhances the accuracy, flexibility, reliability and removes the human’s </a:t>
            </a:r>
            <a:r>
              <a:rPr lang="en-GB" sz="2800" dirty="0" smtClean="0">
                <a:solidFill>
                  <a:schemeClr val="bg1"/>
                </a:solidFill>
              </a:rPr>
              <a:t>error.</a:t>
            </a:r>
            <a:endParaRPr sz="2500" dirty="0">
              <a:solidFill>
                <a:schemeClr val="bg1"/>
              </a:solidFill>
              <a:latin typeface="Arial" panose="020B0604020202020204" pitchFamily="34" charset="0"/>
              <a:cs typeface="Arial" panose="020B0604020202020204" pitchFamily="34" charset="0"/>
            </a:endParaRPr>
          </a:p>
          <a:p>
            <a:pPr marL="12700">
              <a:lnSpc>
                <a:spcPct val="100000"/>
              </a:lnSpc>
              <a:spcBef>
                <a:spcPts val="1720"/>
              </a:spcBef>
            </a:pPr>
            <a:endParaRPr lang="en-GB" sz="3200" b="1" spc="325" dirty="0" smtClean="0">
              <a:solidFill>
                <a:srgbClr val="FFFFFF"/>
              </a:solidFill>
              <a:latin typeface="Trebuchet MS"/>
              <a:cs typeface="Times New Roman"/>
            </a:endParaRPr>
          </a:p>
          <a:p>
            <a:pPr marL="12700">
              <a:lnSpc>
                <a:spcPct val="100000"/>
              </a:lnSpc>
              <a:spcBef>
                <a:spcPts val="1720"/>
              </a:spcBef>
            </a:pPr>
            <a:r>
              <a:rPr lang="en-GB" sz="3200" b="1" spc="325" dirty="0" smtClean="0">
                <a:solidFill>
                  <a:srgbClr val="FFFFFF"/>
                </a:solidFill>
                <a:latin typeface="Trebuchet MS"/>
                <a:cs typeface="Times New Roman"/>
              </a:rPr>
              <a:t>Importance of this project</a:t>
            </a:r>
            <a:r>
              <a:rPr sz="3200" spc="-345" dirty="0" smtClean="0">
                <a:solidFill>
                  <a:srgbClr val="FFFFFF"/>
                </a:solidFill>
                <a:latin typeface="Times New Roman"/>
                <a:cs typeface="Times New Roman"/>
              </a:rPr>
              <a:t> </a:t>
            </a:r>
            <a:endParaRPr lang="en-GB" sz="3200" spc="-345" dirty="0" smtClean="0">
              <a:solidFill>
                <a:srgbClr val="FFFFFF"/>
              </a:solidFill>
              <a:latin typeface="Times New Roman"/>
              <a:cs typeface="Times New Roman"/>
            </a:endParaRPr>
          </a:p>
          <a:p>
            <a:endParaRPr lang="en-GB" sz="2300" spc="-345" dirty="0">
              <a:solidFill>
                <a:srgbClr val="FFFFFF"/>
              </a:solidFill>
              <a:latin typeface="Times New Roman"/>
              <a:cs typeface="Times New Roman"/>
            </a:endParaRPr>
          </a:p>
          <a:p>
            <a:r>
              <a:rPr lang="en-GB" sz="2500" dirty="0" smtClean="0">
                <a:solidFill>
                  <a:schemeClr val="bg1"/>
                </a:solidFill>
                <a:latin typeface="Arial" panose="020B0604020202020204" pitchFamily="34" charset="0"/>
                <a:cs typeface="Arial" panose="020B0604020202020204" pitchFamily="34" charset="0"/>
              </a:rPr>
              <a:t>Flight </a:t>
            </a:r>
            <a:r>
              <a:rPr lang="en-GB" sz="2500" dirty="0">
                <a:solidFill>
                  <a:schemeClr val="bg1"/>
                </a:solidFill>
                <a:latin typeface="Arial" panose="020B0604020202020204" pitchFamily="34" charset="0"/>
                <a:cs typeface="Arial" panose="020B0604020202020204" pitchFamily="34" charset="0"/>
              </a:rPr>
              <a:t>Reservation System plays an important role to airlines companies to maximize sales of tickets, increase the number of valuable customers, and also improve the brand image of the company. In this modern era of globalization, most </a:t>
            </a:r>
            <a:r>
              <a:rPr lang="en-GB" sz="2500" dirty="0" smtClean="0">
                <a:solidFill>
                  <a:schemeClr val="bg1"/>
                </a:solidFill>
                <a:latin typeface="Arial" panose="020B0604020202020204" pitchFamily="34" charset="0"/>
                <a:cs typeface="Arial" panose="020B0604020202020204" pitchFamily="34" charset="0"/>
              </a:rPr>
              <a:t>travellers </a:t>
            </a:r>
            <a:r>
              <a:rPr lang="en-GB" sz="2500" dirty="0">
                <a:solidFill>
                  <a:schemeClr val="bg1"/>
                </a:solidFill>
                <a:latin typeface="Arial" panose="020B0604020202020204" pitchFamily="34" charset="0"/>
                <a:cs typeface="Arial" panose="020B0604020202020204" pitchFamily="34" charset="0"/>
              </a:rPr>
              <a:t>use ﬂight as a means of transport</a:t>
            </a:r>
            <a:r>
              <a:rPr lang="en-GB" sz="2500" dirty="0" smtClean="0">
                <a:solidFill>
                  <a:schemeClr val="bg1"/>
                </a:solidFill>
                <a:latin typeface="Arial" panose="020B0604020202020204" pitchFamily="34" charset="0"/>
                <a:cs typeface="Arial" panose="020B0604020202020204" pitchFamily="34" charset="0"/>
              </a:rPr>
              <a:t>. They want a travel arrangement from which all the related work can be done easily. So such a system is very helpful in this case.</a:t>
            </a:r>
            <a:endParaRPr lang="en-GB" sz="2500" dirty="0">
              <a:solidFill>
                <a:schemeClr val="bg1"/>
              </a:solidFill>
              <a:latin typeface="Arial" panose="020B0604020202020204" pitchFamily="34" charset="0"/>
              <a:cs typeface="Arial" panose="020B0604020202020204" pitchFamily="34" charset="0"/>
            </a:endParaRPr>
          </a:p>
          <a:p>
            <a:r>
              <a:rPr lang="en-GB" dirty="0"/>
              <a:t/>
            </a:r>
            <a:br>
              <a:rPr lang="en-GB" dirty="0"/>
            </a:br>
            <a:endParaRPr lang="en-GB" sz="2300" spc="-345" dirty="0" smtClean="0">
              <a:solidFill>
                <a:srgbClr val="FFFFFF"/>
              </a:solidFill>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55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41450" y="2454275"/>
            <a:ext cx="14982825" cy="5751575"/>
          </a:xfrm>
          <a:prstGeom prst="rect">
            <a:avLst/>
          </a:prstGeom>
        </p:spPr>
        <p:txBody>
          <a:bodyPr vert="horz" wrap="square" lIns="0" tIns="209550" rIns="0" bIns="0" rtlCol="0">
            <a:spAutoFit/>
          </a:bodyPr>
          <a:lstStyle/>
          <a:p>
            <a:pPr marL="12700">
              <a:lnSpc>
                <a:spcPct val="100000"/>
              </a:lnSpc>
              <a:spcBef>
                <a:spcPts val="1650"/>
              </a:spcBef>
            </a:pPr>
            <a:r>
              <a:rPr lang="en-GB" sz="4200" b="1" spc="325" dirty="0" smtClean="0">
                <a:solidFill>
                  <a:schemeClr val="tx2">
                    <a:lumMod val="60000"/>
                    <a:lumOff val="40000"/>
                  </a:schemeClr>
                </a:solidFill>
                <a:latin typeface="Trebuchet MS"/>
                <a:cs typeface="Trebuchet MS"/>
              </a:rPr>
              <a:t>   </a:t>
            </a:r>
            <a:r>
              <a:rPr sz="4200" b="1" spc="325" dirty="0" smtClean="0">
                <a:solidFill>
                  <a:schemeClr val="tx2">
                    <a:lumMod val="60000"/>
                    <a:lumOff val="40000"/>
                  </a:schemeClr>
                </a:solidFill>
                <a:latin typeface="Trebuchet MS"/>
                <a:cs typeface="Trebuchet MS"/>
              </a:rPr>
              <a:t>Achievements</a:t>
            </a:r>
            <a:r>
              <a:rPr sz="3600" spc="-345" dirty="0" smtClean="0">
                <a:solidFill>
                  <a:schemeClr val="bg1"/>
                </a:solidFill>
                <a:latin typeface="Times New Roman"/>
                <a:cs typeface="Times New Roman"/>
              </a:rPr>
              <a:t> </a:t>
            </a:r>
            <a:endParaRPr sz="3600" dirty="0">
              <a:solidFill>
                <a:schemeClr val="bg1"/>
              </a:solidFill>
              <a:latin typeface="Times New Roman"/>
              <a:cs typeface="Times New Roman"/>
            </a:endParaRPr>
          </a:p>
          <a:p>
            <a:pPr marL="253365">
              <a:lnSpc>
                <a:spcPct val="100000"/>
              </a:lnSpc>
              <a:spcBef>
                <a:spcPts val="1295"/>
              </a:spcBef>
              <a:tabLst>
                <a:tab pos="1827530" algn="l"/>
                <a:tab pos="2112010" algn="l"/>
                <a:tab pos="3212465" algn="l"/>
                <a:tab pos="4716145" algn="l"/>
                <a:tab pos="6153150" algn="l"/>
                <a:tab pos="8046720" algn="l"/>
              </a:tabLst>
            </a:pPr>
            <a:r>
              <a:rPr lang="en-GB" sz="2400" dirty="0" smtClean="0">
                <a:solidFill>
                  <a:schemeClr val="bg1"/>
                </a:solidFill>
              </a:rPr>
              <a:t>     </a:t>
            </a:r>
          </a:p>
          <a:p>
            <a:pPr marL="253365">
              <a:lnSpc>
                <a:spcPct val="100000"/>
              </a:lnSpc>
              <a:spcBef>
                <a:spcPts val="1295"/>
              </a:spcBef>
              <a:tabLst>
                <a:tab pos="1827530" algn="l"/>
                <a:tab pos="2112010" algn="l"/>
                <a:tab pos="3212465" algn="l"/>
                <a:tab pos="4716145" algn="l"/>
                <a:tab pos="6153150" algn="l"/>
                <a:tab pos="8046720" algn="l"/>
              </a:tabLst>
            </a:pPr>
            <a:r>
              <a:rPr lang="en-GB" sz="2400" dirty="0" smtClean="0">
                <a:solidFill>
                  <a:schemeClr val="bg1"/>
                </a:solidFill>
              </a:rPr>
              <a:t>       </a:t>
            </a:r>
            <a:r>
              <a:rPr lang="en-GB" sz="2800" dirty="0" smtClean="0">
                <a:solidFill>
                  <a:schemeClr val="bg1"/>
                </a:solidFill>
                <a:latin typeface="Arial" panose="020B0604020202020204" pitchFamily="34" charset="0"/>
                <a:cs typeface="Arial" panose="020B0604020202020204" pitchFamily="34" charset="0"/>
              </a:rPr>
              <a:t>The </a:t>
            </a:r>
            <a:r>
              <a:rPr lang="en-GB" sz="2800" dirty="0">
                <a:solidFill>
                  <a:schemeClr val="bg1"/>
                </a:solidFill>
                <a:latin typeface="Arial" panose="020B0604020202020204" pitchFamily="34" charset="0"/>
                <a:cs typeface="Arial" panose="020B0604020202020204" pitchFamily="34" charset="0"/>
              </a:rPr>
              <a:t>system is designed to achieve the following: </a:t>
            </a:r>
            <a:endParaRPr lang="en-GB" sz="2800" dirty="0" smtClean="0">
              <a:solidFill>
                <a:schemeClr val="bg1"/>
              </a:solidFill>
              <a:latin typeface="Arial" panose="020B0604020202020204" pitchFamily="34" charset="0"/>
              <a:cs typeface="Arial" panose="020B0604020202020204" pitchFamily="34" charset="0"/>
            </a:endParaRPr>
          </a:p>
          <a:p>
            <a:pPr marL="253365">
              <a:lnSpc>
                <a:spcPct val="100000"/>
              </a:lnSpc>
              <a:spcBef>
                <a:spcPts val="1295"/>
              </a:spcBef>
              <a:tabLst>
                <a:tab pos="1827530" algn="l"/>
                <a:tab pos="2112010" algn="l"/>
                <a:tab pos="3212465" algn="l"/>
                <a:tab pos="4716145" algn="l"/>
                <a:tab pos="6153150" algn="l"/>
                <a:tab pos="8046720" algn="l"/>
              </a:tabLst>
            </a:pPr>
            <a:r>
              <a:rPr lang="en-GB" sz="2500" dirty="0" smtClean="0">
                <a:solidFill>
                  <a:schemeClr val="bg1"/>
                </a:solidFill>
                <a:latin typeface="Arial" panose="020B0604020202020204" pitchFamily="34" charset="0"/>
                <a:cs typeface="Arial" panose="020B0604020202020204" pitchFamily="34" charset="0"/>
              </a:rPr>
              <a:t>    </a:t>
            </a:r>
          </a:p>
          <a:p>
            <a:pPr marL="253365">
              <a:lnSpc>
                <a:spcPct val="100000"/>
              </a:lnSpc>
              <a:spcBef>
                <a:spcPts val="1295"/>
              </a:spcBef>
              <a:tabLst>
                <a:tab pos="1827530" algn="l"/>
                <a:tab pos="2112010" algn="l"/>
                <a:tab pos="3212465" algn="l"/>
                <a:tab pos="4716145" algn="l"/>
                <a:tab pos="6153150" algn="l"/>
                <a:tab pos="8046720" algn="l"/>
              </a:tabLst>
            </a:pPr>
            <a:r>
              <a:rPr lang="en-GB" sz="2500" dirty="0">
                <a:solidFill>
                  <a:schemeClr val="bg1"/>
                </a:solidFill>
                <a:latin typeface="Arial" panose="020B0604020202020204" pitchFamily="34" charset="0"/>
                <a:cs typeface="Arial" panose="020B0604020202020204" pitchFamily="34" charset="0"/>
              </a:rPr>
              <a:t> </a:t>
            </a:r>
            <a:r>
              <a:rPr lang="en-GB" sz="2500" dirty="0" smtClean="0">
                <a:solidFill>
                  <a:schemeClr val="bg1"/>
                </a:solidFill>
                <a:latin typeface="Arial" panose="020B0604020202020204" pitchFamily="34" charset="0"/>
                <a:cs typeface="Arial" panose="020B0604020202020204" pitchFamily="34" charset="0"/>
              </a:rPr>
              <a:t>   * Create </a:t>
            </a:r>
            <a:r>
              <a:rPr lang="en-GB" sz="2500" dirty="0">
                <a:solidFill>
                  <a:schemeClr val="bg1"/>
                </a:solidFill>
                <a:latin typeface="Arial" panose="020B0604020202020204" pitchFamily="34" charset="0"/>
                <a:cs typeface="Arial" panose="020B0604020202020204" pitchFamily="34" charset="0"/>
              </a:rPr>
              <a:t>an online system for customers to view all domestic ﬂights</a:t>
            </a:r>
            <a:r>
              <a:rPr lang="en-GB" sz="2500" dirty="0" smtClean="0">
                <a:solidFill>
                  <a:schemeClr val="bg1"/>
                </a:solidFill>
                <a:latin typeface="Arial" panose="020B0604020202020204" pitchFamily="34" charset="0"/>
                <a:cs typeface="Arial" panose="020B0604020202020204" pitchFamily="34" charset="0"/>
              </a:rPr>
              <a:t>.</a:t>
            </a:r>
          </a:p>
          <a:p>
            <a:pPr marL="253365">
              <a:lnSpc>
                <a:spcPct val="100000"/>
              </a:lnSpc>
              <a:spcBef>
                <a:spcPts val="1295"/>
              </a:spcBef>
              <a:tabLst>
                <a:tab pos="1827530" algn="l"/>
                <a:tab pos="2112010" algn="l"/>
                <a:tab pos="3212465" algn="l"/>
                <a:tab pos="4716145" algn="l"/>
                <a:tab pos="6153150" algn="l"/>
                <a:tab pos="8046720" algn="l"/>
              </a:tabLst>
            </a:pPr>
            <a:r>
              <a:rPr lang="en-GB" sz="2500" dirty="0" smtClean="0">
                <a:solidFill>
                  <a:schemeClr val="bg1"/>
                </a:solidFill>
                <a:latin typeface="Arial" panose="020B0604020202020204" pitchFamily="34" charset="0"/>
                <a:cs typeface="Arial" panose="020B0604020202020204" pitchFamily="34" charset="0"/>
              </a:rPr>
              <a:t>    *  </a:t>
            </a:r>
            <a:r>
              <a:rPr lang="en-GB" sz="2500" dirty="0">
                <a:solidFill>
                  <a:schemeClr val="bg1"/>
                </a:solidFill>
                <a:latin typeface="Arial" panose="020B0604020202020204" pitchFamily="34" charset="0"/>
                <a:cs typeface="Arial" panose="020B0604020202020204" pitchFamily="34" charset="0"/>
              </a:rPr>
              <a:t>Create an online system for customers to view domestic ﬂight schedule and their ﬂight rates</a:t>
            </a:r>
            <a:r>
              <a:rPr lang="en-GB" sz="2500" dirty="0" smtClean="0">
                <a:solidFill>
                  <a:schemeClr val="bg1"/>
                </a:solidFill>
                <a:latin typeface="Arial" panose="020B0604020202020204" pitchFamily="34" charset="0"/>
                <a:cs typeface="Arial" panose="020B0604020202020204" pitchFamily="34" charset="0"/>
              </a:rPr>
              <a:t>.</a:t>
            </a:r>
          </a:p>
          <a:p>
            <a:pPr marL="253365">
              <a:lnSpc>
                <a:spcPct val="100000"/>
              </a:lnSpc>
              <a:spcBef>
                <a:spcPts val="1295"/>
              </a:spcBef>
              <a:tabLst>
                <a:tab pos="1827530" algn="l"/>
                <a:tab pos="2112010" algn="l"/>
                <a:tab pos="3212465" algn="l"/>
                <a:tab pos="4716145" algn="l"/>
                <a:tab pos="6153150" algn="l"/>
                <a:tab pos="8046720" algn="l"/>
              </a:tabLst>
            </a:pPr>
            <a:r>
              <a:rPr lang="en-GB" sz="2500" dirty="0" smtClean="0">
                <a:solidFill>
                  <a:schemeClr val="bg1"/>
                </a:solidFill>
                <a:latin typeface="Arial" panose="020B0604020202020204" pitchFamily="34" charset="0"/>
                <a:cs typeface="Arial" panose="020B0604020202020204" pitchFamily="34" charset="0"/>
              </a:rPr>
              <a:t>    *  </a:t>
            </a:r>
            <a:r>
              <a:rPr lang="en-GB" sz="2500" dirty="0">
                <a:solidFill>
                  <a:schemeClr val="bg1"/>
                </a:solidFill>
                <a:latin typeface="Arial" panose="020B0604020202020204" pitchFamily="34" charset="0"/>
                <a:cs typeface="Arial" panose="020B0604020202020204" pitchFamily="34" charset="0"/>
              </a:rPr>
              <a:t>Enable online ﬂight reservations</a:t>
            </a:r>
            <a:r>
              <a:rPr lang="en-GB" sz="2500" dirty="0" smtClean="0">
                <a:solidFill>
                  <a:schemeClr val="bg1"/>
                </a:solidFill>
                <a:latin typeface="Arial" panose="020B0604020202020204" pitchFamily="34" charset="0"/>
                <a:cs typeface="Arial" panose="020B0604020202020204" pitchFamily="34" charset="0"/>
              </a:rPr>
              <a:t>.</a:t>
            </a:r>
          </a:p>
          <a:p>
            <a:pPr marL="253365">
              <a:lnSpc>
                <a:spcPct val="100000"/>
              </a:lnSpc>
              <a:spcBef>
                <a:spcPts val="1295"/>
              </a:spcBef>
              <a:tabLst>
                <a:tab pos="1827530" algn="l"/>
                <a:tab pos="2112010" algn="l"/>
                <a:tab pos="3212465" algn="l"/>
                <a:tab pos="4716145" algn="l"/>
                <a:tab pos="6153150" algn="l"/>
                <a:tab pos="8046720" algn="l"/>
              </a:tabLst>
            </a:pPr>
            <a:r>
              <a:rPr lang="en-GB" sz="2500" dirty="0" smtClean="0">
                <a:solidFill>
                  <a:schemeClr val="bg1"/>
                </a:solidFill>
                <a:latin typeface="Arial" panose="020B0604020202020204" pitchFamily="34" charset="0"/>
                <a:cs typeface="Arial" panose="020B0604020202020204" pitchFamily="34" charset="0"/>
              </a:rPr>
              <a:t>    *  Makes </a:t>
            </a:r>
            <a:r>
              <a:rPr lang="en-GB" sz="2500" dirty="0">
                <a:solidFill>
                  <a:schemeClr val="bg1"/>
                </a:solidFill>
                <a:latin typeface="Arial" panose="020B0604020202020204" pitchFamily="34" charset="0"/>
                <a:cs typeface="Arial" panose="020B0604020202020204" pitchFamily="34" charset="0"/>
              </a:rPr>
              <a:t>available the number of ﬂights operated by an airline</a:t>
            </a:r>
            <a:r>
              <a:rPr lang="en-GB" sz="2500" dirty="0" smtClean="0">
                <a:solidFill>
                  <a:schemeClr val="bg1"/>
                </a:solidFill>
                <a:latin typeface="Arial" panose="020B0604020202020204" pitchFamily="34" charset="0"/>
                <a:cs typeface="Arial" panose="020B0604020202020204" pitchFamily="34" charset="0"/>
              </a:rPr>
              <a:t>.</a:t>
            </a:r>
          </a:p>
          <a:p>
            <a:pPr marL="253365">
              <a:lnSpc>
                <a:spcPct val="100000"/>
              </a:lnSpc>
              <a:spcBef>
                <a:spcPts val="1295"/>
              </a:spcBef>
              <a:tabLst>
                <a:tab pos="1827530" algn="l"/>
                <a:tab pos="2112010" algn="l"/>
                <a:tab pos="3212465" algn="l"/>
                <a:tab pos="4716145" algn="l"/>
                <a:tab pos="6153150" algn="l"/>
                <a:tab pos="8046720" algn="l"/>
              </a:tabLst>
            </a:pPr>
            <a:r>
              <a:rPr lang="en-GB" sz="2500" dirty="0" smtClean="0">
                <a:solidFill>
                  <a:schemeClr val="bg1"/>
                </a:solidFill>
                <a:latin typeface="Arial" panose="020B0604020202020204" pitchFamily="34" charset="0"/>
                <a:cs typeface="Arial" panose="020B0604020202020204" pitchFamily="34" charset="0"/>
              </a:rPr>
              <a:t>    *  </a:t>
            </a:r>
            <a:r>
              <a:rPr lang="en-GB" sz="2500" dirty="0">
                <a:solidFill>
                  <a:schemeClr val="bg1"/>
                </a:solidFill>
                <a:latin typeface="Arial" panose="020B0604020202020204" pitchFamily="34" charset="0"/>
                <a:cs typeface="Arial" panose="020B0604020202020204" pitchFamily="34" charset="0"/>
              </a:rPr>
              <a:t>Maintain a robust database for ﬂight information management</a:t>
            </a:r>
            <a:r>
              <a:rPr lang="en-GB" sz="2500" dirty="0" smtClean="0">
                <a:solidFill>
                  <a:schemeClr val="bg1"/>
                </a:solidFill>
                <a:latin typeface="Arial" panose="020B0604020202020204" pitchFamily="34" charset="0"/>
                <a:cs typeface="Arial" panose="020B0604020202020204" pitchFamily="34" charset="0"/>
              </a:rPr>
              <a:t>.</a:t>
            </a:r>
            <a:endParaRPr lang="en-GB" sz="2500" spc="-380" dirty="0">
              <a:solidFill>
                <a:schemeClr val="bg1"/>
              </a:solidFill>
              <a:latin typeface="Arial" panose="020B0604020202020204" pitchFamily="34" charset="0"/>
              <a:cs typeface="Arial" panose="020B0604020202020204" pitchFamily="34" charset="0"/>
            </a:endParaRPr>
          </a:p>
          <a:p>
            <a:pPr marL="253365">
              <a:lnSpc>
                <a:spcPct val="100000"/>
              </a:lnSpc>
              <a:spcBef>
                <a:spcPts val="1295"/>
              </a:spcBef>
              <a:tabLst>
                <a:tab pos="1827530" algn="l"/>
                <a:tab pos="2112010" algn="l"/>
                <a:tab pos="3212465" algn="l"/>
                <a:tab pos="4716145" algn="l"/>
                <a:tab pos="6153150" algn="l"/>
                <a:tab pos="8046720" algn="l"/>
              </a:tabLst>
            </a:pPr>
            <a:endParaRPr sz="2150" dirty="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099" y="794"/>
            <a:ext cx="20104100" cy="11308556"/>
          </a:xfrm>
          <a:prstGeom prst="rect">
            <a:avLst/>
          </a:prstGeom>
          <a:blipFill>
            <a:blip r:embed="rId2" cstate="print"/>
            <a:stretch>
              <a:fillRect/>
            </a:stretch>
          </a:blipFill>
        </p:spPr>
        <p:txBody>
          <a:bodyPr wrap="square" lIns="0" tIns="0" rIns="0" bIns="0" rtlCol="0"/>
          <a:lstStyle/>
          <a:p>
            <a:r>
              <a:rPr lang="en-GB"/>
              <a:t>The main objective of the Airlines Reservation System is to manage the details of Airlines Ticket, Flights, Customer, Booking, Venders. It manages all the information about Airlines Ticket, Bookings, Venders, Airlines Ticket.</a:t>
            </a:r>
            <a:endParaRPr/>
          </a:p>
        </p:txBody>
      </p:sp>
      <p:sp>
        <p:nvSpPr>
          <p:cNvPr id="3" name="object 3"/>
          <p:cNvSpPr txBox="1">
            <a:spLocks noGrp="1"/>
          </p:cNvSpPr>
          <p:nvPr>
            <p:ph type="title"/>
          </p:nvPr>
        </p:nvSpPr>
        <p:spPr>
          <a:xfrm>
            <a:off x="298450" y="2477548"/>
            <a:ext cx="18340051" cy="654050"/>
          </a:xfrm>
          <a:prstGeom prst="rect">
            <a:avLst/>
          </a:prstGeom>
        </p:spPr>
        <p:txBody>
          <a:bodyPr vert="horz" wrap="square" lIns="0" tIns="15240" rIns="0" bIns="0" rtlCol="0">
            <a:spAutoFit/>
          </a:bodyPr>
          <a:lstStyle/>
          <a:p>
            <a:pPr marL="14303375">
              <a:lnSpc>
                <a:spcPct val="100000"/>
              </a:lnSpc>
              <a:spcBef>
                <a:spcPts val="120"/>
              </a:spcBef>
            </a:pPr>
            <a:r>
              <a:rPr spc="365" dirty="0">
                <a:solidFill>
                  <a:schemeClr val="tx2">
                    <a:lumMod val="60000"/>
                    <a:lumOff val="40000"/>
                  </a:schemeClr>
                </a:solidFill>
              </a:rPr>
              <a:t>Ob</a:t>
            </a:r>
            <a:r>
              <a:rPr spc="395" dirty="0">
                <a:solidFill>
                  <a:schemeClr val="tx2">
                    <a:lumMod val="60000"/>
                    <a:lumOff val="40000"/>
                  </a:schemeClr>
                </a:solidFill>
              </a:rPr>
              <a:t>j</a:t>
            </a:r>
            <a:r>
              <a:rPr spc="545" dirty="0">
                <a:solidFill>
                  <a:schemeClr val="tx2">
                    <a:lumMod val="60000"/>
                    <a:lumOff val="40000"/>
                  </a:schemeClr>
                </a:solidFill>
              </a:rPr>
              <a:t>ecti</a:t>
            </a:r>
            <a:r>
              <a:rPr spc="484" dirty="0">
                <a:solidFill>
                  <a:schemeClr val="tx2">
                    <a:lumMod val="60000"/>
                    <a:lumOff val="40000"/>
                  </a:schemeClr>
                </a:solidFill>
              </a:rPr>
              <a:t>v</a:t>
            </a:r>
            <a:r>
              <a:rPr spc="55" dirty="0">
                <a:solidFill>
                  <a:schemeClr val="tx2">
                    <a:lumMod val="60000"/>
                    <a:lumOff val="40000"/>
                  </a:schemeClr>
                </a:solidFill>
              </a:rPr>
              <a:t>e</a:t>
            </a:r>
          </a:p>
        </p:txBody>
      </p:sp>
      <p:sp>
        <p:nvSpPr>
          <p:cNvPr id="6" name="TextBox 5"/>
          <p:cNvSpPr txBox="1"/>
          <p:nvPr/>
        </p:nvSpPr>
        <p:spPr>
          <a:xfrm>
            <a:off x="9290050" y="3749675"/>
            <a:ext cx="9651375" cy="3170099"/>
          </a:xfrm>
          <a:prstGeom prst="rect">
            <a:avLst/>
          </a:prstGeom>
          <a:noFill/>
        </p:spPr>
        <p:txBody>
          <a:bodyPr wrap="square" rtlCol="0">
            <a:spAutoFit/>
          </a:bodyPr>
          <a:lstStyle/>
          <a:p>
            <a:r>
              <a:rPr lang="en-GB" sz="2500" dirty="0">
                <a:solidFill>
                  <a:schemeClr val="bg1"/>
                </a:solidFill>
                <a:latin typeface="Arial" panose="020B0604020202020204" pitchFamily="34" charset="0"/>
                <a:cs typeface="Arial" panose="020B0604020202020204" pitchFamily="34" charset="0"/>
              </a:rPr>
              <a:t>The main objective of the Airlines Reservation System is to manage the details of Airlines Ticket, Flights, Customer, Booking, Venders. It manages all the information about Airlines Ticket, Bookings, Venders, Airlines Ticket</a:t>
            </a:r>
            <a:r>
              <a:rPr lang="en-GB" sz="2500" dirty="0" smtClean="0">
                <a:solidFill>
                  <a:schemeClr val="bg1"/>
                </a:solidFill>
                <a:latin typeface="Arial" panose="020B0604020202020204" pitchFamily="34" charset="0"/>
                <a:cs typeface="Arial" panose="020B0604020202020204" pitchFamily="34" charset="0"/>
              </a:rPr>
              <a:t>.</a:t>
            </a:r>
            <a:r>
              <a:rPr lang="en-GB" dirty="0"/>
              <a:t> </a:t>
            </a:r>
            <a:r>
              <a:rPr lang="en-GB" sz="2500" dirty="0" smtClean="0">
                <a:solidFill>
                  <a:schemeClr val="bg1"/>
                </a:solidFill>
                <a:latin typeface="Arial" panose="020B0604020202020204" pitchFamily="34" charset="0"/>
                <a:cs typeface="Arial" panose="020B0604020202020204" pitchFamily="34" charset="0"/>
              </a:rPr>
              <a:t>It is </a:t>
            </a:r>
            <a:r>
              <a:rPr lang="en-GB" sz="2500" dirty="0">
                <a:solidFill>
                  <a:schemeClr val="bg1"/>
                </a:solidFill>
                <a:latin typeface="Arial" panose="020B0604020202020204" pitchFamily="34" charset="0"/>
                <a:cs typeface="Arial" panose="020B0604020202020204" pitchFamily="34" charset="0"/>
              </a:rPr>
              <a:t>a system in which information about flight </a:t>
            </a:r>
            <a:r>
              <a:rPr lang="en-GB" sz="2500" dirty="0" smtClean="0">
                <a:solidFill>
                  <a:schemeClr val="bg1"/>
                </a:solidFill>
                <a:latin typeface="Arial" panose="020B0604020202020204" pitchFamily="34" charset="0"/>
                <a:cs typeface="Arial" panose="020B0604020202020204" pitchFamily="34" charset="0"/>
              </a:rPr>
              <a:t>schedules, their </a:t>
            </a:r>
            <a:r>
              <a:rPr lang="en-GB" sz="2500" dirty="0">
                <a:solidFill>
                  <a:schemeClr val="bg1"/>
                </a:solidFill>
                <a:latin typeface="Arial" panose="020B0604020202020204" pitchFamily="34" charset="0"/>
                <a:cs typeface="Arial" panose="020B0604020202020204" pitchFamily="34" charset="0"/>
              </a:rPr>
              <a:t>availability </a:t>
            </a:r>
            <a:r>
              <a:rPr lang="en-GB" sz="2500" dirty="0" smtClean="0">
                <a:solidFill>
                  <a:schemeClr val="bg1"/>
                </a:solidFill>
                <a:latin typeface="Arial" panose="020B0604020202020204" pitchFamily="34" charset="0"/>
                <a:cs typeface="Arial" panose="020B0604020202020204" pitchFamily="34" charset="0"/>
              </a:rPr>
              <a:t>and </a:t>
            </a:r>
            <a:r>
              <a:rPr lang="en-GB" sz="2500" dirty="0">
                <a:solidFill>
                  <a:schemeClr val="bg1"/>
                </a:solidFill>
                <a:latin typeface="Arial" panose="020B0604020202020204" pitchFamily="34" charset="0"/>
                <a:cs typeface="Arial" panose="020B0604020202020204" pitchFamily="34" charset="0"/>
              </a:rPr>
              <a:t>other connected information </a:t>
            </a:r>
            <a:r>
              <a:rPr lang="en-GB" sz="2500" dirty="0" smtClean="0">
                <a:solidFill>
                  <a:schemeClr val="bg1"/>
                </a:solidFill>
                <a:latin typeface="Arial" panose="020B0604020202020204" pitchFamily="34" charset="0"/>
                <a:cs typeface="Arial" panose="020B0604020202020204" pitchFamily="34" charset="0"/>
              </a:rPr>
              <a:t>and also </a:t>
            </a:r>
            <a:r>
              <a:rPr lang="en-GB" sz="2500" dirty="0">
                <a:solidFill>
                  <a:schemeClr val="bg1"/>
                </a:solidFill>
                <a:latin typeface="Arial" panose="020B0604020202020204" pitchFamily="34" charset="0"/>
                <a:cs typeface="Arial" panose="020B0604020202020204" pitchFamily="34" charset="0"/>
              </a:rPr>
              <a:t>services about the airlines which helps in booking or issuing the tickets to the customers through which airline inventory is maintained, reservations can be </a:t>
            </a:r>
            <a:r>
              <a:rPr lang="en-GB" sz="2500" dirty="0" smtClean="0">
                <a:solidFill>
                  <a:schemeClr val="bg1"/>
                </a:solidFill>
                <a:latin typeface="Arial" panose="020B0604020202020204" pitchFamily="34" charset="0"/>
                <a:cs typeface="Arial" panose="020B0604020202020204" pitchFamily="34" charset="0"/>
              </a:rPr>
              <a:t>made.</a:t>
            </a:r>
            <a:endParaRPr lang="en-US" sz="25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1422" y="1409518"/>
            <a:ext cx="6704965" cy="654050"/>
          </a:xfrm>
          <a:prstGeom prst="rect">
            <a:avLst/>
          </a:prstGeom>
        </p:spPr>
        <p:txBody>
          <a:bodyPr vert="horz" wrap="square" lIns="0" tIns="15240" rIns="0" bIns="0" rtlCol="0">
            <a:spAutoFit/>
          </a:bodyPr>
          <a:lstStyle/>
          <a:p>
            <a:pPr marL="12700">
              <a:lnSpc>
                <a:spcPct val="100000"/>
              </a:lnSpc>
              <a:spcBef>
                <a:spcPts val="120"/>
              </a:spcBef>
              <a:tabLst>
                <a:tab pos="2430780" algn="l"/>
              </a:tabLst>
            </a:pPr>
            <a:r>
              <a:rPr spc="620" dirty="0">
                <a:solidFill>
                  <a:schemeClr val="tx2">
                    <a:lumMod val="60000"/>
                    <a:lumOff val="40000"/>
                  </a:schemeClr>
                </a:solidFill>
              </a:rPr>
              <a:t>System</a:t>
            </a:r>
            <a:r>
              <a:rPr b="0" spc="620" dirty="0">
                <a:solidFill>
                  <a:schemeClr val="tx2">
                    <a:lumMod val="60000"/>
                    <a:lumOff val="40000"/>
                  </a:schemeClr>
                </a:solidFill>
                <a:latin typeface="Times New Roman"/>
                <a:cs typeface="Times New Roman"/>
              </a:rPr>
              <a:t>	</a:t>
            </a:r>
            <a:r>
              <a:rPr spc="530" dirty="0">
                <a:solidFill>
                  <a:schemeClr val="tx2">
                    <a:lumMod val="60000"/>
                    <a:lumOff val="40000"/>
                  </a:schemeClr>
                </a:solidFill>
              </a:rPr>
              <a:t>Requirements</a:t>
            </a:r>
            <a:r>
              <a:rPr b="0" spc="-615" dirty="0">
                <a:solidFill>
                  <a:schemeClr val="tx2">
                    <a:lumMod val="60000"/>
                    <a:lumOff val="40000"/>
                  </a:schemeClr>
                </a:solidFill>
                <a:latin typeface="Times New Roman"/>
                <a:cs typeface="Times New Roman"/>
              </a:rPr>
              <a:t> </a:t>
            </a:r>
          </a:p>
        </p:txBody>
      </p:sp>
      <p:sp>
        <p:nvSpPr>
          <p:cNvPr id="3" name="object 3"/>
          <p:cNvSpPr txBox="1"/>
          <p:nvPr/>
        </p:nvSpPr>
        <p:spPr>
          <a:xfrm>
            <a:off x="2133830" y="2438525"/>
            <a:ext cx="8756419" cy="1708801"/>
          </a:xfrm>
          <a:prstGeom prst="rect">
            <a:avLst/>
          </a:prstGeom>
        </p:spPr>
        <p:txBody>
          <a:bodyPr vert="horz" wrap="square" lIns="0" tIns="193675" rIns="0" bIns="0" rtlCol="0">
            <a:spAutoFit/>
          </a:bodyPr>
          <a:lstStyle/>
          <a:p>
            <a:pPr marL="12700">
              <a:lnSpc>
                <a:spcPct val="100000"/>
              </a:lnSpc>
              <a:spcBef>
                <a:spcPts val="1525"/>
              </a:spcBef>
              <a:tabLst>
                <a:tab pos="2065020" algn="l"/>
                <a:tab pos="2316480" algn="l"/>
                <a:tab pos="4269740" algn="l"/>
                <a:tab pos="4951095" algn="l"/>
                <a:tab pos="5772150" algn="l"/>
                <a:tab pos="6247765" algn="l"/>
              </a:tabLst>
            </a:pPr>
            <a:r>
              <a:rPr sz="2500" b="1" spc="434" dirty="0">
                <a:solidFill>
                  <a:srgbClr val="FFFFFF"/>
                </a:solidFill>
                <a:latin typeface="Arial" panose="020B0604020202020204" pitchFamily="34" charset="0"/>
                <a:cs typeface="Arial" panose="020B0604020202020204" pitchFamily="34" charset="0"/>
              </a:rPr>
              <a:t>Processor</a:t>
            </a:r>
            <a:r>
              <a:rPr sz="2500" spc="434" dirty="0">
                <a:solidFill>
                  <a:srgbClr val="FFFFFF"/>
                </a:solidFill>
                <a:latin typeface="Arial" panose="020B0604020202020204" pitchFamily="34" charset="0"/>
                <a:cs typeface="Arial" panose="020B0604020202020204" pitchFamily="34" charset="0"/>
              </a:rPr>
              <a:t>	</a:t>
            </a:r>
            <a:r>
              <a:rPr sz="2500" b="1" spc="-180" dirty="0">
                <a:solidFill>
                  <a:srgbClr val="FFFFFF"/>
                </a:solidFill>
                <a:latin typeface="Arial" panose="020B0604020202020204" pitchFamily="34" charset="0"/>
                <a:cs typeface="Arial" panose="020B0604020202020204" pitchFamily="34" charset="0"/>
              </a:rPr>
              <a:t>:</a:t>
            </a:r>
            <a:r>
              <a:rPr sz="2500" spc="-180" dirty="0">
                <a:solidFill>
                  <a:srgbClr val="FFFFFF"/>
                </a:solidFill>
                <a:latin typeface="Arial" panose="020B0604020202020204" pitchFamily="34" charset="0"/>
                <a:cs typeface="Arial" panose="020B0604020202020204" pitchFamily="34" charset="0"/>
              </a:rPr>
              <a:t>	</a:t>
            </a:r>
            <a:r>
              <a:rPr sz="2500" spc="295" dirty="0">
                <a:solidFill>
                  <a:srgbClr val="FFFFFF"/>
                </a:solidFill>
                <a:latin typeface="Arial" panose="020B0604020202020204" pitchFamily="34" charset="0"/>
                <a:cs typeface="Arial" panose="020B0604020202020204" pitchFamily="34" charset="0"/>
              </a:rPr>
              <a:t>Preferably	</a:t>
            </a:r>
            <a:r>
              <a:rPr sz="2500" spc="150" dirty="0">
                <a:solidFill>
                  <a:srgbClr val="FFFFFF"/>
                </a:solidFill>
                <a:latin typeface="Arial" panose="020B0604020202020204" pitchFamily="34" charset="0"/>
                <a:cs typeface="Arial" panose="020B0604020202020204" pitchFamily="34" charset="0"/>
              </a:rPr>
              <a:t>3.</a:t>
            </a:r>
            <a:r>
              <a:rPr sz="2500" spc="-335" dirty="0">
                <a:solidFill>
                  <a:srgbClr val="FFFFFF"/>
                </a:solidFill>
                <a:latin typeface="Arial" panose="020B0604020202020204" pitchFamily="34" charset="0"/>
                <a:cs typeface="Arial" panose="020B0604020202020204" pitchFamily="34" charset="0"/>
              </a:rPr>
              <a:t> </a:t>
            </a:r>
            <a:r>
              <a:rPr sz="2500" spc="15" dirty="0">
                <a:solidFill>
                  <a:srgbClr val="FFFFFF"/>
                </a:solidFill>
                <a:latin typeface="Arial" panose="020B0604020202020204" pitchFamily="34" charset="0"/>
                <a:cs typeface="Arial" panose="020B0604020202020204" pitchFamily="34" charset="0"/>
              </a:rPr>
              <a:t>0	</a:t>
            </a:r>
            <a:r>
              <a:rPr sz="2500" spc="110" dirty="0">
                <a:solidFill>
                  <a:srgbClr val="FFFFFF"/>
                </a:solidFill>
                <a:latin typeface="Arial" panose="020B0604020202020204" pitchFamily="34" charset="0"/>
                <a:cs typeface="Arial" panose="020B0604020202020204" pitchFamily="34" charset="0"/>
              </a:rPr>
              <a:t>GHz	or	</a:t>
            </a:r>
            <a:r>
              <a:rPr sz="2500" spc="240" dirty="0">
                <a:solidFill>
                  <a:srgbClr val="FFFFFF"/>
                </a:solidFill>
                <a:latin typeface="Arial" panose="020B0604020202020204" pitchFamily="34" charset="0"/>
                <a:cs typeface="Arial" panose="020B0604020202020204" pitchFamily="34" charset="0"/>
              </a:rPr>
              <a:t>Greater.</a:t>
            </a:r>
            <a:endParaRPr sz="2500" dirty="0">
              <a:latin typeface="Arial" panose="020B0604020202020204" pitchFamily="34" charset="0"/>
              <a:cs typeface="Arial" panose="020B0604020202020204" pitchFamily="34" charset="0"/>
            </a:endParaRPr>
          </a:p>
          <a:p>
            <a:pPr marL="12700">
              <a:lnSpc>
                <a:spcPct val="100000"/>
              </a:lnSpc>
              <a:spcBef>
                <a:spcPts val="1430"/>
              </a:spcBef>
              <a:tabLst>
                <a:tab pos="938530" algn="l"/>
                <a:tab pos="1189355" algn="l"/>
                <a:tab pos="1474470" algn="l"/>
                <a:tab pos="2086610" algn="l"/>
                <a:tab pos="2562860" algn="l"/>
              </a:tabLst>
            </a:pPr>
            <a:r>
              <a:rPr sz="2500" b="1" spc="420" dirty="0">
                <a:solidFill>
                  <a:srgbClr val="FFFFFF"/>
                </a:solidFill>
                <a:latin typeface="Arial" panose="020B0604020202020204" pitchFamily="34" charset="0"/>
                <a:cs typeface="Arial" panose="020B0604020202020204" pitchFamily="34" charset="0"/>
              </a:rPr>
              <a:t>RAM</a:t>
            </a:r>
            <a:r>
              <a:rPr sz="2500" spc="420" dirty="0">
                <a:solidFill>
                  <a:srgbClr val="FFFFFF"/>
                </a:solidFill>
                <a:latin typeface="Arial" panose="020B0604020202020204" pitchFamily="34" charset="0"/>
                <a:cs typeface="Arial" panose="020B0604020202020204" pitchFamily="34" charset="0"/>
              </a:rPr>
              <a:t>	</a:t>
            </a:r>
            <a:r>
              <a:rPr sz="2500" b="1" spc="-180" dirty="0">
                <a:solidFill>
                  <a:srgbClr val="FFFFFF"/>
                </a:solidFill>
                <a:latin typeface="Arial" panose="020B0604020202020204" pitchFamily="34" charset="0"/>
                <a:cs typeface="Arial" panose="020B0604020202020204" pitchFamily="34" charset="0"/>
              </a:rPr>
              <a:t>:</a:t>
            </a:r>
            <a:r>
              <a:rPr sz="2500" spc="-180" dirty="0">
                <a:solidFill>
                  <a:srgbClr val="FFFFFF"/>
                </a:solidFill>
                <a:latin typeface="Arial" panose="020B0604020202020204" pitchFamily="34" charset="0"/>
                <a:cs typeface="Arial" panose="020B0604020202020204" pitchFamily="34" charset="0"/>
              </a:rPr>
              <a:t>	</a:t>
            </a:r>
            <a:r>
              <a:rPr lang="en-GB" sz="2500" spc="-70" dirty="0">
                <a:solidFill>
                  <a:srgbClr val="FFFFFF"/>
                </a:solidFill>
                <a:latin typeface="Arial" panose="020B0604020202020204" pitchFamily="34" charset="0"/>
                <a:cs typeface="Arial" panose="020B0604020202020204" pitchFamily="34" charset="0"/>
              </a:rPr>
              <a:t>4</a:t>
            </a:r>
            <a:r>
              <a:rPr sz="2500" spc="-70" dirty="0">
                <a:solidFill>
                  <a:srgbClr val="FFFFFF"/>
                </a:solidFill>
                <a:latin typeface="Arial" panose="020B0604020202020204" pitchFamily="34" charset="0"/>
                <a:cs typeface="Arial" panose="020B0604020202020204" pitchFamily="34" charset="0"/>
              </a:rPr>
              <a:t>	</a:t>
            </a:r>
            <a:r>
              <a:rPr sz="2500" spc="90" dirty="0">
                <a:solidFill>
                  <a:srgbClr val="FFFFFF"/>
                </a:solidFill>
                <a:latin typeface="Arial" panose="020B0604020202020204" pitchFamily="34" charset="0"/>
                <a:cs typeface="Arial" panose="020B0604020202020204" pitchFamily="34" charset="0"/>
              </a:rPr>
              <a:t>GB	</a:t>
            </a:r>
            <a:r>
              <a:rPr sz="2500" spc="110" dirty="0">
                <a:solidFill>
                  <a:srgbClr val="FFFFFF"/>
                </a:solidFill>
                <a:latin typeface="Arial" panose="020B0604020202020204" pitchFamily="34" charset="0"/>
                <a:cs typeface="Arial" panose="020B0604020202020204" pitchFamily="34" charset="0"/>
              </a:rPr>
              <a:t>or	</a:t>
            </a:r>
            <a:r>
              <a:rPr sz="2500" spc="240" dirty="0">
                <a:solidFill>
                  <a:srgbClr val="FFFFFF"/>
                </a:solidFill>
                <a:latin typeface="Arial" panose="020B0604020202020204" pitchFamily="34" charset="0"/>
                <a:cs typeface="Arial" panose="020B0604020202020204" pitchFamily="34" charset="0"/>
              </a:rPr>
              <a:t>Greater.</a:t>
            </a:r>
            <a:endParaRPr sz="2500" dirty="0">
              <a:latin typeface="Arial" panose="020B0604020202020204" pitchFamily="34" charset="0"/>
              <a:cs typeface="Arial" panose="020B0604020202020204" pitchFamily="34" charset="0"/>
            </a:endParaRPr>
          </a:p>
          <a:p>
            <a:pPr marL="12700">
              <a:lnSpc>
                <a:spcPct val="100000"/>
              </a:lnSpc>
              <a:spcBef>
                <a:spcPts val="1430"/>
              </a:spcBef>
              <a:tabLst>
                <a:tab pos="952500" algn="l"/>
                <a:tab pos="2184400" algn="l"/>
                <a:tab pos="2435225" algn="l"/>
                <a:tab pos="2771140" algn="l"/>
                <a:tab pos="3383279" algn="l"/>
                <a:tab pos="3859529" algn="l"/>
              </a:tabLst>
            </a:pPr>
            <a:r>
              <a:rPr sz="2500" b="1" spc="235" dirty="0">
                <a:solidFill>
                  <a:srgbClr val="FFFFFF"/>
                </a:solidFill>
                <a:latin typeface="Arial" panose="020B0604020202020204" pitchFamily="34" charset="0"/>
                <a:cs typeface="Arial" panose="020B0604020202020204" pitchFamily="34" charset="0"/>
              </a:rPr>
              <a:t>Di</a:t>
            </a:r>
            <a:r>
              <a:rPr sz="2500" b="1" spc="-385" dirty="0">
                <a:solidFill>
                  <a:srgbClr val="FFFFFF"/>
                </a:solidFill>
                <a:latin typeface="Arial" panose="020B0604020202020204" pitchFamily="34" charset="0"/>
                <a:cs typeface="Arial" panose="020B0604020202020204" pitchFamily="34" charset="0"/>
              </a:rPr>
              <a:t> </a:t>
            </a:r>
            <a:r>
              <a:rPr sz="2500" b="1" spc="360" dirty="0">
                <a:solidFill>
                  <a:srgbClr val="FFFFFF"/>
                </a:solidFill>
                <a:latin typeface="Arial" panose="020B0604020202020204" pitchFamily="34" charset="0"/>
                <a:cs typeface="Arial" panose="020B0604020202020204" pitchFamily="34" charset="0"/>
              </a:rPr>
              <a:t>sk</a:t>
            </a:r>
            <a:r>
              <a:rPr sz="2500" spc="360" dirty="0">
                <a:solidFill>
                  <a:srgbClr val="FFFFFF"/>
                </a:solidFill>
                <a:latin typeface="Arial" panose="020B0604020202020204" pitchFamily="34" charset="0"/>
                <a:cs typeface="Arial" panose="020B0604020202020204" pitchFamily="34" charset="0"/>
              </a:rPr>
              <a:t>	</a:t>
            </a:r>
            <a:r>
              <a:rPr sz="2500" b="1" spc="415" dirty="0">
                <a:solidFill>
                  <a:srgbClr val="FFFFFF"/>
                </a:solidFill>
                <a:latin typeface="Arial" panose="020B0604020202020204" pitchFamily="34" charset="0"/>
                <a:cs typeface="Arial" panose="020B0604020202020204" pitchFamily="34" charset="0"/>
              </a:rPr>
              <a:t>space</a:t>
            </a:r>
            <a:r>
              <a:rPr sz="2500" spc="415" dirty="0">
                <a:solidFill>
                  <a:srgbClr val="FFFFFF"/>
                </a:solidFill>
                <a:latin typeface="Arial" panose="020B0604020202020204" pitchFamily="34" charset="0"/>
                <a:cs typeface="Arial" panose="020B0604020202020204" pitchFamily="34" charset="0"/>
              </a:rPr>
              <a:t>	</a:t>
            </a:r>
            <a:r>
              <a:rPr sz="2500" b="1" spc="-180" dirty="0">
                <a:solidFill>
                  <a:srgbClr val="FFFFFF"/>
                </a:solidFill>
                <a:latin typeface="Arial" panose="020B0604020202020204" pitchFamily="34" charset="0"/>
                <a:cs typeface="Arial" panose="020B0604020202020204" pitchFamily="34" charset="0"/>
              </a:rPr>
              <a:t>:</a:t>
            </a:r>
            <a:r>
              <a:rPr sz="2500" spc="-180" dirty="0">
                <a:solidFill>
                  <a:srgbClr val="FFFFFF"/>
                </a:solidFill>
                <a:latin typeface="Arial" panose="020B0604020202020204" pitchFamily="34" charset="0"/>
                <a:cs typeface="Arial" panose="020B0604020202020204" pitchFamily="34" charset="0"/>
              </a:rPr>
              <a:t>	</a:t>
            </a:r>
            <a:r>
              <a:rPr sz="2500" spc="15" dirty="0" smtClean="0">
                <a:solidFill>
                  <a:srgbClr val="FFFFFF"/>
                </a:solidFill>
                <a:latin typeface="Arial" panose="020B0604020202020204" pitchFamily="34" charset="0"/>
                <a:cs typeface="Arial" panose="020B0604020202020204" pitchFamily="34" charset="0"/>
              </a:rPr>
              <a:t>2</a:t>
            </a:r>
            <a:r>
              <a:rPr lang="en-GB" sz="2500" spc="15" dirty="0" smtClean="0">
                <a:solidFill>
                  <a:srgbClr val="FFFFFF"/>
                </a:solidFill>
                <a:latin typeface="Arial" panose="020B0604020202020204" pitchFamily="34" charset="0"/>
                <a:cs typeface="Arial" panose="020B0604020202020204" pitchFamily="34" charset="0"/>
              </a:rPr>
              <a:t>0</a:t>
            </a:r>
            <a:r>
              <a:rPr lang="en-GB" sz="2500" spc="15" dirty="0">
                <a:solidFill>
                  <a:srgbClr val="FFFFFF"/>
                </a:solidFill>
                <a:latin typeface="Arial" panose="020B0604020202020204" pitchFamily="34" charset="0"/>
                <a:cs typeface="Arial" panose="020B0604020202020204" pitchFamily="34" charset="0"/>
              </a:rPr>
              <a:t> </a:t>
            </a:r>
            <a:r>
              <a:rPr sz="2500" spc="90" dirty="0" smtClean="0">
                <a:solidFill>
                  <a:srgbClr val="FFFFFF"/>
                </a:solidFill>
                <a:latin typeface="Arial" panose="020B0604020202020204" pitchFamily="34" charset="0"/>
                <a:cs typeface="Arial" panose="020B0604020202020204" pitchFamily="34" charset="0"/>
              </a:rPr>
              <a:t>GB</a:t>
            </a:r>
            <a:r>
              <a:rPr lang="en-GB" sz="2500" spc="90" dirty="0">
                <a:solidFill>
                  <a:srgbClr val="FFFFFF"/>
                </a:solidFill>
                <a:latin typeface="Arial" panose="020B0604020202020204" pitchFamily="34" charset="0"/>
                <a:cs typeface="Arial" panose="020B0604020202020204" pitchFamily="34" charset="0"/>
              </a:rPr>
              <a:t> </a:t>
            </a:r>
            <a:r>
              <a:rPr sz="2500" spc="110" dirty="0" smtClean="0">
                <a:solidFill>
                  <a:srgbClr val="FFFFFF"/>
                </a:solidFill>
                <a:latin typeface="Arial" panose="020B0604020202020204" pitchFamily="34" charset="0"/>
                <a:cs typeface="Arial" panose="020B0604020202020204" pitchFamily="34" charset="0"/>
              </a:rPr>
              <a:t>or</a:t>
            </a:r>
            <a:r>
              <a:rPr lang="en-GB" sz="2500" spc="110" dirty="0">
                <a:solidFill>
                  <a:srgbClr val="FFFFFF"/>
                </a:solidFill>
                <a:latin typeface="Arial" panose="020B0604020202020204" pitchFamily="34" charset="0"/>
                <a:cs typeface="Arial" panose="020B0604020202020204" pitchFamily="34" charset="0"/>
              </a:rPr>
              <a:t> </a:t>
            </a:r>
            <a:r>
              <a:rPr sz="2500" spc="240" dirty="0" smtClean="0">
                <a:solidFill>
                  <a:srgbClr val="FFFFFF"/>
                </a:solidFill>
                <a:latin typeface="Arial" panose="020B0604020202020204" pitchFamily="34" charset="0"/>
                <a:cs typeface="Arial" panose="020B0604020202020204" pitchFamily="34" charset="0"/>
              </a:rPr>
              <a:t>more</a:t>
            </a:r>
            <a:r>
              <a:rPr sz="2500" spc="240" dirty="0">
                <a:solidFill>
                  <a:srgbClr val="FFFFFF"/>
                </a:solidFill>
                <a:latin typeface="Arial" panose="020B0604020202020204" pitchFamily="34" charset="0"/>
                <a:cs typeface="Arial" panose="020B0604020202020204" pitchFamily="34" charset="0"/>
              </a:rPr>
              <a:t>.</a:t>
            </a:r>
            <a:r>
              <a:rPr sz="2500" spc="-305" dirty="0">
                <a:solidFill>
                  <a:srgbClr val="FFFFFF"/>
                </a:solidFill>
                <a:latin typeface="Arial" panose="020B0604020202020204" pitchFamily="34" charset="0"/>
                <a:cs typeface="Arial" panose="020B0604020202020204" pitchFamily="34" charset="0"/>
              </a:rPr>
              <a:t> </a:t>
            </a:r>
            <a:endParaRPr sz="2500" dirty="0">
              <a:latin typeface="Arial" panose="020B0604020202020204" pitchFamily="34" charset="0"/>
              <a:cs typeface="Arial" panose="020B0604020202020204" pitchFamily="34" charset="0"/>
            </a:endParaRPr>
          </a:p>
        </p:txBody>
      </p:sp>
      <p:sp>
        <p:nvSpPr>
          <p:cNvPr id="4" name="object 4"/>
          <p:cNvSpPr txBox="1"/>
          <p:nvPr/>
        </p:nvSpPr>
        <p:spPr>
          <a:xfrm>
            <a:off x="1461422" y="4854439"/>
            <a:ext cx="2540000" cy="654050"/>
          </a:xfrm>
          <a:prstGeom prst="rect">
            <a:avLst/>
          </a:prstGeom>
        </p:spPr>
        <p:txBody>
          <a:bodyPr vert="horz" wrap="square" lIns="0" tIns="15240" rIns="0" bIns="0" rtlCol="0">
            <a:spAutoFit/>
          </a:bodyPr>
          <a:lstStyle/>
          <a:p>
            <a:pPr marL="12700">
              <a:lnSpc>
                <a:spcPct val="100000"/>
              </a:lnSpc>
              <a:spcBef>
                <a:spcPts val="120"/>
              </a:spcBef>
            </a:pPr>
            <a:r>
              <a:rPr sz="4100" b="1" spc="545" dirty="0">
                <a:solidFill>
                  <a:schemeClr val="tx2">
                    <a:lumMod val="60000"/>
                    <a:lumOff val="40000"/>
                  </a:schemeClr>
                </a:solidFill>
                <a:latin typeface="Trebuchet MS"/>
                <a:cs typeface="Trebuchet MS"/>
              </a:rPr>
              <a:t>Diagram</a:t>
            </a:r>
            <a:r>
              <a:rPr sz="4100" spc="-615" dirty="0">
                <a:solidFill>
                  <a:srgbClr val="00CAD6"/>
                </a:solidFill>
                <a:latin typeface="Times New Roman"/>
                <a:cs typeface="Times New Roman"/>
              </a:rPr>
              <a:t> </a:t>
            </a:r>
            <a:endParaRPr sz="4100" dirty="0">
              <a:latin typeface="Times New Roman"/>
              <a:cs typeface="Times New Roman"/>
            </a:endParaRPr>
          </a:p>
        </p:txBody>
      </p:sp>
      <p:pic>
        <p:nvPicPr>
          <p:cNvPr id="6" name="Picture 5">
            <a:extLst>
              <a:ext uri="{FF2B5EF4-FFF2-40B4-BE49-F238E27FC236}">
                <a16:creationId xmlns:a16="http://schemas.microsoft.com/office/drawing/2014/main" xmlns="" id="{C17BE809-327E-457C-BDD4-CF90BF8CAA3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41850" y="5654675"/>
            <a:ext cx="9506025" cy="489839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2" cstate="print"/>
          <a:stretch>
            <a:fillRect/>
          </a:stretch>
        </p:blipFill>
        <p:spPr>
          <a:xfrm>
            <a:off x="0" y="0"/>
            <a:ext cx="20104100" cy="11309349"/>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97" y="2477548"/>
            <a:ext cx="17172904" cy="630942"/>
          </a:xfrm>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DFD.png"/>
          <p:cNvPicPr>
            <a:picLocks noChangeAspect="1"/>
          </p:cNvPicPr>
          <p:nvPr/>
        </p:nvPicPr>
        <p:blipFill>
          <a:blip r:embed="rId2" cstate="print"/>
          <a:stretch>
            <a:fillRect/>
          </a:stretch>
        </p:blipFill>
        <p:spPr>
          <a:xfrm>
            <a:off x="0" y="0"/>
            <a:ext cx="20104100" cy="113093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514</Words>
  <Application>Microsoft Office PowerPoint</Application>
  <PresentationFormat>Custom</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WELCOME To our  Presentation</vt:lpstr>
      <vt:lpstr>Slide 2</vt:lpstr>
      <vt:lpstr>Airline ManagementSystem</vt:lpstr>
      <vt:lpstr>Introduction </vt:lpstr>
      <vt:lpstr>Slide 5</vt:lpstr>
      <vt:lpstr>Objective</vt:lpstr>
      <vt:lpstr>System Requirements </vt:lpstr>
      <vt:lpstr>Slide 8</vt:lpstr>
      <vt:lpstr>Slide 9</vt:lpstr>
      <vt:lpstr>Slide 10</vt:lpstr>
      <vt:lpstr>Features of the project </vt:lpstr>
      <vt:lpstr>Figures </vt:lpstr>
      <vt:lpstr>Slide 13</vt:lpstr>
      <vt:lpstr>Slide 14</vt:lpstr>
      <vt:lpstr>Slide 15</vt:lpstr>
      <vt:lpstr>Slide 16</vt:lpstr>
      <vt:lpstr>Slide 17</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baban presentation</dc:title>
  <dc:creator>User</dc:creator>
  <cp:lastModifiedBy>user</cp:lastModifiedBy>
  <cp:revision>28</cp:revision>
  <dcterms:created xsi:type="dcterms:W3CDTF">2022-03-18T17:09:42Z</dcterms:created>
  <dcterms:modified xsi:type="dcterms:W3CDTF">2022-07-31T16:56:25Z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2022-03-18T00:00:00Z</vt:filetime>
  </property>
  <property fmtid="{D5CDD505-2E9C-101B-9397-08002B2CF9AE}" pid="3" name="Creator">
    <vt:lpwstr>Adobe Illustrator 24.1 (Windows)</vt:lpwstr>
  </property>
  <property fmtid="{D5CDD505-2E9C-101B-9397-08002B2CF9AE}" pid="4" name="LastSaved">
    <vt:filetime>2022-03-18T00:00:00Z</vt:filetime>
  </property>
</Properties>
</file>