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73" r:id="rId10"/>
    <p:sldId id="271" r:id="rId11"/>
    <p:sldId id="269" r:id="rId12"/>
    <p:sldId id="264" r:id="rId13"/>
    <p:sldId id="270" r:id="rId14"/>
    <p:sldId id="276" r:id="rId15"/>
    <p:sldId id="265" r:id="rId16"/>
    <p:sldId id="266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3C459-81F6-4B33-9380-7F41A91AF480}" v="1" dt="2024-02-03T19:22:10.726"/>
    <p1510:client id="{6EF1D7FF-33B0-467C-A7AB-1525877A1AC6}" v="1192" dt="2024-02-03T12:39:21.423"/>
    <p1510:client id="{BAE7E372-C6BF-4499-B5D1-F080C9522F76}" v="5" dt="2024-02-03T17:15:1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81" d="100"/>
          <a:sy n="81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04" y="1358847"/>
            <a:ext cx="7823898" cy="1721944"/>
          </a:xfrm>
        </p:spPr>
        <p:txBody>
          <a:bodyPr/>
          <a:lstStyle/>
          <a:p>
            <a:r>
              <a:rPr lang="en-US" dirty="0">
                <a:cs typeface="Times New Roman"/>
              </a:rPr>
              <a:t>WELCOME TO 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6274" y="3774272"/>
            <a:ext cx="7823898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Project: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CalBalance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Bistro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4447-E739-4281-9F10-44BF6A7AA4E8}"/>
              </a:ext>
            </a:extLst>
          </p:cNvPr>
          <p:cNvSpPr txBox="1"/>
          <p:nvPr/>
        </p:nvSpPr>
        <p:spPr>
          <a:xfrm>
            <a:off x="2196274" y="4612858"/>
            <a:ext cx="797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Comprehensive Implementation of an Innovative Food Ordering System with Enhanced Dietary Systems through Software Development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03" y="712563"/>
            <a:ext cx="803419" cy="3489747"/>
          </a:xfrm>
        </p:spPr>
        <p:txBody>
          <a:bodyPr vert="vert270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cs typeface="Times New Roman"/>
              </a:rPr>
              <a:t>E-R Diagram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4212131B-ECD8-DCB0-651A-73C9D34E6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" t="5109" r="2205" b="5019"/>
          <a:stretch/>
        </p:blipFill>
        <p:spPr>
          <a:xfrm>
            <a:off x="1666133" y="136525"/>
            <a:ext cx="10146894" cy="65881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1612D-2675-2F9D-9171-741CD494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35" y="143473"/>
            <a:ext cx="3563151" cy="137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cs typeface="Times New Roman"/>
              </a:rPr>
              <a:t>Schema Diagram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5B0BBE98-DDFA-A9FC-0DB3-ADB503028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543" y="95487"/>
            <a:ext cx="4246006" cy="66670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FC935-4CF5-4194-56D9-70C71E97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73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7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54" y="1250857"/>
            <a:ext cx="4855682" cy="883950"/>
          </a:xfrm>
        </p:spPr>
        <p:txBody>
          <a:bodyPr/>
          <a:lstStyle/>
          <a:p>
            <a:r>
              <a:rPr lang="en-US" sz="4400" dirty="0">
                <a:cs typeface="Times New Roman"/>
              </a:rPr>
              <a:t>Implementation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94C13D-4E2E-AF4E-B882-8090BAC8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175" y="2831273"/>
            <a:ext cx="4663440" cy="750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Let us see our </a:t>
            </a:r>
          </a:p>
          <a:p>
            <a:pPr algn="ctr"/>
            <a:r>
              <a:rPr lang="en-US" sz="2800" dirty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6" y="476250"/>
            <a:ext cx="3639285" cy="814677"/>
          </a:xfrm>
        </p:spPr>
        <p:txBody>
          <a:bodyPr/>
          <a:lstStyle/>
          <a:p>
            <a:r>
              <a:rPr lang="en-US" sz="4400" dirty="0"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CalBalance</a:t>
            </a:r>
            <a:r>
              <a:rPr lang="en-US" dirty="0"/>
              <a:t> Bistro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1FD33AC-F3C1-5BB8-8966-4E0129A35006}"/>
              </a:ext>
            </a:extLst>
          </p:cNvPr>
          <p:cNvSpPr txBox="1">
            <a:spLocks/>
          </p:cNvSpPr>
          <p:nvPr/>
        </p:nvSpPr>
        <p:spPr>
          <a:xfrm>
            <a:off x="942355" y="1657372"/>
            <a:ext cx="10575819" cy="3602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CalBalance</a:t>
            </a:r>
            <a:r>
              <a:rPr lang="en-US" dirty="0">
                <a:ea typeface="+mn-lt"/>
                <a:cs typeface="+mn-lt"/>
              </a:rPr>
              <a:t> Bistro" is an advanced online meal ordering system emphasizing streamlined and proficient management.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The system's simplicity and user-friendly interface cater to a diverse user base, including those with limited experience.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A key strength lies in the exclusive focus on health information, allowing users to input and monitor calorie intake.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The project establishes the groundwork for future growth, emphasizing ongoing enhancement and dedication to safety and health.</a:t>
            </a:r>
            <a:endParaRPr lang="en-US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CalBalance</a:t>
            </a:r>
            <a:r>
              <a:rPr lang="en-US" dirty="0">
                <a:ea typeface="+mn-lt"/>
                <a:cs typeface="+mn-lt"/>
              </a:rPr>
              <a:t> Bistro" aims to be a groundbreaking entity in the market with practical features and a commitment to well-being.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06" y="545522"/>
            <a:ext cx="4109429" cy="1039813"/>
          </a:xfrm>
        </p:spPr>
        <p:txBody>
          <a:bodyPr/>
          <a:lstStyle/>
          <a:p>
            <a:r>
              <a:rPr lang="en-US" sz="4400" dirty="0">
                <a:cs typeface="Times New Roman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Integration of Artificial intelligence and machine learning.</a:t>
            </a: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Voice and chatbot integration.</a:t>
            </a: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Subscription Services and Loyalty Programs.</a:t>
            </a: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Develop systems that can predict user preferences and suggest orders based on Historical data, time of day, and other contextual factors.</a:t>
            </a: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Collaboration with other e-payment systems.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CalBalance</a:t>
            </a:r>
            <a:r>
              <a:rPr lang="en-US" dirty="0"/>
              <a:t> Bistro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661" y="3235430"/>
            <a:ext cx="4843772" cy="902936"/>
          </a:xfrm>
        </p:spPr>
        <p:txBody>
          <a:bodyPr/>
          <a:lstStyle/>
          <a:p>
            <a:pPr algn="ctr"/>
            <a:r>
              <a:rPr lang="en-US" dirty="0"/>
              <a:t>Thanks to Everyone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51" y="1649691"/>
            <a:ext cx="5496879" cy="24295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Musfiqur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Rahman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ID: 19202103329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Omme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Habiba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Sharmin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ID: 19202103338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Mehjabeen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ID: 19202103326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Aminul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Islam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ID: 19202103334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Saiful Islam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ID: 19202103456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CalBalance</a:t>
            </a:r>
            <a:r>
              <a:rPr lang="en-US" dirty="0"/>
              <a:t> Bistro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10323E-CD47-4DDB-B1AB-EFB8CE59CD79}"/>
              </a:ext>
            </a:extLst>
          </p:cNvPr>
          <p:cNvSpPr txBox="1">
            <a:spLocks/>
          </p:cNvSpPr>
          <p:nvPr/>
        </p:nvSpPr>
        <p:spPr>
          <a:xfrm>
            <a:off x="7626285" y="1649691"/>
            <a:ext cx="3706304" cy="2552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Md. Masudul Islam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Assistant Professor,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Dept. of CSE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BUBT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30" y="399854"/>
            <a:ext cx="9779183" cy="825631"/>
          </a:xfrm>
        </p:spPr>
        <p:txBody>
          <a:bodyPr/>
          <a:lstStyle/>
          <a:p>
            <a:r>
              <a:rPr lang="en-US" dirty="0"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05" y="2474058"/>
            <a:ext cx="9779183" cy="3708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Online food ordering addresses the challenges of dining out, providing a flexible and efficient solution for doorstep meal delivery.</a:t>
            </a:r>
            <a:endParaRPr lang="en-US" sz="2000" dirty="0">
              <a:latin typeface="+mj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Our platform is a vital intermediary, seamlessly integrating consumer experience with diverse cooking alternatives to tackle contemporary dining issues.</a:t>
            </a:r>
            <a:endParaRPr lang="en-US" sz="2000" dirty="0">
              <a:latin typeface="+mj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A user-centric approach guided our system development, tailored to meet the demands of health-conscious customers.</a:t>
            </a:r>
            <a:endParaRPr lang="en-US" sz="2000" dirty="0">
              <a:latin typeface="+mj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Prioritizing health, we introduced a calorie limit functionality, which is especially beneficial for those managing diabetes or following specific dietary regimens.</a:t>
            </a:r>
            <a:endParaRPr lang="en-US" sz="2000" dirty="0">
              <a:latin typeface="+mj-lt"/>
              <a:ea typeface="+mn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Users can now receive notifications identifying high-calorie or added-sugar meals, empowering them to make informed choices and monitor their dietary patterns.</a:t>
            </a:r>
            <a:endParaRPr lang="en-US" sz="2000" dirty="0">
              <a:latin typeface="+mj-lt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136" y="-184325"/>
            <a:ext cx="6046753" cy="1248980"/>
          </a:xfrm>
        </p:spPr>
        <p:txBody>
          <a:bodyPr/>
          <a:lstStyle/>
          <a:p>
            <a:r>
              <a:rPr lang="en-US" sz="4800" dirty="0">
                <a:cs typeface="Times New Roman"/>
              </a:rPr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889" y="1422040"/>
            <a:ext cx="7027433" cy="420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Develop a user-friendly online platform integrating a web application effectively.</a:t>
            </a:r>
            <a:endParaRPr lang="en-US" sz="2000" dirty="0">
              <a:latin typeface="+mj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Enhance customer convenience through streamlined order processing and secure payment gateways.</a:t>
            </a:r>
            <a:endParaRPr lang="en-US" sz="2000" dirty="0">
              <a:latin typeface="+mj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Promote healthy lifestyles by integrating alerts for high-calorie or added-sugar foods.</a:t>
            </a:r>
            <a:endParaRPr lang="en-US" sz="2000" dirty="0">
              <a:latin typeface="+mj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Continuously evolve the platform based on user feedback and performance metrics to meet changing market demands.</a:t>
            </a:r>
            <a:endParaRPr lang="en-US" sz="2000" dirty="0">
              <a:latin typeface="+mj-lt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+mn-lt"/>
                <a:cs typeface="+mn-lt"/>
              </a:rPr>
              <a:t>Evaluate scalability, adaptability, and system integration to bolster competitiveness and transform the digital food chain.</a:t>
            </a:r>
            <a:endParaRPr lang="en-US" sz="20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CalBalance</a:t>
            </a:r>
            <a:r>
              <a:rPr lang="en-US" dirty="0"/>
              <a:t> Bistro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AD328-C4DC-52FC-BAA9-C08FD2F8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71715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dirty="0">
                <a:solidFill>
                  <a:srgbClr val="0E101A"/>
                </a:solidFill>
                <a:latin typeface="+mj-lt"/>
                <a:ea typeface="+mn-lt"/>
                <a:cs typeface="+mn-lt"/>
              </a:rPr>
              <a:t>Common problems that existing systems face:</a:t>
            </a:r>
            <a:endParaRPr lang="en-US" sz="2000" dirty="0">
              <a:latin typeface="+mj-lt"/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E101A"/>
                </a:solidFill>
                <a:latin typeface="+mj-lt"/>
                <a:ea typeface="+mn-lt"/>
                <a:cs typeface="+mn-lt"/>
              </a:rPr>
              <a:t>Many platforms experience technical issues such as server downtimes, slow response times, or system crashes. </a:t>
            </a:r>
            <a:endParaRPr lang="en-US" sz="2000" dirty="0">
              <a:latin typeface="+mj-lt"/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E101A"/>
                </a:solidFill>
                <a:latin typeface="+mj-lt"/>
                <a:ea typeface="+mn-lt"/>
                <a:cs typeface="+mn-lt"/>
              </a:rPr>
              <a:t>Inconsistent or outdated menu information which causes order errors and customer dissatisfaction. Failure to revise prices, item availability, or menu descriptions may result in discrepancies.</a:t>
            </a:r>
            <a:endParaRPr lang="en-US" sz="2000" dirty="0">
              <a:latin typeface="+mj-lt"/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E101A"/>
                </a:solidFill>
                <a:latin typeface="+mj-lt"/>
                <a:ea typeface="+mn-lt"/>
                <a:cs typeface="+mn-lt"/>
              </a:rPr>
              <a:t>Systems with overly complex or unintuitive user interfaces lead to difficulty navigating the platform, placing orders, or customizing preferences, especially for less tech-savvy users.</a:t>
            </a:r>
            <a:endParaRPr lang="en-US" sz="2000" dirty="0">
              <a:latin typeface="+mj-lt"/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E101A"/>
                </a:solidFill>
                <a:latin typeface="+mj-lt"/>
                <a:ea typeface="+mn-lt"/>
                <a:cs typeface="+mn-lt"/>
              </a:rPr>
              <a:t>Inadequate customer support and difficulty resolving issues promptly result in dissatisfaction among users facing problems with orders, payments, or the overall ordering process.</a:t>
            </a:r>
            <a:endParaRPr lang="en-US" sz="2000" dirty="0">
              <a:latin typeface="+mj-lt"/>
            </a:endParaRPr>
          </a:p>
          <a:p>
            <a:pPr lvl="1" algn="just"/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 algn="just"/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b="1" kern="1200" dirty="0">
                <a:solidFill>
                  <a:schemeClr val="tx1"/>
                </a:solidFill>
                <a:cs typeface="Times New Roman"/>
              </a:rPr>
              <a:t>System Architecture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ervice&#10;&#10;Description automatically generated">
            <a:extLst>
              <a:ext uri="{FF2B5EF4-FFF2-40B4-BE49-F238E27FC236}">
                <a16:creationId xmlns:a16="http://schemas.microsoft.com/office/drawing/2014/main" id="{E305D0D1-ED60-D3AB-038B-F9A869A3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86" y="307265"/>
            <a:ext cx="8153400" cy="5911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CalBalance Bistro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0E0D22-5AA3-4344-A848-32A0BF028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54" y="386498"/>
            <a:ext cx="3602736" cy="1703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cs typeface="Times New Roman"/>
              </a:rPr>
              <a:t>Use Case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/>
          </p:cNvSpPr>
          <p:nvPr/>
        </p:nvSpPr>
        <p:spPr>
          <a:xfrm>
            <a:off x="6904298" y="5525098"/>
            <a:ext cx="2939934" cy="260874"/>
          </a:xfrm>
          <a:prstGeom prst="rect">
            <a:avLst/>
          </a:prstGeom>
        </p:spPr>
        <p:txBody>
          <a:bodyPr/>
          <a:lstStyle/>
          <a:p>
            <a:pPr defTabSz="649224">
              <a:spcAft>
                <a:spcPts val="600"/>
              </a:spcAft>
            </a:pPr>
            <a:r>
              <a:rPr lang="en-US" sz="127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CalBalance</a:t>
            </a: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Bistro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/>
          </p:cNvSpPr>
          <p:nvPr/>
        </p:nvSpPr>
        <p:spPr>
          <a:xfrm>
            <a:off x="10806224" y="5525098"/>
            <a:ext cx="834149" cy="260874"/>
          </a:xfrm>
          <a:prstGeom prst="rect">
            <a:avLst/>
          </a:prstGeom>
        </p:spPr>
        <p:txBody>
          <a:bodyPr/>
          <a:lstStyle/>
          <a:p>
            <a:pPr defTabSz="649224">
              <a:spcAft>
                <a:spcPts val="600"/>
              </a:spcAft>
            </a:pPr>
            <a:fld id="{294A09A9-5501-47C1-A89A-A340965A2BE2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49224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4" name="Picture 23" descr="A diagram of a diagram&#10;&#10;Description automatically generated">
            <a:extLst>
              <a:ext uri="{FF2B5EF4-FFF2-40B4-BE49-F238E27FC236}">
                <a16:creationId xmlns:a16="http://schemas.microsoft.com/office/drawing/2014/main" id="{92095279-C335-0ECE-A52E-BA4B10426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1" b="2689"/>
          <a:stretch/>
        </p:blipFill>
        <p:spPr>
          <a:xfrm>
            <a:off x="5505242" y="0"/>
            <a:ext cx="600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558081"/>
            <a:ext cx="4023360" cy="11317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Flowchart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Picture 77" descr="A diagram of a website&#10;&#10;Description automatically generated">
            <a:extLst>
              <a:ext uri="{FF2B5EF4-FFF2-40B4-BE49-F238E27FC236}">
                <a16:creationId xmlns:a16="http://schemas.microsoft.com/office/drawing/2014/main" id="{E8697871-7A27-7D0F-5867-7BB51CBD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35" y="28280"/>
            <a:ext cx="4847033" cy="68094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54" y="438396"/>
            <a:ext cx="6925244" cy="1041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Data Flow Diagram</a:t>
            </a:r>
          </a:p>
        </p:txBody>
      </p:sp>
      <p:sp>
        <p:nvSpPr>
          <p:cNvPr id="10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A diagram of a customer order">
            <a:extLst>
              <a:ext uri="{FF2B5EF4-FFF2-40B4-BE49-F238E27FC236}">
                <a16:creationId xmlns:a16="http://schemas.microsoft.com/office/drawing/2014/main" id="{BD9C258E-6E4E-7A98-42E0-E0C7D4077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t="3504" r="5947" b="3450"/>
          <a:stretch/>
        </p:blipFill>
        <p:spPr>
          <a:xfrm>
            <a:off x="5776319" y="2038579"/>
            <a:ext cx="6420086" cy="4500333"/>
          </a:xfrm>
          <a:prstGeom prst="rect">
            <a:avLst/>
          </a:prstGeom>
        </p:spPr>
      </p:pic>
      <p:pic>
        <p:nvPicPr>
          <p:cNvPr id="95" name="Picture 94" descr="A diagram of a calibration process">
            <a:extLst>
              <a:ext uri="{FF2B5EF4-FFF2-40B4-BE49-F238E27FC236}">
                <a16:creationId xmlns:a16="http://schemas.microsoft.com/office/drawing/2014/main" id="{B9F0CD41-5233-B3CE-A216-2E946091A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9" t="11062" r="3925" b="15349"/>
          <a:stretch/>
        </p:blipFill>
        <p:spPr>
          <a:xfrm>
            <a:off x="84841" y="2335585"/>
            <a:ext cx="5529446" cy="1473409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CalBalance Bistro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18</TotalTime>
  <Words>571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WELCOME TO OUR PRESENTATION</vt:lpstr>
      <vt:lpstr>PowerPoint Presentation</vt:lpstr>
      <vt:lpstr>Introduction</vt:lpstr>
      <vt:lpstr>Objectives</vt:lpstr>
      <vt:lpstr>Existing System</vt:lpstr>
      <vt:lpstr>System Architecture</vt:lpstr>
      <vt:lpstr>Use Case Diagram</vt:lpstr>
      <vt:lpstr>System Flowchart</vt:lpstr>
      <vt:lpstr>Data Flow Diagram</vt:lpstr>
      <vt:lpstr>E-R Diagram</vt:lpstr>
      <vt:lpstr>Schema Diagram</vt:lpstr>
      <vt:lpstr>Implementation</vt:lpstr>
      <vt:lpstr>Conclusion</vt:lpstr>
      <vt:lpstr>Future Work</vt:lpstr>
      <vt:lpstr>Thanks to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Abrahametry Mii</cp:lastModifiedBy>
  <cp:revision>442</cp:revision>
  <dcterms:created xsi:type="dcterms:W3CDTF">2024-02-03T10:46:59Z</dcterms:created>
  <dcterms:modified xsi:type="dcterms:W3CDTF">2024-02-03T19:23:31Z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