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72" r:id="rId13"/>
    <p:sldId id="267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25DF7A-EC4D-4EC9-8EBD-87C3222D4C5F}" v="1" dt="2025-01-21T20:01:50.4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陳昆毅" userId="33478b8d-fc66-4326-8241-ea9d9a7bb740" providerId="ADAL" clId="{0DAE7B5C-57FF-4086-9F2B-2147D50907FE}"/>
    <pc:docChg chg="custSel modSld">
      <pc:chgData name="陳昆毅" userId="33478b8d-fc66-4326-8241-ea9d9a7bb740" providerId="ADAL" clId="{0DAE7B5C-57FF-4086-9F2B-2147D50907FE}" dt="2023-07-27T17:01:52.309" v="128" actId="20577"/>
      <pc:docMkLst>
        <pc:docMk/>
      </pc:docMkLst>
      <pc:sldChg chg="modSp mod">
        <pc:chgData name="陳昆毅" userId="33478b8d-fc66-4326-8241-ea9d9a7bb740" providerId="ADAL" clId="{0DAE7B5C-57FF-4086-9F2B-2147D50907FE}" dt="2023-07-27T16:26:07.266" v="69" actId="20577"/>
        <pc:sldMkLst>
          <pc:docMk/>
          <pc:sldMk cId="3542776221" sldId="259"/>
        </pc:sldMkLst>
      </pc:sldChg>
      <pc:sldChg chg="modSp mod">
        <pc:chgData name="陳昆毅" userId="33478b8d-fc66-4326-8241-ea9d9a7bb740" providerId="ADAL" clId="{0DAE7B5C-57FF-4086-9F2B-2147D50907FE}" dt="2023-07-27T17:01:52.309" v="128" actId="20577"/>
        <pc:sldMkLst>
          <pc:docMk/>
          <pc:sldMk cId="1673448680" sldId="265"/>
        </pc:sldMkLst>
      </pc:sldChg>
      <pc:sldChg chg="delSp mod">
        <pc:chgData name="陳昆毅" userId="33478b8d-fc66-4326-8241-ea9d9a7bb740" providerId="ADAL" clId="{0DAE7B5C-57FF-4086-9F2B-2147D50907FE}" dt="2023-07-27T14:18:47.721" v="0" actId="478"/>
        <pc:sldMkLst>
          <pc:docMk/>
          <pc:sldMk cId="734190244" sldId="267"/>
        </pc:sldMkLst>
      </pc:sldChg>
    </pc:docChg>
  </pc:docChgLst>
  <pc:docChgLst>
    <pc:chgData name="陳昆毅" userId="33478b8d-fc66-4326-8241-ea9d9a7bb740" providerId="ADAL" clId="{2F7054B8-D38A-4D5A-BE32-13AD87ED8D87}"/>
    <pc:docChg chg="undo custSel addSld delSld modSld modMainMaster">
      <pc:chgData name="陳昆毅" userId="33478b8d-fc66-4326-8241-ea9d9a7bb740" providerId="ADAL" clId="{2F7054B8-D38A-4D5A-BE32-13AD87ED8D87}" dt="2021-11-11T04:55:23.176" v="1371" actId="1076"/>
      <pc:docMkLst>
        <pc:docMk/>
      </pc:docMkLst>
      <pc:sldChg chg="modSp mod">
        <pc:chgData name="陳昆毅" userId="33478b8d-fc66-4326-8241-ea9d9a7bb740" providerId="ADAL" clId="{2F7054B8-D38A-4D5A-BE32-13AD87ED8D87}" dt="2021-10-27T12:07:44.490" v="557" actId="1076"/>
        <pc:sldMkLst>
          <pc:docMk/>
          <pc:sldMk cId="440795761" sldId="257"/>
        </pc:sldMkLst>
      </pc:sldChg>
      <pc:sldChg chg="modSp mod">
        <pc:chgData name="陳昆毅" userId="33478b8d-fc66-4326-8241-ea9d9a7bb740" providerId="ADAL" clId="{2F7054B8-D38A-4D5A-BE32-13AD87ED8D87}" dt="2021-10-27T13:00:00.200" v="1364" actId="20577"/>
        <pc:sldMkLst>
          <pc:docMk/>
          <pc:sldMk cId="1319892009" sldId="258"/>
        </pc:sldMkLst>
      </pc:sldChg>
      <pc:sldChg chg="addSp delSp modSp mod">
        <pc:chgData name="陳昆毅" userId="33478b8d-fc66-4326-8241-ea9d9a7bb740" providerId="ADAL" clId="{2F7054B8-D38A-4D5A-BE32-13AD87ED8D87}" dt="2021-10-27T12:03:01.847" v="484" actId="20577"/>
        <pc:sldMkLst>
          <pc:docMk/>
          <pc:sldMk cId="3542776221" sldId="259"/>
        </pc:sldMkLst>
      </pc:sldChg>
      <pc:sldChg chg="addSp delSp modSp mod">
        <pc:chgData name="陳昆毅" userId="33478b8d-fc66-4326-8241-ea9d9a7bb740" providerId="ADAL" clId="{2F7054B8-D38A-4D5A-BE32-13AD87ED8D87}" dt="2021-10-26T17:34:04.049" v="279" actId="20577"/>
        <pc:sldMkLst>
          <pc:docMk/>
          <pc:sldMk cId="2110724800" sldId="260"/>
        </pc:sldMkLst>
      </pc:sldChg>
      <pc:sldChg chg="addSp delSp modSp mod">
        <pc:chgData name="陳昆毅" userId="33478b8d-fc66-4326-8241-ea9d9a7bb740" providerId="ADAL" clId="{2F7054B8-D38A-4D5A-BE32-13AD87ED8D87}" dt="2021-10-26T17:33:51.020" v="274" actId="478"/>
        <pc:sldMkLst>
          <pc:docMk/>
          <pc:sldMk cId="1360383874" sldId="261"/>
        </pc:sldMkLst>
      </pc:sldChg>
      <pc:sldChg chg="addSp delSp modSp mod">
        <pc:chgData name="陳昆毅" userId="33478b8d-fc66-4326-8241-ea9d9a7bb740" providerId="ADAL" clId="{2F7054B8-D38A-4D5A-BE32-13AD87ED8D87}" dt="2021-10-26T17:34:41.838" v="281" actId="20577"/>
        <pc:sldMkLst>
          <pc:docMk/>
          <pc:sldMk cId="967202080" sldId="262"/>
        </pc:sldMkLst>
      </pc:sldChg>
      <pc:sldChg chg="addSp modSp mod">
        <pc:chgData name="陳昆毅" userId="33478b8d-fc66-4326-8241-ea9d9a7bb740" providerId="ADAL" clId="{2F7054B8-D38A-4D5A-BE32-13AD87ED8D87}" dt="2021-10-26T17:31:56.193" v="257" actId="20577"/>
        <pc:sldMkLst>
          <pc:docMk/>
          <pc:sldMk cId="3811988198" sldId="263"/>
        </pc:sldMkLst>
      </pc:sldChg>
      <pc:sldChg chg="modSp mod">
        <pc:chgData name="陳昆毅" userId="33478b8d-fc66-4326-8241-ea9d9a7bb740" providerId="ADAL" clId="{2F7054B8-D38A-4D5A-BE32-13AD87ED8D87}" dt="2021-10-26T04:58:03.522" v="100" actId="14100"/>
        <pc:sldMkLst>
          <pc:docMk/>
          <pc:sldMk cId="3972082761" sldId="264"/>
        </pc:sldMkLst>
      </pc:sldChg>
      <pc:sldChg chg="addSp modSp mod">
        <pc:chgData name="陳昆毅" userId="33478b8d-fc66-4326-8241-ea9d9a7bb740" providerId="ADAL" clId="{2F7054B8-D38A-4D5A-BE32-13AD87ED8D87}" dt="2021-10-27T12:08:03.929" v="558" actId="1076"/>
        <pc:sldMkLst>
          <pc:docMk/>
          <pc:sldMk cId="1673448680" sldId="265"/>
        </pc:sldMkLst>
      </pc:sldChg>
      <pc:sldChg chg="modSp mod">
        <pc:chgData name="陳昆毅" userId="33478b8d-fc66-4326-8241-ea9d9a7bb740" providerId="ADAL" clId="{2F7054B8-D38A-4D5A-BE32-13AD87ED8D87}" dt="2021-10-26T17:29:49.729" v="203" actId="20577"/>
        <pc:sldMkLst>
          <pc:docMk/>
          <pc:sldMk cId="4162442300" sldId="266"/>
        </pc:sldMkLst>
      </pc:sldChg>
      <pc:sldChg chg="addSp delSp modSp add del mod">
        <pc:chgData name="陳昆毅" userId="33478b8d-fc66-4326-8241-ea9d9a7bb740" providerId="ADAL" clId="{2F7054B8-D38A-4D5A-BE32-13AD87ED8D87}" dt="2021-10-27T12:10:34.717" v="683"/>
        <pc:sldMkLst>
          <pc:docMk/>
          <pc:sldMk cId="734190244" sldId="267"/>
        </pc:sldMkLst>
      </pc:sldChg>
      <pc:sldChg chg="addSp delSp modSp mod">
        <pc:chgData name="陳昆毅" userId="33478b8d-fc66-4326-8241-ea9d9a7bb740" providerId="ADAL" clId="{2F7054B8-D38A-4D5A-BE32-13AD87ED8D87}" dt="2021-10-27T12:04:53.482" v="493" actId="20577"/>
        <pc:sldMkLst>
          <pc:docMk/>
          <pc:sldMk cId="4043027958" sldId="268"/>
        </pc:sldMkLst>
      </pc:sldChg>
      <pc:sldChg chg="del">
        <pc:chgData name="陳昆毅" userId="33478b8d-fc66-4326-8241-ea9d9a7bb740" providerId="ADAL" clId="{2F7054B8-D38A-4D5A-BE32-13AD87ED8D87}" dt="2021-10-26T04:51:09.876" v="2" actId="47"/>
        <pc:sldMkLst>
          <pc:docMk/>
          <pc:sldMk cId="2785597325" sldId="269"/>
        </pc:sldMkLst>
      </pc:sldChg>
      <pc:sldChg chg="del">
        <pc:chgData name="陳昆毅" userId="33478b8d-fc66-4326-8241-ea9d9a7bb740" providerId="ADAL" clId="{2F7054B8-D38A-4D5A-BE32-13AD87ED8D87}" dt="2021-10-26T04:51:18.153" v="5" actId="47"/>
        <pc:sldMkLst>
          <pc:docMk/>
          <pc:sldMk cId="269081791" sldId="270"/>
        </pc:sldMkLst>
      </pc:sldChg>
      <pc:sldChg chg="del">
        <pc:chgData name="陳昆毅" userId="33478b8d-fc66-4326-8241-ea9d9a7bb740" providerId="ADAL" clId="{2F7054B8-D38A-4D5A-BE32-13AD87ED8D87}" dt="2021-10-26T04:51:11.903" v="3" actId="47"/>
        <pc:sldMkLst>
          <pc:docMk/>
          <pc:sldMk cId="1767639568" sldId="271"/>
        </pc:sldMkLst>
      </pc:sldChg>
      <pc:sldChg chg="addSp modSp mod">
        <pc:chgData name="陳昆毅" userId="33478b8d-fc66-4326-8241-ea9d9a7bb740" providerId="ADAL" clId="{2F7054B8-D38A-4D5A-BE32-13AD87ED8D87}" dt="2021-10-27T12:04:35.411" v="491" actId="20577"/>
        <pc:sldMkLst>
          <pc:docMk/>
          <pc:sldMk cId="2630107590" sldId="272"/>
        </pc:sldMkLst>
      </pc:sldChg>
      <pc:sldChg chg="addSp delSp modSp new mod delAnim modAnim">
        <pc:chgData name="陳昆毅" userId="33478b8d-fc66-4326-8241-ea9d9a7bb740" providerId="ADAL" clId="{2F7054B8-D38A-4D5A-BE32-13AD87ED8D87}" dt="2021-11-11T04:55:23.176" v="1371" actId="1076"/>
        <pc:sldMkLst>
          <pc:docMk/>
          <pc:sldMk cId="3492670956" sldId="273"/>
        </pc:sldMkLst>
      </pc:sldChg>
      <pc:sldChg chg="addSp delSp modSp new mod">
        <pc:chgData name="陳昆毅" userId="33478b8d-fc66-4326-8241-ea9d9a7bb740" providerId="ADAL" clId="{2F7054B8-D38A-4D5A-BE32-13AD87ED8D87}" dt="2021-10-27T12:59:43.988" v="1362" actId="1076"/>
        <pc:sldMkLst>
          <pc:docMk/>
          <pc:sldMk cId="3538146355" sldId="274"/>
        </pc:sldMkLst>
      </pc:sldChg>
      <pc:sldMasterChg chg="modSldLayout">
        <pc:chgData name="陳昆毅" userId="33478b8d-fc66-4326-8241-ea9d9a7bb740" providerId="ADAL" clId="{2F7054B8-D38A-4D5A-BE32-13AD87ED8D87}" dt="2021-10-27T10:38:07.842" v="318" actId="207"/>
        <pc:sldMasterMkLst>
          <pc:docMk/>
          <pc:sldMasterMk cId="2046806323" sldId="2147483648"/>
        </pc:sldMasterMkLst>
        <pc:sldLayoutChg chg="modSp">
          <pc:chgData name="陳昆毅" userId="33478b8d-fc66-4326-8241-ea9d9a7bb740" providerId="ADAL" clId="{2F7054B8-D38A-4D5A-BE32-13AD87ED8D87}" dt="2021-10-27T10:38:07.842" v="318" actId="207"/>
          <pc:sldLayoutMkLst>
            <pc:docMk/>
            <pc:sldMasterMk cId="2046806323" sldId="2147483648"/>
            <pc:sldLayoutMk cId="1205191037" sldId="2147483655"/>
          </pc:sldLayoutMkLst>
        </pc:sldLayoutChg>
      </pc:sldMasterChg>
    </pc:docChg>
  </pc:docChgLst>
  <pc:docChgLst>
    <pc:chgData name="Chen, Kun-Yi (MU-Student)" userId="1d007b61-3476-434d-b184-bcbf2d397236" providerId="ADAL" clId="{BE25DF7A-EC4D-4EC9-8EBD-87C3222D4C5F}"/>
    <pc:docChg chg="custSel modSld">
      <pc:chgData name="Chen, Kun-Yi (MU-Student)" userId="1d007b61-3476-434d-b184-bcbf2d397236" providerId="ADAL" clId="{BE25DF7A-EC4D-4EC9-8EBD-87C3222D4C5F}" dt="2025-01-21T20:02:25.885" v="194" actId="20577"/>
      <pc:docMkLst>
        <pc:docMk/>
      </pc:docMkLst>
      <pc:sldChg chg="addSp modSp mod">
        <pc:chgData name="Chen, Kun-Yi (MU-Student)" userId="1d007b61-3476-434d-b184-bcbf2d397236" providerId="ADAL" clId="{BE25DF7A-EC4D-4EC9-8EBD-87C3222D4C5F}" dt="2025-01-21T20:02:25.885" v="194" actId="20577"/>
        <pc:sldMkLst>
          <pc:docMk/>
          <pc:sldMk cId="1319892009" sldId="258"/>
        </pc:sldMkLst>
        <pc:spChg chg="mod">
          <ac:chgData name="Chen, Kun-Yi (MU-Student)" userId="1d007b61-3476-434d-b184-bcbf2d397236" providerId="ADAL" clId="{BE25DF7A-EC4D-4EC9-8EBD-87C3222D4C5F}" dt="2025-01-21T20:02:10.075" v="191" actId="403"/>
          <ac:spMkLst>
            <pc:docMk/>
            <pc:sldMk cId="1319892009" sldId="258"/>
            <ac:spMk id="3" creationId="{A9A88C0C-5A60-4C09-AA6E-DC1D049D59F8}"/>
          </ac:spMkLst>
        </pc:spChg>
        <pc:spChg chg="add mod">
          <ac:chgData name="Chen, Kun-Yi (MU-Student)" userId="1d007b61-3476-434d-b184-bcbf2d397236" providerId="ADAL" clId="{BE25DF7A-EC4D-4EC9-8EBD-87C3222D4C5F}" dt="2025-01-21T20:02:25.885" v="194" actId="20577"/>
          <ac:spMkLst>
            <pc:docMk/>
            <pc:sldMk cId="1319892009" sldId="258"/>
            <ac:spMk id="5" creationId="{684F85E5-BA89-ED25-70B6-D7D37FD01D36}"/>
          </ac:spMkLst>
        </pc:spChg>
      </pc:sldChg>
    </pc:docChg>
  </pc:docChgLst>
  <pc:docChgLst>
    <pc:chgData name="陳昆毅" userId="33478b8d-fc66-4326-8241-ea9d9a7bb740" providerId="ADAL" clId="{ABBC157E-86A0-41C3-B6BD-C3631EBE2B3A}"/>
    <pc:docChg chg="undo custSel addSld delSld modSld sldOrd">
      <pc:chgData name="陳昆毅" userId="33478b8d-fc66-4326-8241-ea9d9a7bb740" providerId="ADAL" clId="{ABBC157E-86A0-41C3-B6BD-C3631EBE2B3A}" dt="2021-10-25T08:19:01.452" v="6454" actId="1076"/>
      <pc:docMkLst>
        <pc:docMk/>
      </pc:docMkLst>
      <pc:sldChg chg="del">
        <pc:chgData name="陳昆毅" userId="33478b8d-fc66-4326-8241-ea9d9a7bb740" providerId="ADAL" clId="{ABBC157E-86A0-41C3-B6BD-C3631EBE2B3A}" dt="2021-10-24T11:06:11.540" v="0" actId="47"/>
        <pc:sldMkLst>
          <pc:docMk/>
          <pc:sldMk cId="1088804318" sldId="256"/>
        </pc:sldMkLst>
      </pc:sldChg>
      <pc:sldChg chg="addSp delSp modSp mod">
        <pc:chgData name="陳昆毅" userId="33478b8d-fc66-4326-8241-ea9d9a7bb740" providerId="ADAL" clId="{ABBC157E-86A0-41C3-B6BD-C3631EBE2B3A}" dt="2021-10-25T08:14:16.787" v="6450" actId="20577"/>
        <pc:sldMkLst>
          <pc:docMk/>
          <pc:sldMk cId="440795761" sldId="257"/>
        </pc:sldMkLst>
      </pc:sldChg>
      <pc:sldChg chg="addSp delSp modSp mod">
        <pc:chgData name="陳昆毅" userId="33478b8d-fc66-4326-8241-ea9d9a7bb740" providerId="ADAL" clId="{ABBC157E-86A0-41C3-B6BD-C3631EBE2B3A}" dt="2021-10-25T06:45:37.773" v="6445" actId="255"/>
        <pc:sldMkLst>
          <pc:docMk/>
          <pc:sldMk cId="1319892009" sldId="258"/>
        </pc:sldMkLst>
      </pc:sldChg>
      <pc:sldChg chg="addSp delSp modSp new mod">
        <pc:chgData name="陳昆毅" userId="33478b8d-fc66-4326-8241-ea9d9a7bb740" providerId="ADAL" clId="{ABBC157E-86A0-41C3-B6BD-C3631EBE2B3A}" dt="2021-10-25T08:19:01.452" v="6454" actId="1076"/>
        <pc:sldMkLst>
          <pc:docMk/>
          <pc:sldMk cId="3542776221" sldId="259"/>
        </pc:sldMkLst>
      </pc:sldChg>
      <pc:sldChg chg="addSp modSp new mod">
        <pc:chgData name="陳昆毅" userId="33478b8d-fc66-4326-8241-ea9d9a7bb740" providerId="ADAL" clId="{ABBC157E-86A0-41C3-B6BD-C3631EBE2B3A}" dt="2021-10-24T15:08:01.545" v="4341" actId="20577"/>
        <pc:sldMkLst>
          <pc:docMk/>
          <pc:sldMk cId="2110724800" sldId="260"/>
        </pc:sldMkLst>
      </pc:sldChg>
      <pc:sldChg chg="addSp delSp modSp new mod">
        <pc:chgData name="陳昆毅" userId="33478b8d-fc66-4326-8241-ea9d9a7bb740" providerId="ADAL" clId="{ABBC157E-86A0-41C3-B6BD-C3631EBE2B3A}" dt="2021-10-24T15:52:01.745" v="5089" actId="1076"/>
        <pc:sldMkLst>
          <pc:docMk/>
          <pc:sldMk cId="1360383874" sldId="261"/>
        </pc:sldMkLst>
      </pc:sldChg>
      <pc:sldChg chg="addSp modSp add mod">
        <pc:chgData name="陳昆毅" userId="33478b8d-fc66-4326-8241-ea9d9a7bb740" providerId="ADAL" clId="{ABBC157E-86A0-41C3-B6BD-C3631EBE2B3A}" dt="2021-10-24T15:08:05.364" v="4344" actId="20577"/>
        <pc:sldMkLst>
          <pc:docMk/>
          <pc:sldMk cId="967202080" sldId="262"/>
        </pc:sldMkLst>
      </pc:sldChg>
      <pc:sldChg chg="addSp delSp modSp add mod">
        <pc:chgData name="陳昆毅" userId="33478b8d-fc66-4326-8241-ea9d9a7bb740" providerId="ADAL" clId="{ABBC157E-86A0-41C3-B6BD-C3631EBE2B3A}" dt="2021-10-24T15:08:53.817" v="4372" actId="20577"/>
        <pc:sldMkLst>
          <pc:docMk/>
          <pc:sldMk cId="3811988198" sldId="263"/>
        </pc:sldMkLst>
      </pc:sldChg>
      <pc:sldChg chg="addSp delSp modSp add mod ord">
        <pc:chgData name="陳昆毅" userId="33478b8d-fc66-4326-8241-ea9d9a7bb740" providerId="ADAL" clId="{ABBC157E-86A0-41C3-B6BD-C3631EBE2B3A}" dt="2021-10-24T15:50:35.315" v="5054" actId="478"/>
        <pc:sldMkLst>
          <pc:docMk/>
          <pc:sldMk cId="3972082761" sldId="264"/>
        </pc:sldMkLst>
      </pc:sldChg>
      <pc:sldChg chg="addSp delSp modSp add mod">
        <pc:chgData name="陳昆毅" userId="33478b8d-fc66-4326-8241-ea9d9a7bb740" providerId="ADAL" clId="{ABBC157E-86A0-41C3-B6BD-C3631EBE2B3A}" dt="2021-10-24T15:38:04.255" v="4839" actId="20577"/>
        <pc:sldMkLst>
          <pc:docMk/>
          <pc:sldMk cId="1673448680" sldId="265"/>
        </pc:sldMkLst>
      </pc:sldChg>
      <pc:sldChg chg="add del">
        <pc:chgData name="陳昆毅" userId="33478b8d-fc66-4326-8241-ea9d9a7bb740" providerId="ADAL" clId="{ABBC157E-86A0-41C3-B6BD-C3631EBE2B3A}" dt="2021-10-24T15:05:28.554" v="4312" actId="47"/>
        <pc:sldMkLst>
          <pc:docMk/>
          <pc:sldMk cId="519688558" sldId="266"/>
        </pc:sldMkLst>
      </pc:sldChg>
      <pc:sldChg chg="addSp delSp modSp new mod">
        <pc:chgData name="陳昆毅" userId="33478b8d-fc66-4326-8241-ea9d9a7bb740" providerId="ADAL" clId="{ABBC157E-86A0-41C3-B6BD-C3631EBE2B3A}" dt="2021-10-24T18:10:00.953" v="6398" actId="14100"/>
        <pc:sldMkLst>
          <pc:docMk/>
          <pc:sldMk cId="4162442300" sldId="266"/>
        </pc:sldMkLst>
      </pc:sldChg>
      <pc:sldChg chg="addSp delSp modSp add mod ord">
        <pc:chgData name="陳昆毅" userId="33478b8d-fc66-4326-8241-ea9d9a7bb740" providerId="ADAL" clId="{ABBC157E-86A0-41C3-B6BD-C3631EBE2B3A}" dt="2021-10-24T18:12:10.955" v="6443" actId="1076"/>
        <pc:sldMkLst>
          <pc:docMk/>
          <pc:sldMk cId="734190244" sldId="267"/>
        </pc:sldMkLst>
      </pc:sldChg>
      <pc:sldChg chg="addSp modSp add mod">
        <pc:chgData name="陳昆毅" userId="33478b8d-fc66-4326-8241-ea9d9a7bb740" providerId="ADAL" clId="{ABBC157E-86A0-41C3-B6BD-C3631EBE2B3A}" dt="2021-10-24T18:10:33.640" v="6414" actId="14100"/>
        <pc:sldMkLst>
          <pc:docMk/>
          <pc:sldMk cId="4043027958" sldId="268"/>
        </pc:sldMkLst>
      </pc:sldChg>
      <pc:sldChg chg="addSp modSp new del mod ord">
        <pc:chgData name="陳昆毅" userId="33478b8d-fc66-4326-8241-ea9d9a7bb740" providerId="ADAL" clId="{ABBC157E-86A0-41C3-B6BD-C3631EBE2B3A}" dt="2021-10-24T15:34:51.863" v="4795" actId="47"/>
        <pc:sldMkLst>
          <pc:docMk/>
          <pc:sldMk cId="2713144828" sldId="269"/>
        </pc:sldMkLst>
      </pc:sldChg>
      <pc:sldChg chg="addSp delSp modSp new mod">
        <pc:chgData name="陳昆毅" userId="33478b8d-fc66-4326-8241-ea9d9a7bb740" providerId="ADAL" clId="{ABBC157E-86A0-41C3-B6BD-C3631EBE2B3A}" dt="2021-10-24T18:11:07.904" v="6427" actId="14100"/>
        <pc:sldMkLst>
          <pc:docMk/>
          <pc:sldMk cId="2785597325" sldId="269"/>
        </pc:sldMkLst>
      </pc:sldChg>
      <pc:sldChg chg="addSp delSp modSp new mod">
        <pc:chgData name="陳昆毅" userId="33478b8d-fc66-4326-8241-ea9d9a7bb740" providerId="ADAL" clId="{ABBC157E-86A0-41C3-B6BD-C3631EBE2B3A}" dt="2021-10-24T18:10:52.795" v="6421" actId="1076"/>
        <pc:sldMkLst>
          <pc:docMk/>
          <pc:sldMk cId="269081791" sldId="270"/>
        </pc:sldMkLst>
      </pc:sldChg>
      <pc:sldChg chg="addSp delSp modSp new mod">
        <pc:chgData name="陳昆毅" userId="33478b8d-fc66-4326-8241-ea9d9a7bb740" providerId="ADAL" clId="{ABBC157E-86A0-41C3-B6BD-C3631EBE2B3A}" dt="2021-10-24T18:11:35.713" v="6436"/>
        <pc:sldMkLst>
          <pc:docMk/>
          <pc:sldMk cId="1767639568" sldId="271"/>
        </pc:sldMkLst>
      </pc:sldChg>
      <pc:sldChg chg="new">
        <pc:chgData name="陳昆毅" userId="33478b8d-fc66-4326-8241-ea9d9a7bb740" providerId="ADAL" clId="{ABBC157E-86A0-41C3-B6BD-C3631EBE2B3A}" dt="2021-10-24T18:12:16.298" v="6444" actId="680"/>
        <pc:sldMkLst>
          <pc:docMk/>
          <pc:sldMk cId="2630107590" sldId="272"/>
        </pc:sldMkLst>
      </pc:sldChg>
    </pc:docChg>
  </pc:docChgLst>
  <pc:docChgLst>
    <pc:chgData name="陳昆毅" userId="33478b8d-fc66-4326-8241-ea9d9a7bb740" providerId="ADAL" clId="{328A1824-0B2F-41E4-8BC1-BD5FA301BB14}"/>
    <pc:docChg chg="undo custSel modSld">
      <pc:chgData name="陳昆毅" userId="33478b8d-fc66-4326-8241-ea9d9a7bb740" providerId="ADAL" clId="{328A1824-0B2F-41E4-8BC1-BD5FA301BB14}" dt="2022-01-14T07:58:51.256" v="5" actId="1076"/>
      <pc:docMkLst>
        <pc:docMk/>
      </pc:docMkLst>
      <pc:sldChg chg="modSp mod">
        <pc:chgData name="陳昆毅" userId="33478b8d-fc66-4326-8241-ea9d9a7bb740" providerId="ADAL" clId="{328A1824-0B2F-41E4-8BC1-BD5FA301BB14}" dt="2022-01-14T07:58:51.256" v="5" actId="1076"/>
        <pc:sldMkLst>
          <pc:docMk/>
          <pc:sldMk cId="3811988198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3EADC-DE56-44C9-BDA3-EFB0FB4B933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BCDA8-3AEA-4F0A-BFF1-F73D074D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F5F2-7A3F-44E8-A2C5-3F5177B81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82BD6-E406-4096-9BC4-CB3B38904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4EA2A-AF27-4910-B93E-FA87948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25F1-9377-492E-9961-98E712452226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386B0-4C7D-4849-B692-A1650B79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74FCC-8C22-48B7-8700-FEA7A94F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1B18-8BE0-4879-B849-08F6F591B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0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20E3-B1A0-422F-BFB8-6B11D12F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94F71-62CB-4A4E-A59A-E09D8CCA4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4DDE7-4986-40AC-9DEC-CDDFC13B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BE5A-B478-4D98-88C4-0DA5C1FFB892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217B-F048-4B3B-B60D-40C26CA6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A0142-DF1D-4A76-B3D0-3AA8CADC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1B18-8BE0-4879-B849-08F6F591B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1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A1FB67-AF15-4FB1-A87B-AED683E26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778A6-430E-4182-B43D-D320A3D50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8E090-D18F-4E88-8A74-6208B381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E94D-CB19-4DCD-9326-ACF68B724645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3E0D-429C-495C-ACE4-6B0E3523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2B74D-4F29-44D5-94D9-3A6C2BCC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1B18-8BE0-4879-B849-08F6F591B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3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013B-56A5-45EF-BE4F-BD729DF8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C1C3D-26FD-4A2E-8A30-E8ED9811B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40168-79C2-4A3D-B670-D0706628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C39A-4C0C-45E7-A810-3FD5F14B12F9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85E40-3D2A-41D3-897D-62AD3403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83D81-5C8E-42F2-A5A1-2C45D710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1B18-8BE0-4879-B849-08F6F591B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9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5A6B-08E2-4967-8271-76D66A7C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32914-65F9-46EA-81FB-BCEF53C57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0F6C9-B0F7-4725-8AF9-1C1EBFB6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5FB8-4C20-43A6-8623-2555068C9E45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63988-083C-48A9-8E14-5225E8BFB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688E5-CB09-4CC8-B137-E1EAB375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1B18-8BE0-4879-B849-08F6F591B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2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59B0-6C4C-44FE-9934-34711BAA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39CC-1C56-4753-977D-E991A9E31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7C491-44A2-44C9-B2CD-116E582E1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1D020-A384-4572-A1A9-635EA43E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FE99-005B-4135-B780-FA9D6C9801A0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4FB2A-D456-4807-87A3-BE3AF11C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E2D20-A2F2-4C6B-A227-579B2F54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1B18-8BE0-4879-B849-08F6F591B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8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7D7B-5BB7-4A82-AFD4-F9174399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314C5-E45F-4D12-B97D-6B39C1BCF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BBE55-DA35-4716-A896-B0532511E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DFB7E-5E68-46D6-BE67-22C54B7C8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BE9A5-43E4-4C79-9266-7435F89E9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39CD6C-2086-481A-A8A8-EF2FAE1A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EA35-76CF-402B-912E-3181CB3E542D}" type="datetime1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1353C2-A00B-4D7F-9333-3BBC9133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9E1FF4-F6F6-4019-8F83-459D0DB8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1B18-8BE0-4879-B849-08F6F591B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01F8-5E36-4531-A725-3DA5FA10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48E0E-1A84-4547-AE9C-A8560E3A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B146-9156-4676-A7BC-0769F4A03EFA}" type="datetime1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C0CB6-6111-4E4A-B900-37E11F5B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0CD-4878-4748-A841-D54A0C99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1B18-8BE0-4879-B849-08F6F591B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2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194C5-A4D8-4A8D-AACB-8F04CB83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A53E-E98C-4E8B-BD25-59791E9CA86E}" type="datetime1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5BC57-1BD4-4B76-AC10-C0D0DF98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37F54-445D-483E-841C-8C866A1D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A1C51B18-8BE0-4879-B849-08F6F591BA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9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C60C-BD26-44D5-9F1B-46274E68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A1AB8-A26A-48A7-B46C-F83F88075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8B746-D3C2-42DE-9266-4653CB486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5C707-D356-4AD8-B0D2-AA2B4C30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B5EC-63F5-448C-8C24-42B75395A8EA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71A08-3FA9-42F3-9EAE-BC0AC6BF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1CD52-413F-4D4E-B508-23A65A38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1B18-8BE0-4879-B849-08F6F591B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1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D8FF-D091-4E5B-9B3B-6C306E03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19133-508D-40FE-B8C2-26DFB187A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3C7B7-9824-45CC-BE5B-5AA18BC65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55B68-0A43-43F2-B304-538069A9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F462-A9C6-4063-BDEB-0C0638831075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1D4C2-345E-4D4F-A174-EF1F38A6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2263-DB28-4AA7-914B-40053212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1B18-8BE0-4879-B849-08F6F591B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3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48E53-F940-4A22-9C53-E9A0FF714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A4983-91AC-407D-8D25-49FA9B087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337F-E3CA-45E2-8B33-97E49EC94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CCBD1-EAAF-4CC6-BF15-83719C41C7F1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698FC-7D2A-442E-ABDD-767F79C87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AD775-D078-40DF-8964-0D380A6FC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51B18-8BE0-4879-B849-08F6F591B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0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A88C0C-5A60-4C09-AA6E-DC1D049D59F8}"/>
              </a:ext>
            </a:extLst>
          </p:cNvPr>
          <p:cNvSpPr txBox="1"/>
          <p:nvPr/>
        </p:nvSpPr>
        <p:spPr>
          <a:xfrm>
            <a:off x="0" y="1532797"/>
            <a:ext cx="1219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</a:rPr>
              <a:t>Data preprocessing for feature extraction </a:t>
            </a:r>
          </a:p>
          <a:p>
            <a:pPr algn="ctr"/>
            <a:endParaRPr lang="en-US" sz="3600" dirty="0">
              <a:latin typeface="Calibri" panose="020F0502020204030204" pitchFamily="34" charset="0"/>
            </a:endParaRPr>
          </a:p>
          <a:p>
            <a:pPr algn="ctr"/>
            <a:r>
              <a:rPr lang="en-US" sz="3600" dirty="0">
                <a:latin typeface="Calibri" panose="020F0502020204030204" pitchFamily="34" charset="0"/>
              </a:rPr>
              <a:t>Version: Jan. 21, 2025</a:t>
            </a:r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6B0BD6-9C86-4273-BC6F-484942DC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1B18-8BE0-4879-B849-08F6F591BAA1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F85E5-BA89-ED25-70B6-D7D37FD01D36}"/>
              </a:ext>
            </a:extLst>
          </p:cNvPr>
          <p:cNvSpPr txBox="1"/>
          <p:nvPr/>
        </p:nvSpPr>
        <p:spPr>
          <a:xfrm>
            <a:off x="2647785" y="4241071"/>
            <a:ext cx="66154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</a:rPr>
              <a:t>Note: Although the example used here is MIMIC-IV dataset, this process is applicable for all 3 datasets used in the study</a:t>
            </a:r>
          </a:p>
        </p:txBody>
      </p:sp>
    </p:spTree>
    <p:extLst>
      <p:ext uri="{BB962C8B-B14F-4D97-AF65-F5344CB8AC3E}">
        <p14:creationId xmlns:p14="http://schemas.microsoft.com/office/powerpoint/2010/main" val="1319892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04C093-7CD7-4077-8398-5E3BA83ED255}"/>
              </a:ext>
            </a:extLst>
          </p:cNvPr>
          <p:cNvSpPr txBox="1"/>
          <p:nvPr/>
        </p:nvSpPr>
        <p:spPr>
          <a:xfrm>
            <a:off x="5048435" y="282825"/>
            <a:ext cx="61640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(12) Combine same number sub-tables for all data-frames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BA11AE-29D4-4A80-BF2D-ED2B72A778C3}"/>
              </a:ext>
            </a:extLst>
          </p:cNvPr>
          <p:cNvCxnSpPr>
            <a:cxnSpLocks/>
          </p:cNvCxnSpPr>
          <p:nvPr/>
        </p:nvCxnSpPr>
        <p:spPr>
          <a:xfrm>
            <a:off x="5048435" y="133863"/>
            <a:ext cx="0" cy="671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3FFEB22-B7AE-4CEB-A865-801193FAC010}"/>
              </a:ext>
            </a:extLst>
          </p:cNvPr>
          <p:cNvSpPr txBox="1"/>
          <p:nvPr/>
        </p:nvSpPr>
        <p:spPr>
          <a:xfrm>
            <a:off x="132143" y="42775"/>
            <a:ext cx="1365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</a:rPr>
              <a:t>For example:</a:t>
            </a:r>
            <a:endParaRPr lang="en-US" sz="1200" b="1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A4F482C-4B15-419F-BE5B-6E44EBAF2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101824"/>
              </p:ext>
            </p:extLst>
          </p:nvPr>
        </p:nvGraphicFramePr>
        <p:xfrm>
          <a:off x="232986" y="581238"/>
          <a:ext cx="459434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411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266330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a’s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Feature 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(feature e’s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71CA42-684A-4207-99A7-F09DF82C3781}"/>
              </a:ext>
            </a:extLst>
          </p:cNvPr>
          <p:cNvSpPr txBox="1"/>
          <p:nvPr/>
        </p:nvSpPr>
        <p:spPr>
          <a:xfrm>
            <a:off x="211727" y="287636"/>
            <a:ext cx="13656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3-1 s-1 </a:t>
            </a:r>
            <a:endParaRPr lang="en-US" sz="1200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EF1AA79A-482D-4C2C-9ADE-C95DE53F4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469286"/>
              </p:ext>
            </p:extLst>
          </p:nvPr>
        </p:nvGraphicFramePr>
        <p:xfrm>
          <a:off x="211727" y="1647556"/>
          <a:ext cx="459434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411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266330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a’s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Feature 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(feature e’s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5BD2848-CCE1-4C8B-AA33-37E8355E070A}"/>
              </a:ext>
            </a:extLst>
          </p:cNvPr>
          <p:cNvSpPr txBox="1"/>
          <p:nvPr/>
        </p:nvSpPr>
        <p:spPr>
          <a:xfrm>
            <a:off x="132143" y="1343719"/>
            <a:ext cx="13656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3-2 s-1 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E1D0BB-969E-4023-8315-8D0FC3D11810}"/>
              </a:ext>
            </a:extLst>
          </p:cNvPr>
          <p:cNvSpPr txBox="1"/>
          <p:nvPr/>
        </p:nvSpPr>
        <p:spPr>
          <a:xfrm rot="5400000">
            <a:off x="2425631" y="2348660"/>
            <a:ext cx="308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…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DB6A474D-2EE3-466A-B6A1-66D4C1A56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444921"/>
              </p:ext>
            </p:extLst>
          </p:nvPr>
        </p:nvGraphicFramePr>
        <p:xfrm>
          <a:off x="211727" y="2744836"/>
          <a:ext cx="459434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411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266330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a’s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Feature 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(feature e’s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9585D28-D457-4212-A14E-4F2818C71C24}"/>
              </a:ext>
            </a:extLst>
          </p:cNvPr>
          <p:cNvSpPr txBox="1"/>
          <p:nvPr/>
        </p:nvSpPr>
        <p:spPr>
          <a:xfrm>
            <a:off x="132143" y="2440999"/>
            <a:ext cx="1686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3-1075 s-1 </a:t>
            </a:r>
            <a:endParaRPr lang="en-US" sz="1200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37E53445-73D3-485A-BA54-EF0C209147DC}"/>
              </a:ext>
            </a:extLst>
          </p:cNvPr>
          <p:cNvCxnSpPr>
            <a:cxnSpLocks/>
            <a:stCxn id="7" idx="3"/>
            <a:endCxn id="12" idx="3"/>
          </p:cNvCxnSpPr>
          <p:nvPr/>
        </p:nvCxnSpPr>
        <p:spPr>
          <a:xfrm flipH="1">
            <a:off x="4806068" y="946998"/>
            <a:ext cx="21259" cy="2163598"/>
          </a:xfrm>
          <a:prstGeom prst="curvedConnector3">
            <a:avLst>
              <a:gd name="adj1" fmla="val -10753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F8D805-2357-4684-BF08-64094E2D59C2}"/>
              </a:ext>
            </a:extLst>
          </p:cNvPr>
          <p:cNvCxnSpPr>
            <a:cxnSpLocks/>
          </p:cNvCxnSpPr>
          <p:nvPr/>
        </p:nvCxnSpPr>
        <p:spPr>
          <a:xfrm>
            <a:off x="5198644" y="1813902"/>
            <a:ext cx="8167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2CC19C-4697-4BD4-847D-E5246ECE71F0}"/>
              </a:ext>
            </a:extLst>
          </p:cNvPr>
          <p:cNvSpPr txBox="1"/>
          <p:nvPr/>
        </p:nvSpPr>
        <p:spPr>
          <a:xfrm>
            <a:off x="5331428" y="1290682"/>
            <a:ext cx="4061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lang="en-US" sz="2800" dirty="0"/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4104C89C-C366-4728-8AE0-608C44597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217957"/>
              </p:ext>
            </p:extLst>
          </p:nvPr>
        </p:nvGraphicFramePr>
        <p:xfrm>
          <a:off x="6241681" y="1351573"/>
          <a:ext cx="459434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411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266330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a’s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Feature 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(feature e’s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AFAE0E0-C8B3-4D38-BBBE-E2DCF02A4477}"/>
              </a:ext>
            </a:extLst>
          </p:cNvPr>
          <p:cNvSpPr txBox="1"/>
          <p:nvPr/>
        </p:nvSpPr>
        <p:spPr>
          <a:xfrm>
            <a:off x="6241681" y="937768"/>
            <a:ext cx="1908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3 s-1 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35DD8D-996F-440D-9345-1F6A661C2328}"/>
              </a:ext>
            </a:extLst>
          </p:cNvPr>
          <p:cNvSpPr txBox="1"/>
          <p:nvPr/>
        </p:nvSpPr>
        <p:spPr>
          <a:xfrm>
            <a:off x="6251565" y="2283171"/>
            <a:ext cx="19081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row#: 75,664,280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column#: 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HADM_ID#: </a:t>
            </a:r>
            <a:r>
              <a:rPr lang="en-US" sz="1200" dirty="0"/>
              <a:t>429,796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244874-CF32-4961-AC5D-6778CA4A8C62}"/>
              </a:ext>
            </a:extLst>
          </p:cNvPr>
          <p:cNvSpPr txBox="1"/>
          <p:nvPr/>
        </p:nvSpPr>
        <p:spPr>
          <a:xfrm>
            <a:off x="122259" y="3636500"/>
            <a:ext cx="13656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3-1 s-2 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B0242E-8B54-4AED-9704-326847392975}"/>
              </a:ext>
            </a:extLst>
          </p:cNvPr>
          <p:cNvSpPr txBox="1"/>
          <p:nvPr/>
        </p:nvSpPr>
        <p:spPr>
          <a:xfrm>
            <a:off x="84936" y="4720157"/>
            <a:ext cx="13656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3-2 s-2 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6C1A6B-D701-41DB-934D-13555F757323}"/>
              </a:ext>
            </a:extLst>
          </p:cNvPr>
          <p:cNvSpPr txBox="1"/>
          <p:nvPr/>
        </p:nvSpPr>
        <p:spPr>
          <a:xfrm rot="5400000">
            <a:off x="2415747" y="5687529"/>
            <a:ext cx="308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E45F5E-89D7-4AEB-922F-21C1D8E5362D}"/>
              </a:ext>
            </a:extLst>
          </p:cNvPr>
          <p:cNvSpPr txBox="1"/>
          <p:nvPr/>
        </p:nvSpPr>
        <p:spPr>
          <a:xfrm>
            <a:off x="122259" y="5779868"/>
            <a:ext cx="1686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3-1075 s-2 </a:t>
            </a:r>
            <a:endParaRPr lang="en-US" sz="1200" dirty="0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2E03F41-710F-463F-8F84-16130E82C515}"/>
              </a:ext>
            </a:extLst>
          </p:cNvPr>
          <p:cNvCxnSpPr>
            <a:cxnSpLocks/>
          </p:cNvCxnSpPr>
          <p:nvPr/>
        </p:nvCxnSpPr>
        <p:spPr>
          <a:xfrm flipH="1">
            <a:off x="4796184" y="4285867"/>
            <a:ext cx="21259" cy="2163598"/>
          </a:xfrm>
          <a:prstGeom prst="curvedConnector3">
            <a:avLst>
              <a:gd name="adj1" fmla="val -10753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4A1C83-AAAB-4DE4-B26A-7EFF76897550}"/>
              </a:ext>
            </a:extLst>
          </p:cNvPr>
          <p:cNvCxnSpPr>
            <a:cxnSpLocks/>
          </p:cNvCxnSpPr>
          <p:nvPr/>
        </p:nvCxnSpPr>
        <p:spPr>
          <a:xfrm>
            <a:off x="5188760" y="5152771"/>
            <a:ext cx="8167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5DF07F1-8857-4098-9581-797C42642BD5}"/>
              </a:ext>
            </a:extLst>
          </p:cNvPr>
          <p:cNvSpPr txBox="1"/>
          <p:nvPr/>
        </p:nvSpPr>
        <p:spPr>
          <a:xfrm>
            <a:off x="5321544" y="4629551"/>
            <a:ext cx="4061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lang="en-US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0A1177-7154-40E9-AF09-44413C8E2DB3}"/>
              </a:ext>
            </a:extLst>
          </p:cNvPr>
          <p:cNvSpPr txBox="1"/>
          <p:nvPr/>
        </p:nvSpPr>
        <p:spPr>
          <a:xfrm>
            <a:off x="6231797" y="4276637"/>
            <a:ext cx="1908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3 s-2 </a:t>
            </a:r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7D9F5B-0EF9-43F7-BB49-5EE5A8223075}"/>
              </a:ext>
            </a:extLst>
          </p:cNvPr>
          <p:cNvSpPr txBox="1"/>
          <p:nvPr/>
        </p:nvSpPr>
        <p:spPr>
          <a:xfrm>
            <a:off x="6241680" y="5622040"/>
            <a:ext cx="18766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row#: 75,664,280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column#: 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HADM_ID#: </a:t>
            </a:r>
            <a:r>
              <a:rPr lang="en-US" sz="1200" dirty="0"/>
              <a:t>429,796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</p:txBody>
      </p:sp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D2FDB18D-A7CF-4A4D-B888-9D504AA0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747062"/>
              </p:ext>
            </p:extLst>
          </p:nvPr>
        </p:nvGraphicFramePr>
        <p:xfrm>
          <a:off x="201843" y="3951068"/>
          <a:ext cx="459434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411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266330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f’s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Feature 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(feature j’s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graphicFrame>
        <p:nvGraphicFramePr>
          <p:cNvPr id="45" name="Table 5">
            <a:extLst>
              <a:ext uri="{FF2B5EF4-FFF2-40B4-BE49-F238E27FC236}">
                <a16:creationId xmlns:a16="http://schemas.microsoft.com/office/drawing/2014/main" id="{37633869-69CE-4302-8C4E-AC2435F66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843541"/>
              </p:ext>
            </p:extLst>
          </p:nvPr>
        </p:nvGraphicFramePr>
        <p:xfrm>
          <a:off x="201843" y="4959587"/>
          <a:ext cx="459434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411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266330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f’s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Feature 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(feature j’s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graphicFrame>
        <p:nvGraphicFramePr>
          <p:cNvPr id="46" name="Table 5">
            <a:extLst>
              <a:ext uri="{FF2B5EF4-FFF2-40B4-BE49-F238E27FC236}">
                <a16:creationId xmlns:a16="http://schemas.microsoft.com/office/drawing/2014/main" id="{DBC29042-2FFE-419A-878D-DE68C3712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522833"/>
              </p:ext>
            </p:extLst>
          </p:nvPr>
        </p:nvGraphicFramePr>
        <p:xfrm>
          <a:off x="199718" y="6053283"/>
          <a:ext cx="459434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411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266330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f’s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Feature 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(feature j’s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graphicFrame>
        <p:nvGraphicFramePr>
          <p:cNvPr id="47" name="Table 5">
            <a:extLst>
              <a:ext uri="{FF2B5EF4-FFF2-40B4-BE49-F238E27FC236}">
                <a16:creationId xmlns:a16="http://schemas.microsoft.com/office/drawing/2014/main" id="{01C19E9C-4A3E-48F6-9F60-4E5A371F3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846947"/>
              </p:ext>
            </p:extLst>
          </p:nvPr>
        </p:nvGraphicFramePr>
        <p:xfrm>
          <a:off x="6376823" y="4727976"/>
          <a:ext cx="459434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411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266330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f’s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Feature 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(feature j’s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C7989E0E-943E-4785-945D-29D9CAA2953A}"/>
              </a:ext>
            </a:extLst>
          </p:cNvPr>
          <p:cNvSpPr txBox="1"/>
          <p:nvPr/>
        </p:nvSpPr>
        <p:spPr>
          <a:xfrm rot="5400000">
            <a:off x="5380254" y="5902528"/>
            <a:ext cx="308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3D7D6D-B087-4E14-A0D8-A977F4B5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1B18-8BE0-4879-B849-08F6F591BA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4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987AEC-2EAE-44D8-9637-B00C428E5229}"/>
              </a:ext>
            </a:extLst>
          </p:cNvPr>
          <p:cNvSpPr txBox="1"/>
          <p:nvPr/>
        </p:nvSpPr>
        <p:spPr>
          <a:xfrm>
            <a:off x="-52825" y="19965"/>
            <a:ext cx="15387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Here is the result: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A3EC274-BCC9-45B3-90E4-6370A862F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105580"/>
              </p:ext>
            </p:extLst>
          </p:nvPr>
        </p:nvGraphicFramePr>
        <p:xfrm>
          <a:off x="34251" y="710610"/>
          <a:ext cx="459434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411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266330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a’s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Feature 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(feature e’s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4BB25AA-F866-4C4C-8D72-5AFC57F3E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277827"/>
              </p:ext>
            </p:extLst>
          </p:nvPr>
        </p:nvGraphicFramePr>
        <p:xfrm>
          <a:off x="60287" y="2282257"/>
          <a:ext cx="459434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411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266330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f’s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Feature 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(feature j’s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99D05B1-AADE-44AE-AA26-76CD265A3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43700"/>
              </p:ext>
            </p:extLst>
          </p:nvPr>
        </p:nvGraphicFramePr>
        <p:xfrm>
          <a:off x="34251" y="3892001"/>
          <a:ext cx="459434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411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266330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k’s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Feature 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(feature o’s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FAE87F2-03CC-4E07-8DA0-30C305223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66029"/>
              </p:ext>
            </p:extLst>
          </p:nvPr>
        </p:nvGraphicFramePr>
        <p:xfrm>
          <a:off x="34251" y="5341078"/>
          <a:ext cx="478569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333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47320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573340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1303887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277423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1285391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</a:t>
                      </a:r>
                      <a:r>
                        <a:rPr lang="en-US" sz="1200" dirty="0" err="1"/>
                        <a:t>xj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</a:t>
                      </a:r>
                      <a:r>
                        <a:rPr lang="en-US" sz="1200" dirty="0" err="1"/>
                        <a:t>xj’s</a:t>
                      </a:r>
                      <a:r>
                        <a:rPr lang="en-US" sz="1200" dirty="0"/>
                        <a:t>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Feature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xn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(feature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xn’s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2749771-C1A9-46EB-A89B-E94053161851}"/>
              </a:ext>
            </a:extLst>
          </p:cNvPr>
          <p:cNvSpPr txBox="1"/>
          <p:nvPr/>
        </p:nvSpPr>
        <p:spPr>
          <a:xfrm>
            <a:off x="-49789" y="424767"/>
            <a:ext cx="1908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4 s-1 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6426D-7AF8-4ACA-AD9A-2454FE5303AB}"/>
              </a:ext>
            </a:extLst>
          </p:cNvPr>
          <p:cNvSpPr txBox="1"/>
          <p:nvPr/>
        </p:nvSpPr>
        <p:spPr>
          <a:xfrm>
            <a:off x="-52825" y="1963986"/>
            <a:ext cx="1908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4 s-2 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9BD38-BD95-4D0A-809B-52591CFC1C17}"/>
              </a:ext>
            </a:extLst>
          </p:cNvPr>
          <p:cNvSpPr txBox="1"/>
          <p:nvPr/>
        </p:nvSpPr>
        <p:spPr>
          <a:xfrm>
            <a:off x="-52825" y="3604526"/>
            <a:ext cx="1908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4 s-3 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259621-EC64-4275-A214-7B800A1FE752}"/>
              </a:ext>
            </a:extLst>
          </p:cNvPr>
          <p:cNvSpPr txBox="1"/>
          <p:nvPr/>
        </p:nvSpPr>
        <p:spPr>
          <a:xfrm>
            <a:off x="-63465" y="4996063"/>
            <a:ext cx="1908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4 s-282 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F8C463-15E8-4161-8447-46D891C52CC8}"/>
              </a:ext>
            </a:extLst>
          </p:cNvPr>
          <p:cNvSpPr txBox="1"/>
          <p:nvPr/>
        </p:nvSpPr>
        <p:spPr>
          <a:xfrm rot="5400000">
            <a:off x="2361837" y="4838521"/>
            <a:ext cx="308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8FDA28-1A9F-4A8F-A391-A09B36E88D43}"/>
              </a:ext>
            </a:extLst>
          </p:cNvPr>
          <p:cNvSpPr txBox="1"/>
          <p:nvPr/>
        </p:nvSpPr>
        <p:spPr>
          <a:xfrm>
            <a:off x="2941133" y="1487942"/>
            <a:ext cx="1842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column#: 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HADM_ID#: </a:t>
            </a:r>
            <a:r>
              <a:rPr lang="en-US" sz="1200" dirty="0"/>
              <a:t>429,796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F0A8A8-408F-49C6-A77E-4C6B12A46E0D}"/>
              </a:ext>
            </a:extLst>
          </p:cNvPr>
          <p:cNvSpPr txBox="1"/>
          <p:nvPr/>
        </p:nvSpPr>
        <p:spPr>
          <a:xfrm>
            <a:off x="3002917" y="3029670"/>
            <a:ext cx="18170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column#: 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HADM_ID#: </a:t>
            </a:r>
            <a:r>
              <a:rPr lang="en-US" sz="1200" dirty="0"/>
              <a:t>429,796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DA0EB5-6613-451F-9DC7-9BFA2F52FC8B}"/>
              </a:ext>
            </a:extLst>
          </p:cNvPr>
          <p:cNvSpPr txBox="1"/>
          <p:nvPr/>
        </p:nvSpPr>
        <p:spPr>
          <a:xfrm>
            <a:off x="3063222" y="4633997"/>
            <a:ext cx="1756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column#: 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HADM_ID#: </a:t>
            </a:r>
            <a:r>
              <a:rPr lang="en-US" sz="1200" dirty="0"/>
              <a:t>429,796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4F888-D520-4460-86AF-FA3993A486B1}"/>
              </a:ext>
            </a:extLst>
          </p:cNvPr>
          <p:cNvSpPr txBox="1"/>
          <p:nvPr/>
        </p:nvSpPr>
        <p:spPr>
          <a:xfrm>
            <a:off x="3168119" y="6187475"/>
            <a:ext cx="21194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column#: 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HADM_ID#: </a:t>
            </a:r>
            <a:r>
              <a:rPr lang="en-US" sz="1200" dirty="0"/>
              <a:t>429,796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838811-C04E-472B-853F-5DE926F98E38}"/>
              </a:ext>
            </a:extLst>
          </p:cNvPr>
          <p:cNvSpPr txBox="1"/>
          <p:nvPr/>
        </p:nvSpPr>
        <p:spPr>
          <a:xfrm>
            <a:off x="4692004" y="2690030"/>
            <a:ext cx="15092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(13.1) Remove features that missing percentage &gt;= 70%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3C9A75-72B8-436F-A51F-30B999B3A62C}"/>
              </a:ext>
            </a:extLst>
          </p:cNvPr>
          <p:cNvCxnSpPr>
            <a:cxnSpLocks/>
          </p:cNvCxnSpPr>
          <p:nvPr/>
        </p:nvCxnSpPr>
        <p:spPr>
          <a:xfrm>
            <a:off x="4793794" y="3404377"/>
            <a:ext cx="12657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684B80A-4F78-4548-B790-EBE8900FA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198413"/>
              </p:ext>
            </p:extLst>
          </p:nvPr>
        </p:nvGraphicFramePr>
        <p:xfrm>
          <a:off x="6255969" y="768788"/>
          <a:ext cx="459434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411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266330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a’s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Feature 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(feature c’s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711AB95D-DD43-4619-B279-EC0ED702F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085334"/>
              </p:ext>
            </p:extLst>
          </p:nvPr>
        </p:nvGraphicFramePr>
        <p:xfrm>
          <a:off x="6252933" y="2312757"/>
          <a:ext cx="184226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411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B2FDDECB-E906-4D97-B1F8-E3D91F19A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42046"/>
              </p:ext>
            </p:extLst>
          </p:nvPr>
        </p:nvGraphicFramePr>
        <p:xfrm>
          <a:off x="6183408" y="3922501"/>
          <a:ext cx="309401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411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k’s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4F96EF18-D02F-4B38-8C07-9BB04F49A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743638"/>
              </p:ext>
            </p:extLst>
          </p:nvPr>
        </p:nvGraphicFramePr>
        <p:xfrm>
          <a:off x="6157256" y="5387940"/>
          <a:ext cx="469305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6956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73852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596840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1357330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1338076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</a:t>
                      </a:r>
                      <a:r>
                        <a:rPr lang="en-US" sz="1200" dirty="0" err="1"/>
                        <a:t>xk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</a:t>
                      </a:r>
                      <a:r>
                        <a:rPr lang="en-US" sz="1200" dirty="0" err="1"/>
                        <a:t>xk’s</a:t>
                      </a:r>
                      <a:r>
                        <a:rPr lang="en-US" sz="1200" dirty="0"/>
                        <a:t>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Feature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xm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(feature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xm’s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983F3FC4-B905-492C-9524-C279CD9C3F51}"/>
              </a:ext>
            </a:extLst>
          </p:cNvPr>
          <p:cNvSpPr txBox="1"/>
          <p:nvPr/>
        </p:nvSpPr>
        <p:spPr>
          <a:xfrm>
            <a:off x="6099368" y="455267"/>
            <a:ext cx="1908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5 s-1 </a:t>
            </a:r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28701C-F385-4808-9133-5AC2C322D095}"/>
              </a:ext>
            </a:extLst>
          </p:cNvPr>
          <p:cNvSpPr txBox="1"/>
          <p:nvPr/>
        </p:nvSpPr>
        <p:spPr>
          <a:xfrm>
            <a:off x="6096332" y="1994486"/>
            <a:ext cx="1908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5 s-2 </a:t>
            </a:r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2843CE-CABA-403D-BC19-695ED05E4C23}"/>
              </a:ext>
            </a:extLst>
          </p:cNvPr>
          <p:cNvSpPr txBox="1"/>
          <p:nvPr/>
        </p:nvSpPr>
        <p:spPr>
          <a:xfrm>
            <a:off x="6059541" y="3645502"/>
            <a:ext cx="1908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5 s-3 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7C77CD-846C-4BF4-8DD2-DD7A1237B02C}"/>
              </a:ext>
            </a:extLst>
          </p:cNvPr>
          <p:cNvSpPr txBox="1"/>
          <p:nvPr/>
        </p:nvSpPr>
        <p:spPr>
          <a:xfrm>
            <a:off x="6059540" y="5042925"/>
            <a:ext cx="1908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5 s-282 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30C543-94A5-4EEA-B0D3-F69AEDDE31AF}"/>
              </a:ext>
            </a:extLst>
          </p:cNvPr>
          <p:cNvSpPr txBox="1"/>
          <p:nvPr/>
        </p:nvSpPr>
        <p:spPr>
          <a:xfrm rot="5400000">
            <a:off x="8510994" y="4869021"/>
            <a:ext cx="308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FB4958-40C6-4E77-AF55-28955A1525E7}"/>
              </a:ext>
            </a:extLst>
          </p:cNvPr>
          <p:cNvSpPr txBox="1"/>
          <p:nvPr/>
        </p:nvSpPr>
        <p:spPr>
          <a:xfrm>
            <a:off x="9222776" y="1546474"/>
            <a:ext cx="18422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row#: 18,425,341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column#: 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HADM_ID#: </a:t>
            </a:r>
            <a:r>
              <a:rPr lang="en-US" sz="1200" dirty="0"/>
              <a:t>429,796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0363E6-B265-4E93-A06D-E3E3257F9E8C}"/>
              </a:ext>
            </a:extLst>
          </p:cNvPr>
          <p:cNvSpPr txBox="1"/>
          <p:nvPr/>
        </p:nvSpPr>
        <p:spPr>
          <a:xfrm>
            <a:off x="8288588" y="2597414"/>
            <a:ext cx="19401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row#: 18,425,341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column#: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HADM_ID#: </a:t>
            </a:r>
            <a:r>
              <a:rPr lang="en-US" sz="1200" dirty="0"/>
              <a:t>429,796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3F7355-138E-4DBC-8E3A-F2DD0B8F32CE}"/>
              </a:ext>
            </a:extLst>
          </p:cNvPr>
          <p:cNvSpPr txBox="1"/>
          <p:nvPr/>
        </p:nvSpPr>
        <p:spPr>
          <a:xfrm>
            <a:off x="9277423" y="4049913"/>
            <a:ext cx="1705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row#: 18,425,341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column#: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HADM_ID#: </a:t>
            </a:r>
            <a:r>
              <a:rPr lang="en-US" sz="1200" dirty="0"/>
              <a:t>429,796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92155E-4C4A-4573-A3C6-5FFE503338DD}"/>
              </a:ext>
            </a:extLst>
          </p:cNvPr>
          <p:cNvSpPr txBox="1"/>
          <p:nvPr/>
        </p:nvSpPr>
        <p:spPr>
          <a:xfrm>
            <a:off x="9224634" y="6187476"/>
            <a:ext cx="17587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row#: 18,425,341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column#: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HADM_ID#: </a:t>
            </a:r>
            <a:r>
              <a:rPr lang="en-US" sz="1200" dirty="0"/>
              <a:t>429,796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4C12BD-6EC2-4CCB-B8B0-6294ECD504E2}"/>
              </a:ext>
            </a:extLst>
          </p:cNvPr>
          <p:cNvSpPr txBox="1"/>
          <p:nvPr/>
        </p:nvSpPr>
        <p:spPr>
          <a:xfrm>
            <a:off x="6059541" y="133137"/>
            <a:ext cx="2054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(M) </a:t>
            </a:r>
            <a:r>
              <a:rPr lang="en-US" sz="1200" dirty="0" err="1">
                <a:latin typeface="Calibri" panose="020F0502020204030204" pitchFamily="34" charset="0"/>
              </a:rPr>
              <a:t>Chart_Lab_Events</a:t>
            </a:r>
            <a:r>
              <a:rPr lang="en-US" sz="1200" dirty="0">
                <a:latin typeface="Calibri" panose="020F0502020204030204" pitchFamily="34" charset="0"/>
              </a:rPr>
              <a:t> table-5 </a:t>
            </a:r>
            <a:endParaRPr lang="en-US" sz="1200" dirty="0"/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A16FD97A-FC50-4CFC-8DFB-8797A7285A7B}"/>
              </a:ext>
            </a:extLst>
          </p:cNvPr>
          <p:cNvSpPr/>
          <p:nvPr/>
        </p:nvSpPr>
        <p:spPr>
          <a:xfrm>
            <a:off x="10983418" y="516350"/>
            <a:ext cx="245465" cy="617635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65507B-9921-4E36-9253-7CD4410FC0C8}"/>
              </a:ext>
            </a:extLst>
          </p:cNvPr>
          <p:cNvSpPr txBox="1"/>
          <p:nvPr/>
        </p:nvSpPr>
        <p:spPr>
          <a:xfrm>
            <a:off x="11228883" y="3358305"/>
            <a:ext cx="12753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sub-table#: 282</a:t>
            </a:r>
            <a:endParaRPr lang="en-US" sz="14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259DC33-91C7-48E0-8FD2-C7B67E5C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2307" y="6373742"/>
            <a:ext cx="2743200" cy="365125"/>
          </a:xfrm>
        </p:spPr>
        <p:txBody>
          <a:bodyPr/>
          <a:lstStyle/>
          <a:p>
            <a:fld id="{A1C51B18-8BE0-4879-B849-08F6F591BAA1}" type="slidenum">
              <a:rPr lang="en-US" smtClean="0"/>
              <a:t>11</a:t>
            </a:fld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5359FE-104F-4DFA-AF8D-FB2E2A77B982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4824414" y="3676001"/>
            <a:ext cx="463202" cy="2834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4727A1F-46E2-49D2-AA3D-A6D79F22AB1B}"/>
              </a:ext>
            </a:extLst>
          </p:cNvPr>
          <p:cNvSpPr txBox="1"/>
          <p:nvPr/>
        </p:nvSpPr>
        <p:spPr>
          <a:xfrm>
            <a:off x="5287616" y="6323411"/>
            <a:ext cx="1509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(13.2) label AKI, see slide p.14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DEFF52-95B6-4FCD-8CE9-5E0A1BF35994}"/>
              </a:ext>
            </a:extLst>
          </p:cNvPr>
          <p:cNvSpPr txBox="1"/>
          <p:nvPr/>
        </p:nvSpPr>
        <p:spPr>
          <a:xfrm>
            <a:off x="-63465" y="204447"/>
            <a:ext cx="2054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(L) </a:t>
            </a:r>
            <a:r>
              <a:rPr lang="en-US" sz="1200" dirty="0" err="1">
                <a:latin typeface="Calibri" panose="020F0502020204030204" pitchFamily="34" charset="0"/>
              </a:rPr>
              <a:t>Chart_Lab_Events</a:t>
            </a:r>
            <a:r>
              <a:rPr lang="en-US" sz="1200" dirty="0">
                <a:latin typeface="Calibri" panose="020F0502020204030204" pitchFamily="34" charset="0"/>
              </a:rPr>
              <a:t> table-4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3027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BF2CD7-717A-40A0-AFBA-946CF9D7E78E}"/>
              </a:ext>
            </a:extLst>
          </p:cNvPr>
          <p:cNvSpPr txBox="1"/>
          <p:nvPr/>
        </p:nvSpPr>
        <p:spPr>
          <a:xfrm>
            <a:off x="33044" y="494942"/>
            <a:ext cx="18223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(14) Remove sub-tables that column number &lt; 4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01B542-7890-48A3-A63C-E45B681D072E}"/>
              </a:ext>
            </a:extLst>
          </p:cNvPr>
          <p:cNvCxnSpPr>
            <a:cxnSpLocks/>
          </p:cNvCxnSpPr>
          <p:nvPr/>
        </p:nvCxnSpPr>
        <p:spPr>
          <a:xfrm>
            <a:off x="115410" y="1144685"/>
            <a:ext cx="15092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C39660-114A-4CE5-A508-8CC0CAC10155}"/>
              </a:ext>
            </a:extLst>
          </p:cNvPr>
          <p:cNvSpPr txBox="1"/>
          <p:nvPr/>
        </p:nvSpPr>
        <p:spPr>
          <a:xfrm>
            <a:off x="1905605" y="631944"/>
            <a:ext cx="21333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(N) </a:t>
            </a:r>
            <a:r>
              <a:rPr lang="en-US" sz="1200" dirty="0" err="1">
                <a:latin typeface="Calibri" panose="020F0502020204030204" pitchFamily="34" charset="0"/>
              </a:rPr>
              <a:t>Chart_Lab_Events</a:t>
            </a:r>
            <a:r>
              <a:rPr lang="en-US" sz="1200" dirty="0">
                <a:latin typeface="Calibri" panose="020F0502020204030204" pitchFamily="34" charset="0"/>
              </a:rPr>
              <a:t> table-5 </a:t>
            </a:r>
            <a:endParaRPr lang="en-US" sz="1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394AB45-0A16-4C20-AF11-5476F8B2C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699992"/>
              </p:ext>
            </p:extLst>
          </p:nvPr>
        </p:nvGraphicFramePr>
        <p:xfrm>
          <a:off x="1992287" y="1414563"/>
          <a:ext cx="459434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411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266330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a’s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Feature 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(feature c’s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C7A166-9371-4935-9956-BB16129B9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351288"/>
              </p:ext>
            </p:extLst>
          </p:nvPr>
        </p:nvGraphicFramePr>
        <p:xfrm>
          <a:off x="2018438" y="2852688"/>
          <a:ext cx="309401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411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k’s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47DE4-FA93-4E62-92BB-72EA7CF89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90360"/>
              </p:ext>
            </p:extLst>
          </p:nvPr>
        </p:nvGraphicFramePr>
        <p:xfrm>
          <a:off x="1992287" y="4542177"/>
          <a:ext cx="469305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6956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73852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596840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1357330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1338076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</a:t>
                      </a:r>
                      <a:r>
                        <a:rPr lang="en-US" sz="1200" dirty="0" err="1"/>
                        <a:t>xk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</a:t>
                      </a:r>
                      <a:r>
                        <a:rPr lang="en-US" sz="1200" dirty="0" err="1"/>
                        <a:t>xk’s</a:t>
                      </a:r>
                      <a:r>
                        <a:rPr lang="en-US" sz="1200" dirty="0"/>
                        <a:t>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Feature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xm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(feature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xm’s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621D999-4C0B-4AED-965D-A4C3705CA75F}"/>
              </a:ext>
            </a:extLst>
          </p:cNvPr>
          <p:cNvSpPr txBox="1"/>
          <p:nvPr/>
        </p:nvSpPr>
        <p:spPr>
          <a:xfrm>
            <a:off x="1835686" y="1101042"/>
            <a:ext cx="1908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5 s-1 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F067B-CBA7-4F4D-A376-392F7FFA557B}"/>
              </a:ext>
            </a:extLst>
          </p:cNvPr>
          <p:cNvSpPr txBox="1"/>
          <p:nvPr/>
        </p:nvSpPr>
        <p:spPr>
          <a:xfrm>
            <a:off x="1894571" y="2575689"/>
            <a:ext cx="1908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5 s-3 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5D7E27-D14C-403F-82D4-9EA19E074AB1}"/>
              </a:ext>
            </a:extLst>
          </p:cNvPr>
          <p:cNvSpPr txBox="1"/>
          <p:nvPr/>
        </p:nvSpPr>
        <p:spPr>
          <a:xfrm>
            <a:off x="1894571" y="4197162"/>
            <a:ext cx="1908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5 s-282 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F53EE9-C63A-4744-909E-5A01C7081E1F}"/>
              </a:ext>
            </a:extLst>
          </p:cNvPr>
          <p:cNvSpPr txBox="1"/>
          <p:nvPr/>
        </p:nvSpPr>
        <p:spPr>
          <a:xfrm rot="5400000">
            <a:off x="3833105" y="3790231"/>
            <a:ext cx="308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C1F50-2B62-4D6D-BC94-E493A24A65C6}"/>
              </a:ext>
            </a:extLst>
          </p:cNvPr>
          <p:cNvSpPr txBox="1"/>
          <p:nvPr/>
        </p:nvSpPr>
        <p:spPr>
          <a:xfrm>
            <a:off x="5112453" y="2230664"/>
            <a:ext cx="17644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row#: 18,425,341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column#: 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HADM_ID#: </a:t>
            </a:r>
            <a:r>
              <a:rPr lang="en-US" sz="1200" dirty="0"/>
              <a:t>429,796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1F7FB-D312-46A1-8CEA-F445410122AE}"/>
              </a:ext>
            </a:extLst>
          </p:cNvPr>
          <p:cNvSpPr txBox="1"/>
          <p:nvPr/>
        </p:nvSpPr>
        <p:spPr>
          <a:xfrm>
            <a:off x="4560478" y="3644522"/>
            <a:ext cx="16403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row#: 18,425,341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column#: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HADM_ID#: </a:t>
            </a:r>
            <a:r>
              <a:rPr lang="en-US" sz="1200" dirty="0"/>
              <a:t>429,796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14D52E-B2BA-457F-8AD6-5EDB2215521E}"/>
              </a:ext>
            </a:extLst>
          </p:cNvPr>
          <p:cNvSpPr txBox="1"/>
          <p:nvPr/>
        </p:nvSpPr>
        <p:spPr>
          <a:xfrm>
            <a:off x="5168761" y="5341827"/>
            <a:ext cx="17644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row#: 18,425,341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column#: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HADM_ID#: </a:t>
            </a:r>
            <a:r>
              <a:rPr lang="en-US" sz="1200" dirty="0"/>
              <a:t>429,796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0CB2E10-CDFA-484A-8164-C20ECFA899FE}"/>
              </a:ext>
            </a:extLst>
          </p:cNvPr>
          <p:cNvSpPr/>
          <p:nvPr/>
        </p:nvSpPr>
        <p:spPr>
          <a:xfrm>
            <a:off x="6779634" y="1239541"/>
            <a:ext cx="307153" cy="471848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824F55-B2B6-4FFE-B5BF-8B1C7408892B}"/>
              </a:ext>
            </a:extLst>
          </p:cNvPr>
          <p:cNvSpPr txBox="1"/>
          <p:nvPr/>
        </p:nvSpPr>
        <p:spPr>
          <a:xfrm>
            <a:off x="7181080" y="3218448"/>
            <a:ext cx="12753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sub-table#: 281-x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B89361-7908-4E88-8507-E262A1DBE496}"/>
              </a:ext>
            </a:extLst>
          </p:cNvPr>
          <p:cNvSpPr txBox="1"/>
          <p:nvPr/>
        </p:nvSpPr>
        <p:spPr>
          <a:xfrm>
            <a:off x="7477710" y="231195"/>
            <a:ext cx="352554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In experiment, after removing features that missing percentage &gt;= 70%, there are only 3 features remain</a:t>
            </a:r>
          </a:p>
        </p:txBody>
      </p:sp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00079429-26C1-4135-BE42-34B1B8C80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89651"/>
              </p:ext>
            </p:extLst>
          </p:nvPr>
        </p:nvGraphicFramePr>
        <p:xfrm>
          <a:off x="7595558" y="1092563"/>
          <a:ext cx="3106309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7509">
                  <a:extLst>
                    <a:ext uri="{9D8B030D-6E8A-4147-A177-3AD203B41FA5}">
                      <a16:colId xmlns:a16="http://schemas.microsoft.com/office/drawing/2014/main" val="220172609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763120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Sub-table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column#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363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</a:rPr>
                        <a:t>Data-frame 4 s-5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 (remain 2 features)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628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</a:rPr>
                        <a:t>Data-frame 4 s-6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 (remain 1 feature)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94337"/>
                  </a:ext>
                </a:extLst>
              </a:tr>
            </a:tbl>
          </a:graphicData>
        </a:graphic>
      </p:graphicFrame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8E7B9D3-12AA-4B4B-9632-971EBA3F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1B18-8BE0-4879-B849-08F6F591BAA1}" type="slidenum">
              <a:rPr lang="en-US" smtClean="0"/>
              <a:t>12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7E3885-F9C3-4662-90C4-32CEC03E08BC}"/>
              </a:ext>
            </a:extLst>
          </p:cNvPr>
          <p:cNvSpPr txBox="1"/>
          <p:nvPr/>
        </p:nvSpPr>
        <p:spPr>
          <a:xfrm>
            <a:off x="7245997" y="4069495"/>
            <a:ext cx="242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(15) Final step, combine all remain sub-tables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349064-2D07-43FF-BD0C-2071517624D7}"/>
              </a:ext>
            </a:extLst>
          </p:cNvPr>
          <p:cNvCxnSpPr>
            <a:cxnSpLocks/>
          </p:cNvCxnSpPr>
          <p:nvPr/>
        </p:nvCxnSpPr>
        <p:spPr>
          <a:xfrm>
            <a:off x="7362159" y="4616072"/>
            <a:ext cx="15092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107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8CA0F6-940C-40B1-ADA0-0A43C59C6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3" y="841578"/>
            <a:ext cx="10629517" cy="1866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346F2-A557-4C12-9E4F-62AFFD3EDA1C}"/>
              </a:ext>
            </a:extLst>
          </p:cNvPr>
          <p:cNvSpPr txBox="1"/>
          <p:nvPr/>
        </p:nvSpPr>
        <p:spPr>
          <a:xfrm>
            <a:off x="300444" y="229787"/>
            <a:ext cx="2133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Experiment result: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10C989-E89C-469E-B557-15C5DABB4A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52" t="-7412" b="-1"/>
          <a:stretch/>
        </p:blipFill>
        <p:spPr>
          <a:xfrm>
            <a:off x="198783" y="3931267"/>
            <a:ext cx="4122828" cy="24250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BA6BC2-3469-49D8-8FCF-6C85AC8FBF91}"/>
              </a:ext>
            </a:extLst>
          </p:cNvPr>
          <p:cNvSpPr txBox="1"/>
          <p:nvPr/>
        </p:nvSpPr>
        <p:spPr>
          <a:xfrm>
            <a:off x="365893" y="2707689"/>
            <a:ext cx="24709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row#: 18,425,341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column#: 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feature#: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HADM_ID#: </a:t>
            </a:r>
            <a:r>
              <a:rPr lang="en-US" sz="1600" dirty="0"/>
              <a:t>429,796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6771A6-6F1E-4BAE-BF6E-973B2EDA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1B18-8BE0-4879-B849-08F6F591BA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9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76A751-2527-4B30-BF9A-053F7ECB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6639" y="6453947"/>
            <a:ext cx="2743200" cy="365125"/>
          </a:xfrm>
        </p:spPr>
        <p:txBody>
          <a:bodyPr/>
          <a:lstStyle/>
          <a:p>
            <a:fld id="{A1C51B18-8BE0-4879-B849-08F6F591BA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76CD3-D693-4290-9FA9-48B77995D1D3}"/>
              </a:ext>
            </a:extLst>
          </p:cNvPr>
          <p:cNvSpPr txBox="1"/>
          <p:nvPr/>
        </p:nvSpPr>
        <p:spPr>
          <a:xfrm>
            <a:off x="-1" y="0"/>
            <a:ext cx="18944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(13.2) AKI labeling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08DE7-9D5B-4827-8C9E-C28F5F5528A8}"/>
              </a:ext>
            </a:extLst>
          </p:cNvPr>
          <p:cNvSpPr txBox="1"/>
          <p:nvPr/>
        </p:nvSpPr>
        <p:spPr>
          <a:xfrm>
            <a:off x="-1" y="366174"/>
            <a:ext cx="52398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(13.2-1) Extract creatinine feature column as a single table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EF3714-7A59-4D15-B72B-0581527D9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19" y="640996"/>
            <a:ext cx="5239821" cy="1624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940C3B-CE45-4212-AE45-F58BF4FE28F6}"/>
              </a:ext>
            </a:extLst>
          </p:cNvPr>
          <p:cNvSpPr txBox="1"/>
          <p:nvPr/>
        </p:nvSpPr>
        <p:spPr>
          <a:xfrm>
            <a:off x="0" y="2474077"/>
            <a:ext cx="52398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(13.2-2) Rename rows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6369AD-6EF0-4B74-8555-55E439653AFA}"/>
              </a:ext>
            </a:extLst>
          </p:cNvPr>
          <p:cNvSpPr txBox="1"/>
          <p:nvPr/>
        </p:nvSpPr>
        <p:spPr>
          <a:xfrm>
            <a:off x="4247963" y="2176991"/>
            <a:ext cx="1705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row#: 18,425,341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column#: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HADM_ID#: </a:t>
            </a:r>
            <a:r>
              <a:rPr lang="en-US" sz="1200" dirty="0"/>
              <a:t>429,796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2113E1-DE75-4684-B4B7-9063450BC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99" y="2761159"/>
            <a:ext cx="4170620" cy="15742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B38339-D42A-4BF7-9445-4B25B50B042F}"/>
              </a:ext>
            </a:extLst>
          </p:cNvPr>
          <p:cNvSpPr txBox="1"/>
          <p:nvPr/>
        </p:nvSpPr>
        <p:spPr>
          <a:xfrm>
            <a:off x="0" y="4466015"/>
            <a:ext cx="52398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(13.2-3) Drop rows with null values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9B7B7E-5F62-495E-94E2-52DCE290D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19" y="4804569"/>
            <a:ext cx="4374806" cy="16246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B35319-539B-482C-859D-10CD25ECFDB3}"/>
              </a:ext>
            </a:extLst>
          </p:cNvPr>
          <p:cNvSpPr txBox="1"/>
          <p:nvPr/>
        </p:nvSpPr>
        <p:spPr>
          <a:xfrm>
            <a:off x="3852222" y="6405678"/>
            <a:ext cx="1705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row#: 417,394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HADM_ID#: </a:t>
            </a:r>
            <a:r>
              <a:rPr lang="en-US" sz="1200" dirty="0"/>
              <a:t>63,122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4DFF9E-0E9D-411B-BE74-C4C65FE7AF41}"/>
              </a:ext>
            </a:extLst>
          </p:cNvPr>
          <p:cNvSpPr txBox="1"/>
          <p:nvPr/>
        </p:nvSpPr>
        <p:spPr>
          <a:xfrm>
            <a:off x="5785240" y="59964"/>
            <a:ext cx="61063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(13.2-4) Extract same HADM_ID rows as a group and compute AKI label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052C1E-972C-454E-BE40-7E5C5F0AFD0F}"/>
              </a:ext>
            </a:extLst>
          </p:cNvPr>
          <p:cNvSpPr txBox="1"/>
          <p:nvPr/>
        </p:nvSpPr>
        <p:spPr>
          <a:xfrm>
            <a:off x="6464317" y="1812062"/>
            <a:ext cx="2891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AKI calculation process:</a:t>
            </a:r>
            <a:endParaRPr lang="en-US" sz="1400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06DDE67-A632-4253-A7B5-5ACE2B100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784" y="2068228"/>
            <a:ext cx="4760732" cy="301338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DEA8288-343B-42E3-901E-28AE36D06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9160" y="366173"/>
            <a:ext cx="3731383" cy="144745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89A6446-54EC-4EA4-9457-A632BB8FC1AE}"/>
              </a:ext>
            </a:extLst>
          </p:cNvPr>
          <p:cNvSpPr txBox="1"/>
          <p:nvPr/>
        </p:nvSpPr>
        <p:spPr>
          <a:xfrm>
            <a:off x="6471802" y="490573"/>
            <a:ext cx="13473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Using one HADM_ID as example:</a:t>
            </a:r>
            <a:endParaRPr 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A6A847-6AFA-44FC-A451-BECDAAE23A99}"/>
              </a:ext>
            </a:extLst>
          </p:cNvPr>
          <p:cNvSpPr txBox="1"/>
          <p:nvPr/>
        </p:nvSpPr>
        <p:spPr>
          <a:xfrm>
            <a:off x="5699530" y="4783410"/>
            <a:ext cx="2891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Result:</a:t>
            </a:r>
            <a:endParaRPr lang="en-US" sz="1400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8CC2BE1-BA15-4D81-83C5-427F11CFCF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4470" y="5126639"/>
            <a:ext cx="4988356" cy="162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7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526A9A-2053-40EC-AACE-F77B35D8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1B18-8BE0-4879-B849-08F6F591BA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3D93DB-3DAF-46C9-9273-570C7B814ABD}"/>
              </a:ext>
            </a:extLst>
          </p:cNvPr>
          <p:cNvSpPr/>
          <p:nvPr/>
        </p:nvSpPr>
        <p:spPr>
          <a:xfrm>
            <a:off x="570990" y="377242"/>
            <a:ext cx="5039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(i) for every HADM_ID group:</a:t>
            </a:r>
          </a:p>
          <a:p>
            <a:pPr lvl="1"/>
            <a:r>
              <a:rPr lang="en-US" sz="1600" dirty="0"/>
              <a:t>(a) if there is 1 in </a:t>
            </a:r>
            <a:r>
              <a:rPr lang="en-US" sz="1600" dirty="0" err="1"/>
              <a:t>aki</a:t>
            </a:r>
            <a:r>
              <a:rPr lang="en-US" sz="1600" dirty="0"/>
              <a:t> labels: cut data after first label 1</a:t>
            </a:r>
          </a:p>
          <a:p>
            <a:pPr lvl="1"/>
            <a:r>
              <a:rPr lang="en-US" sz="1600" dirty="0"/>
              <a:t>(b) if all </a:t>
            </a:r>
            <a:r>
              <a:rPr lang="en-US" sz="1600" dirty="0" err="1"/>
              <a:t>aki</a:t>
            </a:r>
            <a:r>
              <a:rPr lang="en-US" sz="1600" dirty="0"/>
              <a:t> </a:t>
            </a:r>
            <a:r>
              <a:rPr lang="en-US" sz="1600" dirty="0" err="1"/>
              <a:t>lables</a:t>
            </a:r>
            <a:r>
              <a:rPr lang="en-US" sz="1600" dirty="0"/>
              <a:t> are 0: keep all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BEB6E-D2B3-45D6-8E9A-A606278CB4D4}"/>
              </a:ext>
            </a:extLst>
          </p:cNvPr>
          <p:cNvSpPr txBox="1"/>
          <p:nvPr/>
        </p:nvSpPr>
        <p:spPr>
          <a:xfrm>
            <a:off x="0" y="1600396"/>
            <a:ext cx="29681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Example of a HADM_ID group: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0CB00B-4B2F-4FBC-BD74-AE00C11CE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5" y="1941428"/>
            <a:ext cx="4409383" cy="326193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9554A0A-6E29-4FB9-8A6F-7CE441555E86}"/>
              </a:ext>
            </a:extLst>
          </p:cNvPr>
          <p:cNvSpPr/>
          <p:nvPr/>
        </p:nvSpPr>
        <p:spPr>
          <a:xfrm>
            <a:off x="570990" y="1236280"/>
            <a:ext cx="45159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(ii) get last creatinine chart time for each HADM_ID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BC47BB-D31B-41CF-BA22-588C45227B75}"/>
              </a:ext>
            </a:extLst>
          </p:cNvPr>
          <p:cNvSpPr txBox="1"/>
          <p:nvPr/>
        </p:nvSpPr>
        <p:spPr>
          <a:xfrm>
            <a:off x="109351" y="77979"/>
            <a:ext cx="12991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(13.2-5)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D4AF17-D22F-4D12-8E15-2A69B284C546}"/>
              </a:ext>
            </a:extLst>
          </p:cNvPr>
          <p:cNvCxnSpPr>
            <a:cxnSpLocks/>
          </p:cNvCxnSpPr>
          <p:nvPr/>
        </p:nvCxnSpPr>
        <p:spPr>
          <a:xfrm>
            <a:off x="2040203" y="5282758"/>
            <a:ext cx="0" cy="4844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B9AB003-E914-4946-92EF-F0AF4353BE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1" b="71005"/>
          <a:stretch/>
        </p:blipFill>
        <p:spPr>
          <a:xfrm>
            <a:off x="107962" y="5731487"/>
            <a:ext cx="4409383" cy="9480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0D3C6C-1874-456E-9833-DA0750A266B5}"/>
              </a:ext>
            </a:extLst>
          </p:cNvPr>
          <p:cNvSpPr txBox="1"/>
          <p:nvPr/>
        </p:nvSpPr>
        <p:spPr>
          <a:xfrm>
            <a:off x="1343182" y="5246330"/>
            <a:ext cx="49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(i) 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F80881-E2ED-404E-BBBC-CE6EB9434B86}"/>
              </a:ext>
            </a:extLst>
          </p:cNvPr>
          <p:cNvCxnSpPr>
            <a:cxnSpLocks/>
          </p:cNvCxnSpPr>
          <p:nvPr/>
        </p:nvCxnSpPr>
        <p:spPr>
          <a:xfrm>
            <a:off x="4666325" y="6356350"/>
            <a:ext cx="7013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DCC413-A576-40A3-8164-CCA118215EB3}"/>
              </a:ext>
            </a:extLst>
          </p:cNvPr>
          <p:cNvSpPr txBox="1"/>
          <p:nvPr/>
        </p:nvSpPr>
        <p:spPr>
          <a:xfrm>
            <a:off x="4697677" y="5876674"/>
            <a:ext cx="49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(ii) 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95FAA0E-6834-4496-8A06-9C0AB0801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227" y="5985405"/>
            <a:ext cx="4744112" cy="6287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FC3D4F6-C2D1-4214-B5E4-E43CF4373EAD}"/>
              </a:ext>
            </a:extLst>
          </p:cNvPr>
          <p:cNvSpPr txBox="1"/>
          <p:nvPr/>
        </p:nvSpPr>
        <p:spPr>
          <a:xfrm>
            <a:off x="5813374" y="176860"/>
            <a:ext cx="29681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Final result: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C7ED90-D2C0-4587-BF34-97C05C0F2216}"/>
              </a:ext>
            </a:extLst>
          </p:cNvPr>
          <p:cNvCxnSpPr/>
          <p:nvPr/>
        </p:nvCxnSpPr>
        <p:spPr>
          <a:xfrm>
            <a:off x="5690586" y="142043"/>
            <a:ext cx="0" cy="5236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7ECC86F1-FA9B-4664-B887-C3F801B69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826" y="515414"/>
            <a:ext cx="4791015" cy="378137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60272BF-7DCC-4396-AE55-C6B0871F6179}"/>
              </a:ext>
            </a:extLst>
          </p:cNvPr>
          <p:cNvSpPr txBox="1"/>
          <p:nvPr/>
        </p:nvSpPr>
        <p:spPr>
          <a:xfrm>
            <a:off x="6671443" y="4402434"/>
            <a:ext cx="217767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row#: 52,550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column#: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HADM_ID#: </a:t>
            </a:r>
            <a:r>
              <a:rPr lang="en-US" sz="1400" dirty="0"/>
              <a:t>52,550</a:t>
            </a:r>
          </a:p>
        </p:txBody>
      </p:sp>
    </p:spTree>
    <p:extLst>
      <p:ext uri="{BB962C8B-B14F-4D97-AF65-F5344CB8AC3E}">
        <p14:creationId xmlns:p14="http://schemas.microsoft.com/office/powerpoint/2010/main" val="353814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392FB3-C995-4626-859B-7B67842269BF}"/>
              </a:ext>
            </a:extLst>
          </p:cNvPr>
          <p:cNvSpPr txBox="1"/>
          <p:nvPr/>
        </p:nvSpPr>
        <p:spPr>
          <a:xfrm>
            <a:off x="54620" y="58401"/>
            <a:ext cx="50946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</a:rPr>
              <a:t>(I) Extract </a:t>
            </a:r>
            <a:r>
              <a:rPr lang="en-US" sz="1400" b="1" dirty="0" err="1">
                <a:latin typeface="Calibri" panose="020F0502020204030204" pitchFamily="34" charset="0"/>
              </a:rPr>
              <a:t>Chart_Events</a:t>
            </a:r>
            <a:r>
              <a:rPr lang="en-US" sz="1400" b="1" dirty="0">
                <a:latin typeface="Calibri" panose="020F0502020204030204" pitchFamily="34" charset="0"/>
              </a:rPr>
              <a:t> and </a:t>
            </a:r>
            <a:r>
              <a:rPr lang="en-US" sz="1400" b="1" dirty="0" err="1">
                <a:latin typeface="Calibri" panose="020F0502020204030204" pitchFamily="34" charset="0"/>
              </a:rPr>
              <a:t>Lab_Events</a:t>
            </a:r>
            <a:r>
              <a:rPr lang="en-US" sz="1400" b="1" dirty="0">
                <a:latin typeface="Calibri" panose="020F0502020204030204" pitchFamily="34" charset="0"/>
              </a:rPr>
              <a:t> features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361BA-5B0C-4AAC-9A78-E35FCCDD5155}"/>
              </a:ext>
            </a:extLst>
          </p:cNvPr>
          <p:cNvSpPr txBox="1"/>
          <p:nvPr/>
        </p:nvSpPr>
        <p:spPr>
          <a:xfrm>
            <a:off x="303195" y="1894722"/>
            <a:ext cx="2964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(B) Original </a:t>
            </a:r>
            <a:r>
              <a:rPr lang="en-US" sz="1200" dirty="0" err="1">
                <a:latin typeface="Calibri" panose="020F0502020204030204" pitchFamily="34" charset="0"/>
              </a:rPr>
              <a:t>Lab_Events</a:t>
            </a:r>
            <a:r>
              <a:rPr lang="en-US" sz="1200" dirty="0">
                <a:latin typeface="Calibri" panose="020F0502020204030204" pitchFamily="34" charset="0"/>
              </a:rPr>
              <a:t> table </a:t>
            </a:r>
            <a:endParaRPr lang="en-US" sz="1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ED876DA-E68D-4406-AAA7-E207B5889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587929"/>
              </p:ext>
            </p:extLst>
          </p:nvPr>
        </p:nvGraphicFramePr>
        <p:xfrm>
          <a:off x="369866" y="2161671"/>
          <a:ext cx="3773009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745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768352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738420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893398">
                  <a:extLst>
                    <a:ext uri="{9D8B030D-6E8A-4147-A177-3AD203B41FA5}">
                      <a16:colId xmlns:a16="http://schemas.microsoft.com/office/drawing/2014/main" val="3692620545"/>
                    </a:ext>
                  </a:extLst>
                </a:gridCol>
                <a:gridCol w="556094">
                  <a:extLst>
                    <a:ext uri="{9D8B030D-6E8A-4147-A177-3AD203B41FA5}">
                      <a16:colId xmlns:a16="http://schemas.microsoft.com/office/drawing/2014/main" val="245391919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Item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BFEE39-0996-4ADB-8F10-C6AC8D4EE667}"/>
              </a:ext>
            </a:extLst>
          </p:cNvPr>
          <p:cNvSpPr txBox="1"/>
          <p:nvPr/>
        </p:nvSpPr>
        <p:spPr>
          <a:xfrm>
            <a:off x="344169" y="712582"/>
            <a:ext cx="2964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(A) </a:t>
            </a:r>
            <a:r>
              <a:rPr lang="en-US" sz="1200" dirty="0" err="1">
                <a:latin typeface="Calibri" panose="020F0502020204030204" pitchFamily="34" charset="0"/>
              </a:rPr>
              <a:t>Lab_Item_ID</a:t>
            </a:r>
            <a:r>
              <a:rPr lang="en-US" sz="1200" dirty="0">
                <a:latin typeface="Calibri" panose="020F0502020204030204" pitchFamily="34" charset="0"/>
              </a:rPr>
              <a:t> table </a:t>
            </a:r>
            <a:endParaRPr lang="en-US" sz="1200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D2BE0540-8960-46EF-90DB-42AA0B598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155777"/>
              </p:ext>
            </p:extLst>
          </p:nvPr>
        </p:nvGraphicFramePr>
        <p:xfrm>
          <a:off x="440712" y="1007034"/>
          <a:ext cx="3258105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477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964036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1553592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</a:tblGrid>
              <a:tr h="138500">
                <a:tc>
                  <a:txBody>
                    <a:bodyPr/>
                    <a:lstStyle/>
                    <a:p>
                      <a:r>
                        <a:rPr lang="en-US" sz="1200" dirty="0"/>
                        <a:t>Item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Item unit (e.g. cm, ml)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6A773C6-FBC4-45B5-BA59-C8200A3D6957}"/>
              </a:ext>
            </a:extLst>
          </p:cNvPr>
          <p:cNvSpPr txBox="1"/>
          <p:nvPr/>
        </p:nvSpPr>
        <p:spPr>
          <a:xfrm>
            <a:off x="344167" y="1573127"/>
            <a:ext cx="12762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feature#: 1625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B3139A-B190-42EB-8451-15F6AECFAE6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698817" y="629137"/>
            <a:ext cx="1450476" cy="652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5B2453-D182-4309-98F3-25BAA3EA0673}"/>
              </a:ext>
            </a:extLst>
          </p:cNvPr>
          <p:cNvSpPr txBox="1"/>
          <p:nvPr/>
        </p:nvSpPr>
        <p:spPr>
          <a:xfrm>
            <a:off x="3829167" y="273891"/>
            <a:ext cx="1350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(1) Drop rows that have null values </a:t>
            </a:r>
            <a:endParaRPr lang="en-US" sz="1200" dirty="0"/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E3DD51A-367C-4026-8C4D-638FD7EB2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874038"/>
              </p:ext>
            </p:extLst>
          </p:nvPr>
        </p:nvGraphicFramePr>
        <p:xfrm>
          <a:off x="5210881" y="193883"/>
          <a:ext cx="2486859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692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949911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852256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</a:tblGrid>
              <a:tr h="138500">
                <a:tc>
                  <a:txBody>
                    <a:bodyPr/>
                    <a:lstStyle/>
                    <a:p>
                      <a:r>
                        <a:rPr lang="en-US" sz="1200" dirty="0"/>
                        <a:t>Item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Item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B6BAA28-3E5D-43DD-9DCD-3D518B09B038}"/>
              </a:ext>
            </a:extLst>
          </p:cNvPr>
          <p:cNvSpPr txBox="1"/>
          <p:nvPr/>
        </p:nvSpPr>
        <p:spPr>
          <a:xfrm>
            <a:off x="7697739" y="423435"/>
            <a:ext cx="11000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row#: 1621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82B45C-F32B-45BE-8688-541D16BF26DE}"/>
              </a:ext>
            </a:extLst>
          </p:cNvPr>
          <p:cNvSpPr txBox="1"/>
          <p:nvPr/>
        </p:nvSpPr>
        <p:spPr>
          <a:xfrm>
            <a:off x="5359350" y="1276369"/>
            <a:ext cx="2964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(C) </a:t>
            </a:r>
            <a:r>
              <a:rPr lang="en-US" sz="1200" dirty="0" err="1">
                <a:latin typeface="Calibri" panose="020F0502020204030204" pitchFamily="34" charset="0"/>
              </a:rPr>
              <a:t>Lab_Events</a:t>
            </a:r>
            <a:r>
              <a:rPr lang="en-US" sz="1200" dirty="0">
                <a:latin typeface="Calibri" panose="020F0502020204030204" pitchFamily="34" charset="0"/>
              </a:rPr>
              <a:t> table-2 </a:t>
            </a:r>
            <a:endParaRPr lang="en-US" sz="1200" dirty="0"/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0684ABA8-87F6-4E79-90B8-411F5F4FF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893614"/>
              </p:ext>
            </p:extLst>
          </p:nvPr>
        </p:nvGraphicFramePr>
        <p:xfrm>
          <a:off x="5625596" y="1567435"/>
          <a:ext cx="5513032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010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843378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683581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861134">
                  <a:extLst>
                    <a:ext uri="{9D8B030D-6E8A-4147-A177-3AD203B41FA5}">
                      <a16:colId xmlns:a16="http://schemas.microsoft.com/office/drawing/2014/main" val="3692620545"/>
                    </a:ext>
                  </a:extLst>
                </a:gridCol>
                <a:gridCol w="568171">
                  <a:extLst>
                    <a:ext uri="{9D8B030D-6E8A-4147-A177-3AD203B41FA5}">
                      <a16:colId xmlns:a16="http://schemas.microsoft.com/office/drawing/2014/main" val="2453919199"/>
                    </a:ext>
                  </a:extLst>
                </a:gridCol>
                <a:gridCol w="861134">
                  <a:extLst>
                    <a:ext uri="{9D8B030D-6E8A-4147-A177-3AD203B41FA5}">
                      <a16:colId xmlns:a16="http://schemas.microsoft.com/office/drawing/2014/main" val="301612539"/>
                    </a:ext>
                  </a:extLst>
                </a:gridCol>
                <a:gridCol w="825624">
                  <a:extLst>
                    <a:ext uri="{9D8B030D-6E8A-4147-A177-3AD203B41FA5}">
                      <a16:colId xmlns:a16="http://schemas.microsoft.com/office/drawing/2014/main" val="586007095"/>
                    </a:ext>
                  </a:extLst>
                </a:gridCol>
              </a:tblGrid>
              <a:tr h="13850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Item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Item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sp>
        <p:nvSpPr>
          <p:cNvPr id="26" name="Arrow: U-Turn 25">
            <a:extLst>
              <a:ext uri="{FF2B5EF4-FFF2-40B4-BE49-F238E27FC236}">
                <a16:creationId xmlns:a16="http://schemas.microsoft.com/office/drawing/2014/main" id="{5067E8A0-BB32-483C-AA0C-A14DA02AAB2A}"/>
              </a:ext>
            </a:extLst>
          </p:cNvPr>
          <p:cNvSpPr/>
          <p:nvPr/>
        </p:nvSpPr>
        <p:spPr>
          <a:xfrm rot="3553517">
            <a:off x="4760624" y="227062"/>
            <a:ext cx="422545" cy="2735949"/>
          </a:xfrm>
          <a:prstGeom prst="uturnArrow">
            <a:avLst>
              <a:gd name="adj1" fmla="val 6400"/>
              <a:gd name="adj2" fmla="val 11526"/>
              <a:gd name="adj3" fmla="val 33276"/>
              <a:gd name="adj4" fmla="val 45734"/>
              <a:gd name="adj5" fmla="val 1477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5E37F2-C0C8-4A8D-986F-9DD0D246678E}"/>
              </a:ext>
            </a:extLst>
          </p:cNvPr>
          <p:cNvSpPr txBox="1"/>
          <p:nvPr/>
        </p:nvSpPr>
        <p:spPr>
          <a:xfrm>
            <a:off x="6152949" y="860870"/>
            <a:ext cx="58563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(2) Extract </a:t>
            </a:r>
            <a:r>
              <a:rPr lang="en-US" sz="1200" dirty="0" err="1">
                <a:latin typeface="Calibri" panose="020F0502020204030204" pitchFamily="34" charset="0"/>
              </a:rPr>
              <a:t>Lab_Events</a:t>
            </a:r>
            <a:r>
              <a:rPr lang="en-US" sz="1200" dirty="0">
                <a:latin typeface="Calibri" panose="020F0502020204030204" pitchFamily="34" charset="0"/>
              </a:rPr>
              <a:t> table’s rows which Item IDs match to </a:t>
            </a:r>
            <a:r>
              <a:rPr lang="en-US" sz="1200" dirty="0" err="1">
                <a:latin typeface="Calibri" panose="020F0502020204030204" pitchFamily="34" charset="0"/>
              </a:rPr>
              <a:t>Lab_Item_ID</a:t>
            </a:r>
            <a:r>
              <a:rPr lang="en-US" sz="1200" dirty="0">
                <a:latin typeface="Calibri" panose="020F0502020204030204" pitchFamily="34" charset="0"/>
              </a:rPr>
              <a:t> table’s </a:t>
            </a:r>
            <a:r>
              <a:rPr lang="en-US" sz="1200" dirty="0"/>
              <a:t>Item 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6FEE2F-1406-4F7E-AA50-FCBC9888BE56}"/>
              </a:ext>
            </a:extLst>
          </p:cNvPr>
          <p:cNvSpPr txBox="1"/>
          <p:nvPr/>
        </p:nvSpPr>
        <p:spPr>
          <a:xfrm>
            <a:off x="5458127" y="2113396"/>
            <a:ext cx="15371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row#: 122,289,828</a:t>
            </a:r>
            <a:endParaRPr lang="en-US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5C2052-B526-4EB7-8DDB-3F4F151D19F5}"/>
              </a:ext>
            </a:extLst>
          </p:cNvPr>
          <p:cNvCxnSpPr>
            <a:cxnSpLocks/>
          </p:cNvCxnSpPr>
          <p:nvPr/>
        </p:nvCxnSpPr>
        <p:spPr>
          <a:xfrm>
            <a:off x="7038860" y="2192991"/>
            <a:ext cx="0" cy="489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E557CB-FFD8-42D9-B926-72405E801F4F}"/>
              </a:ext>
            </a:extLst>
          </p:cNvPr>
          <p:cNvSpPr txBox="1"/>
          <p:nvPr/>
        </p:nvSpPr>
        <p:spPr>
          <a:xfrm>
            <a:off x="7109881" y="2192991"/>
            <a:ext cx="3942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(3) Drop rows that have null values</a:t>
            </a:r>
          </a:p>
          <a:p>
            <a:r>
              <a:rPr lang="en-US" sz="1200" dirty="0">
                <a:latin typeface="Calibri" panose="020F0502020204030204" pitchFamily="34" charset="0"/>
              </a:rPr>
              <a:t>(4) Combine “</a:t>
            </a:r>
            <a:r>
              <a:rPr lang="en-US" sz="1200" dirty="0"/>
              <a:t>Item name</a:t>
            </a:r>
            <a:r>
              <a:rPr lang="en-US" sz="1200" dirty="0">
                <a:latin typeface="Calibri" panose="020F0502020204030204" pitchFamily="34" charset="0"/>
              </a:rPr>
              <a:t>” and “</a:t>
            </a:r>
            <a:r>
              <a:rPr lang="en-US" sz="1200" dirty="0"/>
              <a:t>Item unit</a:t>
            </a:r>
            <a:r>
              <a:rPr lang="en-US" sz="1200" dirty="0">
                <a:latin typeface="Calibri" panose="020F0502020204030204" pitchFamily="34" charset="0"/>
              </a:rPr>
              <a:t>” into same column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DEA531-E4F8-4033-B671-B2EDA72263F2}"/>
              </a:ext>
            </a:extLst>
          </p:cNvPr>
          <p:cNvSpPr txBox="1"/>
          <p:nvPr/>
        </p:nvSpPr>
        <p:spPr>
          <a:xfrm>
            <a:off x="5102738" y="2472260"/>
            <a:ext cx="2964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(D) </a:t>
            </a:r>
            <a:r>
              <a:rPr lang="en-US" sz="1200" dirty="0" err="1">
                <a:latin typeface="Calibri" panose="020F0502020204030204" pitchFamily="34" charset="0"/>
              </a:rPr>
              <a:t>Lab_Events</a:t>
            </a:r>
            <a:r>
              <a:rPr lang="en-US" sz="1200" dirty="0">
                <a:latin typeface="Calibri" panose="020F0502020204030204" pitchFamily="34" charset="0"/>
              </a:rPr>
              <a:t> table-3 </a:t>
            </a:r>
            <a:endParaRPr lang="en-US" sz="1200" dirty="0"/>
          </a:p>
        </p:txBody>
      </p:sp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65274621-8CE2-4C35-BF36-752F3E410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621420"/>
              </p:ext>
            </p:extLst>
          </p:nvPr>
        </p:nvGraphicFramePr>
        <p:xfrm>
          <a:off x="5220533" y="2789018"/>
          <a:ext cx="5044066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1562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861134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958788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656948">
                  <a:extLst>
                    <a:ext uri="{9D8B030D-6E8A-4147-A177-3AD203B41FA5}">
                      <a16:colId xmlns:a16="http://schemas.microsoft.com/office/drawing/2014/main" val="3692620545"/>
                    </a:ext>
                  </a:extLst>
                </a:gridCol>
                <a:gridCol w="1695634">
                  <a:extLst>
                    <a:ext uri="{9D8B030D-6E8A-4147-A177-3AD203B41FA5}">
                      <a16:colId xmlns:a16="http://schemas.microsoft.com/office/drawing/2014/main" val="2453919199"/>
                    </a:ext>
                  </a:extLst>
                </a:gridCol>
              </a:tblGrid>
              <a:tr h="13850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Item name (Item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D23B0584-0AB0-40F4-A5DD-D778726B8F3E}"/>
              </a:ext>
            </a:extLst>
          </p:cNvPr>
          <p:cNvSpPr txBox="1"/>
          <p:nvPr/>
        </p:nvSpPr>
        <p:spPr>
          <a:xfrm>
            <a:off x="5216546" y="3337658"/>
            <a:ext cx="17040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row#: 59,187,024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feature#: 508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E6C525-0D4B-47C7-8179-89B9D395DAFD}"/>
              </a:ext>
            </a:extLst>
          </p:cNvPr>
          <p:cNvSpPr txBox="1"/>
          <p:nvPr/>
        </p:nvSpPr>
        <p:spPr>
          <a:xfrm>
            <a:off x="143397" y="441111"/>
            <a:ext cx="2964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</a:rPr>
              <a:t>(I-1) For </a:t>
            </a:r>
            <a:r>
              <a:rPr lang="en-US" sz="1200" b="1" dirty="0" err="1">
                <a:latin typeface="Calibri" panose="020F0502020204030204" pitchFamily="34" charset="0"/>
              </a:rPr>
              <a:t>Lab_Events</a:t>
            </a:r>
            <a:r>
              <a:rPr lang="en-US" sz="1200" b="1" dirty="0">
                <a:latin typeface="Calibri" panose="020F0502020204030204" pitchFamily="34" charset="0"/>
              </a:rPr>
              <a:t> features </a:t>
            </a:r>
            <a:endParaRPr 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946781-0D5D-485B-9945-D7EE9B3C3D23}"/>
              </a:ext>
            </a:extLst>
          </p:cNvPr>
          <p:cNvSpPr txBox="1"/>
          <p:nvPr/>
        </p:nvSpPr>
        <p:spPr>
          <a:xfrm>
            <a:off x="72470" y="3387271"/>
            <a:ext cx="2964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</a:rPr>
              <a:t>(I-2) For </a:t>
            </a:r>
            <a:r>
              <a:rPr lang="en-US" sz="1200" b="1" dirty="0" err="1">
                <a:latin typeface="Calibri" panose="020F0502020204030204" pitchFamily="34" charset="0"/>
              </a:rPr>
              <a:t>Chart_Events</a:t>
            </a:r>
            <a:r>
              <a:rPr lang="en-US" sz="1200" b="1" dirty="0">
                <a:latin typeface="Calibri" panose="020F0502020204030204" pitchFamily="34" charset="0"/>
              </a:rPr>
              <a:t> features </a:t>
            </a:r>
            <a:endParaRPr lang="en-US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E4BA92-129C-4AB4-875E-5FCAB5EEF177}"/>
              </a:ext>
            </a:extLst>
          </p:cNvPr>
          <p:cNvSpPr txBox="1"/>
          <p:nvPr/>
        </p:nvSpPr>
        <p:spPr>
          <a:xfrm>
            <a:off x="273392" y="5229640"/>
            <a:ext cx="2964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(F) Original </a:t>
            </a:r>
            <a:r>
              <a:rPr lang="en-US" sz="1200" dirty="0" err="1">
                <a:latin typeface="Calibri" panose="020F0502020204030204" pitchFamily="34" charset="0"/>
              </a:rPr>
              <a:t>Chart_Events</a:t>
            </a:r>
            <a:r>
              <a:rPr lang="en-US" sz="1200" dirty="0">
                <a:latin typeface="Calibri" panose="020F0502020204030204" pitchFamily="34" charset="0"/>
              </a:rPr>
              <a:t> table </a:t>
            </a:r>
            <a:endParaRPr lang="en-US" sz="1200" dirty="0"/>
          </a:p>
        </p:txBody>
      </p:sp>
      <p:graphicFrame>
        <p:nvGraphicFramePr>
          <p:cNvPr id="43" name="Table 5">
            <a:extLst>
              <a:ext uri="{FF2B5EF4-FFF2-40B4-BE49-F238E27FC236}">
                <a16:creationId xmlns:a16="http://schemas.microsoft.com/office/drawing/2014/main" id="{A7F08A6F-35B0-48E1-9ED0-39CD43860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821993"/>
              </p:ext>
            </p:extLst>
          </p:nvPr>
        </p:nvGraphicFramePr>
        <p:xfrm>
          <a:off x="340063" y="5496589"/>
          <a:ext cx="3773009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745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768352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738420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893398">
                  <a:extLst>
                    <a:ext uri="{9D8B030D-6E8A-4147-A177-3AD203B41FA5}">
                      <a16:colId xmlns:a16="http://schemas.microsoft.com/office/drawing/2014/main" val="3692620545"/>
                    </a:ext>
                  </a:extLst>
                </a:gridCol>
                <a:gridCol w="556094">
                  <a:extLst>
                    <a:ext uri="{9D8B030D-6E8A-4147-A177-3AD203B41FA5}">
                      <a16:colId xmlns:a16="http://schemas.microsoft.com/office/drawing/2014/main" val="245391919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Item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0A6507BF-EB60-4645-B11D-1BD05347B9C4}"/>
              </a:ext>
            </a:extLst>
          </p:cNvPr>
          <p:cNvSpPr txBox="1"/>
          <p:nvPr/>
        </p:nvSpPr>
        <p:spPr>
          <a:xfrm>
            <a:off x="297902" y="3718545"/>
            <a:ext cx="2964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(E) </a:t>
            </a:r>
            <a:r>
              <a:rPr lang="en-US" sz="1200" dirty="0" err="1">
                <a:latin typeface="Calibri" panose="020F0502020204030204" pitchFamily="34" charset="0"/>
              </a:rPr>
              <a:t>Chart_Item_ID</a:t>
            </a:r>
            <a:r>
              <a:rPr lang="en-US" sz="1200" dirty="0">
                <a:latin typeface="Calibri" panose="020F0502020204030204" pitchFamily="34" charset="0"/>
              </a:rPr>
              <a:t> table </a:t>
            </a:r>
            <a:endParaRPr lang="en-US" sz="1200" dirty="0"/>
          </a:p>
        </p:txBody>
      </p:sp>
      <p:graphicFrame>
        <p:nvGraphicFramePr>
          <p:cNvPr id="45" name="Table 5">
            <a:extLst>
              <a:ext uri="{FF2B5EF4-FFF2-40B4-BE49-F238E27FC236}">
                <a16:creationId xmlns:a16="http://schemas.microsoft.com/office/drawing/2014/main" id="{79886DB7-4BBF-4174-B2AF-D8113CC36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91294"/>
              </p:ext>
            </p:extLst>
          </p:nvPr>
        </p:nvGraphicFramePr>
        <p:xfrm>
          <a:off x="394445" y="4012997"/>
          <a:ext cx="3258105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477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964036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1553592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</a:tblGrid>
              <a:tr h="138500">
                <a:tc>
                  <a:txBody>
                    <a:bodyPr/>
                    <a:lstStyle/>
                    <a:p>
                      <a:r>
                        <a:rPr lang="en-US" sz="1200" dirty="0"/>
                        <a:t>Item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Item unit (e.g. cm, ml)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97F51AB5-531C-42E9-B0EC-C8087320ABB8}"/>
              </a:ext>
            </a:extLst>
          </p:cNvPr>
          <p:cNvSpPr txBox="1"/>
          <p:nvPr/>
        </p:nvSpPr>
        <p:spPr>
          <a:xfrm>
            <a:off x="297900" y="4579090"/>
            <a:ext cx="1555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feature#: 3835</a:t>
            </a:r>
            <a:endParaRPr lang="en-US" sz="1200" dirty="0"/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4BCC4E3F-8B1D-45B6-A9C5-C6EAC3F4BCF4}"/>
              </a:ext>
            </a:extLst>
          </p:cNvPr>
          <p:cNvCxnSpPr>
            <a:cxnSpLocks/>
          </p:cNvCxnSpPr>
          <p:nvPr/>
        </p:nvCxnSpPr>
        <p:spPr>
          <a:xfrm>
            <a:off x="3719221" y="4278770"/>
            <a:ext cx="444058" cy="1154637"/>
          </a:xfrm>
          <a:prstGeom prst="curvedConnector3">
            <a:avLst>
              <a:gd name="adj1" fmla="val 13548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1F9AE32-2F4B-44FC-B56B-C1042D186F76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4345573" y="4500582"/>
            <a:ext cx="1210768" cy="78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44ADEF6-37B7-400D-876A-B5C3446E326A}"/>
              </a:ext>
            </a:extLst>
          </p:cNvPr>
          <p:cNvSpPr txBox="1"/>
          <p:nvPr/>
        </p:nvSpPr>
        <p:spPr>
          <a:xfrm>
            <a:off x="4229950" y="3893506"/>
            <a:ext cx="12348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(5) Follow above (1), (2), (3), (4) steps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42AAF9-BA63-4163-9C54-9CD40F209609}"/>
              </a:ext>
            </a:extLst>
          </p:cNvPr>
          <p:cNvSpPr txBox="1"/>
          <p:nvPr/>
        </p:nvSpPr>
        <p:spPr>
          <a:xfrm>
            <a:off x="5438546" y="3909504"/>
            <a:ext cx="2964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(G) </a:t>
            </a:r>
            <a:r>
              <a:rPr lang="en-US" sz="1200" dirty="0" err="1">
                <a:latin typeface="Calibri" panose="020F0502020204030204" pitchFamily="34" charset="0"/>
              </a:rPr>
              <a:t>Chart_Events</a:t>
            </a:r>
            <a:r>
              <a:rPr lang="en-US" sz="1200" dirty="0">
                <a:latin typeface="Calibri" panose="020F0502020204030204" pitchFamily="34" charset="0"/>
              </a:rPr>
              <a:t> table-3 </a:t>
            </a:r>
            <a:endParaRPr lang="en-US" sz="1200" dirty="0"/>
          </a:p>
        </p:txBody>
      </p:sp>
      <p:graphicFrame>
        <p:nvGraphicFramePr>
          <p:cNvPr id="65" name="Table 5">
            <a:extLst>
              <a:ext uri="{FF2B5EF4-FFF2-40B4-BE49-F238E27FC236}">
                <a16:creationId xmlns:a16="http://schemas.microsoft.com/office/drawing/2014/main" id="{2BC240F2-26E7-4A97-A9D7-F8A073838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925906"/>
              </p:ext>
            </p:extLst>
          </p:nvPr>
        </p:nvGraphicFramePr>
        <p:xfrm>
          <a:off x="5556341" y="4226262"/>
          <a:ext cx="5044066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1562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861134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958788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656948">
                  <a:extLst>
                    <a:ext uri="{9D8B030D-6E8A-4147-A177-3AD203B41FA5}">
                      <a16:colId xmlns:a16="http://schemas.microsoft.com/office/drawing/2014/main" val="3692620545"/>
                    </a:ext>
                  </a:extLst>
                </a:gridCol>
                <a:gridCol w="1695634">
                  <a:extLst>
                    <a:ext uri="{9D8B030D-6E8A-4147-A177-3AD203B41FA5}">
                      <a16:colId xmlns:a16="http://schemas.microsoft.com/office/drawing/2014/main" val="2453919199"/>
                    </a:ext>
                  </a:extLst>
                </a:gridCol>
              </a:tblGrid>
              <a:tr h="13850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Item name (Item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7A338045-6DEA-4FFB-AB2F-77C8005C37B1}"/>
              </a:ext>
            </a:extLst>
          </p:cNvPr>
          <p:cNvSpPr txBox="1"/>
          <p:nvPr/>
        </p:nvSpPr>
        <p:spPr>
          <a:xfrm>
            <a:off x="5552353" y="4774902"/>
            <a:ext cx="15575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row#: 139,896,979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C3D0F2-26EE-4841-BAAD-0B1601004074}"/>
              </a:ext>
            </a:extLst>
          </p:cNvPr>
          <p:cNvSpPr txBox="1"/>
          <p:nvPr/>
        </p:nvSpPr>
        <p:spPr>
          <a:xfrm>
            <a:off x="7197803" y="4792102"/>
            <a:ext cx="1625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feature#: 903</a:t>
            </a:r>
            <a:endParaRPr lang="en-US" sz="1200" dirty="0"/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5536CA5-800F-467B-A2EB-180FC369C457}"/>
              </a:ext>
            </a:extLst>
          </p:cNvPr>
          <p:cNvCxnSpPr>
            <a:cxnSpLocks/>
            <a:stCxn id="38" idx="3"/>
            <a:endCxn id="65" idx="3"/>
          </p:cNvCxnSpPr>
          <p:nvPr/>
        </p:nvCxnSpPr>
        <p:spPr>
          <a:xfrm>
            <a:off x="10264599" y="3063338"/>
            <a:ext cx="335808" cy="1437244"/>
          </a:xfrm>
          <a:prstGeom prst="curvedConnector3">
            <a:avLst>
              <a:gd name="adj1" fmla="val 36106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8F8D593-E2D0-40F5-BD2F-C3D19E3160A7}"/>
              </a:ext>
            </a:extLst>
          </p:cNvPr>
          <p:cNvSpPr txBox="1"/>
          <p:nvPr/>
        </p:nvSpPr>
        <p:spPr>
          <a:xfrm>
            <a:off x="7073271" y="3553624"/>
            <a:ext cx="42191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(6.1) Combine </a:t>
            </a:r>
            <a:r>
              <a:rPr lang="en-US" sz="1200" dirty="0" err="1">
                <a:latin typeface="Calibri" panose="020F0502020204030204" pitchFamily="34" charset="0"/>
              </a:rPr>
              <a:t>Lab_Events</a:t>
            </a:r>
            <a:r>
              <a:rPr lang="en-US" sz="1200" dirty="0">
                <a:latin typeface="Calibri" panose="020F0502020204030204" pitchFamily="34" charset="0"/>
              </a:rPr>
              <a:t>-(D) table and </a:t>
            </a:r>
            <a:r>
              <a:rPr lang="en-US" sz="1200" dirty="0" err="1">
                <a:latin typeface="Calibri" panose="020F0502020204030204" pitchFamily="34" charset="0"/>
              </a:rPr>
              <a:t>Chart_Events</a:t>
            </a:r>
            <a:r>
              <a:rPr lang="en-US" sz="1200" dirty="0">
                <a:latin typeface="Calibri" panose="020F0502020204030204" pitchFamily="34" charset="0"/>
              </a:rPr>
              <a:t>-(G) table;</a:t>
            </a:r>
          </a:p>
          <a:p>
            <a:r>
              <a:rPr lang="en-US" sz="1200" dirty="0">
                <a:latin typeface="Calibri" panose="020F0502020204030204" pitchFamily="34" charset="0"/>
              </a:rPr>
              <a:t>(6.2) Sort HADM_ID in new table</a:t>
            </a:r>
            <a:endParaRPr lang="en-US" sz="1200" dirty="0"/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6B66A3BD-9D85-4D54-AA03-D690A12ECE8F}"/>
              </a:ext>
            </a:extLst>
          </p:cNvPr>
          <p:cNvCxnSpPr>
            <a:cxnSpLocks/>
            <a:endCxn id="82" idx="3"/>
          </p:cNvCxnSpPr>
          <p:nvPr/>
        </p:nvCxnSpPr>
        <p:spPr>
          <a:xfrm rot="5400000">
            <a:off x="9987080" y="4372072"/>
            <a:ext cx="2121196" cy="855379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5FBEB4F-3D5F-41A0-A6E2-E39EFEC6C354}"/>
              </a:ext>
            </a:extLst>
          </p:cNvPr>
          <p:cNvSpPr txBox="1"/>
          <p:nvPr/>
        </p:nvSpPr>
        <p:spPr>
          <a:xfrm>
            <a:off x="5458127" y="5269281"/>
            <a:ext cx="2964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(H) </a:t>
            </a:r>
            <a:r>
              <a:rPr lang="en-US" sz="1200" dirty="0" err="1">
                <a:latin typeface="Calibri" panose="020F0502020204030204" pitchFamily="34" charset="0"/>
              </a:rPr>
              <a:t>Chart_Lab_Events</a:t>
            </a:r>
            <a:r>
              <a:rPr lang="en-US" sz="1200" dirty="0">
                <a:latin typeface="Calibri" panose="020F0502020204030204" pitchFamily="34" charset="0"/>
              </a:rPr>
              <a:t> table-1 </a:t>
            </a:r>
            <a:endParaRPr lang="en-US" sz="1200" dirty="0"/>
          </a:p>
        </p:txBody>
      </p:sp>
      <p:graphicFrame>
        <p:nvGraphicFramePr>
          <p:cNvPr id="82" name="Table 5">
            <a:extLst>
              <a:ext uri="{FF2B5EF4-FFF2-40B4-BE49-F238E27FC236}">
                <a16:creationId xmlns:a16="http://schemas.microsoft.com/office/drawing/2014/main" id="{DBD25FE1-EB9D-40C0-A047-66366DB9C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942961"/>
              </p:ext>
            </p:extLst>
          </p:nvPr>
        </p:nvGraphicFramePr>
        <p:xfrm>
          <a:off x="5575922" y="5586039"/>
          <a:ext cx="5044066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1562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861134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958788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656948">
                  <a:extLst>
                    <a:ext uri="{9D8B030D-6E8A-4147-A177-3AD203B41FA5}">
                      <a16:colId xmlns:a16="http://schemas.microsoft.com/office/drawing/2014/main" val="3692620545"/>
                    </a:ext>
                  </a:extLst>
                </a:gridCol>
                <a:gridCol w="1695634">
                  <a:extLst>
                    <a:ext uri="{9D8B030D-6E8A-4147-A177-3AD203B41FA5}">
                      <a16:colId xmlns:a16="http://schemas.microsoft.com/office/drawing/2014/main" val="2453919199"/>
                    </a:ext>
                  </a:extLst>
                </a:gridCol>
              </a:tblGrid>
              <a:tr h="13850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Item name (Item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2FDA35A8-D73F-4DE2-B749-CA155B77D128}"/>
              </a:ext>
            </a:extLst>
          </p:cNvPr>
          <p:cNvSpPr txBox="1"/>
          <p:nvPr/>
        </p:nvSpPr>
        <p:spPr>
          <a:xfrm>
            <a:off x="5571935" y="6134679"/>
            <a:ext cx="15379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row#: 199,084,003</a:t>
            </a:r>
            <a:endParaRPr 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123DD18-12FA-49DA-9A24-D002157A57FC}"/>
              </a:ext>
            </a:extLst>
          </p:cNvPr>
          <p:cNvSpPr txBox="1"/>
          <p:nvPr/>
        </p:nvSpPr>
        <p:spPr>
          <a:xfrm>
            <a:off x="7143046" y="6153199"/>
            <a:ext cx="1625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feature#: 1410</a:t>
            </a:r>
            <a:endParaRPr 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459BC16-FD4F-4F00-AA43-AFD7C874A67A}"/>
              </a:ext>
            </a:extLst>
          </p:cNvPr>
          <p:cNvSpPr txBox="1"/>
          <p:nvPr/>
        </p:nvSpPr>
        <p:spPr>
          <a:xfrm>
            <a:off x="7132865" y="6357417"/>
            <a:ext cx="1867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(there are one feature duplicate in both tables)</a:t>
            </a:r>
            <a:endParaRPr 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EE04597-CE97-4EAC-B7A6-F0C34F4030DF}"/>
              </a:ext>
            </a:extLst>
          </p:cNvPr>
          <p:cNvSpPr txBox="1"/>
          <p:nvPr/>
        </p:nvSpPr>
        <p:spPr>
          <a:xfrm>
            <a:off x="8859813" y="6174438"/>
            <a:ext cx="1760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HADM_ID#: </a:t>
            </a:r>
            <a:r>
              <a:rPr lang="en-US" sz="1200" dirty="0"/>
              <a:t>429,796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50CCA4-B4A1-49E5-B3D9-DFB98743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1B18-8BE0-4879-B849-08F6F591BA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9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>
            <a:extLst>
              <a:ext uri="{FF2B5EF4-FFF2-40B4-BE49-F238E27FC236}">
                <a16:creationId xmlns:a16="http://schemas.microsoft.com/office/drawing/2014/main" id="{AB6EB856-1A4F-48EB-B197-DB503F830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640800" flipH="1">
            <a:off x="4173156" y="3014571"/>
            <a:ext cx="1905042" cy="13394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4661DA-8A81-4AD2-9186-4408E48C043C}"/>
              </a:ext>
            </a:extLst>
          </p:cNvPr>
          <p:cNvSpPr txBox="1"/>
          <p:nvPr/>
        </p:nvSpPr>
        <p:spPr>
          <a:xfrm>
            <a:off x="84199" y="409061"/>
            <a:ext cx="2964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(H) </a:t>
            </a:r>
            <a:r>
              <a:rPr lang="en-US" sz="1200" dirty="0" err="1">
                <a:latin typeface="Calibri" panose="020F0502020204030204" pitchFamily="34" charset="0"/>
              </a:rPr>
              <a:t>Chart_Lab_Events</a:t>
            </a:r>
            <a:r>
              <a:rPr lang="en-US" sz="1200" dirty="0">
                <a:latin typeface="Calibri" panose="020F0502020204030204" pitchFamily="34" charset="0"/>
              </a:rPr>
              <a:t> table-1 </a:t>
            </a:r>
            <a:endParaRPr lang="en-US" sz="12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2F2139C3-B1CB-4130-A489-2F24FFA14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120446"/>
              </p:ext>
            </p:extLst>
          </p:nvPr>
        </p:nvGraphicFramePr>
        <p:xfrm>
          <a:off x="151965" y="736588"/>
          <a:ext cx="4631818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333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792368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847002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532660">
                  <a:extLst>
                    <a:ext uri="{9D8B030D-6E8A-4147-A177-3AD203B41FA5}">
                      <a16:colId xmlns:a16="http://schemas.microsoft.com/office/drawing/2014/main" val="3692620545"/>
                    </a:ext>
                  </a:extLst>
                </a:gridCol>
                <a:gridCol w="1614455">
                  <a:extLst>
                    <a:ext uri="{9D8B030D-6E8A-4147-A177-3AD203B41FA5}">
                      <a16:colId xmlns:a16="http://schemas.microsoft.com/office/drawing/2014/main" val="2453919199"/>
                    </a:ext>
                  </a:extLst>
                </a:gridCol>
              </a:tblGrid>
              <a:tr h="13850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Item name (Item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2F39530-8F3B-41F9-8B6C-539CBE2493CE}"/>
              </a:ext>
            </a:extLst>
          </p:cNvPr>
          <p:cNvSpPr txBox="1"/>
          <p:nvPr/>
        </p:nvSpPr>
        <p:spPr>
          <a:xfrm>
            <a:off x="2969196" y="1335756"/>
            <a:ext cx="1815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row#: 199,084,003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feature#: 1410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HADM_ID#: </a:t>
            </a:r>
            <a:r>
              <a:rPr lang="en-US" sz="1200" dirty="0"/>
              <a:t>429,796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E5EB56-E599-4616-B39A-E28CE95A6BF5}"/>
              </a:ext>
            </a:extLst>
          </p:cNvPr>
          <p:cNvCxnSpPr>
            <a:cxnSpLocks/>
          </p:cNvCxnSpPr>
          <p:nvPr/>
        </p:nvCxnSpPr>
        <p:spPr>
          <a:xfrm flipH="1">
            <a:off x="2136309" y="1370700"/>
            <a:ext cx="254980" cy="15463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C2350F-3DD4-4570-858D-13DED8E9CCC2}"/>
              </a:ext>
            </a:extLst>
          </p:cNvPr>
          <p:cNvSpPr txBox="1"/>
          <p:nvPr/>
        </p:nvSpPr>
        <p:spPr>
          <a:xfrm>
            <a:off x="154862" y="1671699"/>
            <a:ext cx="2162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(7-1) Create a feature name list &amp; give each feature an index 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1F902-C27E-4759-AEA0-FBF25674527D}"/>
              </a:ext>
            </a:extLst>
          </p:cNvPr>
          <p:cNvSpPr txBox="1"/>
          <p:nvPr/>
        </p:nvSpPr>
        <p:spPr>
          <a:xfrm>
            <a:off x="54620" y="58401"/>
            <a:ext cx="50946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</a:rPr>
              <a:t>(II) </a:t>
            </a:r>
            <a:r>
              <a:rPr lang="en-US" sz="1400" b="1" dirty="0" err="1">
                <a:latin typeface="Calibri" panose="020F0502020204030204" pitchFamily="34" charset="0"/>
              </a:rPr>
              <a:t>Chart_Lab_Events</a:t>
            </a:r>
            <a:r>
              <a:rPr lang="en-US" sz="1400" b="1" dirty="0">
                <a:latin typeface="Calibri" panose="020F0502020204030204" pitchFamily="34" charset="0"/>
              </a:rPr>
              <a:t> table</a:t>
            </a:r>
            <a:endParaRPr 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F2BA9C-5478-4291-BB1F-ED08CA1BEFE2}"/>
              </a:ext>
            </a:extLst>
          </p:cNvPr>
          <p:cNvSpPr txBox="1"/>
          <p:nvPr/>
        </p:nvSpPr>
        <p:spPr>
          <a:xfrm>
            <a:off x="329490" y="3371479"/>
            <a:ext cx="24883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 feature a (feature a’s unit),    1 ],</a:t>
            </a:r>
          </a:p>
          <a:p>
            <a:r>
              <a:rPr lang="en-US" sz="1200" dirty="0"/>
              <a:t>[ feature b (feature b’s unit),    2 ],</a:t>
            </a: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AC574939-FA15-4CA3-8E46-55CD1A2C5456}"/>
              </a:ext>
            </a:extLst>
          </p:cNvPr>
          <p:cNvSpPr/>
          <p:nvPr/>
        </p:nvSpPr>
        <p:spPr>
          <a:xfrm>
            <a:off x="261941" y="3365991"/>
            <a:ext cx="77705" cy="999270"/>
          </a:xfrm>
          <a:prstGeom prst="leftBracke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577E1-8C88-460D-BDC1-3A85601E9DE9}"/>
              </a:ext>
            </a:extLst>
          </p:cNvPr>
          <p:cNvSpPr txBox="1"/>
          <p:nvPr/>
        </p:nvSpPr>
        <p:spPr>
          <a:xfrm rot="5400000">
            <a:off x="1100149" y="3828064"/>
            <a:ext cx="3999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……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B5E569-40C3-44F1-AE3D-C075A2FD6FA3}"/>
              </a:ext>
            </a:extLst>
          </p:cNvPr>
          <p:cNvSpPr txBox="1"/>
          <p:nvPr/>
        </p:nvSpPr>
        <p:spPr>
          <a:xfrm>
            <a:off x="300793" y="4087462"/>
            <a:ext cx="2488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 feature n (feature unit </a:t>
            </a:r>
            <a:r>
              <a:rPr lang="en-US" sz="1200" dirty="0" err="1"/>
              <a:t>xn</a:t>
            </a:r>
            <a:r>
              <a:rPr lang="en-US" sz="1200" dirty="0"/>
              <a:t>),    1410 ]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38F8DE5C-D79C-4B8C-86DD-92DC2E09117E}"/>
              </a:ext>
            </a:extLst>
          </p:cNvPr>
          <p:cNvSpPr/>
          <p:nvPr/>
        </p:nvSpPr>
        <p:spPr>
          <a:xfrm flipH="1">
            <a:off x="2690938" y="3365991"/>
            <a:ext cx="77704" cy="999270"/>
          </a:xfrm>
          <a:prstGeom prst="leftBracke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B5A307-35C6-44A5-ACB9-408AFD21072B}"/>
              </a:ext>
            </a:extLst>
          </p:cNvPr>
          <p:cNvSpPr txBox="1"/>
          <p:nvPr/>
        </p:nvSpPr>
        <p:spPr>
          <a:xfrm>
            <a:off x="787275" y="2964475"/>
            <a:ext cx="10380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</a:rPr>
              <a:t>Feature name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4B4E1C-E387-4C6C-A1D2-972DB14693C3}"/>
              </a:ext>
            </a:extLst>
          </p:cNvPr>
          <p:cNvSpPr txBox="1"/>
          <p:nvPr/>
        </p:nvSpPr>
        <p:spPr>
          <a:xfrm>
            <a:off x="1960218" y="2964475"/>
            <a:ext cx="7146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</a:rPr>
              <a:t>Feature index</a:t>
            </a:r>
            <a:endParaRPr lang="en-US" sz="1200" dirty="0"/>
          </a:p>
        </p:txBody>
      </p:sp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1FEE23EF-D23F-4F82-ABA5-F61467E3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768449"/>
              </p:ext>
            </p:extLst>
          </p:nvPr>
        </p:nvGraphicFramePr>
        <p:xfrm>
          <a:off x="3366987" y="4943874"/>
          <a:ext cx="849313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2458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03682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550416">
                  <a:extLst>
                    <a:ext uri="{9D8B030D-6E8A-4147-A177-3AD203B41FA5}">
                      <a16:colId xmlns:a16="http://schemas.microsoft.com/office/drawing/2014/main" val="3692620545"/>
                    </a:ext>
                  </a:extLst>
                </a:gridCol>
                <a:gridCol w="870012">
                  <a:extLst>
                    <a:ext uri="{9D8B030D-6E8A-4147-A177-3AD203B41FA5}">
                      <a16:colId xmlns:a16="http://schemas.microsoft.com/office/drawing/2014/main" val="2453919199"/>
                    </a:ext>
                  </a:extLst>
                </a:gridCol>
                <a:gridCol w="577048">
                  <a:extLst>
                    <a:ext uri="{9D8B030D-6E8A-4147-A177-3AD203B41FA5}">
                      <a16:colId xmlns:a16="http://schemas.microsoft.com/office/drawing/2014/main" val="2597403239"/>
                    </a:ext>
                  </a:extLst>
                </a:gridCol>
                <a:gridCol w="1242874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1269507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843378">
                  <a:extLst>
                    <a:ext uri="{9D8B030D-6E8A-4147-A177-3AD203B41FA5}">
                      <a16:colId xmlns:a16="http://schemas.microsoft.com/office/drawing/2014/main" val="3222057749"/>
                    </a:ext>
                  </a:extLst>
                </a:gridCol>
                <a:gridCol w="1293342">
                  <a:extLst>
                    <a:ext uri="{9D8B030D-6E8A-4147-A177-3AD203B41FA5}">
                      <a16:colId xmlns:a16="http://schemas.microsoft.com/office/drawing/2014/main" val="2422699661"/>
                    </a:ext>
                  </a:extLst>
                </a:gridCol>
              </a:tblGrid>
              <a:tr h="13850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Item name (Item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Item index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a’s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b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b’s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</a:t>
                      </a:r>
                      <a:r>
                        <a:rPr lang="en-US" sz="1200" dirty="0" err="1"/>
                        <a:t>xn</a:t>
                      </a:r>
                      <a:r>
                        <a:rPr lang="en-US" sz="1200" dirty="0"/>
                        <a:t> (feature </a:t>
                      </a:r>
                      <a:r>
                        <a:rPr lang="en-US" sz="1200" dirty="0" err="1"/>
                        <a:t>xn’s</a:t>
                      </a:r>
                      <a:r>
                        <a:rPr lang="en-US" sz="1200" dirty="0"/>
                        <a:t> unit)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94A3B83-11C8-4B21-BBDC-ABC38AF7E61F}"/>
              </a:ext>
            </a:extLst>
          </p:cNvPr>
          <p:cNvSpPr txBox="1"/>
          <p:nvPr/>
        </p:nvSpPr>
        <p:spPr>
          <a:xfrm>
            <a:off x="5826153" y="3490305"/>
            <a:ext cx="48211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(8) Using information from list-(I) to add several columns to data-frames:</a:t>
            </a:r>
          </a:p>
          <a:p>
            <a:r>
              <a:rPr lang="en-US" sz="1200" dirty="0">
                <a:latin typeface="Calibri" panose="020F0502020204030204" pitchFamily="34" charset="0"/>
              </a:rPr>
              <a:t>      (8.1) add a column about feature index information</a:t>
            </a:r>
          </a:p>
          <a:p>
            <a:r>
              <a:rPr lang="en-US" sz="1200" dirty="0">
                <a:latin typeface="Calibri" panose="020F0502020204030204" pitchFamily="34" charset="0"/>
              </a:rPr>
              <a:t>      (8.2) add 1410 columns for feature names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A0BD96-42E2-4D6C-AC29-9198DAF3C9E9}"/>
              </a:ext>
            </a:extLst>
          </p:cNvPr>
          <p:cNvSpPr txBox="1"/>
          <p:nvPr/>
        </p:nvSpPr>
        <p:spPr>
          <a:xfrm>
            <a:off x="67902" y="2645587"/>
            <a:ext cx="20449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(I) Feature name &amp; index list</a:t>
            </a:r>
            <a:endParaRPr lang="en-US" sz="1200" dirty="0"/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88EA37AF-9EED-4683-BF6C-344250D7378A}"/>
              </a:ext>
            </a:extLst>
          </p:cNvPr>
          <p:cNvSpPr/>
          <p:nvPr/>
        </p:nvSpPr>
        <p:spPr>
          <a:xfrm rot="16200000">
            <a:off x="9405260" y="3741580"/>
            <a:ext cx="237494" cy="46722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3CED1A4-4BA3-4A57-89CA-1056E761AA68}"/>
              </a:ext>
            </a:extLst>
          </p:cNvPr>
          <p:cNvSpPr txBox="1"/>
          <p:nvPr/>
        </p:nvSpPr>
        <p:spPr>
          <a:xfrm>
            <a:off x="9021673" y="6278854"/>
            <a:ext cx="1625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1410 columns/features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9A335C2-BD82-429A-8AF6-DC9CC7A52428}"/>
              </a:ext>
            </a:extLst>
          </p:cNvPr>
          <p:cNvSpPr txBox="1"/>
          <p:nvPr/>
        </p:nvSpPr>
        <p:spPr>
          <a:xfrm>
            <a:off x="3366987" y="5990552"/>
            <a:ext cx="16256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column#: 1416</a:t>
            </a:r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DB70341D-7112-4285-AE3B-AFC2C68DA6D2}"/>
              </a:ext>
            </a:extLst>
          </p:cNvPr>
          <p:cNvSpPr/>
          <p:nvPr/>
        </p:nvSpPr>
        <p:spPr>
          <a:xfrm rot="10800000">
            <a:off x="2969196" y="3381044"/>
            <a:ext cx="142155" cy="99847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9D7D0E-EE85-4C2B-B9A7-243178628A60}"/>
              </a:ext>
            </a:extLst>
          </p:cNvPr>
          <p:cNvSpPr txBox="1"/>
          <p:nvPr/>
        </p:nvSpPr>
        <p:spPr>
          <a:xfrm>
            <a:off x="3158593" y="3755487"/>
            <a:ext cx="1625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1410 sub-lists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4634F7-2C30-4EC8-9998-01F946648502}"/>
              </a:ext>
            </a:extLst>
          </p:cNvPr>
          <p:cNvSpPr txBox="1"/>
          <p:nvPr/>
        </p:nvSpPr>
        <p:spPr>
          <a:xfrm>
            <a:off x="4415064" y="4238698"/>
            <a:ext cx="2054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(J) </a:t>
            </a:r>
            <a:r>
              <a:rPr lang="en-US" sz="1200" dirty="0" err="1">
                <a:latin typeface="Calibri" panose="020F0502020204030204" pitchFamily="34" charset="0"/>
              </a:rPr>
              <a:t>Chart_Lab_Events</a:t>
            </a:r>
            <a:r>
              <a:rPr lang="en-US" sz="1200" dirty="0">
                <a:latin typeface="Calibri" panose="020F0502020204030204" pitchFamily="34" charset="0"/>
              </a:rPr>
              <a:t> table-2 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57A028-6B39-4E80-B4DA-6780559D44F7}"/>
              </a:ext>
            </a:extLst>
          </p:cNvPr>
          <p:cNvSpPr txBox="1"/>
          <p:nvPr/>
        </p:nvSpPr>
        <p:spPr>
          <a:xfrm>
            <a:off x="4772441" y="190775"/>
            <a:ext cx="46318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(7-2) Split table-(H) into 1075 data-frames (HADM_ID-based sampling) to process smaller datasets for computing resource limitation reason</a:t>
            </a:r>
            <a:endParaRPr lang="en-US" sz="12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2C2E7E-F6A7-42BC-B704-C7A7C844EE42}"/>
              </a:ext>
            </a:extLst>
          </p:cNvPr>
          <p:cNvCxnSpPr>
            <a:cxnSpLocks/>
          </p:cNvCxnSpPr>
          <p:nvPr/>
        </p:nvCxnSpPr>
        <p:spPr>
          <a:xfrm>
            <a:off x="4964711" y="899895"/>
            <a:ext cx="140115" cy="446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e 5">
            <a:extLst>
              <a:ext uri="{FF2B5EF4-FFF2-40B4-BE49-F238E27FC236}">
                <a16:creationId xmlns:a16="http://schemas.microsoft.com/office/drawing/2014/main" id="{A1A09F8A-7E8A-4ABE-AC72-024CE5354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56369"/>
              </p:ext>
            </p:extLst>
          </p:nvPr>
        </p:nvGraphicFramePr>
        <p:xfrm>
          <a:off x="6266497" y="842967"/>
          <a:ext cx="4631818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333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792368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847002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532660">
                  <a:extLst>
                    <a:ext uri="{9D8B030D-6E8A-4147-A177-3AD203B41FA5}">
                      <a16:colId xmlns:a16="http://schemas.microsoft.com/office/drawing/2014/main" val="3692620545"/>
                    </a:ext>
                  </a:extLst>
                </a:gridCol>
                <a:gridCol w="1614455">
                  <a:extLst>
                    <a:ext uri="{9D8B030D-6E8A-4147-A177-3AD203B41FA5}">
                      <a16:colId xmlns:a16="http://schemas.microsoft.com/office/drawing/2014/main" val="2453919199"/>
                    </a:ext>
                  </a:extLst>
                </a:gridCol>
              </a:tblGrid>
              <a:tr h="13850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Item name (Item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3BF95DA5-A3F8-4A87-A025-FCED35ADF304}"/>
              </a:ext>
            </a:extLst>
          </p:cNvPr>
          <p:cNvSpPr txBox="1"/>
          <p:nvPr/>
        </p:nvSpPr>
        <p:spPr>
          <a:xfrm>
            <a:off x="10894516" y="870462"/>
            <a:ext cx="1431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HADM_ID#: 400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column#: 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21AE190-A37B-4D37-8022-6610EE24024D}"/>
              </a:ext>
            </a:extLst>
          </p:cNvPr>
          <p:cNvSpPr txBox="1"/>
          <p:nvPr/>
        </p:nvSpPr>
        <p:spPr>
          <a:xfrm>
            <a:off x="5125677" y="863516"/>
            <a:ext cx="11395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1-1 </a:t>
            </a:r>
            <a:endParaRPr lang="en-US" sz="1200" dirty="0"/>
          </a:p>
        </p:txBody>
      </p:sp>
      <p:graphicFrame>
        <p:nvGraphicFramePr>
          <p:cNvPr id="82" name="Table 5">
            <a:extLst>
              <a:ext uri="{FF2B5EF4-FFF2-40B4-BE49-F238E27FC236}">
                <a16:creationId xmlns:a16="http://schemas.microsoft.com/office/drawing/2014/main" id="{4A81A87A-BCBD-4062-80A0-4CE5938A1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701821"/>
              </p:ext>
            </p:extLst>
          </p:nvPr>
        </p:nvGraphicFramePr>
        <p:xfrm>
          <a:off x="6255448" y="1581986"/>
          <a:ext cx="4631818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333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792368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847002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532660">
                  <a:extLst>
                    <a:ext uri="{9D8B030D-6E8A-4147-A177-3AD203B41FA5}">
                      <a16:colId xmlns:a16="http://schemas.microsoft.com/office/drawing/2014/main" val="3692620545"/>
                    </a:ext>
                  </a:extLst>
                </a:gridCol>
                <a:gridCol w="1614455">
                  <a:extLst>
                    <a:ext uri="{9D8B030D-6E8A-4147-A177-3AD203B41FA5}">
                      <a16:colId xmlns:a16="http://schemas.microsoft.com/office/drawing/2014/main" val="2453919199"/>
                    </a:ext>
                  </a:extLst>
                </a:gridCol>
              </a:tblGrid>
              <a:tr h="13850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Item name (Item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AD563897-D720-44EC-BE4D-7B3B8947E99F}"/>
              </a:ext>
            </a:extLst>
          </p:cNvPr>
          <p:cNvSpPr txBox="1"/>
          <p:nvPr/>
        </p:nvSpPr>
        <p:spPr>
          <a:xfrm>
            <a:off x="5104826" y="1640027"/>
            <a:ext cx="11395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1-2</a:t>
            </a:r>
            <a:endParaRPr 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22CD90C-CCE7-47AB-A6B0-4665FEB5EEB4}"/>
              </a:ext>
            </a:extLst>
          </p:cNvPr>
          <p:cNvSpPr txBox="1"/>
          <p:nvPr/>
        </p:nvSpPr>
        <p:spPr>
          <a:xfrm rot="5400000">
            <a:off x="8356693" y="2125818"/>
            <a:ext cx="287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…</a:t>
            </a:r>
            <a:endParaRPr lang="en-US" dirty="0"/>
          </a:p>
        </p:txBody>
      </p:sp>
      <p:graphicFrame>
        <p:nvGraphicFramePr>
          <p:cNvPr id="87" name="Table 5">
            <a:extLst>
              <a:ext uri="{FF2B5EF4-FFF2-40B4-BE49-F238E27FC236}">
                <a16:creationId xmlns:a16="http://schemas.microsoft.com/office/drawing/2014/main" id="{32DA29EC-F2C6-4910-9813-7C68D165D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062852"/>
              </p:ext>
            </p:extLst>
          </p:nvPr>
        </p:nvGraphicFramePr>
        <p:xfrm>
          <a:off x="6292287" y="2454567"/>
          <a:ext cx="4631818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333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792368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847002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532660">
                  <a:extLst>
                    <a:ext uri="{9D8B030D-6E8A-4147-A177-3AD203B41FA5}">
                      <a16:colId xmlns:a16="http://schemas.microsoft.com/office/drawing/2014/main" val="3692620545"/>
                    </a:ext>
                  </a:extLst>
                </a:gridCol>
                <a:gridCol w="1614455">
                  <a:extLst>
                    <a:ext uri="{9D8B030D-6E8A-4147-A177-3AD203B41FA5}">
                      <a16:colId xmlns:a16="http://schemas.microsoft.com/office/drawing/2014/main" val="2453919199"/>
                    </a:ext>
                  </a:extLst>
                </a:gridCol>
              </a:tblGrid>
              <a:tr h="13850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Item name (Item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7D1540B8-B743-46B8-B7B1-C2275DDF6492}"/>
              </a:ext>
            </a:extLst>
          </p:cNvPr>
          <p:cNvSpPr txBox="1"/>
          <p:nvPr/>
        </p:nvSpPr>
        <p:spPr>
          <a:xfrm>
            <a:off x="4846501" y="2512608"/>
            <a:ext cx="14347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1-1075</a:t>
            </a:r>
            <a:endParaRPr 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BB12902-7CF1-48DE-AE53-0E74CBD03EF9}"/>
              </a:ext>
            </a:extLst>
          </p:cNvPr>
          <p:cNvSpPr txBox="1"/>
          <p:nvPr/>
        </p:nvSpPr>
        <p:spPr>
          <a:xfrm>
            <a:off x="3277583" y="4566203"/>
            <a:ext cx="55071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For example, the Data-frame 2-1 (through step 8: Data-frame 1-1 -&gt; Data-frame 2-1) 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EB8679-9229-4E14-8C1F-68D950AC27B2}"/>
              </a:ext>
            </a:extLst>
          </p:cNvPr>
          <p:cNvSpPr txBox="1"/>
          <p:nvPr/>
        </p:nvSpPr>
        <p:spPr>
          <a:xfrm>
            <a:off x="10926574" y="1625473"/>
            <a:ext cx="1431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HADM_ID#: 400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column#: 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5880C3-0288-4987-9C3F-7BEA7E8F5853}"/>
              </a:ext>
            </a:extLst>
          </p:cNvPr>
          <p:cNvSpPr txBox="1"/>
          <p:nvPr/>
        </p:nvSpPr>
        <p:spPr>
          <a:xfrm>
            <a:off x="10935153" y="2501160"/>
            <a:ext cx="1431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HADM_ID#: 400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column#: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15352-3080-4730-97FE-030E063A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1B18-8BE0-4879-B849-08F6F591BA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7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F07D9CD-F601-49F2-A23D-07BE25E66B12}"/>
              </a:ext>
            </a:extLst>
          </p:cNvPr>
          <p:cNvSpPr txBox="1"/>
          <p:nvPr/>
        </p:nvSpPr>
        <p:spPr>
          <a:xfrm rot="5400000">
            <a:off x="3685053" y="5469063"/>
            <a:ext cx="53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…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8E9A2C-51A4-4E84-BB68-BA5F7FC49DD7}"/>
              </a:ext>
            </a:extLst>
          </p:cNvPr>
          <p:cNvSpPr txBox="1"/>
          <p:nvPr/>
        </p:nvSpPr>
        <p:spPr>
          <a:xfrm>
            <a:off x="170203" y="2799457"/>
            <a:ext cx="2054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2-1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5B28F9-93E8-4AD0-B9B7-C0971EA53CA1}"/>
              </a:ext>
            </a:extLst>
          </p:cNvPr>
          <p:cNvSpPr txBox="1"/>
          <p:nvPr/>
        </p:nvSpPr>
        <p:spPr>
          <a:xfrm>
            <a:off x="166831" y="4131050"/>
            <a:ext cx="2054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2-2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798DB5-35DE-4DAC-AAE2-BAA3C0859717}"/>
              </a:ext>
            </a:extLst>
          </p:cNvPr>
          <p:cNvSpPr txBox="1"/>
          <p:nvPr/>
        </p:nvSpPr>
        <p:spPr>
          <a:xfrm>
            <a:off x="183101" y="5544050"/>
            <a:ext cx="2054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2-1075</a:t>
            </a:r>
            <a:endParaRPr lang="en-US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912746-6E01-4DD1-93FE-486D7548F01E}"/>
              </a:ext>
            </a:extLst>
          </p:cNvPr>
          <p:cNvCxnSpPr>
            <a:cxnSpLocks/>
          </p:cNvCxnSpPr>
          <p:nvPr/>
        </p:nvCxnSpPr>
        <p:spPr>
          <a:xfrm>
            <a:off x="9371396" y="5316449"/>
            <a:ext cx="26455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E47EB81-9ED2-4FBE-A312-126329C4CA15}"/>
              </a:ext>
            </a:extLst>
          </p:cNvPr>
          <p:cNvSpPr txBox="1"/>
          <p:nvPr/>
        </p:nvSpPr>
        <p:spPr>
          <a:xfrm>
            <a:off x="9255396" y="3545028"/>
            <a:ext cx="28775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(9) For each data-frame in (J): </a:t>
            </a:r>
          </a:p>
          <a:p>
            <a:endParaRPr lang="en-US" sz="1200" dirty="0"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(9-1) Extract same HADM_ID rows as a group;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(9-2) In each HADM_ID group, combine rows with same </a:t>
            </a:r>
            <a:r>
              <a:rPr lang="en-US" sz="1200" dirty="0" err="1">
                <a:latin typeface="Calibri" panose="020F0502020204030204" pitchFamily="34" charset="0"/>
              </a:rPr>
              <a:t>Chart_time</a:t>
            </a:r>
            <a:r>
              <a:rPr lang="en-US" sz="1200" dirty="0">
                <a:latin typeface="Calibri" panose="020F0502020204030204" pitchFamily="34" charset="0"/>
              </a:rPr>
              <a:t> and fill the corresponding feature value.</a:t>
            </a:r>
          </a:p>
        </p:txBody>
      </p:sp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5D25EE33-1180-4158-89BF-1F4622CE7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282264"/>
              </p:ext>
            </p:extLst>
          </p:nvPr>
        </p:nvGraphicFramePr>
        <p:xfrm>
          <a:off x="279228" y="3093266"/>
          <a:ext cx="7344067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426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56948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550416">
                  <a:extLst>
                    <a:ext uri="{9D8B030D-6E8A-4147-A177-3AD203B41FA5}">
                      <a16:colId xmlns:a16="http://schemas.microsoft.com/office/drawing/2014/main" val="3692620545"/>
                    </a:ext>
                  </a:extLst>
                </a:gridCol>
                <a:gridCol w="861134">
                  <a:extLst>
                    <a:ext uri="{9D8B030D-6E8A-4147-A177-3AD203B41FA5}">
                      <a16:colId xmlns:a16="http://schemas.microsoft.com/office/drawing/2014/main" val="2453919199"/>
                    </a:ext>
                  </a:extLst>
                </a:gridCol>
                <a:gridCol w="674703">
                  <a:extLst>
                    <a:ext uri="{9D8B030D-6E8A-4147-A177-3AD203B41FA5}">
                      <a16:colId xmlns:a16="http://schemas.microsoft.com/office/drawing/2014/main" val="2597403239"/>
                    </a:ext>
                  </a:extLst>
                </a:gridCol>
                <a:gridCol w="790112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878889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881074">
                  <a:extLst>
                    <a:ext uri="{9D8B030D-6E8A-4147-A177-3AD203B41FA5}">
                      <a16:colId xmlns:a16="http://schemas.microsoft.com/office/drawing/2014/main" val="3222057749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422699661"/>
                    </a:ext>
                  </a:extLst>
                </a:gridCol>
              </a:tblGrid>
              <a:tr h="13850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Item name (Item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Item index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a’s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b’s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</a:t>
                      </a:r>
                      <a:r>
                        <a:rPr lang="en-US" sz="1200" dirty="0" err="1"/>
                        <a:t>xn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</a:t>
                      </a:r>
                      <a:r>
                        <a:rPr lang="en-US" sz="1200" dirty="0" err="1"/>
                        <a:t>xn’s</a:t>
                      </a:r>
                      <a:r>
                        <a:rPr lang="en-US" sz="1200" dirty="0"/>
                        <a:t>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413AC57B-69AE-450C-94B9-D3A6ECDB1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734564"/>
              </p:ext>
            </p:extLst>
          </p:nvPr>
        </p:nvGraphicFramePr>
        <p:xfrm>
          <a:off x="301952" y="4418328"/>
          <a:ext cx="7344067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426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56948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550416">
                  <a:extLst>
                    <a:ext uri="{9D8B030D-6E8A-4147-A177-3AD203B41FA5}">
                      <a16:colId xmlns:a16="http://schemas.microsoft.com/office/drawing/2014/main" val="3692620545"/>
                    </a:ext>
                  </a:extLst>
                </a:gridCol>
                <a:gridCol w="861134">
                  <a:extLst>
                    <a:ext uri="{9D8B030D-6E8A-4147-A177-3AD203B41FA5}">
                      <a16:colId xmlns:a16="http://schemas.microsoft.com/office/drawing/2014/main" val="2453919199"/>
                    </a:ext>
                  </a:extLst>
                </a:gridCol>
                <a:gridCol w="674703">
                  <a:extLst>
                    <a:ext uri="{9D8B030D-6E8A-4147-A177-3AD203B41FA5}">
                      <a16:colId xmlns:a16="http://schemas.microsoft.com/office/drawing/2014/main" val="2597403239"/>
                    </a:ext>
                  </a:extLst>
                </a:gridCol>
                <a:gridCol w="790112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878889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881074">
                  <a:extLst>
                    <a:ext uri="{9D8B030D-6E8A-4147-A177-3AD203B41FA5}">
                      <a16:colId xmlns:a16="http://schemas.microsoft.com/office/drawing/2014/main" val="3222057749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422699661"/>
                    </a:ext>
                  </a:extLst>
                </a:gridCol>
              </a:tblGrid>
              <a:tr h="13850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Item name (Item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Item index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a’s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b’s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</a:t>
                      </a:r>
                      <a:r>
                        <a:rPr lang="en-US" sz="1200" dirty="0" err="1"/>
                        <a:t>xn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</a:t>
                      </a:r>
                      <a:r>
                        <a:rPr lang="en-US" sz="1200" dirty="0" err="1"/>
                        <a:t>xn’s</a:t>
                      </a:r>
                      <a:r>
                        <a:rPr lang="en-US" sz="1200" dirty="0"/>
                        <a:t>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D5254597-2D8D-475C-90D4-779A4ADF2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443607"/>
              </p:ext>
            </p:extLst>
          </p:nvPr>
        </p:nvGraphicFramePr>
        <p:xfrm>
          <a:off x="350249" y="5806738"/>
          <a:ext cx="7344067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426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56948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550416">
                  <a:extLst>
                    <a:ext uri="{9D8B030D-6E8A-4147-A177-3AD203B41FA5}">
                      <a16:colId xmlns:a16="http://schemas.microsoft.com/office/drawing/2014/main" val="3692620545"/>
                    </a:ext>
                  </a:extLst>
                </a:gridCol>
                <a:gridCol w="861134">
                  <a:extLst>
                    <a:ext uri="{9D8B030D-6E8A-4147-A177-3AD203B41FA5}">
                      <a16:colId xmlns:a16="http://schemas.microsoft.com/office/drawing/2014/main" val="2453919199"/>
                    </a:ext>
                  </a:extLst>
                </a:gridCol>
                <a:gridCol w="674703">
                  <a:extLst>
                    <a:ext uri="{9D8B030D-6E8A-4147-A177-3AD203B41FA5}">
                      <a16:colId xmlns:a16="http://schemas.microsoft.com/office/drawing/2014/main" val="2597403239"/>
                    </a:ext>
                  </a:extLst>
                </a:gridCol>
                <a:gridCol w="790112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878889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881074">
                  <a:extLst>
                    <a:ext uri="{9D8B030D-6E8A-4147-A177-3AD203B41FA5}">
                      <a16:colId xmlns:a16="http://schemas.microsoft.com/office/drawing/2014/main" val="3222057749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422699661"/>
                    </a:ext>
                  </a:extLst>
                </a:gridCol>
              </a:tblGrid>
              <a:tr h="13850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Item name (Item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Item index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a’s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b’s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</a:t>
                      </a:r>
                      <a:r>
                        <a:rPr lang="en-US" sz="1200" dirty="0" err="1"/>
                        <a:t>xn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</a:t>
                      </a:r>
                      <a:r>
                        <a:rPr lang="en-US" sz="1200" dirty="0" err="1"/>
                        <a:t>xn’s</a:t>
                      </a:r>
                      <a:r>
                        <a:rPr lang="en-US" sz="1200" dirty="0"/>
                        <a:t>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1B340A62-B00B-4E77-899E-F1C590CC37EC}"/>
              </a:ext>
            </a:extLst>
          </p:cNvPr>
          <p:cNvSpPr txBox="1"/>
          <p:nvPr/>
        </p:nvSpPr>
        <p:spPr>
          <a:xfrm>
            <a:off x="182270" y="2505648"/>
            <a:ext cx="2054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(J) </a:t>
            </a:r>
            <a:r>
              <a:rPr lang="en-US" sz="1200" dirty="0" err="1">
                <a:latin typeface="Calibri" panose="020F0502020204030204" pitchFamily="34" charset="0"/>
              </a:rPr>
              <a:t>Chart_Lab_Events</a:t>
            </a:r>
            <a:r>
              <a:rPr lang="en-US" sz="1200" dirty="0">
                <a:latin typeface="Calibri" panose="020F0502020204030204" pitchFamily="34" charset="0"/>
              </a:rPr>
              <a:t> table-2 </a:t>
            </a:r>
            <a:endParaRPr lang="en-US" sz="1200" dirty="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27A9E868-FA3A-4E2E-92DD-7EF0BC3A8EA0}"/>
              </a:ext>
            </a:extLst>
          </p:cNvPr>
          <p:cNvSpPr/>
          <p:nvPr/>
        </p:nvSpPr>
        <p:spPr>
          <a:xfrm rot="16200000">
            <a:off x="8527136" y="-418495"/>
            <a:ext cx="237494" cy="46722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3C3CEF-734A-41DB-A4C7-25A6E209C2FC}"/>
              </a:ext>
            </a:extLst>
          </p:cNvPr>
          <p:cNvSpPr txBox="1"/>
          <p:nvPr/>
        </p:nvSpPr>
        <p:spPr>
          <a:xfrm>
            <a:off x="8143549" y="2118779"/>
            <a:ext cx="1625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1410 columns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3B5806-E9CE-48D9-89A1-928F2EDD9005}"/>
              </a:ext>
            </a:extLst>
          </p:cNvPr>
          <p:cNvSpPr txBox="1"/>
          <p:nvPr/>
        </p:nvSpPr>
        <p:spPr>
          <a:xfrm>
            <a:off x="949911" y="1715937"/>
            <a:ext cx="16256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column#: 1416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B4EF7D-ED05-4D9C-9B5C-3C12E2ECB5B3}"/>
              </a:ext>
            </a:extLst>
          </p:cNvPr>
          <p:cNvSpPr txBox="1"/>
          <p:nvPr/>
        </p:nvSpPr>
        <p:spPr>
          <a:xfrm>
            <a:off x="175060" y="179763"/>
            <a:ext cx="55071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An example of one row in Data-frame 2-1</a:t>
            </a:r>
            <a:endParaRPr lang="en-US" sz="1200" dirty="0"/>
          </a:p>
        </p:txBody>
      </p:sp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63F4A4A-DFEC-4FF7-892C-FC9CE7568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577118"/>
              </p:ext>
            </p:extLst>
          </p:nvPr>
        </p:nvGraphicFramePr>
        <p:xfrm>
          <a:off x="949911" y="560104"/>
          <a:ext cx="1003208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354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83581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3692620545"/>
                    </a:ext>
                  </a:extLst>
                </a:gridCol>
                <a:gridCol w="1251751">
                  <a:extLst>
                    <a:ext uri="{9D8B030D-6E8A-4147-A177-3AD203B41FA5}">
                      <a16:colId xmlns:a16="http://schemas.microsoft.com/office/drawing/2014/main" val="2453919199"/>
                    </a:ext>
                  </a:extLst>
                </a:gridCol>
                <a:gridCol w="861134">
                  <a:extLst>
                    <a:ext uri="{9D8B030D-6E8A-4147-A177-3AD203B41FA5}">
                      <a16:colId xmlns:a16="http://schemas.microsoft.com/office/drawing/2014/main" val="2597403239"/>
                    </a:ext>
                  </a:extLst>
                </a:gridCol>
                <a:gridCol w="1225119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1251751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985422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  <a:gridCol w="1319972">
                  <a:extLst>
                    <a:ext uri="{9D8B030D-6E8A-4147-A177-3AD203B41FA5}">
                      <a16:colId xmlns:a16="http://schemas.microsoft.com/office/drawing/2014/main" val="24226996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Item name (Item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Item index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a’s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b’s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</a:t>
                      </a:r>
                      <a:r>
                        <a:rPr lang="en-US" sz="1200" dirty="0" err="1"/>
                        <a:t>xn</a:t>
                      </a:r>
                      <a:r>
                        <a:rPr lang="en-US" sz="120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</a:t>
                      </a:r>
                      <a:r>
                        <a:rPr lang="en-US" sz="1200" dirty="0" err="1"/>
                        <a:t>xn’s</a:t>
                      </a:r>
                      <a:r>
                        <a:rPr lang="en-US" sz="1200" dirty="0"/>
                        <a:t> unit)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r>
                        <a:rPr lang="en-US" sz="1200" dirty="0"/>
                        <a:t>1999906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2161-08-30 20:00:00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a (feature unit 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F62695E-96AE-4C64-9FE6-BB28C256D13A}"/>
              </a:ext>
            </a:extLst>
          </p:cNvPr>
          <p:cNvSpPr txBox="1"/>
          <p:nvPr/>
        </p:nvSpPr>
        <p:spPr>
          <a:xfrm>
            <a:off x="166831" y="2174042"/>
            <a:ext cx="17410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Here is the result: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E5C106-4D2A-4CF2-A2F5-7FB2EDD4B780}"/>
              </a:ext>
            </a:extLst>
          </p:cNvPr>
          <p:cNvSpPr txBox="1"/>
          <p:nvPr/>
        </p:nvSpPr>
        <p:spPr>
          <a:xfrm>
            <a:off x="7665938" y="3335393"/>
            <a:ext cx="1431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HADM_ID#: 400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column#: 1416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9A045F-E870-4A13-BEE7-60AB85905487}"/>
              </a:ext>
            </a:extLst>
          </p:cNvPr>
          <p:cNvSpPr txBox="1"/>
          <p:nvPr/>
        </p:nvSpPr>
        <p:spPr>
          <a:xfrm>
            <a:off x="7694271" y="4737360"/>
            <a:ext cx="1431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HADM_ID#: 400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column#: 1416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7F3567-4B54-40A5-BE5C-BE37E7F0AB9F}"/>
              </a:ext>
            </a:extLst>
          </p:cNvPr>
          <p:cNvSpPr txBox="1"/>
          <p:nvPr/>
        </p:nvSpPr>
        <p:spPr>
          <a:xfrm>
            <a:off x="7694271" y="6166150"/>
            <a:ext cx="1431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HADM_ID#: 400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column#: 1416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C138BB-1244-431C-9EB5-15641DF8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1B18-8BE0-4879-B849-08F6F591BA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F0992-377A-49A4-8182-AC8A458567AF}"/>
              </a:ext>
            </a:extLst>
          </p:cNvPr>
          <p:cNvSpPr txBox="1"/>
          <p:nvPr/>
        </p:nvSpPr>
        <p:spPr>
          <a:xfrm>
            <a:off x="0" y="0"/>
            <a:ext cx="2956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Using one data-frame as an example:</a:t>
            </a:r>
            <a:endParaRPr lang="en-US" sz="12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C9A16F6-A3AB-482D-8E2B-4C42A1F57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352362"/>
              </p:ext>
            </p:extLst>
          </p:nvPr>
        </p:nvGraphicFramePr>
        <p:xfrm>
          <a:off x="67903" y="399222"/>
          <a:ext cx="12056194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354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83581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3692620545"/>
                    </a:ext>
                  </a:extLst>
                </a:gridCol>
                <a:gridCol w="1251751">
                  <a:extLst>
                    <a:ext uri="{9D8B030D-6E8A-4147-A177-3AD203B41FA5}">
                      <a16:colId xmlns:a16="http://schemas.microsoft.com/office/drawing/2014/main" val="2453919199"/>
                    </a:ext>
                  </a:extLst>
                </a:gridCol>
                <a:gridCol w="861134">
                  <a:extLst>
                    <a:ext uri="{9D8B030D-6E8A-4147-A177-3AD203B41FA5}">
                      <a16:colId xmlns:a16="http://schemas.microsoft.com/office/drawing/2014/main" val="2597403239"/>
                    </a:ext>
                  </a:extLst>
                </a:gridCol>
                <a:gridCol w="1225119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1251751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985422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  <a:gridCol w="1420427">
                  <a:extLst>
                    <a:ext uri="{9D8B030D-6E8A-4147-A177-3AD203B41FA5}">
                      <a16:colId xmlns:a16="http://schemas.microsoft.com/office/drawing/2014/main" val="3222057749"/>
                    </a:ext>
                  </a:extLst>
                </a:gridCol>
                <a:gridCol w="603681">
                  <a:extLst>
                    <a:ext uri="{9D8B030D-6E8A-4147-A177-3AD203B41FA5}">
                      <a16:colId xmlns:a16="http://schemas.microsoft.com/office/drawing/2014/main" val="725920195"/>
                    </a:ext>
                  </a:extLst>
                </a:gridCol>
                <a:gridCol w="1319972">
                  <a:extLst>
                    <a:ext uri="{9D8B030D-6E8A-4147-A177-3AD203B41FA5}">
                      <a16:colId xmlns:a16="http://schemas.microsoft.com/office/drawing/2014/main" val="24226996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Item name (Item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Item index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a’s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b’s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f’s unit)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</a:t>
                      </a:r>
                      <a:r>
                        <a:rPr lang="en-US" sz="1200" dirty="0" err="1"/>
                        <a:t>xn</a:t>
                      </a:r>
                      <a:r>
                        <a:rPr lang="en-US" sz="120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</a:t>
                      </a:r>
                      <a:r>
                        <a:rPr lang="en-US" sz="1200" dirty="0" err="1"/>
                        <a:t>xn’s</a:t>
                      </a:r>
                      <a:r>
                        <a:rPr lang="en-US" sz="1200" dirty="0"/>
                        <a:t> unit)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r>
                        <a:rPr lang="en-US" sz="1200" dirty="0"/>
                        <a:t>1999906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2161-08-30 20:00:00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a (feature unit 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r>
                        <a:rPr lang="en-US" sz="1200" dirty="0"/>
                        <a:t>1999906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2161-08-30 20:00:00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f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unit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362195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32263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r>
                        <a:rPr lang="en-US" sz="1200" dirty="0"/>
                        <a:t>2992106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275001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2172-03-06 22:00:00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b (feature unit 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635536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r>
                        <a:rPr lang="en-US" sz="1200" dirty="0"/>
                        <a:t>2992106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275001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2172-03-07 5:00:00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g (feature unit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35823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r>
                        <a:rPr lang="en-US" sz="1200" dirty="0"/>
                        <a:t>2992106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275001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2172-03-07 5:00:00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k (feature unit 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14768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r>
                        <a:rPr lang="en-US" sz="1200" dirty="0"/>
                        <a:t>4957106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683051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2135-07-14 12:51:00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n (feature unit 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67442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r>
                        <a:rPr lang="en-US" sz="1200" dirty="0"/>
                        <a:t>4957106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683051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2135-07-14 12:51:00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a (feature unit 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169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43FA2F7-CBD7-4F98-873F-8F11DF831A9D}"/>
              </a:ext>
            </a:extLst>
          </p:cNvPr>
          <p:cNvSpPr txBox="1"/>
          <p:nvPr/>
        </p:nvSpPr>
        <p:spPr>
          <a:xfrm>
            <a:off x="5459773" y="5202109"/>
            <a:ext cx="2716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Step (9-1) </a:t>
            </a:r>
          </a:p>
          <a:p>
            <a:r>
              <a:rPr lang="en-US" sz="1200" dirty="0">
                <a:latin typeface="Calibri" panose="020F0502020204030204" pitchFamily="34" charset="0"/>
              </a:rPr>
              <a:t>Extract same HADM_ID rows as a group </a:t>
            </a:r>
            <a:endParaRPr lang="en-US" sz="1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6654E2-B404-4713-BF74-22340347E849}"/>
              </a:ext>
            </a:extLst>
          </p:cNvPr>
          <p:cNvCxnSpPr>
            <a:cxnSpLocks/>
          </p:cNvCxnSpPr>
          <p:nvPr/>
        </p:nvCxnSpPr>
        <p:spPr>
          <a:xfrm>
            <a:off x="5237827" y="4759812"/>
            <a:ext cx="0" cy="1623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B7877-1EDC-4226-8825-350108CF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1B18-8BE0-4879-B849-08F6F591BA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2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D1EFD0CF-3166-4E34-854E-D52BA6332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872886"/>
              </p:ext>
            </p:extLst>
          </p:nvPr>
        </p:nvGraphicFramePr>
        <p:xfrm>
          <a:off x="67903" y="470244"/>
          <a:ext cx="1205619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354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83581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3692620545"/>
                    </a:ext>
                  </a:extLst>
                </a:gridCol>
                <a:gridCol w="1251751">
                  <a:extLst>
                    <a:ext uri="{9D8B030D-6E8A-4147-A177-3AD203B41FA5}">
                      <a16:colId xmlns:a16="http://schemas.microsoft.com/office/drawing/2014/main" val="2453919199"/>
                    </a:ext>
                  </a:extLst>
                </a:gridCol>
                <a:gridCol w="861134">
                  <a:extLst>
                    <a:ext uri="{9D8B030D-6E8A-4147-A177-3AD203B41FA5}">
                      <a16:colId xmlns:a16="http://schemas.microsoft.com/office/drawing/2014/main" val="2597403239"/>
                    </a:ext>
                  </a:extLst>
                </a:gridCol>
                <a:gridCol w="1225119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1251751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985422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  <a:gridCol w="1420427">
                  <a:extLst>
                    <a:ext uri="{9D8B030D-6E8A-4147-A177-3AD203B41FA5}">
                      <a16:colId xmlns:a16="http://schemas.microsoft.com/office/drawing/2014/main" val="3222057749"/>
                    </a:ext>
                  </a:extLst>
                </a:gridCol>
                <a:gridCol w="603681">
                  <a:extLst>
                    <a:ext uri="{9D8B030D-6E8A-4147-A177-3AD203B41FA5}">
                      <a16:colId xmlns:a16="http://schemas.microsoft.com/office/drawing/2014/main" val="725920195"/>
                    </a:ext>
                  </a:extLst>
                </a:gridCol>
                <a:gridCol w="1319972">
                  <a:extLst>
                    <a:ext uri="{9D8B030D-6E8A-4147-A177-3AD203B41FA5}">
                      <a16:colId xmlns:a16="http://schemas.microsoft.com/office/drawing/2014/main" val="24226996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Item name (Item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Item index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a’s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b’s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f’s unit)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</a:t>
                      </a:r>
                      <a:r>
                        <a:rPr lang="en-US" sz="1200" dirty="0" err="1"/>
                        <a:t>xn</a:t>
                      </a:r>
                      <a:r>
                        <a:rPr lang="en-US" sz="120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</a:t>
                      </a:r>
                      <a:r>
                        <a:rPr lang="en-US" sz="1200" dirty="0" err="1"/>
                        <a:t>xn’s</a:t>
                      </a:r>
                      <a:r>
                        <a:rPr lang="en-US" sz="1200" dirty="0"/>
                        <a:t> unit)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r>
                        <a:rPr lang="en-US" sz="1200" dirty="0"/>
                        <a:t>1999906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2161-08-30 20:00:00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a (feature unit 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r>
                        <a:rPr lang="en-US" sz="1200" dirty="0"/>
                        <a:t>1999906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2161-08-30 20:00:00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f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unit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362195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r>
                        <a:rPr lang="en-US" sz="1200" dirty="0"/>
                        <a:t>1999906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2172-09-01 6:07:00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b (feature unit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635536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r>
                        <a:rPr lang="en-US" sz="1200" dirty="0"/>
                        <a:t>1999906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2172-09-01 6:07:00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g (feature unit 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35823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r>
                        <a:rPr lang="en-US" sz="1200" dirty="0"/>
                        <a:t>1999906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2172-09-01 6:07:00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f </a:t>
                      </a:r>
                    </a:p>
                    <a:p>
                      <a:r>
                        <a:rPr lang="en-US" sz="1200" dirty="0"/>
                        <a:t>(feature unit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147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40E8669-7D94-450D-81E3-A8387F66E864}"/>
              </a:ext>
            </a:extLst>
          </p:cNvPr>
          <p:cNvSpPr txBox="1"/>
          <p:nvPr/>
        </p:nvSpPr>
        <p:spPr>
          <a:xfrm>
            <a:off x="5557426" y="4143656"/>
            <a:ext cx="36398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Step (9-2) </a:t>
            </a:r>
          </a:p>
          <a:p>
            <a:endParaRPr lang="en-US" sz="1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87C8BD5-111A-4086-A500-C6D90C799C70}"/>
              </a:ext>
            </a:extLst>
          </p:cNvPr>
          <p:cNvCxnSpPr>
            <a:cxnSpLocks/>
          </p:cNvCxnSpPr>
          <p:nvPr/>
        </p:nvCxnSpPr>
        <p:spPr>
          <a:xfrm>
            <a:off x="5291093" y="3747758"/>
            <a:ext cx="0" cy="1623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C4F4F-087C-4C8F-A57F-63961466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1B18-8BE0-4879-B849-08F6F591BA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0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DDCDA383-87FF-4B3D-8F08-A135DEF5D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159007"/>
              </p:ext>
            </p:extLst>
          </p:nvPr>
        </p:nvGraphicFramePr>
        <p:xfrm>
          <a:off x="1313892" y="141770"/>
          <a:ext cx="87622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947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49706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734459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512413">
                  <a:extLst>
                    <a:ext uri="{9D8B030D-6E8A-4147-A177-3AD203B41FA5}">
                      <a16:colId xmlns:a16="http://schemas.microsoft.com/office/drawing/2014/main" val="3692620545"/>
                    </a:ext>
                  </a:extLst>
                </a:gridCol>
                <a:gridCol w="896722">
                  <a:extLst>
                    <a:ext uri="{9D8B030D-6E8A-4147-A177-3AD203B41FA5}">
                      <a16:colId xmlns:a16="http://schemas.microsoft.com/office/drawing/2014/main" val="2453919199"/>
                    </a:ext>
                  </a:extLst>
                </a:gridCol>
                <a:gridCol w="469712">
                  <a:extLst>
                    <a:ext uri="{9D8B030D-6E8A-4147-A177-3AD203B41FA5}">
                      <a16:colId xmlns:a16="http://schemas.microsoft.com/office/drawing/2014/main" val="2597403239"/>
                    </a:ext>
                  </a:extLst>
                </a:gridCol>
                <a:gridCol w="962759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985421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408373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  <a:gridCol w="994299">
                  <a:extLst>
                    <a:ext uri="{9D8B030D-6E8A-4147-A177-3AD203B41FA5}">
                      <a16:colId xmlns:a16="http://schemas.microsoft.com/office/drawing/2014/main" val="3222057749"/>
                    </a:ext>
                  </a:extLst>
                </a:gridCol>
                <a:gridCol w="415382">
                  <a:extLst>
                    <a:ext uri="{9D8B030D-6E8A-4147-A177-3AD203B41FA5}">
                      <a16:colId xmlns:a16="http://schemas.microsoft.com/office/drawing/2014/main" val="725920195"/>
                    </a:ext>
                  </a:extLst>
                </a:gridCol>
                <a:gridCol w="1076067">
                  <a:extLst>
                    <a:ext uri="{9D8B030D-6E8A-4147-A177-3AD203B41FA5}">
                      <a16:colId xmlns:a16="http://schemas.microsoft.com/office/drawing/2014/main" val="2422699661"/>
                    </a:ext>
                  </a:extLst>
                </a:gridCol>
              </a:tblGrid>
              <a:tr h="251637">
                <a:tc>
                  <a:txBody>
                    <a:bodyPr/>
                    <a:lstStyle/>
                    <a:p>
                      <a:r>
                        <a:rPr lang="en-US" sz="9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Item name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(Item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Item index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Feature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(feature a’s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Feature 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(feature b’s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Feature 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(feature f’s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Feature </a:t>
                      </a:r>
                      <a:r>
                        <a:rPr lang="en-US" sz="900" dirty="0" err="1"/>
                        <a:t>xn</a:t>
                      </a:r>
                      <a:r>
                        <a:rPr lang="en-US" sz="90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(feature </a:t>
                      </a:r>
                      <a:r>
                        <a:rPr lang="en-US" sz="900" dirty="0" err="1"/>
                        <a:t>xn’s</a:t>
                      </a:r>
                      <a:r>
                        <a:rPr lang="en-US" sz="900" dirty="0"/>
                        <a:t>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291260">
                <a:tc>
                  <a:txBody>
                    <a:bodyPr/>
                    <a:lstStyle/>
                    <a:p>
                      <a:r>
                        <a:rPr lang="en-US" sz="900" dirty="0"/>
                        <a:t>1999906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2161-08-30 20:00:00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feature a (feature unit 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  <a:tr h="291260">
                <a:tc>
                  <a:txBody>
                    <a:bodyPr/>
                    <a:lstStyle/>
                    <a:p>
                      <a:r>
                        <a:rPr lang="en-US" sz="900" dirty="0"/>
                        <a:t>1999906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2161-08-30 20:00:00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feature f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(feature unit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362195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27ACAB14-D515-45BE-938A-C44D79267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053619"/>
              </p:ext>
            </p:extLst>
          </p:nvPr>
        </p:nvGraphicFramePr>
        <p:xfrm>
          <a:off x="1065065" y="2803212"/>
          <a:ext cx="9864729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319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532660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763480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471331">
                  <a:extLst>
                    <a:ext uri="{9D8B030D-6E8A-4147-A177-3AD203B41FA5}">
                      <a16:colId xmlns:a16="http://schemas.microsoft.com/office/drawing/2014/main" val="3692620545"/>
                    </a:ext>
                  </a:extLst>
                </a:gridCol>
                <a:gridCol w="922463">
                  <a:extLst>
                    <a:ext uri="{9D8B030D-6E8A-4147-A177-3AD203B41FA5}">
                      <a16:colId xmlns:a16="http://schemas.microsoft.com/office/drawing/2014/main" val="2453919199"/>
                    </a:ext>
                  </a:extLst>
                </a:gridCol>
                <a:gridCol w="461639">
                  <a:extLst>
                    <a:ext uri="{9D8B030D-6E8A-4147-A177-3AD203B41FA5}">
                      <a16:colId xmlns:a16="http://schemas.microsoft.com/office/drawing/2014/main" val="2597403239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976544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1347399026"/>
                    </a:ext>
                  </a:extLst>
                </a:gridCol>
                <a:gridCol w="1162974">
                  <a:extLst>
                    <a:ext uri="{9D8B030D-6E8A-4147-A177-3AD203B41FA5}">
                      <a16:colId xmlns:a16="http://schemas.microsoft.com/office/drawing/2014/main" val="3222057749"/>
                    </a:ext>
                  </a:extLst>
                </a:gridCol>
                <a:gridCol w="470517">
                  <a:extLst>
                    <a:ext uri="{9D8B030D-6E8A-4147-A177-3AD203B41FA5}">
                      <a16:colId xmlns:a16="http://schemas.microsoft.com/office/drawing/2014/main" val="725920195"/>
                    </a:ext>
                  </a:extLst>
                </a:gridCol>
                <a:gridCol w="1083076">
                  <a:extLst>
                    <a:ext uri="{9D8B030D-6E8A-4147-A177-3AD203B41FA5}">
                      <a16:colId xmlns:a16="http://schemas.microsoft.com/office/drawing/2014/main" val="24226996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Item name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(Item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Item index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Feature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(feature a’s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Feature 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(feature b’s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Feature 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(feature f’s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Feature 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(feature g’s unit)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Feature </a:t>
                      </a:r>
                      <a:r>
                        <a:rPr lang="en-US" sz="900" dirty="0" err="1"/>
                        <a:t>xn</a:t>
                      </a:r>
                      <a:r>
                        <a:rPr lang="en-US" sz="90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(feature </a:t>
                      </a:r>
                      <a:r>
                        <a:rPr lang="en-US" sz="900" dirty="0" err="1"/>
                        <a:t>xn’s</a:t>
                      </a:r>
                      <a:r>
                        <a:rPr lang="en-US" sz="900" dirty="0"/>
                        <a:t> unit)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r>
                        <a:rPr lang="en-US" sz="900" dirty="0"/>
                        <a:t>1999906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2172-09-01 6:07:00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feature b </a:t>
                      </a:r>
                    </a:p>
                    <a:p>
                      <a:r>
                        <a:rPr lang="en-US" sz="900" dirty="0"/>
                        <a:t>(feature unit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635536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r>
                        <a:rPr lang="en-US" sz="900" dirty="0"/>
                        <a:t>1999906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2172-09-01 6:07:00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feature g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(feature unit 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35823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r>
                        <a:rPr lang="en-US" sz="900" dirty="0"/>
                        <a:t>1999906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2172-09-01 6:07:00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feature f </a:t>
                      </a:r>
                    </a:p>
                    <a:p>
                      <a:r>
                        <a:rPr lang="en-US" sz="900" dirty="0"/>
                        <a:t>(feature unit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1476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E030DBA-F61F-4B26-8F55-EAAD51157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710470"/>
              </p:ext>
            </p:extLst>
          </p:nvPr>
        </p:nvGraphicFramePr>
        <p:xfrm>
          <a:off x="1529785" y="1821520"/>
          <a:ext cx="688341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947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49706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734459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962759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985421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408373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  <a:gridCol w="994299">
                  <a:extLst>
                    <a:ext uri="{9D8B030D-6E8A-4147-A177-3AD203B41FA5}">
                      <a16:colId xmlns:a16="http://schemas.microsoft.com/office/drawing/2014/main" val="3222057749"/>
                    </a:ext>
                  </a:extLst>
                </a:gridCol>
                <a:gridCol w="415382">
                  <a:extLst>
                    <a:ext uri="{9D8B030D-6E8A-4147-A177-3AD203B41FA5}">
                      <a16:colId xmlns:a16="http://schemas.microsoft.com/office/drawing/2014/main" val="725920195"/>
                    </a:ext>
                  </a:extLst>
                </a:gridCol>
                <a:gridCol w="1076067">
                  <a:extLst>
                    <a:ext uri="{9D8B030D-6E8A-4147-A177-3AD203B41FA5}">
                      <a16:colId xmlns:a16="http://schemas.microsoft.com/office/drawing/2014/main" val="2422699661"/>
                    </a:ext>
                  </a:extLst>
                </a:gridCol>
              </a:tblGrid>
              <a:tr h="251637">
                <a:tc>
                  <a:txBody>
                    <a:bodyPr/>
                    <a:lstStyle/>
                    <a:p>
                      <a:r>
                        <a:rPr lang="en-US" sz="9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Feature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(feature a’s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Feature 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(feature b’s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Feature 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(feature f’s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Feature </a:t>
                      </a:r>
                      <a:r>
                        <a:rPr lang="en-US" sz="900" dirty="0" err="1"/>
                        <a:t>xn</a:t>
                      </a:r>
                      <a:r>
                        <a:rPr lang="en-US" sz="90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(feature </a:t>
                      </a:r>
                      <a:r>
                        <a:rPr lang="en-US" sz="900" dirty="0" err="1"/>
                        <a:t>xn’s</a:t>
                      </a:r>
                      <a:r>
                        <a:rPr lang="en-US" sz="900" dirty="0"/>
                        <a:t>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291260">
                <a:tc>
                  <a:txBody>
                    <a:bodyPr/>
                    <a:lstStyle/>
                    <a:p>
                      <a:r>
                        <a:rPr lang="en-US" sz="900" dirty="0"/>
                        <a:t>1999906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2161-08-30 20:00:00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90D65A4-C50D-4499-A744-C658C59C2EBD}"/>
              </a:ext>
            </a:extLst>
          </p:cNvPr>
          <p:cNvSpPr txBox="1"/>
          <p:nvPr/>
        </p:nvSpPr>
        <p:spPr>
          <a:xfrm>
            <a:off x="5042514" y="1294349"/>
            <a:ext cx="5442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Step (9-2.1) Using the “Item index” information to fill corresponding feature value;</a:t>
            </a:r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633033-0180-46F1-98A8-4173A0D8CA16}"/>
              </a:ext>
            </a:extLst>
          </p:cNvPr>
          <p:cNvCxnSpPr>
            <a:cxnSpLocks/>
          </p:cNvCxnSpPr>
          <p:nvPr/>
        </p:nvCxnSpPr>
        <p:spPr>
          <a:xfrm>
            <a:off x="4971492" y="1305017"/>
            <a:ext cx="0" cy="4796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D86318-8EBD-4DC7-81F7-D1737939DE53}"/>
              </a:ext>
            </a:extLst>
          </p:cNvPr>
          <p:cNvSpPr txBox="1"/>
          <p:nvPr/>
        </p:nvSpPr>
        <p:spPr>
          <a:xfrm>
            <a:off x="72131" y="61603"/>
            <a:ext cx="124176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Chart time: </a:t>
            </a:r>
          </a:p>
          <a:p>
            <a:r>
              <a:rPr lang="en-US" sz="1100" dirty="0"/>
              <a:t>2161-08-30 20:00:00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F3C3DB-053D-4781-AF14-4761360546C8}"/>
              </a:ext>
            </a:extLst>
          </p:cNvPr>
          <p:cNvSpPr txBox="1"/>
          <p:nvPr/>
        </p:nvSpPr>
        <p:spPr>
          <a:xfrm>
            <a:off x="72131" y="2731921"/>
            <a:ext cx="90441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Chart time: </a:t>
            </a:r>
          </a:p>
          <a:p>
            <a:r>
              <a:rPr lang="en-US" sz="1100" dirty="0"/>
              <a:t>2172-09-01 6:07:00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C48BDD-B608-4FC1-830A-25DB56A39703}"/>
              </a:ext>
            </a:extLst>
          </p:cNvPr>
          <p:cNvSpPr txBox="1"/>
          <p:nvPr/>
        </p:nvSpPr>
        <p:spPr>
          <a:xfrm>
            <a:off x="4626484" y="4436612"/>
            <a:ext cx="5442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Step (9-2.1) &amp; (9-2.2)</a:t>
            </a:r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C13AE5-B05A-4F36-949E-97F600FA97E7}"/>
              </a:ext>
            </a:extLst>
          </p:cNvPr>
          <p:cNvCxnSpPr>
            <a:cxnSpLocks/>
          </p:cNvCxnSpPr>
          <p:nvPr/>
        </p:nvCxnSpPr>
        <p:spPr>
          <a:xfrm>
            <a:off x="4593926" y="4491561"/>
            <a:ext cx="0" cy="266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076F0814-2F08-4CC8-B82A-EDFEF5748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34717"/>
              </p:ext>
            </p:extLst>
          </p:nvPr>
        </p:nvGraphicFramePr>
        <p:xfrm>
          <a:off x="1313892" y="4819213"/>
          <a:ext cx="8009296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319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532660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763480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976544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1347399026"/>
                    </a:ext>
                  </a:extLst>
                </a:gridCol>
                <a:gridCol w="1162974">
                  <a:extLst>
                    <a:ext uri="{9D8B030D-6E8A-4147-A177-3AD203B41FA5}">
                      <a16:colId xmlns:a16="http://schemas.microsoft.com/office/drawing/2014/main" val="3222057749"/>
                    </a:ext>
                  </a:extLst>
                </a:gridCol>
                <a:gridCol w="470517">
                  <a:extLst>
                    <a:ext uri="{9D8B030D-6E8A-4147-A177-3AD203B41FA5}">
                      <a16:colId xmlns:a16="http://schemas.microsoft.com/office/drawing/2014/main" val="725920195"/>
                    </a:ext>
                  </a:extLst>
                </a:gridCol>
                <a:gridCol w="1083076">
                  <a:extLst>
                    <a:ext uri="{9D8B030D-6E8A-4147-A177-3AD203B41FA5}">
                      <a16:colId xmlns:a16="http://schemas.microsoft.com/office/drawing/2014/main" val="24226996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Feature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(feature a’s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Feature 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(feature b’s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Feature f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(feature f’s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Feature 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(feature g’s unit)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Feature </a:t>
                      </a:r>
                      <a:r>
                        <a:rPr lang="en-US" sz="900" dirty="0" err="1"/>
                        <a:t>xn</a:t>
                      </a:r>
                      <a:r>
                        <a:rPr lang="en-US" sz="90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(feature </a:t>
                      </a:r>
                      <a:r>
                        <a:rPr lang="en-US" sz="900" dirty="0" err="1"/>
                        <a:t>xn’s</a:t>
                      </a:r>
                      <a:r>
                        <a:rPr lang="en-US" sz="900" dirty="0"/>
                        <a:t> unit)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r>
                        <a:rPr lang="en-US" sz="900" dirty="0"/>
                        <a:t>1999906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2172-09-01 6:07:00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635536"/>
                  </a:ext>
                </a:extLst>
              </a:tr>
            </a:tbl>
          </a:graphicData>
        </a:graphic>
      </p:graphicFrame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7892702-64DE-49FE-BA4C-9DEC4263BBD6}"/>
              </a:ext>
            </a:extLst>
          </p:cNvPr>
          <p:cNvCxnSpPr>
            <a:cxnSpLocks/>
            <a:stCxn id="5" idx="3"/>
            <a:endCxn id="18" idx="3"/>
          </p:cNvCxnSpPr>
          <p:nvPr/>
        </p:nvCxnSpPr>
        <p:spPr>
          <a:xfrm>
            <a:off x="8413198" y="2187280"/>
            <a:ext cx="909990" cy="3066273"/>
          </a:xfrm>
          <a:prstGeom prst="curvedConnector3">
            <a:avLst>
              <a:gd name="adj1" fmla="val 38462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5AC327F-4F1E-4297-AE39-28F410C64CC2}"/>
              </a:ext>
            </a:extLst>
          </p:cNvPr>
          <p:cNvCxnSpPr>
            <a:cxnSpLocks/>
          </p:cNvCxnSpPr>
          <p:nvPr/>
        </p:nvCxnSpPr>
        <p:spPr>
          <a:xfrm rot="5400000">
            <a:off x="10416741" y="4529897"/>
            <a:ext cx="2121196" cy="855379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2DB2240-FE4C-4213-9DE2-2858A5D4AC5C}"/>
              </a:ext>
            </a:extLst>
          </p:cNvPr>
          <p:cNvSpPr txBox="1"/>
          <p:nvPr/>
        </p:nvSpPr>
        <p:spPr>
          <a:xfrm>
            <a:off x="8413198" y="6063527"/>
            <a:ext cx="2982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Step (9-2.3) Doing these for all HADM_IDs and combine the resulting rows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AE164B-E67A-4719-BDC1-9CFC21CF0A35}"/>
              </a:ext>
            </a:extLst>
          </p:cNvPr>
          <p:cNvSpPr txBox="1"/>
          <p:nvPr/>
        </p:nvSpPr>
        <p:spPr>
          <a:xfrm>
            <a:off x="5319202" y="1507679"/>
            <a:ext cx="58577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(9-2.2) Combine rows with same chart time into one row</a:t>
            </a:r>
            <a:endParaRPr lang="en-US" sz="1200" dirty="0"/>
          </a:p>
        </p:txBody>
      </p:sp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C6EE3980-D3B2-4EA5-91E1-037158736CDC}"/>
              </a:ext>
            </a:extLst>
          </p:cNvPr>
          <p:cNvSpPr/>
          <p:nvPr/>
        </p:nvSpPr>
        <p:spPr>
          <a:xfrm>
            <a:off x="3578087" y="688720"/>
            <a:ext cx="1826001" cy="24066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5768BABA-EEFE-4F27-98B7-0703B724A0CA}"/>
              </a:ext>
            </a:extLst>
          </p:cNvPr>
          <p:cNvSpPr/>
          <p:nvPr/>
        </p:nvSpPr>
        <p:spPr>
          <a:xfrm>
            <a:off x="3578087" y="1025833"/>
            <a:ext cx="4276271" cy="347164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2530195E-3B18-406D-B725-8F140BB53FFA}"/>
              </a:ext>
            </a:extLst>
          </p:cNvPr>
          <p:cNvSpPr/>
          <p:nvPr/>
        </p:nvSpPr>
        <p:spPr>
          <a:xfrm>
            <a:off x="3070626" y="3524093"/>
            <a:ext cx="3025373" cy="18870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65049C44-366A-4F7A-999F-123AB75465E7}"/>
              </a:ext>
            </a:extLst>
          </p:cNvPr>
          <p:cNvSpPr/>
          <p:nvPr/>
        </p:nvSpPr>
        <p:spPr>
          <a:xfrm>
            <a:off x="3169196" y="3888542"/>
            <a:ext cx="5244001" cy="199886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urved Up 23">
            <a:extLst>
              <a:ext uri="{FF2B5EF4-FFF2-40B4-BE49-F238E27FC236}">
                <a16:creationId xmlns:a16="http://schemas.microsoft.com/office/drawing/2014/main" id="{2E75A907-8FB9-492D-A287-2D2EE3189394}"/>
              </a:ext>
            </a:extLst>
          </p:cNvPr>
          <p:cNvSpPr/>
          <p:nvPr/>
        </p:nvSpPr>
        <p:spPr>
          <a:xfrm>
            <a:off x="3094222" y="4238874"/>
            <a:ext cx="4503854" cy="276998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B2C973-8CB0-499E-A961-B08F5E64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1B18-8BE0-4879-B849-08F6F591BA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8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571BD2E-63A2-4D84-9865-4014F985A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518631"/>
              </p:ext>
            </p:extLst>
          </p:nvPr>
        </p:nvGraphicFramePr>
        <p:xfrm>
          <a:off x="1837679" y="454342"/>
          <a:ext cx="9645922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7074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763150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1027069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1266924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1294465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1019048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  <a:gridCol w="1468897">
                  <a:extLst>
                    <a:ext uri="{9D8B030D-6E8A-4147-A177-3AD203B41FA5}">
                      <a16:colId xmlns:a16="http://schemas.microsoft.com/office/drawing/2014/main" val="3222057749"/>
                    </a:ext>
                  </a:extLst>
                </a:gridCol>
                <a:gridCol w="624281">
                  <a:extLst>
                    <a:ext uri="{9D8B030D-6E8A-4147-A177-3AD203B41FA5}">
                      <a16:colId xmlns:a16="http://schemas.microsoft.com/office/drawing/2014/main" val="725920195"/>
                    </a:ext>
                  </a:extLst>
                </a:gridCol>
                <a:gridCol w="1365014">
                  <a:extLst>
                    <a:ext uri="{9D8B030D-6E8A-4147-A177-3AD203B41FA5}">
                      <a16:colId xmlns:a16="http://schemas.microsoft.com/office/drawing/2014/main" val="24226996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a’s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b’s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f’s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</a:t>
                      </a:r>
                      <a:r>
                        <a:rPr lang="en-US" sz="1200" dirty="0" err="1"/>
                        <a:t>xn</a:t>
                      </a:r>
                      <a:r>
                        <a:rPr lang="en-US" sz="120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</a:t>
                      </a:r>
                      <a:r>
                        <a:rPr lang="en-US" sz="1200" dirty="0" err="1"/>
                        <a:t>xn’s</a:t>
                      </a:r>
                      <a:r>
                        <a:rPr lang="en-US" sz="1200" dirty="0"/>
                        <a:t>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r>
                        <a:rPr lang="en-US" sz="1200" dirty="0"/>
                        <a:t>1999906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2161-08-30 20:00:00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32263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r>
                        <a:rPr lang="en-US" sz="1200" dirty="0"/>
                        <a:t>2992106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275001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2172-03-06 22:00:00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635536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r>
                        <a:rPr lang="en-US" sz="1200" dirty="0"/>
                        <a:t>4957106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683051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2135-07-14 12:51:00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35823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FE8BB2-D265-4D30-BB5F-56A9C24E03F0}"/>
              </a:ext>
            </a:extLst>
          </p:cNvPr>
          <p:cNvCxnSpPr>
            <a:cxnSpLocks/>
          </p:cNvCxnSpPr>
          <p:nvPr/>
        </p:nvCxnSpPr>
        <p:spPr>
          <a:xfrm>
            <a:off x="5918447" y="2647423"/>
            <a:ext cx="0" cy="671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0A1484-5AC4-4E03-8584-72D97565CBA9}"/>
              </a:ext>
            </a:extLst>
          </p:cNvPr>
          <p:cNvSpPr txBox="1"/>
          <p:nvPr/>
        </p:nvSpPr>
        <p:spPr>
          <a:xfrm>
            <a:off x="6080538" y="2793799"/>
            <a:ext cx="51342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(10) Repeat above steps for all 1075 data-frames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CF7AB7-C70A-44BF-BA8F-3276365892FB}"/>
              </a:ext>
            </a:extLst>
          </p:cNvPr>
          <p:cNvSpPr txBox="1"/>
          <p:nvPr/>
        </p:nvSpPr>
        <p:spPr>
          <a:xfrm>
            <a:off x="411301" y="3042281"/>
            <a:ext cx="2054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(K) </a:t>
            </a:r>
            <a:r>
              <a:rPr lang="en-US" sz="1200" dirty="0" err="1">
                <a:latin typeface="Calibri" panose="020F0502020204030204" pitchFamily="34" charset="0"/>
              </a:rPr>
              <a:t>Chart_Lab_Events</a:t>
            </a:r>
            <a:r>
              <a:rPr lang="en-US" sz="1200" dirty="0">
                <a:latin typeface="Calibri" panose="020F0502020204030204" pitchFamily="34" charset="0"/>
              </a:rPr>
              <a:t> table-3 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BF79F3-CF5B-4047-BF79-087485FA3EEB}"/>
              </a:ext>
            </a:extLst>
          </p:cNvPr>
          <p:cNvSpPr txBox="1"/>
          <p:nvPr/>
        </p:nvSpPr>
        <p:spPr>
          <a:xfrm>
            <a:off x="411301" y="95519"/>
            <a:ext cx="55071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The Data-frame 3-1 (through step 9: Data-frame 2-1 -&gt; Data-frame 3-1) </a:t>
            </a:r>
            <a:endParaRPr lang="en-US" sz="1200" dirty="0"/>
          </a:p>
        </p:txBody>
      </p: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D806703A-F7F9-4722-A9CE-6136D74F2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325235"/>
              </p:ext>
            </p:extLst>
          </p:nvPr>
        </p:nvGraphicFramePr>
        <p:xfrm>
          <a:off x="1257577" y="3506764"/>
          <a:ext cx="96459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7074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763150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1027069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1266924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1294465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1019048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  <a:gridCol w="1468897">
                  <a:extLst>
                    <a:ext uri="{9D8B030D-6E8A-4147-A177-3AD203B41FA5}">
                      <a16:colId xmlns:a16="http://schemas.microsoft.com/office/drawing/2014/main" val="3222057749"/>
                    </a:ext>
                  </a:extLst>
                </a:gridCol>
                <a:gridCol w="624281">
                  <a:extLst>
                    <a:ext uri="{9D8B030D-6E8A-4147-A177-3AD203B41FA5}">
                      <a16:colId xmlns:a16="http://schemas.microsoft.com/office/drawing/2014/main" val="725920195"/>
                    </a:ext>
                  </a:extLst>
                </a:gridCol>
                <a:gridCol w="1365014">
                  <a:extLst>
                    <a:ext uri="{9D8B030D-6E8A-4147-A177-3AD203B41FA5}">
                      <a16:colId xmlns:a16="http://schemas.microsoft.com/office/drawing/2014/main" val="24226996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a’s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b’s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f’s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</a:t>
                      </a:r>
                      <a:r>
                        <a:rPr lang="en-US" sz="1200" dirty="0" err="1"/>
                        <a:t>xn</a:t>
                      </a:r>
                      <a:r>
                        <a:rPr lang="en-US" sz="120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</a:t>
                      </a:r>
                      <a:r>
                        <a:rPr lang="en-US" sz="1200" dirty="0" err="1"/>
                        <a:t>xn’s</a:t>
                      </a:r>
                      <a:r>
                        <a:rPr lang="en-US" sz="1200" dirty="0"/>
                        <a:t>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8D85A73-6CD7-4C90-8078-FF252CF21DD9}"/>
              </a:ext>
            </a:extLst>
          </p:cNvPr>
          <p:cNvSpPr txBox="1"/>
          <p:nvPr/>
        </p:nvSpPr>
        <p:spPr>
          <a:xfrm>
            <a:off x="99011" y="3734025"/>
            <a:ext cx="11585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3-1 </a:t>
            </a:r>
            <a:endParaRPr lang="en-US" sz="1200" dirty="0"/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574A2B4-532E-4DA5-BCC2-9F804E48C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704679"/>
              </p:ext>
            </p:extLst>
          </p:nvPr>
        </p:nvGraphicFramePr>
        <p:xfrm>
          <a:off x="1257577" y="4393812"/>
          <a:ext cx="96459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7074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763150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1027069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1266924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1294465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1019048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  <a:gridCol w="1468897">
                  <a:extLst>
                    <a:ext uri="{9D8B030D-6E8A-4147-A177-3AD203B41FA5}">
                      <a16:colId xmlns:a16="http://schemas.microsoft.com/office/drawing/2014/main" val="3222057749"/>
                    </a:ext>
                  </a:extLst>
                </a:gridCol>
                <a:gridCol w="624281">
                  <a:extLst>
                    <a:ext uri="{9D8B030D-6E8A-4147-A177-3AD203B41FA5}">
                      <a16:colId xmlns:a16="http://schemas.microsoft.com/office/drawing/2014/main" val="725920195"/>
                    </a:ext>
                  </a:extLst>
                </a:gridCol>
                <a:gridCol w="1365014">
                  <a:extLst>
                    <a:ext uri="{9D8B030D-6E8A-4147-A177-3AD203B41FA5}">
                      <a16:colId xmlns:a16="http://schemas.microsoft.com/office/drawing/2014/main" val="24226996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a’s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b’s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f’s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</a:t>
                      </a:r>
                      <a:r>
                        <a:rPr lang="en-US" sz="1200" dirty="0" err="1"/>
                        <a:t>xn</a:t>
                      </a:r>
                      <a:r>
                        <a:rPr lang="en-US" sz="120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</a:t>
                      </a:r>
                      <a:r>
                        <a:rPr lang="en-US" sz="1200" dirty="0" err="1"/>
                        <a:t>xn’s</a:t>
                      </a:r>
                      <a:r>
                        <a:rPr lang="en-US" sz="1200" dirty="0"/>
                        <a:t>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5E16166-826E-46D3-A8CE-61085E3F3504}"/>
              </a:ext>
            </a:extLst>
          </p:cNvPr>
          <p:cNvSpPr txBox="1"/>
          <p:nvPr/>
        </p:nvSpPr>
        <p:spPr>
          <a:xfrm>
            <a:off x="99011" y="4621073"/>
            <a:ext cx="11585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3-1 </a:t>
            </a:r>
            <a:endParaRPr lang="en-US" sz="1200" dirty="0"/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7E084B09-B87A-49F2-AA34-591F98679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139145"/>
              </p:ext>
            </p:extLst>
          </p:nvPr>
        </p:nvGraphicFramePr>
        <p:xfrm>
          <a:off x="1288501" y="5525241"/>
          <a:ext cx="96459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7074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763150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1027069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1266924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1294465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1019048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  <a:gridCol w="1468897">
                  <a:extLst>
                    <a:ext uri="{9D8B030D-6E8A-4147-A177-3AD203B41FA5}">
                      <a16:colId xmlns:a16="http://schemas.microsoft.com/office/drawing/2014/main" val="3222057749"/>
                    </a:ext>
                  </a:extLst>
                </a:gridCol>
                <a:gridCol w="624281">
                  <a:extLst>
                    <a:ext uri="{9D8B030D-6E8A-4147-A177-3AD203B41FA5}">
                      <a16:colId xmlns:a16="http://schemas.microsoft.com/office/drawing/2014/main" val="725920195"/>
                    </a:ext>
                  </a:extLst>
                </a:gridCol>
                <a:gridCol w="1365014">
                  <a:extLst>
                    <a:ext uri="{9D8B030D-6E8A-4147-A177-3AD203B41FA5}">
                      <a16:colId xmlns:a16="http://schemas.microsoft.com/office/drawing/2014/main" val="24226996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a’s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b’s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f’s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</a:t>
                      </a:r>
                      <a:r>
                        <a:rPr lang="en-US" sz="1200" dirty="0" err="1"/>
                        <a:t>xn</a:t>
                      </a:r>
                      <a:r>
                        <a:rPr lang="en-US" sz="120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</a:t>
                      </a:r>
                      <a:r>
                        <a:rPr lang="en-US" sz="1200" dirty="0" err="1"/>
                        <a:t>xn’s</a:t>
                      </a:r>
                      <a:r>
                        <a:rPr lang="en-US" sz="1200" dirty="0"/>
                        <a:t>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840443F-BCCA-453B-A1DB-1B8F92ECF505}"/>
              </a:ext>
            </a:extLst>
          </p:cNvPr>
          <p:cNvSpPr txBox="1"/>
          <p:nvPr/>
        </p:nvSpPr>
        <p:spPr>
          <a:xfrm>
            <a:off x="-31220" y="5752502"/>
            <a:ext cx="13754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3-1075 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FC21A2-CB19-4E96-B168-B2C2DCA0D0D4}"/>
              </a:ext>
            </a:extLst>
          </p:cNvPr>
          <p:cNvSpPr txBox="1"/>
          <p:nvPr/>
        </p:nvSpPr>
        <p:spPr>
          <a:xfrm rot="5400000">
            <a:off x="5629664" y="5206874"/>
            <a:ext cx="53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…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A9E1E1-2902-4425-87A1-81BCF4BDBDDF}"/>
              </a:ext>
            </a:extLst>
          </p:cNvPr>
          <p:cNvSpPr txBox="1"/>
          <p:nvPr/>
        </p:nvSpPr>
        <p:spPr>
          <a:xfrm>
            <a:off x="10934423" y="5752501"/>
            <a:ext cx="12575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column#: 1413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477299-E932-47EE-8A6F-5F84DDE426BD}"/>
              </a:ext>
            </a:extLst>
          </p:cNvPr>
          <p:cNvSpPr txBox="1"/>
          <p:nvPr/>
        </p:nvSpPr>
        <p:spPr>
          <a:xfrm>
            <a:off x="10934423" y="4558663"/>
            <a:ext cx="12575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column#: 1413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4C6D01-C7DF-432D-A481-EF74764DE314}"/>
              </a:ext>
            </a:extLst>
          </p:cNvPr>
          <p:cNvSpPr txBox="1"/>
          <p:nvPr/>
        </p:nvSpPr>
        <p:spPr>
          <a:xfrm>
            <a:off x="10881640" y="3592086"/>
            <a:ext cx="12575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column#: 1413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11ABEF-7655-4F1D-AED8-D3396EF5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1B18-8BE0-4879-B849-08F6F591BA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8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907E72-07AF-4AAF-B1B6-CC839825DA68}"/>
              </a:ext>
            </a:extLst>
          </p:cNvPr>
          <p:cNvSpPr txBox="1"/>
          <p:nvPr/>
        </p:nvSpPr>
        <p:spPr>
          <a:xfrm>
            <a:off x="3838191" y="2288622"/>
            <a:ext cx="10738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column#: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56471-A200-4AAB-AF34-2CBA2E672D86}"/>
              </a:ext>
            </a:extLst>
          </p:cNvPr>
          <p:cNvSpPr txBox="1"/>
          <p:nvPr/>
        </p:nvSpPr>
        <p:spPr>
          <a:xfrm>
            <a:off x="5234090" y="223895"/>
            <a:ext cx="61640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(11) Split each data-frame into 282 sub-tables:</a:t>
            </a:r>
          </a:p>
          <a:p>
            <a:r>
              <a:rPr lang="en-US" sz="1200" dirty="0">
                <a:latin typeface="Calibri" panose="020F0502020204030204" pitchFamily="34" charset="0"/>
              </a:rPr>
              <a:t>Each sub-table has 5 features (except the last sub-table which has 8 features), the reason is because the computation resource limitation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D39FA04-9D03-48E6-84D6-DFABDCC69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999103"/>
              </p:ext>
            </p:extLst>
          </p:nvPr>
        </p:nvGraphicFramePr>
        <p:xfrm>
          <a:off x="276360" y="1557102"/>
          <a:ext cx="459434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411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266330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a’s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Feature 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(feature e’s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319103-82CD-445B-A4C3-9DAAE94E6DEC}"/>
              </a:ext>
            </a:extLst>
          </p:cNvPr>
          <p:cNvCxnSpPr>
            <a:cxnSpLocks/>
          </p:cNvCxnSpPr>
          <p:nvPr/>
        </p:nvCxnSpPr>
        <p:spPr>
          <a:xfrm>
            <a:off x="4995169" y="223895"/>
            <a:ext cx="0" cy="671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1D3C76-F18F-4AF6-9763-ABE1CEFD8C18}"/>
              </a:ext>
            </a:extLst>
          </p:cNvPr>
          <p:cNvSpPr txBox="1"/>
          <p:nvPr/>
        </p:nvSpPr>
        <p:spPr>
          <a:xfrm>
            <a:off x="196777" y="949428"/>
            <a:ext cx="1365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&lt;Data-frame 3-1&gt;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16FEA4-47E8-43A6-AF56-DF0079883657}"/>
              </a:ext>
            </a:extLst>
          </p:cNvPr>
          <p:cNvSpPr txBox="1"/>
          <p:nvPr/>
        </p:nvSpPr>
        <p:spPr>
          <a:xfrm>
            <a:off x="196776" y="1253265"/>
            <a:ext cx="13656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3-1 s-1 </a:t>
            </a:r>
            <a:endParaRPr lang="en-US" sz="1200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F5EBDA5-EA12-489B-8982-B43E924E7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014289"/>
              </p:ext>
            </p:extLst>
          </p:nvPr>
        </p:nvGraphicFramePr>
        <p:xfrm>
          <a:off x="276360" y="2805494"/>
          <a:ext cx="459434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411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266330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f’s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Feature 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(feature j’s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2F26875-7F2E-4608-9BC3-4B59C008F2CB}"/>
              </a:ext>
            </a:extLst>
          </p:cNvPr>
          <p:cNvSpPr txBox="1"/>
          <p:nvPr/>
        </p:nvSpPr>
        <p:spPr>
          <a:xfrm>
            <a:off x="196776" y="2501657"/>
            <a:ext cx="13656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3-1 s-2 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65B69D-0156-441D-9FB8-A73A7A354AA0}"/>
              </a:ext>
            </a:extLst>
          </p:cNvPr>
          <p:cNvSpPr txBox="1"/>
          <p:nvPr/>
        </p:nvSpPr>
        <p:spPr>
          <a:xfrm rot="5400000">
            <a:off x="2419280" y="4812844"/>
            <a:ext cx="308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A25542-3AD7-4C2F-827D-CA48330DF768}"/>
              </a:ext>
            </a:extLst>
          </p:cNvPr>
          <p:cNvSpPr txBox="1"/>
          <p:nvPr/>
        </p:nvSpPr>
        <p:spPr>
          <a:xfrm>
            <a:off x="3842802" y="3564783"/>
            <a:ext cx="10738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column#: 8</a:t>
            </a:r>
          </a:p>
        </p:txBody>
      </p: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DDA470E3-D4F5-4F7F-BB61-C6FB590F0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371149"/>
              </p:ext>
            </p:extLst>
          </p:nvPr>
        </p:nvGraphicFramePr>
        <p:xfrm>
          <a:off x="276360" y="4053886"/>
          <a:ext cx="459434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411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266330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k’s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Feature 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(feature o’s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534F6F1-E560-4B67-B933-1E54EAE4A9DE}"/>
              </a:ext>
            </a:extLst>
          </p:cNvPr>
          <p:cNvSpPr txBox="1"/>
          <p:nvPr/>
        </p:nvSpPr>
        <p:spPr>
          <a:xfrm>
            <a:off x="196776" y="3750049"/>
            <a:ext cx="13656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3-1 s-3 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A4BC26-9DDD-4B7B-8000-B35D450C84AD}"/>
              </a:ext>
            </a:extLst>
          </p:cNvPr>
          <p:cNvSpPr txBox="1"/>
          <p:nvPr/>
        </p:nvSpPr>
        <p:spPr>
          <a:xfrm>
            <a:off x="3842802" y="4813175"/>
            <a:ext cx="10738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column#: 8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89C6109C-1111-45C2-9CEA-434C3521E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933836"/>
              </p:ext>
            </p:extLst>
          </p:nvPr>
        </p:nvGraphicFramePr>
        <p:xfrm>
          <a:off x="276360" y="5459608"/>
          <a:ext cx="478569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333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47320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573340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1303887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277423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1285391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</a:t>
                      </a:r>
                      <a:r>
                        <a:rPr lang="en-US" sz="1200" dirty="0" err="1"/>
                        <a:t>xj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</a:t>
                      </a:r>
                      <a:r>
                        <a:rPr lang="en-US" sz="1200" dirty="0" err="1"/>
                        <a:t>xj’s</a:t>
                      </a:r>
                      <a:r>
                        <a:rPr lang="en-US" sz="1200" dirty="0"/>
                        <a:t>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Feature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xn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(feature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xn’s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C01A974-A735-439C-96C1-E67745A0427C}"/>
              </a:ext>
            </a:extLst>
          </p:cNvPr>
          <p:cNvSpPr txBox="1"/>
          <p:nvPr/>
        </p:nvSpPr>
        <p:spPr>
          <a:xfrm>
            <a:off x="196775" y="5154840"/>
            <a:ext cx="27165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3-1 s-282 (the last sub-table) 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02759A-DB80-494F-8251-AD215F86039B}"/>
              </a:ext>
            </a:extLst>
          </p:cNvPr>
          <p:cNvSpPr txBox="1"/>
          <p:nvPr/>
        </p:nvSpPr>
        <p:spPr>
          <a:xfrm>
            <a:off x="4291678" y="6366524"/>
            <a:ext cx="11580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column#: 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9AA1DB-0481-46D6-B9EB-437E916A9D59}"/>
              </a:ext>
            </a:extLst>
          </p:cNvPr>
          <p:cNvSpPr txBox="1"/>
          <p:nvPr/>
        </p:nvSpPr>
        <p:spPr>
          <a:xfrm>
            <a:off x="8783058" y="2288622"/>
            <a:ext cx="10738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column#: 8</a:t>
            </a:r>
          </a:p>
        </p:txBody>
      </p:sp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E41A4E46-FF6A-404A-95E5-6F75408D1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83314"/>
              </p:ext>
            </p:extLst>
          </p:nvPr>
        </p:nvGraphicFramePr>
        <p:xfrm>
          <a:off x="5221227" y="1557102"/>
          <a:ext cx="459434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411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266330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a’s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Feature 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(feature e’s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D8E9DF92-6B60-4AD6-B63A-5417D2F1F23E}"/>
              </a:ext>
            </a:extLst>
          </p:cNvPr>
          <p:cNvSpPr txBox="1"/>
          <p:nvPr/>
        </p:nvSpPr>
        <p:spPr>
          <a:xfrm>
            <a:off x="5141644" y="949428"/>
            <a:ext cx="1365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&lt;Data-frame 3-2&gt;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4BDA8F-BD95-4155-9DBB-3A0E0907B735}"/>
              </a:ext>
            </a:extLst>
          </p:cNvPr>
          <p:cNvSpPr txBox="1"/>
          <p:nvPr/>
        </p:nvSpPr>
        <p:spPr>
          <a:xfrm>
            <a:off x="5141643" y="1253265"/>
            <a:ext cx="13656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3-2 s-1 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D18F83-87F0-4106-8EC7-8EC032A41F7C}"/>
              </a:ext>
            </a:extLst>
          </p:cNvPr>
          <p:cNvSpPr txBox="1"/>
          <p:nvPr/>
        </p:nvSpPr>
        <p:spPr>
          <a:xfrm>
            <a:off x="5141643" y="2501657"/>
            <a:ext cx="13656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3-2 s-2 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A2D878-F235-4A2A-82B9-9EA8829CBEDC}"/>
              </a:ext>
            </a:extLst>
          </p:cNvPr>
          <p:cNvSpPr txBox="1"/>
          <p:nvPr/>
        </p:nvSpPr>
        <p:spPr>
          <a:xfrm rot="5400000">
            <a:off x="7364147" y="4812844"/>
            <a:ext cx="308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A64ECA-84F4-4409-8EAF-22A39BF85969}"/>
              </a:ext>
            </a:extLst>
          </p:cNvPr>
          <p:cNvSpPr txBox="1"/>
          <p:nvPr/>
        </p:nvSpPr>
        <p:spPr>
          <a:xfrm>
            <a:off x="8787669" y="3564783"/>
            <a:ext cx="10738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column#: 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78A8AD-9038-41F5-B7B0-E629A37C84EE}"/>
              </a:ext>
            </a:extLst>
          </p:cNvPr>
          <p:cNvSpPr txBox="1"/>
          <p:nvPr/>
        </p:nvSpPr>
        <p:spPr>
          <a:xfrm>
            <a:off x="5141643" y="3750049"/>
            <a:ext cx="13656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3-2 s-3 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5BCAD9-9D2B-4A8E-8AB5-114BA390DADA}"/>
              </a:ext>
            </a:extLst>
          </p:cNvPr>
          <p:cNvSpPr txBox="1"/>
          <p:nvPr/>
        </p:nvSpPr>
        <p:spPr>
          <a:xfrm>
            <a:off x="8787669" y="4813175"/>
            <a:ext cx="10738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column#: 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B9C1AB-2650-43E0-B814-8AA2E4A761A6}"/>
              </a:ext>
            </a:extLst>
          </p:cNvPr>
          <p:cNvSpPr txBox="1"/>
          <p:nvPr/>
        </p:nvSpPr>
        <p:spPr>
          <a:xfrm>
            <a:off x="5221227" y="5154840"/>
            <a:ext cx="15435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3-2 s-282 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806F44-2E37-4A55-94EC-5264EC4D2367}"/>
              </a:ext>
            </a:extLst>
          </p:cNvPr>
          <p:cNvSpPr txBox="1"/>
          <p:nvPr/>
        </p:nvSpPr>
        <p:spPr>
          <a:xfrm>
            <a:off x="8783059" y="6217966"/>
            <a:ext cx="11580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column#: 11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E610DA-453E-4A73-9B21-E02CF1B09671}"/>
              </a:ext>
            </a:extLst>
          </p:cNvPr>
          <p:cNvSpPr txBox="1"/>
          <p:nvPr/>
        </p:nvSpPr>
        <p:spPr>
          <a:xfrm>
            <a:off x="10233113" y="1738196"/>
            <a:ext cx="308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00BD76-ACC7-4DF0-9857-7AAAAE6D34F6}"/>
              </a:ext>
            </a:extLst>
          </p:cNvPr>
          <p:cNvSpPr txBox="1"/>
          <p:nvPr/>
        </p:nvSpPr>
        <p:spPr>
          <a:xfrm>
            <a:off x="10233113" y="3059668"/>
            <a:ext cx="308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4696A9-3A59-463B-9077-75A61BA5D7BC}"/>
              </a:ext>
            </a:extLst>
          </p:cNvPr>
          <p:cNvSpPr txBox="1"/>
          <p:nvPr/>
        </p:nvSpPr>
        <p:spPr>
          <a:xfrm>
            <a:off x="10210298" y="4196474"/>
            <a:ext cx="308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B8D818-E887-46CE-8744-E29E30E32EFA}"/>
              </a:ext>
            </a:extLst>
          </p:cNvPr>
          <p:cNvSpPr txBox="1"/>
          <p:nvPr/>
        </p:nvSpPr>
        <p:spPr>
          <a:xfrm>
            <a:off x="10245678" y="5618442"/>
            <a:ext cx="308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BAB2D1-BC0A-4E59-978A-FF1BE038A428}"/>
              </a:ext>
            </a:extLst>
          </p:cNvPr>
          <p:cNvSpPr txBox="1"/>
          <p:nvPr/>
        </p:nvSpPr>
        <p:spPr>
          <a:xfrm>
            <a:off x="10544554" y="1010031"/>
            <a:ext cx="15435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&lt;Data-frame 3-1075 &gt;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01E888-A82E-4626-B3CB-0D1067AAB242}"/>
              </a:ext>
            </a:extLst>
          </p:cNvPr>
          <p:cNvSpPr txBox="1"/>
          <p:nvPr/>
        </p:nvSpPr>
        <p:spPr>
          <a:xfrm>
            <a:off x="10571580" y="1447516"/>
            <a:ext cx="1620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3-1075 s-1 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ADA0D5-DE0C-4C13-A581-F3B5FCECD520}"/>
              </a:ext>
            </a:extLst>
          </p:cNvPr>
          <p:cNvSpPr txBox="1"/>
          <p:nvPr/>
        </p:nvSpPr>
        <p:spPr>
          <a:xfrm>
            <a:off x="10554177" y="2695908"/>
            <a:ext cx="1620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3-1075 s-2 </a:t>
            </a:r>
            <a:endParaRPr 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D4B060-D877-455C-BBA5-E3E114418669}"/>
              </a:ext>
            </a:extLst>
          </p:cNvPr>
          <p:cNvSpPr txBox="1"/>
          <p:nvPr/>
        </p:nvSpPr>
        <p:spPr>
          <a:xfrm>
            <a:off x="10571580" y="3944300"/>
            <a:ext cx="1620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3-1075 s-3 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340B51-E766-4EB6-82F3-763A5AD515F6}"/>
              </a:ext>
            </a:extLst>
          </p:cNvPr>
          <p:cNvSpPr txBox="1"/>
          <p:nvPr/>
        </p:nvSpPr>
        <p:spPr>
          <a:xfrm>
            <a:off x="10518796" y="5349091"/>
            <a:ext cx="17279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Data-frame 3-1075 s-282 </a:t>
            </a:r>
            <a:endParaRPr lang="en-US" sz="1200" dirty="0"/>
          </a:p>
        </p:txBody>
      </p:sp>
      <p:graphicFrame>
        <p:nvGraphicFramePr>
          <p:cNvPr id="50" name="Table 5">
            <a:extLst>
              <a:ext uri="{FF2B5EF4-FFF2-40B4-BE49-F238E27FC236}">
                <a16:creationId xmlns:a16="http://schemas.microsoft.com/office/drawing/2014/main" id="{8B88C75C-2D45-401F-B7C4-3AB930F41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54861"/>
              </p:ext>
            </p:extLst>
          </p:nvPr>
        </p:nvGraphicFramePr>
        <p:xfrm>
          <a:off x="5350332" y="2805494"/>
          <a:ext cx="459434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411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266330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f’s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Feature 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(feature j’s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graphicFrame>
        <p:nvGraphicFramePr>
          <p:cNvPr id="51" name="Table 5">
            <a:extLst>
              <a:ext uri="{FF2B5EF4-FFF2-40B4-BE49-F238E27FC236}">
                <a16:creationId xmlns:a16="http://schemas.microsoft.com/office/drawing/2014/main" id="{C5635B50-E3CD-4BFC-9020-2D27EE5A5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97809"/>
              </p:ext>
            </p:extLst>
          </p:nvPr>
        </p:nvGraphicFramePr>
        <p:xfrm>
          <a:off x="5350332" y="4053886"/>
          <a:ext cx="459434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411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266330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k’s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Feature 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(feature o’s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6D0E2BAB-2114-4C02-A66B-3430C9F4A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585308"/>
              </p:ext>
            </p:extLst>
          </p:nvPr>
        </p:nvGraphicFramePr>
        <p:xfrm>
          <a:off x="5380400" y="5431839"/>
          <a:ext cx="478569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333">
                  <a:extLst>
                    <a:ext uri="{9D8B030D-6E8A-4147-A177-3AD203B41FA5}">
                      <a16:colId xmlns:a16="http://schemas.microsoft.com/office/drawing/2014/main" val="2849814683"/>
                    </a:ext>
                  </a:extLst>
                </a:gridCol>
                <a:gridCol w="647320">
                  <a:extLst>
                    <a:ext uri="{9D8B030D-6E8A-4147-A177-3AD203B41FA5}">
                      <a16:colId xmlns:a16="http://schemas.microsoft.com/office/drawing/2014/main" val="2783981795"/>
                    </a:ext>
                  </a:extLst>
                </a:gridCol>
                <a:gridCol w="573340">
                  <a:extLst>
                    <a:ext uri="{9D8B030D-6E8A-4147-A177-3AD203B41FA5}">
                      <a16:colId xmlns:a16="http://schemas.microsoft.com/office/drawing/2014/main" val="3539470272"/>
                    </a:ext>
                  </a:extLst>
                </a:gridCol>
                <a:gridCol w="1303887">
                  <a:extLst>
                    <a:ext uri="{9D8B030D-6E8A-4147-A177-3AD203B41FA5}">
                      <a16:colId xmlns:a16="http://schemas.microsoft.com/office/drawing/2014/main" val="3139424338"/>
                    </a:ext>
                  </a:extLst>
                </a:gridCol>
                <a:gridCol w="277423">
                  <a:extLst>
                    <a:ext uri="{9D8B030D-6E8A-4147-A177-3AD203B41FA5}">
                      <a16:colId xmlns:a16="http://schemas.microsoft.com/office/drawing/2014/main" val="851735083"/>
                    </a:ext>
                  </a:extLst>
                </a:gridCol>
                <a:gridCol w="1285391">
                  <a:extLst>
                    <a:ext uri="{9D8B030D-6E8A-4147-A177-3AD203B41FA5}">
                      <a16:colId xmlns:a16="http://schemas.microsoft.com/office/drawing/2014/main" val="515466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HADM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</a:t>
                      </a:r>
                      <a:r>
                        <a:rPr lang="en-US" sz="1200" dirty="0" err="1"/>
                        <a:t>xj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(feature </a:t>
                      </a:r>
                      <a:r>
                        <a:rPr lang="en-US" sz="1200" dirty="0" err="1"/>
                        <a:t>xj’s</a:t>
                      </a:r>
                      <a:r>
                        <a:rPr lang="en-US" sz="1200" dirty="0"/>
                        <a:t>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Feature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xn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(feature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xn’s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56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116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C8F1FB-F171-46F8-919E-FF62110E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1B18-8BE0-4879-B849-08F6F591BAA1}" type="slidenum">
              <a:rPr lang="en-US" smtClean="0"/>
              <a:t>9</a:t>
            </a:fld>
            <a:endParaRPr lang="en-US"/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939A678E-7E3B-40AF-8212-9F7893694084}"/>
              </a:ext>
            </a:extLst>
          </p:cNvPr>
          <p:cNvSpPr/>
          <p:nvPr/>
        </p:nvSpPr>
        <p:spPr>
          <a:xfrm rot="5400000">
            <a:off x="3355794" y="-22825"/>
            <a:ext cx="274094" cy="275572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7EC60D-B654-48F4-8668-D26E16799380}"/>
              </a:ext>
            </a:extLst>
          </p:cNvPr>
          <p:cNvSpPr txBox="1"/>
          <p:nvPr/>
        </p:nvSpPr>
        <p:spPr>
          <a:xfrm>
            <a:off x="2791540" y="883137"/>
            <a:ext cx="1625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5 columns/features</a:t>
            </a:r>
            <a:endParaRPr lang="en-US" sz="1200" dirty="0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41FF1D4B-FBE0-4856-8296-932AC29A56F6}"/>
              </a:ext>
            </a:extLst>
          </p:cNvPr>
          <p:cNvSpPr/>
          <p:nvPr/>
        </p:nvSpPr>
        <p:spPr>
          <a:xfrm rot="16200000">
            <a:off x="3491710" y="4980056"/>
            <a:ext cx="274094" cy="275572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D60613-E89B-4A80-A3F0-F94B287F0299}"/>
              </a:ext>
            </a:extLst>
          </p:cNvPr>
          <p:cNvSpPr txBox="1"/>
          <p:nvPr/>
        </p:nvSpPr>
        <p:spPr>
          <a:xfrm>
            <a:off x="2913343" y="6494965"/>
            <a:ext cx="1625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8 columns/features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7344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3328</TotalTime>
  <Words>3082</Words>
  <Application>Microsoft Office PowerPoint</Application>
  <PresentationFormat>Widescreen</PresentationFormat>
  <Paragraphs>1034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陳昆毅</dc:creator>
  <cp:lastModifiedBy>Chen, Kun-Yi (MU-Student)</cp:lastModifiedBy>
  <cp:revision>4</cp:revision>
  <dcterms:created xsi:type="dcterms:W3CDTF">2021-10-24T08:20:06Z</dcterms:created>
  <dcterms:modified xsi:type="dcterms:W3CDTF">2025-01-21T20:02:29Z</dcterms:modified>
</cp:coreProperties>
</file>