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88" r:id="rId7"/>
    <p:sldId id="262" r:id="rId8"/>
    <p:sldId id="290" r:id="rId9"/>
    <p:sldId id="264" r:id="rId10"/>
    <p:sldId id="265" r:id="rId11"/>
    <p:sldId id="266" r:id="rId12"/>
    <p:sldId id="267" r:id="rId13"/>
    <p:sldId id="268" r:id="rId14"/>
    <p:sldId id="269" r:id="rId15"/>
    <p:sldId id="270" r:id="rId16"/>
    <p:sldId id="271" r:id="rId17"/>
    <p:sldId id="272" r:id="rId18"/>
    <p:sldId id="273" r:id="rId19"/>
    <p:sldId id="291" r:id="rId20"/>
    <p:sldId id="292" r:id="rId21"/>
    <p:sldId id="293"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94" r:id="rId36"/>
    <p:sldId id="295" r:id="rId37"/>
    <p:sldId id="302" r:id="rId38"/>
    <p:sldId id="300" r:id="rId39"/>
    <p:sldId id="299" r:id="rId40"/>
    <p:sldId id="301" r:id="rId41"/>
    <p:sldId id="297" r:id="rId42"/>
    <p:sldId id="298"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7/26/2018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7/26/2018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7/26/2018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7/26/2018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7/26/2018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7/26/2018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7/26/2018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7B7E-EF64-4709-8CDE-BB0BD97AE354}"/>
              </a:ext>
            </a:extLst>
          </p:cNvPr>
          <p:cNvSpPr>
            <a:spLocks noGrp="1"/>
          </p:cNvSpPr>
          <p:nvPr>
            <p:ph type="ctrTitle"/>
          </p:nvPr>
        </p:nvSpPr>
        <p:spPr/>
        <p:txBody>
          <a:bodyPr>
            <a:normAutofit fontScale="90000"/>
          </a:bodyPr>
          <a:lstStyle/>
          <a:p>
            <a:r>
              <a:rPr lang="en-US" sz="4800" dirty="0"/>
              <a:t>DATA SCI 8680 BIG DATA ANALYSIS CASE STUDY: NEW JERSEY TRAVEL PATTERNS</a:t>
            </a:r>
          </a:p>
        </p:txBody>
      </p:sp>
      <p:sp>
        <p:nvSpPr>
          <p:cNvPr id="3" name="Subtitle 2">
            <a:extLst>
              <a:ext uri="{FF2B5EF4-FFF2-40B4-BE49-F238E27FC236}">
                <a16:creationId xmlns:a16="http://schemas.microsoft.com/office/drawing/2014/main" id="{4971760A-7B84-45B4-8A17-752EB920D6AC}"/>
              </a:ext>
            </a:extLst>
          </p:cNvPr>
          <p:cNvSpPr>
            <a:spLocks noGrp="1"/>
          </p:cNvSpPr>
          <p:nvPr>
            <p:ph type="subTitle" idx="1"/>
          </p:nvPr>
        </p:nvSpPr>
        <p:spPr/>
        <p:txBody>
          <a:bodyPr/>
          <a:lstStyle/>
          <a:p>
            <a:r>
              <a:rPr lang="en-US" dirty="0"/>
              <a:t>Adam Klein, Brent </a:t>
            </a:r>
            <a:r>
              <a:rPr lang="en-US" dirty="0" err="1"/>
              <a:t>Lederle</a:t>
            </a:r>
            <a:r>
              <a:rPr lang="en-US" dirty="0"/>
              <a:t>, Joe </a:t>
            </a:r>
            <a:r>
              <a:rPr lang="en-US" dirty="0" err="1"/>
              <a:t>Schieber</a:t>
            </a:r>
            <a:endParaRPr lang="en-US" dirty="0"/>
          </a:p>
        </p:txBody>
      </p:sp>
    </p:spTree>
    <p:extLst>
      <p:ext uri="{BB962C8B-B14F-4D97-AF65-F5344CB8AC3E}">
        <p14:creationId xmlns:p14="http://schemas.microsoft.com/office/powerpoint/2010/main" val="3246372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CDE4-EDE8-4CC5-A415-D41D38A429A2}"/>
              </a:ext>
            </a:extLst>
          </p:cNvPr>
          <p:cNvSpPr>
            <a:spLocks noGrp="1"/>
          </p:cNvSpPr>
          <p:nvPr>
            <p:ph type="title"/>
          </p:nvPr>
        </p:nvSpPr>
        <p:spPr/>
        <p:txBody>
          <a:bodyPr/>
          <a:lstStyle/>
          <a:p>
            <a:r>
              <a:rPr lang="en-US" dirty="0"/>
              <a:t>Geospatial analysis- access to transit</a:t>
            </a:r>
          </a:p>
        </p:txBody>
      </p:sp>
      <p:sp>
        <p:nvSpPr>
          <p:cNvPr id="3" name="Content Placeholder 2">
            <a:extLst>
              <a:ext uri="{FF2B5EF4-FFF2-40B4-BE49-F238E27FC236}">
                <a16:creationId xmlns:a16="http://schemas.microsoft.com/office/drawing/2014/main" id="{93C23D9F-E8D0-4C0E-BE67-137A06911249}"/>
              </a:ext>
            </a:extLst>
          </p:cNvPr>
          <p:cNvSpPr>
            <a:spLocks noGrp="1"/>
          </p:cNvSpPr>
          <p:nvPr>
            <p:ph idx="1"/>
          </p:nvPr>
        </p:nvSpPr>
        <p:spPr/>
        <p:txBody>
          <a:bodyPr/>
          <a:lstStyle/>
          <a:p>
            <a:r>
              <a:rPr lang="en-US" dirty="0"/>
              <a:t>Goal was to identify towns that are in close proximity to mass transit as a target for transit oriented campaigning.</a:t>
            </a:r>
          </a:p>
          <a:p>
            <a:r>
              <a:rPr lang="en-US" dirty="0"/>
              <a:t>Selected only the 13 counties that comprise the NJTPA service area.</a:t>
            </a:r>
          </a:p>
          <a:p>
            <a:r>
              <a:rPr lang="en-US" dirty="0"/>
              <a:t>Created base map with county and municipal layers, and overlaid bus stop, light rail stop, and commuter rail station layers. </a:t>
            </a:r>
          </a:p>
          <a:p>
            <a:r>
              <a:rPr lang="en-US" dirty="0"/>
              <a:t>Buffered a five mile radius around each bus stop, light rail stop, and commuter rail station.</a:t>
            </a:r>
          </a:p>
          <a:p>
            <a:r>
              <a:rPr lang="en-US" dirty="0"/>
              <a:t>Performed a select by location function, where all towns touched by the buffer rings are selected, and are used to form a new layer. We can then visualize which towns are within five miles of transit, and which are not.</a:t>
            </a:r>
          </a:p>
        </p:txBody>
      </p:sp>
    </p:spTree>
    <p:extLst>
      <p:ext uri="{BB962C8B-B14F-4D97-AF65-F5344CB8AC3E}">
        <p14:creationId xmlns:p14="http://schemas.microsoft.com/office/powerpoint/2010/main" val="250831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98E4E-85E8-4ADD-931C-FB201013BBD5}"/>
              </a:ext>
            </a:extLst>
          </p:cNvPr>
          <p:cNvSpPr>
            <a:spLocks noGrp="1"/>
          </p:cNvSpPr>
          <p:nvPr>
            <p:ph type="title"/>
          </p:nvPr>
        </p:nvSpPr>
        <p:spPr/>
        <p:txBody>
          <a:bodyPr>
            <a:normAutofit/>
          </a:bodyPr>
          <a:lstStyle/>
          <a:p>
            <a:r>
              <a:rPr lang="en-US" dirty="0"/>
              <a:t>Towns in the region within five miles of any mass transit</a:t>
            </a:r>
          </a:p>
        </p:txBody>
      </p:sp>
      <p:sp>
        <p:nvSpPr>
          <p:cNvPr id="3" name="Content Placeholder 2">
            <a:extLst>
              <a:ext uri="{FF2B5EF4-FFF2-40B4-BE49-F238E27FC236}">
                <a16:creationId xmlns:a16="http://schemas.microsoft.com/office/drawing/2014/main" id="{DBC8C927-9548-4D15-ABC3-0F49FF57B5A1}"/>
              </a:ext>
            </a:extLst>
          </p:cNvPr>
          <p:cNvSpPr>
            <a:spLocks noGrp="1"/>
          </p:cNvSpPr>
          <p:nvPr>
            <p:ph sz="half" idx="1"/>
          </p:nvPr>
        </p:nvSpPr>
        <p:spPr/>
        <p:txBody>
          <a:bodyPr/>
          <a:lstStyle/>
          <a:p>
            <a:r>
              <a:rPr lang="en-US" dirty="0"/>
              <a:t>Most of the towns in the region are within five miles of transit, however this is misleading. There are towns that are close to a bus stop which may provide local service within the county, but not to major urban employment centers. These towns are nowhere near major transit services that can carry workers from the far reaches of the State to the likes of Newark, New Brunswick, Trenton, Jersey City, or New York.</a:t>
            </a:r>
          </a:p>
        </p:txBody>
      </p:sp>
      <p:pic>
        <p:nvPicPr>
          <p:cNvPr id="5" name="Content Placeholder 4">
            <a:extLst>
              <a:ext uri="{FF2B5EF4-FFF2-40B4-BE49-F238E27FC236}">
                <a16:creationId xmlns:a16="http://schemas.microsoft.com/office/drawing/2014/main" id="{DCC2D1E9-E3E6-4136-84A5-769CC5D3176A}"/>
              </a:ext>
            </a:extLst>
          </p:cNvPr>
          <p:cNvPicPr>
            <a:picLocks noGrp="1" noChangeAspect="1"/>
          </p:cNvPicPr>
          <p:nvPr>
            <p:ph sz="half" idx="2"/>
          </p:nvPr>
        </p:nvPicPr>
        <p:blipFill>
          <a:blip r:embed="rId2"/>
          <a:stretch>
            <a:fillRect/>
          </a:stretch>
        </p:blipFill>
        <p:spPr>
          <a:xfrm>
            <a:off x="7288541" y="2193925"/>
            <a:ext cx="3101318" cy="4024313"/>
          </a:xfrm>
          <a:prstGeom prst="rect">
            <a:avLst/>
          </a:prstGeom>
        </p:spPr>
      </p:pic>
    </p:spTree>
    <p:extLst>
      <p:ext uri="{BB962C8B-B14F-4D97-AF65-F5344CB8AC3E}">
        <p14:creationId xmlns:p14="http://schemas.microsoft.com/office/powerpoint/2010/main" val="1127365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98E4E-85E8-4ADD-931C-FB201013BBD5}"/>
              </a:ext>
            </a:extLst>
          </p:cNvPr>
          <p:cNvSpPr>
            <a:spLocks noGrp="1"/>
          </p:cNvSpPr>
          <p:nvPr>
            <p:ph type="title"/>
          </p:nvPr>
        </p:nvSpPr>
        <p:spPr/>
        <p:txBody>
          <a:bodyPr>
            <a:normAutofit fontScale="90000"/>
          </a:bodyPr>
          <a:lstStyle/>
          <a:p>
            <a:r>
              <a:rPr lang="en-US" dirty="0"/>
              <a:t>Towns in the region within five miles of commuter rail service</a:t>
            </a:r>
          </a:p>
        </p:txBody>
      </p:sp>
      <p:sp>
        <p:nvSpPr>
          <p:cNvPr id="3" name="Content Placeholder 2">
            <a:extLst>
              <a:ext uri="{FF2B5EF4-FFF2-40B4-BE49-F238E27FC236}">
                <a16:creationId xmlns:a16="http://schemas.microsoft.com/office/drawing/2014/main" id="{DBC8C927-9548-4D15-ABC3-0F49FF57B5A1}"/>
              </a:ext>
            </a:extLst>
          </p:cNvPr>
          <p:cNvSpPr>
            <a:spLocks noGrp="1"/>
          </p:cNvSpPr>
          <p:nvPr>
            <p:ph sz="half" idx="1"/>
          </p:nvPr>
        </p:nvSpPr>
        <p:spPr/>
        <p:txBody>
          <a:bodyPr>
            <a:normAutofit lnSpcReduction="10000"/>
          </a:bodyPr>
          <a:lstStyle/>
          <a:p>
            <a:r>
              <a:rPr lang="en-US" dirty="0"/>
              <a:t>To focus on towns whose access to quality transit services are beyond a reasonable doubt, we modified the select by location query to include only towns that are within five miles of a commuter rail station. This ensures that we are targeting towns with workers that has mass transit access to major employment centers, but for some reason are not utilizing it in as great of numbers as they should be. This map shows far fewer towns, for a more effective analysis.</a:t>
            </a:r>
          </a:p>
        </p:txBody>
      </p:sp>
      <p:pic>
        <p:nvPicPr>
          <p:cNvPr id="5" name="Content Placeholder 4">
            <a:extLst>
              <a:ext uri="{FF2B5EF4-FFF2-40B4-BE49-F238E27FC236}">
                <a16:creationId xmlns:a16="http://schemas.microsoft.com/office/drawing/2014/main" id="{62F5FAF0-3EA9-4225-9C80-BFA6EF253FCF}"/>
              </a:ext>
            </a:extLst>
          </p:cNvPr>
          <p:cNvPicPr>
            <a:picLocks noGrp="1" noChangeAspect="1"/>
          </p:cNvPicPr>
          <p:nvPr>
            <p:ph sz="half" idx="2"/>
          </p:nvPr>
        </p:nvPicPr>
        <p:blipFill>
          <a:blip r:embed="rId2"/>
          <a:stretch>
            <a:fillRect/>
          </a:stretch>
        </p:blipFill>
        <p:spPr>
          <a:xfrm>
            <a:off x="7288541" y="2193925"/>
            <a:ext cx="3101318" cy="4024313"/>
          </a:xfrm>
          <a:prstGeom prst="rect">
            <a:avLst/>
          </a:prstGeom>
        </p:spPr>
      </p:pic>
    </p:spTree>
    <p:extLst>
      <p:ext uri="{BB962C8B-B14F-4D97-AF65-F5344CB8AC3E}">
        <p14:creationId xmlns:p14="http://schemas.microsoft.com/office/powerpoint/2010/main" val="881951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2595B-78B7-40DA-9439-A0FA818CFE0E}"/>
              </a:ext>
            </a:extLst>
          </p:cNvPr>
          <p:cNvSpPr>
            <a:spLocks noGrp="1"/>
          </p:cNvSpPr>
          <p:nvPr>
            <p:ph type="title"/>
          </p:nvPr>
        </p:nvSpPr>
        <p:spPr/>
        <p:txBody>
          <a:bodyPr/>
          <a:lstStyle/>
          <a:p>
            <a:r>
              <a:rPr lang="en-US" dirty="0"/>
              <a:t>Completing our list of towns</a:t>
            </a:r>
          </a:p>
        </p:txBody>
      </p:sp>
      <p:sp>
        <p:nvSpPr>
          <p:cNvPr id="3" name="Content Placeholder 2">
            <a:extLst>
              <a:ext uri="{FF2B5EF4-FFF2-40B4-BE49-F238E27FC236}">
                <a16:creationId xmlns:a16="http://schemas.microsoft.com/office/drawing/2014/main" id="{7326B4E3-A049-4255-80B6-90AE91D7BEB2}"/>
              </a:ext>
            </a:extLst>
          </p:cNvPr>
          <p:cNvSpPr>
            <a:spLocks noGrp="1"/>
          </p:cNvSpPr>
          <p:nvPr>
            <p:ph idx="1"/>
          </p:nvPr>
        </p:nvSpPr>
        <p:spPr/>
        <p:txBody>
          <a:bodyPr/>
          <a:lstStyle/>
          <a:p>
            <a:r>
              <a:rPr lang="en-US" dirty="0"/>
              <a:t>For the layer of towns that are within five miles of a commuter rail station, we exported the attribute table and read it into R as a data frame.</a:t>
            </a:r>
          </a:p>
          <a:p>
            <a:r>
              <a:rPr lang="en-US" dirty="0"/>
              <a:t>We used this attribute table to reduce the data frame so that we could produce a new data frame featuring only towns that are in the 50</a:t>
            </a:r>
            <a:r>
              <a:rPr lang="en-US" baseline="30000" dirty="0"/>
              <a:t>th</a:t>
            </a:r>
            <a:r>
              <a:rPr lang="en-US" dirty="0"/>
              <a:t> percentile or greater in terms of automotive commuting percentage, as well as within five miles of a commuter rail station. </a:t>
            </a:r>
          </a:p>
          <a:p>
            <a:r>
              <a:rPr lang="en-US" dirty="0"/>
              <a:t>Towns in the 50</a:t>
            </a:r>
            <a:r>
              <a:rPr lang="en-US" baseline="30000" dirty="0"/>
              <a:t>th</a:t>
            </a:r>
            <a:r>
              <a:rPr lang="en-US" dirty="0"/>
              <a:t> percentile of above for automotive commuting: 335</a:t>
            </a:r>
          </a:p>
          <a:p>
            <a:r>
              <a:rPr lang="en-US" dirty="0"/>
              <a:t>Towns within five miles of a commuter rail station: 289</a:t>
            </a:r>
          </a:p>
          <a:p>
            <a:r>
              <a:rPr lang="en-US" dirty="0"/>
              <a:t>Towns that meet both criteria: 136</a:t>
            </a:r>
          </a:p>
        </p:txBody>
      </p:sp>
    </p:spTree>
    <p:extLst>
      <p:ext uri="{BB962C8B-B14F-4D97-AF65-F5344CB8AC3E}">
        <p14:creationId xmlns:p14="http://schemas.microsoft.com/office/powerpoint/2010/main" val="3931597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42BF5-D022-4A2A-B113-4A2474F0B8A6}"/>
              </a:ext>
            </a:extLst>
          </p:cNvPr>
          <p:cNvSpPr>
            <a:spLocks noGrp="1"/>
          </p:cNvSpPr>
          <p:nvPr>
            <p:ph type="title"/>
          </p:nvPr>
        </p:nvSpPr>
        <p:spPr/>
        <p:txBody>
          <a:bodyPr/>
          <a:lstStyle/>
          <a:p>
            <a:r>
              <a:rPr lang="en-US" dirty="0"/>
              <a:t>Attempts at data modeling</a:t>
            </a:r>
          </a:p>
        </p:txBody>
      </p:sp>
      <p:sp>
        <p:nvSpPr>
          <p:cNvPr id="3" name="Content Placeholder 2">
            <a:extLst>
              <a:ext uri="{FF2B5EF4-FFF2-40B4-BE49-F238E27FC236}">
                <a16:creationId xmlns:a16="http://schemas.microsoft.com/office/drawing/2014/main" id="{881E78D7-59A9-4B2B-8025-EBE01FA8843A}"/>
              </a:ext>
            </a:extLst>
          </p:cNvPr>
          <p:cNvSpPr>
            <a:spLocks noGrp="1"/>
          </p:cNvSpPr>
          <p:nvPr>
            <p:ph idx="1"/>
          </p:nvPr>
        </p:nvSpPr>
        <p:spPr/>
        <p:txBody>
          <a:bodyPr/>
          <a:lstStyle/>
          <a:p>
            <a:r>
              <a:rPr lang="en-US" dirty="0"/>
              <a:t>To this list of 136 target towns, we added all four ancillary data sets mentioned earlier (household, person, place, vehicle). Armed with a bevy of demographic and logistical information, we sought to apply the myriad tools of predictive analytics and machine learning to determine if there are a set of circumstances or criteria that might impact a person’s choice of commute mode.</a:t>
            </a:r>
          </a:p>
          <a:p>
            <a:r>
              <a:rPr lang="en-US" dirty="0"/>
              <a:t> Several different algorithms and theories were tested, including decision trees, logistic regression, linear regression, and hierarchical clustering. Regrettably, no match was identified in terms predicting commuting mode.</a:t>
            </a:r>
          </a:p>
        </p:txBody>
      </p:sp>
    </p:spTree>
    <p:extLst>
      <p:ext uri="{BB962C8B-B14F-4D97-AF65-F5344CB8AC3E}">
        <p14:creationId xmlns:p14="http://schemas.microsoft.com/office/powerpoint/2010/main" val="3431993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11E00-FF22-4A4D-96D1-B9B78CEC9EBA}"/>
              </a:ext>
            </a:extLst>
          </p:cNvPr>
          <p:cNvSpPr>
            <a:spLocks noGrp="1"/>
          </p:cNvSpPr>
          <p:nvPr>
            <p:ph type="title"/>
          </p:nvPr>
        </p:nvSpPr>
        <p:spPr/>
        <p:txBody>
          <a:bodyPr/>
          <a:lstStyle/>
          <a:p>
            <a:r>
              <a:rPr lang="en-US" dirty="0"/>
              <a:t>Why it didn’t work</a:t>
            </a:r>
          </a:p>
        </p:txBody>
      </p:sp>
      <p:sp>
        <p:nvSpPr>
          <p:cNvPr id="3" name="Content Placeholder 2">
            <a:extLst>
              <a:ext uri="{FF2B5EF4-FFF2-40B4-BE49-F238E27FC236}">
                <a16:creationId xmlns:a16="http://schemas.microsoft.com/office/drawing/2014/main" id="{0EE6651F-8458-48DA-A0A4-93624FE15CA3}"/>
              </a:ext>
            </a:extLst>
          </p:cNvPr>
          <p:cNvSpPr>
            <a:spLocks noGrp="1"/>
          </p:cNvSpPr>
          <p:nvPr>
            <p:ph idx="1"/>
          </p:nvPr>
        </p:nvSpPr>
        <p:spPr/>
        <p:txBody>
          <a:bodyPr/>
          <a:lstStyle/>
          <a:p>
            <a:r>
              <a:rPr lang="en-US" dirty="0"/>
              <a:t>It turns out this is not a good data set for machine learning due to the fact that among the breakdown of commute modes, automotive commuting is so overwhelmingly in the majority. Among all towns, it represents 78.48% of the sample, with commuter rail next at 5.45%. This is an accurate representation of New Jersey. Given such a high percentage of automotive commuters and low percentage of transit users and other types of commuters, the data simply cannot accurately point to factors that effect mode selection. All different types of people in all but a very few urban locations overwhelmingly drive to work. So a different approach is needed to target towns that may be receptive to programming for increased transit usage.</a:t>
            </a:r>
          </a:p>
        </p:txBody>
      </p:sp>
    </p:spTree>
    <p:extLst>
      <p:ext uri="{BB962C8B-B14F-4D97-AF65-F5344CB8AC3E}">
        <p14:creationId xmlns:p14="http://schemas.microsoft.com/office/powerpoint/2010/main" val="3063713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2FA2B-C1D9-4DE2-9C62-2FFE8EA4D886}"/>
              </a:ext>
            </a:extLst>
          </p:cNvPr>
          <p:cNvSpPr>
            <a:spLocks noGrp="1"/>
          </p:cNvSpPr>
          <p:nvPr>
            <p:ph type="title"/>
          </p:nvPr>
        </p:nvSpPr>
        <p:spPr/>
        <p:txBody>
          <a:bodyPr/>
          <a:lstStyle/>
          <a:p>
            <a:r>
              <a:rPr lang="en-US" dirty="0"/>
              <a:t>Origin destination analysis</a:t>
            </a:r>
          </a:p>
        </p:txBody>
      </p:sp>
      <p:sp>
        <p:nvSpPr>
          <p:cNvPr id="3" name="Content Placeholder 2">
            <a:extLst>
              <a:ext uri="{FF2B5EF4-FFF2-40B4-BE49-F238E27FC236}">
                <a16:creationId xmlns:a16="http://schemas.microsoft.com/office/drawing/2014/main" id="{2264C219-7E7D-4E37-8BA8-4F32F361DD28}"/>
              </a:ext>
            </a:extLst>
          </p:cNvPr>
          <p:cNvSpPr>
            <a:spLocks noGrp="1"/>
          </p:cNvSpPr>
          <p:nvPr>
            <p:ph idx="1"/>
          </p:nvPr>
        </p:nvSpPr>
        <p:spPr/>
        <p:txBody>
          <a:bodyPr/>
          <a:lstStyle/>
          <a:p>
            <a:r>
              <a:rPr lang="en-US" dirty="0"/>
              <a:t>We had initially prepared origin-destination matrices displaying the breakdown of trips from all towns in a single County, to all other Counties in the area. While informative, it was not necessarily actionable. Upon further review of the data, we noticed the OTRACT and DTRACT fields. These appeared to be census tracts. To confirm, we acquired a census tract polygon layer and compared some of the values in the OTRACT and DTRACT field to the census tract ID value in the attribute table. Not only were the same values present for both OTRACT/DTRACT and the census tract ID, but it was a geographic match on the map as well. This realization meant it would not be possible to perform an origin-destination analysis closer to the municipal level than the county level. </a:t>
            </a:r>
          </a:p>
        </p:txBody>
      </p:sp>
    </p:spTree>
    <p:extLst>
      <p:ext uri="{BB962C8B-B14F-4D97-AF65-F5344CB8AC3E}">
        <p14:creationId xmlns:p14="http://schemas.microsoft.com/office/powerpoint/2010/main" val="3578017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447BF-DDDB-46DE-9303-F3BEA9CF1FCE}"/>
              </a:ext>
            </a:extLst>
          </p:cNvPr>
          <p:cNvSpPr>
            <a:spLocks noGrp="1"/>
          </p:cNvSpPr>
          <p:nvPr>
            <p:ph type="title"/>
          </p:nvPr>
        </p:nvSpPr>
        <p:spPr/>
        <p:txBody>
          <a:bodyPr/>
          <a:lstStyle/>
          <a:p>
            <a:r>
              <a:rPr lang="en-US" dirty="0"/>
              <a:t>Geospatial data preparation</a:t>
            </a:r>
          </a:p>
        </p:txBody>
      </p:sp>
      <p:sp>
        <p:nvSpPr>
          <p:cNvPr id="3" name="Content Placeholder 2">
            <a:extLst>
              <a:ext uri="{FF2B5EF4-FFF2-40B4-BE49-F238E27FC236}">
                <a16:creationId xmlns:a16="http://schemas.microsoft.com/office/drawing/2014/main" id="{A585B2D1-BCE5-4CD3-8A17-ABDDFC77FB32}"/>
              </a:ext>
            </a:extLst>
          </p:cNvPr>
          <p:cNvSpPr>
            <a:spLocks noGrp="1"/>
          </p:cNvSpPr>
          <p:nvPr>
            <p:ph idx="1"/>
          </p:nvPr>
        </p:nvSpPr>
        <p:spPr/>
        <p:txBody>
          <a:bodyPr/>
          <a:lstStyle/>
          <a:p>
            <a:r>
              <a:rPr lang="en-US" dirty="0"/>
              <a:t>Unlike towns and counties, census tracts do not have names. The only way to make this data actionable would be to turn it into a geospatial data set, convert to a feature class, and perform a geospatial analysis in ArcMap. </a:t>
            </a:r>
          </a:p>
          <a:p>
            <a:r>
              <a:rPr lang="en-US" dirty="0"/>
              <a:t>Through data carpentry, we were able to create two new data frames: an origin points file and a destination points file. Utilizing both the attribute table containing the census tract ID as well as the geographic coordinates required for mapping, we created data frames that included the census tract id, latitude, longitude, origin county, and trip duration and distance.</a:t>
            </a:r>
          </a:p>
          <a:p>
            <a:r>
              <a:rPr lang="en-US" dirty="0"/>
              <a:t>This data was imported into ArcMap, converted into a shapefile, and used to execute a geospatial origin-destination analysis.</a:t>
            </a:r>
          </a:p>
        </p:txBody>
      </p:sp>
    </p:spTree>
    <p:extLst>
      <p:ext uri="{BB962C8B-B14F-4D97-AF65-F5344CB8AC3E}">
        <p14:creationId xmlns:p14="http://schemas.microsoft.com/office/powerpoint/2010/main" val="1181274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069E-7531-4376-9900-A8ECB41C95EC}"/>
              </a:ext>
            </a:extLst>
          </p:cNvPr>
          <p:cNvSpPr>
            <a:spLocks noGrp="1"/>
          </p:cNvSpPr>
          <p:nvPr>
            <p:ph type="title"/>
          </p:nvPr>
        </p:nvSpPr>
        <p:spPr/>
        <p:txBody>
          <a:bodyPr/>
          <a:lstStyle/>
          <a:p>
            <a:r>
              <a:rPr lang="en-US" dirty="0"/>
              <a:t>Mapping of origin destination data</a:t>
            </a:r>
          </a:p>
        </p:txBody>
      </p:sp>
      <p:sp>
        <p:nvSpPr>
          <p:cNvPr id="3" name="Content Placeholder 2">
            <a:extLst>
              <a:ext uri="{FF2B5EF4-FFF2-40B4-BE49-F238E27FC236}">
                <a16:creationId xmlns:a16="http://schemas.microsoft.com/office/drawing/2014/main" id="{FA2F27E6-7B91-4B99-8638-E819D98ADA70}"/>
              </a:ext>
            </a:extLst>
          </p:cNvPr>
          <p:cNvSpPr>
            <a:spLocks noGrp="1"/>
          </p:cNvSpPr>
          <p:nvPr>
            <p:ph idx="1"/>
          </p:nvPr>
        </p:nvSpPr>
        <p:spPr/>
        <p:txBody>
          <a:bodyPr/>
          <a:lstStyle/>
          <a:p>
            <a:r>
              <a:rPr lang="en-US" dirty="0"/>
              <a:t>The base map included New Jersey County and Municipal polygon layers, the NJ Transit Commuter Rail Station points layer, and both the origin and destination points layers.</a:t>
            </a:r>
          </a:p>
          <a:p>
            <a:r>
              <a:rPr lang="en-US" dirty="0"/>
              <a:t>The analysis was performed at the county level, to ascertain where people were traveling the greatest numbers from each county for the purposes of localized messaging. A region wide origin-destination analysis may have been too abstract. Only New Jersey destinations were included, as most who commute to New York take mass transit. </a:t>
            </a:r>
          </a:p>
          <a:p>
            <a:r>
              <a:rPr lang="en-US" dirty="0"/>
              <a:t>One and five mile buffer rings were calculated around each commuter rail station. The rationale is that within one mile of mass transit, people may be inclined to walk to their final destination. Within five miles of mass transit, perhaps employers could be persuaded to offer shuttle service.</a:t>
            </a:r>
          </a:p>
        </p:txBody>
      </p:sp>
    </p:spTree>
    <p:extLst>
      <p:ext uri="{BB962C8B-B14F-4D97-AF65-F5344CB8AC3E}">
        <p14:creationId xmlns:p14="http://schemas.microsoft.com/office/powerpoint/2010/main" val="2029093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91CDA-D416-4AF4-860A-45BFA604A2D7}"/>
              </a:ext>
            </a:extLst>
          </p:cNvPr>
          <p:cNvSpPr>
            <a:spLocks noGrp="1"/>
          </p:cNvSpPr>
          <p:nvPr>
            <p:ph type="title"/>
          </p:nvPr>
        </p:nvSpPr>
        <p:spPr/>
        <p:txBody>
          <a:bodyPr/>
          <a:lstStyle/>
          <a:p>
            <a:r>
              <a:rPr lang="en-US" dirty="0"/>
              <a:t>Mapping of origin destination data</a:t>
            </a:r>
          </a:p>
        </p:txBody>
      </p:sp>
      <p:sp>
        <p:nvSpPr>
          <p:cNvPr id="3" name="Content Placeholder 2">
            <a:extLst>
              <a:ext uri="{FF2B5EF4-FFF2-40B4-BE49-F238E27FC236}">
                <a16:creationId xmlns:a16="http://schemas.microsoft.com/office/drawing/2014/main" id="{6220236D-DD26-4093-8B8F-A741AA76D525}"/>
              </a:ext>
            </a:extLst>
          </p:cNvPr>
          <p:cNvSpPr>
            <a:spLocks noGrp="1"/>
          </p:cNvSpPr>
          <p:nvPr>
            <p:ph idx="1"/>
          </p:nvPr>
        </p:nvSpPr>
        <p:spPr/>
        <p:txBody>
          <a:bodyPr/>
          <a:lstStyle/>
          <a:p>
            <a:r>
              <a:rPr lang="en-US" dirty="0"/>
              <a:t>As with our earlier geospatial analysis pertaining to transit access, a select by location operation was executed to select towns that are included in both the one and five miles buffer rings. </a:t>
            </a:r>
          </a:p>
          <a:p>
            <a:r>
              <a:rPr lang="en-US" dirty="0"/>
              <a:t>Statistics were then calculated to determine that for all destination points for trips originating from a like county, what percentage were within walking distance of train service (one mile buffer), and what percentage were within shuttle service (five mile buffer). </a:t>
            </a:r>
          </a:p>
        </p:txBody>
      </p:sp>
    </p:spTree>
    <p:extLst>
      <p:ext uri="{BB962C8B-B14F-4D97-AF65-F5344CB8AC3E}">
        <p14:creationId xmlns:p14="http://schemas.microsoft.com/office/powerpoint/2010/main" val="1543862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1C3FA-028C-4937-8EA0-A31BBB625759}"/>
              </a:ext>
            </a:extLst>
          </p:cNvPr>
          <p:cNvSpPr>
            <a:spLocks noGrp="1"/>
          </p:cNvSpPr>
          <p:nvPr>
            <p:ph type="title"/>
          </p:nvPr>
        </p:nvSpPr>
        <p:spPr/>
        <p:txBody>
          <a:bodyPr/>
          <a:lstStyle/>
          <a:p>
            <a:r>
              <a:rPr lang="en-US" dirty="0"/>
              <a:t>Mission Statement</a:t>
            </a:r>
          </a:p>
        </p:txBody>
      </p:sp>
      <p:sp>
        <p:nvSpPr>
          <p:cNvPr id="3" name="Content Placeholder 2">
            <a:extLst>
              <a:ext uri="{FF2B5EF4-FFF2-40B4-BE49-F238E27FC236}">
                <a16:creationId xmlns:a16="http://schemas.microsoft.com/office/drawing/2014/main" id="{095D761F-7AE1-4B97-9217-B7C96B2C02DB}"/>
              </a:ext>
            </a:extLst>
          </p:cNvPr>
          <p:cNvSpPr>
            <a:spLocks noGrp="1"/>
          </p:cNvSpPr>
          <p:nvPr>
            <p:ph idx="1"/>
          </p:nvPr>
        </p:nvSpPr>
        <p:spPr/>
        <p:txBody>
          <a:bodyPr/>
          <a:lstStyle/>
          <a:p>
            <a:r>
              <a:rPr lang="en-US" dirty="0"/>
              <a:t>The objective is to encourage commuting via mass transit and reduce the number of vehicles on the road in Northern New Jersey. Through analytics, we will ascertain towns with access to quality mass transit that feature a disproportionately high percentage of automotive commuters. This will reduce traffic, and also improve the environment given a decrease in automotive emissions. Towns that are analytically identified as candidates for increased mass transit usage will be the subjects of an advertising campaign to encourage and make residents aware of mass transit services that may take them to work, even if their work location is not necessarily in an urban area. Similarly, major employers may also be the subject of similar ad campaigns geared towards convincing them to offer shuttle service to train stations and bus stops.</a:t>
            </a:r>
          </a:p>
        </p:txBody>
      </p:sp>
    </p:spTree>
    <p:extLst>
      <p:ext uri="{BB962C8B-B14F-4D97-AF65-F5344CB8AC3E}">
        <p14:creationId xmlns:p14="http://schemas.microsoft.com/office/powerpoint/2010/main" val="1269871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833F6-9738-42D0-BDAE-9C17F8FE956B}"/>
              </a:ext>
            </a:extLst>
          </p:cNvPr>
          <p:cNvSpPr>
            <a:spLocks noGrp="1"/>
          </p:cNvSpPr>
          <p:nvPr>
            <p:ph type="title"/>
          </p:nvPr>
        </p:nvSpPr>
        <p:spPr/>
        <p:txBody>
          <a:bodyPr/>
          <a:lstStyle/>
          <a:p>
            <a:r>
              <a:rPr lang="en-US" dirty="0"/>
              <a:t>Destinations within walking distance by county</a:t>
            </a:r>
          </a:p>
        </p:txBody>
      </p:sp>
      <p:sp>
        <p:nvSpPr>
          <p:cNvPr id="3" name="Content Placeholder 2">
            <a:extLst>
              <a:ext uri="{FF2B5EF4-FFF2-40B4-BE49-F238E27FC236}">
                <a16:creationId xmlns:a16="http://schemas.microsoft.com/office/drawing/2014/main" id="{DE18C44D-409C-471F-BF0F-E5477A73163B}"/>
              </a:ext>
            </a:extLst>
          </p:cNvPr>
          <p:cNvSpPr>
            <a:spLocks noGrp="1"/>
          </p:cNvSpPr>
          <p:nvPr>
            <p:ph sz="half" idx="1"/>
          </p:nvPr>
        </p:nvSpPr>
        <p:spPr/>
        <p:txBody>
          <a:bodyPr/>
          <a:lstStyle/>
          <a:p>
            <a:r>
              <a:rPr lang="en-US" dirty="0"/>
              <a:t>Among all 13 counties, 22.34% of destinations are within one mile of train service, with a range of 8.65% to 30.29%</a:t>
            </a:r>
          </a:p>
        </p:txBody>
      </p:sp>
      <p:graphicFrame>
        <p:nvGraphicFramePr>
          <p:cNvPr id="5" name="Content Placeholder 4">
            <a:extLst>
              <a:ext uri="{FF2B5EF4-FFF2-40B4-BE49-F238E27FC236}">
                <a16:creationId xmlns:a16="http://schemas.microsoft.com/office/drawing/2014/main" id="{38BFF6C6-DAEA-4600-88E9-603CFF505FCB}"/>
              </a:ext>
            </a:extLst>
          </p:cNvPr>
          <p:cNvGraphicFramePr>
            <a:graphicFrameLocks noGrp="1"/>
          </p:cNvGraphicFramePr>
          <p:nvPr>
            <p:ph sz="half" idx="2"/>
            <p:extLst>
              <p:ext uri="{D42A27DB-BD31-4B8C-83A1-F6EECF244321}">
                <p14:modId xmlns:p14="http://schemas.microsoft.com/office/powerpoint/2010/main" val="1208843048"/>
              </p:ext>
            </p:extLst>
          </p:nvPr>
        </p:nvGraphicFramePr>
        <p:xfrm>
          <a:off x="7416799" y="2194560"/>
          <a:ext cx="3679066" cy="3962243"/>
        </p:xfrm>
        <a:graphic>
          <a:graphicData uri="http://schemas.openxmlformats.org/drawingml/2006/table">
            <a:tbl>
              <a:tblPr>
                <a:tableStyleId>{5C22544A-7EE6-4342-B048-85BDC9FD1C3A}</a:tableStyleId>
              </a:tblPr>
              <a:tblGrid>
                <a:gridCol w="798513">
                  <a:extLst>
                    <a:ext uri="{9D8B030D-6E8A-4147-A177-3AD203B41FA5}">
                      <a16:colId xmlns:a16="http://schemas.microsoft.com/office/drawing/2014/main" val="389601532"/>
                    </a:ext>
                  </a:extLst>
                </a:gridCol>
                <a:gridCol w="915758">
                  <a:extLst>
                    <a:ext uri="{9D8B030D-6E8A-4147-A177-3AD203B41FA5}">
                      <a16:colId xmlns:a16="http://schemas.microsoft.com/office/drawing/2014/main" val="1088338062"/>
                    </a:ext>
                  </a:extLst>
                </a:gridCol>
                <a:gridCol w="1100629">
                  <a:extLst>
                    <a:ext uri="{9D8B030D-6E8A-4147-A177-3AD203B41FA5}">
                      <a16:colId xmlns:a16="http://schemas.microsoft.com/office/drawing/2014/main" val="1296288054"/>
                    </a:ext>
                  </a:extLst>
                </a:gridCol>
                <a:gridCol w="864166">
                  <a:extLst>
                    <a:ext uri="{9D8B030D-6E8A-4147-A177-3AD203B41FA5}">
                      <a16:colId xmlns:a16="http://schemas.microsoft.com/office/drawing/2014/main" val="547485139"/>
                    </a:ext>
                  </a:extLst>
                </a:gridCol>
              </a:tblGrid>
              <a:tr h="436498">
                <a:tc>
                  <a:txBody>
                    <a:bodyPr/>
                    <a:lstStyle/>
                    <a:p>
                      <a:pPr algn="l" fontAlgn="b"/>
                      <a:r>
                        <a:rPr lang="en-US" sz="1100" u="none" strike="noStrike">
                          <a:effectLst/>
                        </a:rPr>
                        <a:t>County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Total Trips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Count 1 Mile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Pct 1 Mile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3448163"/>
                  </a:ext>
                </a:extLst>
              </a:tr>
              <a:tr h="241159">
                <a:tc>
                  <a:txBody>
                    <a:bodyPr/>
                    <a:lstStyle/>
                    <a:p>
                      <a:pPr algn="l" fontAlgn="b"/>
                      <a:r>
                        <a:rPr lang="en-US" sz="1100" u="none" strike="noStrike">
                          <a:effectLst/>
                        </a:rPr>
                        <a:t>Union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30.29%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53564706"/>
                  </a:ext>
                </a:extLst>
              </a:tr>
              <a:tr h="241159">
                <a:tc>
                  <a:txBody>
                    <a:bodyPr/>
                    <a:lstStyle/>
                    <a:p>
                      <a:pPr algn="l" fontAlgn="b"/>
                      <a:r>
                        <a:rPr lang="en-US" sz="1100" u="none" strike="noStrike">
                          <a:effectLst/>
                        </a:rPr>
                        <a:t>Bergen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410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122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29.76%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7983186"/>
                  </a:ext>
                </a:extLst>
              </a:tr>
              <a:tr h="241159">
                <a:tc>
                  <a:txBody>
                    <a:bodyPr/>
                    <a:lstStyle/>
                    <a:p>
                      <a:pPr algn="l" fontAlgn="b"/>
                      <a:r>
                        <a:rPr lang="en-US" sz="1100" u="none" strike="noStrike">
                          <a:effectLst/>
                        </a:rPr>
                        <a:t>Warren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109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27.52%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0073947"/>
                  </a:ext>
                </a:extLst>
              </a:tr>
              <a:tr h="241159">
                <a:tc>
                  <a:txBody>
                    <a:bodyPr/>
                    <a:lstStyle/>
                    <a:p>
                      <a:pPr algn="l" fontAlgn="b"/>
                      <a:r>
                        <a:rPr lang="en-US" sz="1100" u="none" strike="noStrike">
                          <a:effectLst/>
                        </a:rPr>
                        <a:t>Morris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699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26.75%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41919592"/>
                  </a:ext>
                </a:extLst>
              </a:tr>
              <a:tr h="241159">
                <a:tc>
                  <a:txBody>
                    <a:bodyPr/>
                    <a:lstStyle/>
                    <a:p>
                      <a:pPr algn="l" fontAlgn="b"/>
                      <a:r>
                        <a:rPr lang="en-US" sz="1100" u="none" strike="noStrike">
                          <a:effectLst/>
                        </a:rPr>
                        <a:t>Somerset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330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26.67%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0044312"/>
                  </a:ext>
                </a:extLst>
              </a:tr>
              <a:tr h="241159">
                <a:tc>
                  <a:txBody>
                    <a:bodyPr/>
                    <a:lstStyle/>
                    <a:p>
                      <a:pPr algn="l" fontAlgn="b"/>
                      <a:r>
                        <a:rPr lang="en-US" sz="1100" u="none" strike="noStrike">
                          <a:effectLst/>
                        </a:rPr>
                        <a:t>Middlesex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401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23.44%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8281196"/>
                  </a:ext>
                </a:extLst>
              </a:tr>
              <a:tr h="436498">
                <a:tc>
                  <a:txBody>
                    <a:bodyPr/>
                    <a:lstStyle/>
                    <a:p>
                      <a:pPr algn="l" fontAlgn="b"/>
                      <a:r>
                        <a:rPr lang="en-US" sz="1100" u="none" strike="noStrike">
                          <a:effectLst/>
                        </a:rPr>
                        <a:t>Monmouth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169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23.08%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9223908"/>
                  </a:ext>
                </a:extLst>
              </a:tr>
              <a:tr h="241159">
                <a:tc>
                  <a:txBody>
                    <a:bodyPr/>
                    <a:lstStyle/>
                    <a:p>
                      <a:pPr algn="l" fontAlgn="b"/>
                      <a:r>
                        <a:rPr lang="en-US" sz="1100" u="none" strike="noStrike">
                          <a:effectLst/>
                        </a:rPr>
                        <a:t>Passaic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183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41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22.40%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5310797"/>
                  </a:ext>
                </a:extLst>
              </a:tr>
              <a:tr h="241159">
                <a:tc>
                  <a:txBody>
                    <a:bodyPr/>
                    <a:lstStyle/>
                    <a:p>
                      <a:pPr algn="l" fontAlgn="b"/>
                      <a:r>
                        <a:rPr lang="en-US" sz="1100" u="none" strike="noStrike">
                          <a:effectLst/>
                        </a:rPr>
                        <a:t>Hudson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21.05%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63574703"/>
                  </a:ext>
                </a:extLst>
              </a:tr>
              <a:tr h="436498">
                <a:tc>
                  <a:txBody>
                    <a:bodyPr/>
                    <a:lstStyle/>
                    <a:p>
                      <a:pPr algn="l" fontAlgn="b"/>
                      <a:r>
                        <a:rPr lang="en-US" sz="1100" u="none" strike="noStrike">
                          <a:effectLst/>
                        </a:rPr>
                        <a:t>Hunterdon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20.63%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9474000"/>
                  </a:ext>
                </a:extLst>
              </a:tr>
              <a:tr h="241159">
                <a:tc>
                  <a:txBody>
                    <a:bodyPr/>
                    <a:lstStyle/>
                    <a:p>
                      <a:pPr algn="l" fontAlgn="b"/>
                      <a:r>
                        <a:rPr lang="en-US" sz="1100" u="none" strike="noStrike">
                          <a:effectLst/>
                        </a:rPr>
                        <a:t>Essex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18.94%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7212628"/>
                  </a:ext>
                </a:extLst>
              </a:tr>
              <a:tr h="241159">
                <a:tc>
                  <a:txBody>
                    <a:bodyPr/>
                    <a:lstStyle/>
                    <a:p>
                      <a:pPr algn="l" fontAlgn="b"/>
                      <a:r>
                        <a:rPr lang="en-US" sz="1100" u="none" strike="noStrike">
                          <a:effectLst/>
                        </a:rPr>
                        <a:t>Sussex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11.27%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29617076"/>
                  </a:ext>
                </a:extLst>
              </a:tr>
              <a:tr h="241159">
                <a:tc>
                  <a:txBody>
                    <a:bodyPr/>
                    <a:lstStyle/>
                    <a:p>
                      <a:pPr algn="l" fontAlgn="b"/>
                      <a:r>
                        <a:rPr lang="en-US" sz="1100" u="none" strike="noStrike">
                          <a:effectLst/>
                        </a:rPr>
                        <a:t>Ocean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8.65%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6891963"/>
                  </a:ext>
                </a:extLst>
              </a:tr>
            </a:tbl>
          </a:graphicData>
        </a:graphic>
      </p:graphicFrame>
    </p:spTree>
    <p:extLst>
      <p:ext uri="{BB962C8B-B14F-4D97-AF65-F5344CB8AC3E}">
        <p14:creationId xmlns:p14="http://schemas.microsoft.com/office/powerpoint/2010/main" val="337701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042B-03D2-4C4D-BD23-B160C40391ED}"/>
              </a:ext>
            </a:extLst>
          </p:cNvPr>
          <p:cNvSpPr>
            <a:spLocks noGrp="1"/>
          </p:cNvSpPr>
          <p:nvPr>
            <p:ph type="title"/>
          </p:nvPr>
        </p:nvSpPr>
        <p:spPr/>
        <p:txBody>
          <a:bodyPr/>
          <a:lstStyle/>
          <a:p>
            <a:r>
              <a:rPr lang="en-US" dirty="0"/>
              <a:t>Destinations within shuttle distance by county</a:t>
            </a:r>
          </a:p>
        </p:txBody>
      </p:sp>
      <p:sp>
        <p:nvSpPr>
          <p:cNvPr id="3" name="Content Placeholder 2">
            <a:extLst>
              <a:ext uri="{FF2B5EF4-FFF2-40B4-BE49-F238E27FC236}">
                <a16:creationId xmlns:a16="http://schemas.microsoft.com/office/drawing/2014/main" id="{36F54494-8932-4BC3-9588-9DF858F37B74}"/>
              </a:ext>
            </a:extLst>
          </p:cNvPr>
          <p:cNvSpPr>
            <a:spLocks noGrp="1"/>
          </p:cNvSpPr>
          <p:nvPr>
            <p:ph sz="half" idx="1"/>
          </p:nvPr>
        </p:nvSpPr>
        <p:spPr/>
        <p:txBody>
          <a:bodyPr/>
          <a:lstStyle/>
          <a:p>
            <a:r>
              <a:rPr lang="en-US" dirty="0"/>
              <a:t>Among all 13 counties, 84.44% of destinations are within five miles of train service, with a range of 54.81% to 100%. </a:t>
            </a:r>
          </a:p>
          <a:p>
            <a:r>
              <a:rPr lang="en-US" dirty="0"/>
              <a:t>This displays that transit is available to popular commuting destinations.</a:t>
            </a:r>
          </a:p>
          <a:p>
            <a:pPr marL="0" indent="0">
              <a:buNone/>
            </a:pPr>
            <a:endParaRPr lang="en-US" dirty="0"/>
          </a:p>
        </p:txBody>
      </p:sp>
      <p:graphicFrame>
        <p:nvGraphicFramePr>
          <p:cNvPr id="5" name="Content Placeholder 4">
            <a:extLst>
              <a:ext uri="{FF2B5EF4-FFF2-40B4-BE49-F238E27FC236}">
                <a16:creationId xmlns:a16="http://schemas.microsoft.com/office/drawing/2014/main" id="{41A6A497-89C6-486D-A994-9BA3A0420360}"/>
              </a:ext>
            </a:extLst>
          </p:cNvPr>
          <p:cNvGraphicFramePr>
            <a:graphicFrameLocks noGrp="1"/>
          </p:cNvGraphicFramePr>
          <p:nvPr>
            <p:ph sz="half" idx="2"/>
            <p:extLst>
              <p:ext uri="{D42A27DB-BD31-4B8C-83A1-F6EECF244321}">
                <p14:modId xmlns:p14="http://schemas.microsoft.com/office/powerpoint/2010/main" val="3232069654"/>
              </p:ext>
            </p:extLst>
          </p:nvPr>
        </p:nvGraphicFramePr>
        <p:xfrm>
          <a:off x="7353299" y="2194559"/>
          <a:ext cx="3977308" cy="3807934"/>
        </p:xfrm>
        <a:graphic>
          <a:graphicData uri="http://schemas.openxmlformats.org/drawingml/2006/table">
            <a:tbl>
              <a:tblPr>
                <a:tableStyleId>{5C22544A-7EE6-4342-B048-85BDC9FD1C3A}</a:tableStyleId>
              </a:tblPr>
              <a:tblGrid>
                <a:gridCol w="967797">
                  <a:extLst>
                    <a:ext uri="{9D8B030D-6E8A-4147-A177-3AD203B41FA5}">
                      <a16:colId xmlns:a16="http://schemas.microsoft.com/office/drawing/2014/main" val="943003792"/>
                    </a:ext>
                  </a:extLst>
                </a:gridCol>
                <a:gridCol w="904126">
                  <a:extLst>
                    <a:ext uri="{9D8B030D-6E8A-4147-A177-3AD203B41FA5}">
                      <a16:colId xmlns:a16="http://schemas.microsoft.com/office/drawing/2014/main" val="1879127700"/>
                    </a:ext>
                  </a:extLst>
                </a:gridCol>
                <a:gridCol w="1171545">
                  <a:extLst>
                    <a:ext uri="{9D8B030D-6E8A-4147-A177-3AD203B41FA5}">
                      <a16:colId xmlns:a16="http://schemas.microsoft.com/office/drawing/2014/main" val="3626864638"/>
                    </a:ext>
                  </a:extLst>
                </a:gridCol>
                <a:gridCol w="933840">
                  <a:extLst>
                    <a:ext uri="{9D8B030D-6E8A-4147-A177-3AD203B41FA5}">
                      <a16:colId xmlns:a16="http://schemas.microsoft.com/office/drawing/2014/main" val="4145097921"/>
                    </a:ext>
                  </a:extLst>
                </a:gridCol>
              </a:tblGrid>
              <a:tr h="419499">
                <a:tc>
                  <a:txBody>
                    <a:bodyPr/>
                    <a:lstStyle/>
                    <a:p>
                      <a:pPr algn="l" fontAlgn="b"/>
                      <a:r>
                        <a:rPr lang="en-US" sz="1100" u="none" strike="noStrike">
                          <a:effectLst/>
                        </a:rPr>
                        <a:t>County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Total Trips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Count 5 Miles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err="1">
                          <a:effectLst/>
                        </a:rPr>
                        <a:t>Pct</a:t>
                      </a:r>
                      <a:r>
                        <a:rPr lang="en-US" sz="1100" u="none" strike="noStrike" dirty="0">
                          <a:effectLst/>
                        </a:rPr>
                        <a:t> 5 Miles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1315318"/>
                  </a:ext>
                </a:extLst>
              </a:tr>
              <a:tr h="231767">
                <a:tc>
                  <a:txBody>
                    <a:bodyPr/>
                    <a:lstStyle/>
                    <a:p>
                      <a:pPr algn="l" fontAlgn="b"/>
                      <a:r>
                        <a:rPr lang="en-US" sz="1100" u="none" strike="noStrike">
                          <a:effectLst/>
                        </a:rPr>
                        <a:t>Essex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100.00%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7471010"/>
                  </a:ext>
                </a:extLst>
              </a:tr>
              <a:tr h="231767">
                <a:tc>
                  <a:txBody>
                    <a:bodyPr/>
                    <a:lstStyle/>
                    <a:p>
                      <a:pPr algn="l" fontAlgn="b"/>
                      <a:r>
                        <a:rPr lang="en-US" sz="1100" u="none" strike="noStrike">
                          <a:effectLst/>
                        </a:rPr>
                        <a:t>Union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94.86%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11809706"/>
                  </a:ext>
                </a:extLst>
              </a:tr>
              <a:tr h="231767">
                <a:tc>
                  <a:txBody>
                    <a:bodyPr/>
                    <a:lstStyle/>
                    <a:p>
                      <a:pPr algn="l" fontAlgn="b"/>
                      <a:r>
                        <a:rPr lang="en-US" sz="1100" u="none" strike="noStrike">
                          <a:effectLst/>
                        </a:rPr>
                        <a:t>Bergen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410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94.15%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700676"/>
                  </a:ext>
                </a:extLst>
              </a:tr>
              <a:tr h="231767">
                <a:tc>
                  <a:txBody>
                    <a:bodyPr/>
                    <a:lstStyle/>
                    <a:p>
                      <a:pPr algn="l" fontAlgn="b"/>
                      <a:r>
                        <a:rPr lang="en-US" sz="1100" u="none" strike="noStrike">
                          <a:effectLst/>
                        </a:rPr>
                        <a:t>Hudson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92.11%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5332836"/>
                  </a:ext>
                </a:extLst>
              </a:tr>
              <a:tr h="231767">
                <a:tc>
                  <a:txBody>
                    <a:bodyPr/>
                    <a:lstStyle/>
                    <a:p>
                      <a:pPr algn="l" fontAlgn="b"/>
                      <a:r>
                        <a:rPr lang="en-US" sz="1100" u="none" strike="noStrike">
                          <a:effectLst/>
                        </a:rPr>
                        <a:t>Passaic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183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90.16%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619391"/>
                  </a:ext>
                </a:extLst>
              </a:tr>
              <a:tr h="419499">
                <a:tc>
                  <a:txBody>
                    <a:bodyPr/>
                    <a:lstStyle/>
                    <a:p>
                      <a:pPr algn="l" fontAlgn="b"/>
                      <a:r>
                        <a:rPr lang="en-US" sz="1100" u="none" strike="noStrike">
                          <a:effectLst/>
                        </a:rPr>
                        <a:t>Monmouth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169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89.35%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526884"/>
                  </a:ext>
                </a:extLst>
              </a:tr>
              <a:tr h="231767">
                <a:tc>
                  <a:txBody>
                    <a:bodyPr/>
                    <a:lstStyle/>
                    <a:p>
                      <a:pPr algn="l" fontAlgn="b"/>
                      <a:r>
                        <a:rPr lang="en-US" sz="1100" u="none" strike="noStrike">
                          <a:effectLst/>
                        </a:rPr>
                        <a:t>Morris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699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88.56%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08158914"/>
                  </a:ext>
                </a:extLst>
              </a:tr>
              <a:tr h="419499">
                <a:tc>
                  <a:txBody>
                    <a:bodyPr/>
                    <a:lstStyle/>
                    <a:p>
                      <a:pPr algn="l" fontAlgn="b"/>
                      <a:r>
                        <a:rPr lang="en-US" sz="1100" u="none" strike="noStrike">
                          <a:effectLst/>
                        </a:rPr>
                        <a:t>Hunterdon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88.10%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71322883"/>
                  </a:ext>
                </a:extLst>
              </a:tr>
              <a:tr h="231767">
                <a:tc>
                  <a:txBody>
                    <a:bodyPr/>
                    <a:lstStyle/>
                    <a:p>
                      <a:pPr algn="l" fontAlgn="b"/>
                      <a:r>
                        <a:rPr lang="en-US" sz="1100" u="none" strike="noStrike">
                          <a:effectLst/>
                        </a:rPr>
                        <a:t>Somerset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330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285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86.36%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19586922"/>
                  </a:ext>
                </a:extLst>
              </a:tr>
              <a:tr h="231767">
                <a:tc>
                  <a:txBody>
                    <a:bodyPr/>
                    <a:lstStyle/>
                    <a:p>
                      <a:pPr algn="l" fontAlgn="b"/>
                      <a:r>
                        <a:rPr lang="en-US" sz="1100" u="none" strike="noStrike">
                          <a:effectLst/>
                        </a:rPr>
                        <a:t>Middlesex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401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84.29%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1905102"/>
                  </a:ext>
                </a:extLst>
              </a:tr>
              <a:tr h="231767">
                <a:tc>
                  <a:txBody>
                    <a:bodyPr/>
                    <a:lstStyle/>
                    <a:p>
                      <a:pPr algn="l" fontAlgn="b"/>
                      <a:r>
                        <a:rPr lang="en-US" sz="1100" u="none" strike="noStrike">
                          <a:effectLst/>
                        </a:rPr>
                        <a:t>Warren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109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68.81%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9674091"/>
                  </a:ext>
                </a:extLst>
              </a:tr>
              <a:tr h="231767">
                <a:tc>
                  <a:txBody>
                    <a:bodyPr/>
                    <a:lstStyle/>
                    <a:p>
                      <a:pPr algn="l" fontAlgn="b"/>
                      <a:r>
                        <a:rPr lang="en-US" sz="1100" u="none" strike="noStrike">
                          <a:effectLst/>
                        </a:rPr>
                        <a:t>Sussex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66.20%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97602204"/>
                  </a:ext>
                </a:extLst>
              </a:tr>
              <a:tr h="231767">
                <a:tc>
                  <a:txBody>
                    <a:bodyPr/>
                    <a:lstStyle/>
                    <a:p>
                      <a:pPr algn="l" fontAlgn="b"/>
                      <a:r>
                        <a:rPr lang="en-US" sz="1100" u="none" strike="noStrike">
                          <a:effectLst/>
                        </a:rPr>
                        <a:t>Ocean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54.81%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310554"/>
                  </a:ext>
                </a:extLst>
              </a:tr>
            </a:tbl>
          </a:graphicData>
        </a:graphic>
      </p:graphicFrame>
    </p:spTree>
    <p:extLst>
      <p:ext uri="{BB962C8B-B14F-4D97-AF65-F5344CB8AC3E}">
        <p14:creationId xmlns:p14="http://schemas.microsoft.com/office/powerpoint/2010/main" val="761350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D56AB-C78E-473F-AC10-7D6A907A4B87}"/>
              </a:ext>
            </a:extLst>
          </p:cNvPr>
          <p:cNvSpPr>
            <a:spLocks noGrp="1"/>
          </p:cNvSpPr>
          <p:nvPr>
            <p:ph type="title"/>
          </p:nvPr>
        </p:nvSpPr>
        <p:spPr/>
        <p:txBody>
          <a:bodyPr/>
          <a:lstStyle/>
          <a:p>
            <a:r>
              <a:rPr lang="en-US" dirty="0"/>
              <a:t>Bergen County</a:t>
            </a:r>
          </a:p>
        </p:txBody>
      </p:sp>
      <p:sp>
        <p:nvSpPr>
          <p:cNvPr id="3" name="Content Placeholder 2">
            <a:extLst>
              <a:ext uri="{FF2B5EF4-FFF2-40B4-BE49-F238E27FC236}">
                <a16:creationId xmlns:a16="http://schemas.microsoft.com/office/drawing/2014/main" id="{C424D2C1-BAF2-4BC3-9A22-735286FECFD0}"/>
              </a:ext>
            </a:extLst>
          </p:cNvPr>
          <p:cNvSpPr>
            <a:spLocks noGrp="1"/>
          </p:cNvSpPr>
          <p:nvPr>
            <p:ph sz="half" idx="1"/>
          </p:nvPr>
        </p:nvSpPr>
        <p:spPr/>
        <p:txBody>
          <a:bodyPr/>
          <a:lstStyle/>
          <a:p>
            <a:r>
              <a:rPr lang="en-US" dirty="0"/>
              <a:t>Percent of destinations within one mile of a train station: 29.76% </a:t>
            </a:r>
          </a:p>
          <a:p>
            <a:r>
              <a:rPr lang="en-US" dirty="0"/>
              <a:t>Percent of destinations within five miles of a train station: 94.15% </a:t>
            </a:r>
          </a:p>
          <a:p>
            <a:pPr marL="0" indent="0">
              <a:buNone/>
            </a:pPr>
            <a:endParaRPr lang="en-US" dirty="0"/>
          </a:p>
        </p:txBody>
      </p:sp>
      <p:pic>
        <p:nvPicPr>
          <p:cNvPr id="5" name="Content Placeholder 4">
            <a:extLst>
              <a:ext uri="{FF2B5EF4-FFF2-40B4-BE49-F238E27FC236}">
                <a16:creationId xmlns:a16="http://schemas.microsoft.com/office/drawing/2014/main" id="{BC91F5D7-D4E3-4175-9886-E46192C36F7E}"/>
              </a:ext>
            </a:extLst>
          </p:cNvPr>
          <p:cNvPicPr>
            <a:picLocks noGrp="1" noChangeAspect="1"/>
          </p:cNvPicPr>
          <p:nvPr>
            <p:ph sz="half" idx="2"/>
          </p:nvPr>
        </p:nvPicPr>
        <p:blipFill>
          <a:blip r:embed="rId2"/>
          <a:stretch>
            <a:fillRect/>
          </a:stretch>
        </p:blipFill>
        <p:spPr>
          <a:xfrm>
            <a:off x="7288541" y="2194113"/>
            <a:ext cx="3339702" cy="4024125"/>
          </a:xfrm>
          <a:prstGeom prst="rect">
            <a:avLst/>
          </a:prstGeom>
        </p:spPr>
      </p:pic>
    </p:spTree>
    <p:extLst>
      <p:ext uri="{BB962C8B-B14F-4D97-AF65-F5344CB8AC3E}">
        <p14:creationId xmlns:p14="http://schemas.microsoft.com/office/powerpoint/2010/main" val="1383808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98B17-F78B-4AB1-A7D8-4B166EC5B57F}"/>
              </a:ext>
            </a:extLst>
          </p:cNvPr>
          <p:cNvSpPr>
            <a:spLocks noGrp="1"/>
          </p:cNvSpPr>
          <p:nvPr>
            <p:ph type="title"/>
          </p:nvPr>
        </p:nvSpPr>
        <p:spPr/>
        <p:txBody>
          <a:bodyPr/>
          <a:lstStyle/>
          <a:p>
            <a:r>
              <a:rPr lang="en-US" dirty="0"/>
              <a:t>Essex County</a:t>
            </a:r>
          </a:p>
        </p:txBody>
      </p:sp>
      <p:sp>
        <p:nvSpPr>
          <p:cNvPr id="3" name="Content Placeholder 2">
            <a:extLst>
              <a:ext uri="{FF2B5EF4-FFF2-40B4-BE49-F238E27FC236}">
                <a16:creationId xmlns:a16="http://schemas.microsoft.com/office/drawing/2014/main" id="{E51413B5-6073-4192-88F5-D46FC804B2AE}"/>
              </a:ext>
            </a:extLst>
          </p:cNvPr>
          <p:cNvSpPr>
            <a:spLocks noGrp="1"/>
          </p:cNvSpPr>
          <p:nvPr>
            <p:ph sz="half" idx="1"/>
          </p:nvPr>
        </p:nvSpPr>
        <p:spPr/>
        <p:txBody>
          <a:bodyPr/>
          <a:lstStyle/>
          <a:p>
            <a:r>
              <a:rPr lang="en-US" dirty="0"/>
              <a:t>Percent of destinations within one mile of a train station: 18.94% </a:t>
            </a:r>
          </a:p>
          <a:p>
            <a:r>
              <a:rPr lang="en-US" dirty="0"/>
              <a:t>Percent of destinations within five miles of a train station: 100.00% </a:t>
            </a:r>
          </a:p>
          <a:p>
            <a:pPr marL="0" indent="0">
              <a:buNone/>
            </a:pPr>
            <a:endParaRPr lang="en-US" dirty="0"/>
          </a:p>
        </p:txBody>
      </p:sp>
      <p:pic>
        <p:nvPicPr>
          <p:cNvPr id="5" name="Content Placeholder 4">
            <a:extLst>
              <a:ext uri="{FF2B5EF4-FFF2-40B4-BE49-F238E27FC236}">
                <a16:creationId xmlns:a16="http://schemas.microsoft.com/office/drawing/2014/main" id="{122EF075-0417-459C-BB7B-0754854479CA}"/>
              </a:ext>
            </a:extLst>
          </p:cNvPr>
          <p:cNvPicPr>
            <a:picLocks noGrp="1" noChangeAspect="1"/>
          </p:cNvPicPr>
          <p:nvPr>
            <p:ph sz="half" idx="2"/>
          </p:nvPr>
        </p:nvPicPr>
        <p:blipFill>
          <a:blip r:embed="rId2"/>
          <a:stretch>
            <a:fillRect/>
          </a:stretch>
        </p:blipFill>
        <p:spPr>
          <a:xfrm>
            <a:off x="7288541" y="2193925"/>
            <a:ext cx="3101318" cy="4024313"/>
          </a:xfrm>
          <a:prstGeom prst="rect">
            <a:avLst/>
          </a:prstGeom>
        </p:spPr>
      </p:pic>
    </p:spTree>
    <p:extLst>
      <p:ext uri="{BB962C8B-B14F-4D97-AF65-F5344CB8AC3E}">
        <p14:creationId xmlns:p14="http://schemas.microsoft.com/office/powerpoint/2010/main" val="2913146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C9E05-71FB-4278-8566-CFB683A362C3}"/>
              </a:ext>
            </a:extLst>
          </p:cNvPr>
          <p:cNvSpPr>
            <a:spLocks noGrp="1"/>
          </p:cNvSpPr>
          <p:nvPr>
            <p:ph type="title"/>
          </p:nvPr>
        </p:nvSpPr>
        <p:spPr/>
        <p:txBody>
          <a:bodyPr/>
          <a:lstStyle/>
          <a:p>
            <a:r>
              <a:rPr lang="en-US" dirty="0"/>
              <a:t>Hudson County</a:t>
            </a:r>
          </a:p>
        </p:txBody>
      </p:sp>
      <p:sp>
        <p:nvSpPr>
          <p:cNvPr id="3" name="Content Placeholder 2">
            <a:extLst>
              <a:ext uri="{FF2B5EF4-FFF2-40B4-BE49-F238E27FC236}">
                <a16:creationId xmlns:a16="http://schemas.microsoft.com/office/drawing/2014/main" id="{D9A61E05-F066-472C-89AC-763FE992A4E1}"/>
              </a:ext>
            </a:extLst>
          </p:cNvPr>
          <p:cNvSpPr>
            <a:spLocks noGrp="1"/>
          </p:cNvSpPr>
          <p:nvPr>
            <p:ph sz="half" idx="1"/>
          </p:nvPr>
        </p:nvSpPr>
        <p:spPr/>
        <p:txBody>
          <a:bodyPr/>
          <a:lstStyle/>
          <a:p>
            <a:r>
              <a:rPr lang="en-US" dirty="0"/>
              <a:t>Percent of destinations within one mile of a train station: 21.05% </a:t>
            </a:r>
          </a:p>
          <a:p>
            <a:r>
              <a:rPr lang="en-US" dirty="0"/>
              <a:t>Percent of destinations within five miles of a train station: 92.11% </a:t>
            </a:r>
          </a:p>
        </p:txBody>
      </p:sp>
      <p:pic>
        <p:nvPicPr>
          <p:cNvPr id="5" name="Content Placeholder 4">
            <a:extLst>
              <a:ext uri="{FF2B5EF4-FFF2-40B4-BE49-F238E27FC236}">
                <a16:creationId xmlns:a16="http://schemas.microsoft.com/office/drawing/2014/main" id="{053D1CAF-BC08-4EFF-99BA-8268C7A16DFE}"/>
              </a:ext>
            </a:extLst>
          </p:cNvPr>
          <p:cNvPicPr>
            <a:picLocks noGrp="1" noChangeAspect="1"/>
          </p:cNvPicPr>
          <p:nvPr>
            <p:ph sz="half" idx="2"/>
          </p:nvPr>
        </p:nvPicPr>
        <p:blipFill>
          <a:blip r:embed="rId2"/>
          <a:stretch>
            <a:fillRect/>
          </a:stretch>
        </p:blipFill>
        <p:spPr>
          <a:xfrm>
            <a:off x="7288541" y="2193925"/>
            <a:ext cx="3101318" cy="4024313"/>
          </a:xfrm>
          <a:prstGeom prst="rect">
            <a:avLst/>
          </a:prstGeom>
        </p:spPr>
      </p:pic>
    </p:spTree>
    <p:extLst>
      <p:ext uri="{BB962C8B-B14F-4D97-AF65-F5344CB8AC3E}">
        <p14:creationId xmlns:p14="http://schemas.microsoft.com/office/powerpoint/2010/main" val="1642611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C9E05-71FB-4278-8566-CFB683A362C3}"/>
              </a:ext>
            </a:extLst>
          </p:cNvPr>
          <p:cNvSpPr>
            <a:spLocks noGrp="1"/>
          </p:cNvSpPr>
          <p:nvPr>
            <p:ph type="title"/>
          </p:nvPr>
        </p:nvSpPr>
        <p:spPr/>
        <p:txBody>
          <a:bodyPr/>
          <a:lstStyle/>
          <a:p>
            <a:r>
              <a:rPr lang="en-US" dirty="0" err="1"/>
              <a:t>hunterdon</a:t>
            </a:r>
            <a:r>
              <a:rPr lang="en-US" dirty="0"/>
              <a:t> County</a:t>
            </a:r>
          </a:p>
        </p:txBody>
      </p:sp>
      <p:sp>
        <p:nvSpPr>
          <p:cNvPr id="3" name="Content Placeholder 2">
            <a:extLst>
              <a:ext uri="{FF2B5EF4-FFF2-40B4-BE49-F238E27FC236}">
                <a16:creationId xmlns:a16="http://schemas.microsoft.com/office/drawing/2014/main" id="{D9A61E05-F066-472C-89AC-763FE992A4E1}"/>
              </a:ext>
            </a:extLst>
          </p:cNvPr>
          <p:cNvSpPr>
            <a:spLocks noGrp="1"/>
          </p:cNvSpPr>
          <p:nvPr>
            <p:ph sz="half" idx="1"/>
          </p:nvPr>
        </p:nvSpPr>
        <p:spPr/>
        <p:txBody>
          <a:bodyPr/>
          <a:lstStyle/>
          <a:p>
            <a:r>
              <a:rPr lang="en-US" dirty="0"/>
              <a:t>Percent of destinations within one mile of a train station: 20.63% </a:t>
            </a:r>
          </a:p>
          <a:p>
            <a:r>
              <a:rPr lang="en-US" dirty="0"/>
              <a:t>Percent of destinations within five miles of a train station: 88.10% </a:t>
            </a:r>
          </a:p>
          <a:p>
            <a:pPr marL="0" indent="0">
              <a:buNone/>
            </a:pPr>
            <a:endParaRPr lang="en-US" dirty="0"/>
          </a:p>
        </p:txBody>
      </p:sp>
      <p:pic>
        <p:nvPicPr>
          <p:cNvPr id="5" name="Content Placeholder 4">
            <a:extLst>
              <a:ext uri="{FF2B5EF4-FFF2-40B4-BE49-F238E27FC236}">
                <a16:creationId xmlns:a16="http://schemas.microsoft.com/office/drawing/2014/main" id="{5CD59B5B-7551-4F2A-9A9B-68DCC3E50571}"/>
              </a:ext>
            </a:extLst>
          </p:cNvPr>
          <p:cNvPicPr>
            <a:picLocks noGrp="1" noChangeAspect="1"/>
          </p:cNvPicPr>
          <p:nvPr>
            <p:ph sz="half" idx="2"/>
          </p:nvPr>
        </p:nvPicPr>
        <p:blipFill>
          <a:blip r:embed="rId2"/>
          <a:stretch>
            <a:fillRect/>
          </a:stretch>
        </p:blipFill>
        <p:spPr>
          <a:xfrm>
            <a:off x="7288541" y="2193925"/>
            <a:ext cx="3101318" cy="4024313"/>
          </a:xfrm>
          <a:prstGeom prst="rect">
            <a:avLst/>
          </a:prstGeom>
        </p:spPr>
      </p:pic>
    </p:spTree>
    <p:extLst>
      <p:ext uri="{BB962C8B-B14F-4D97-AF65-F5344CB8AC3E}">
        <p14:creationId xmlns:p14="http://schemas.microsoft.com/office/powerpoint/2010/main" val="1117795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C9E05-71FB-4278-8566-CFB683A362C3}"/>
              </a:ext>
            </a:extLst>
          </p:cNvPr>
          <p:cNvSpPr>
            <a:spLocks noGrp="1"/>
          </p:cNvSpPr>
          <p:nvPr>
            <p:ph type="title"/>
          </p:nvPr>
        </p:nvSpPr>
        <p:spPr/>
        <p:txBody>
          <a:bodyPr/>
          <a:lstStyle/>
          <a:p>
            <a:r>
              <a:rPr lang="en-US" dirty="0" err="1"/>
              <a:t>middlesex</a:t>
            </a:r>
            <a:r>
              <a:rPr lang="en-US" dirty="0"/>
              <a:t> County</a:t>
            </a:r>
          </a:p>
        </p:txBody>
      </p:sp>
      <p:sp>
        <p:nvSpPr>
          <p:cNvPr id="3" name="Content Placeholder 2">
            <a:extLst>
              <a:ext uri="{FF2B5EF4-FFF2-40B4-BE49-F238E27FC236}">
                <a16:creationId xmlns:a16="http://schemas.microsoft.com/office/drawing/2014/main" id="{D9A61E05-F066-472C-89AC-763FE992A4E1}"/>
              </a:ext>
            </a:extLst>
          </p:cNvPr>
          <p:cNvSpPr>
            <a:spLocks noGrp="1"/>
          </p:cNvSpPr>
          <p:nvPr>
            <p:ph sz="half" idx="1"/>
          </p:nvPr>
        </p:nvSpPr>
        <p:spPr/>
        <p:txBody>
          <a:bodyPr/>
          <a:lstStyle/>
          <a:p>
            <a:r>
              <a:rPr lang="en-US" dirty="0"/>
              <a:t>Percent of destinations within one mile of a train station: 23.44% </a:t>
            </a:r>
          </a:p>
          <a:p>
            <a:r>
              <a:rPr lang="en-US" dirty="0"/>
              <a:t>Percent of destinations within five miles of a train station: 84.29% </a:t>
            </a:r>
          </a:p>
          <a:p>
            <a:pPr marL="0" indent="0">
              <a:buNone/>
            </a:pPr>
            <a:endParaRPr lang="en-US" dirty="0"/>
          </a:p>
        </p:txBody>
      </p:sp>
      <p:pic>
        <p:nvPicPr>
          <p:cNvPr id="5" name="Content Placeholder 4">
            <a:extLst>
              <a:ext uri="{FF2B5EF4-FFF2-40B4-BE49-F238E27FC236}">
                <a16:creationId xmlns:a16="http://schemas.microsoft.com/office/drawing/2014/main" id="{1E8E383E-9D17-400A-8005-5D508B9CDE75}"/>
              </a:ext>
            </a:extLst>
          </p:cNvPr>
          <p:cNvPicPr>
            <a:picLocks noGrp="1" noChangeAspect="1"/>
          </p:cNvPicPr>
          <p:nvPr>
            <p:ph sz="half" idx="2"/>
          </p:nvPr>
        </p:nvPicPr>
        <p:blipFill>
          <a:blip r:embed="rId2"/>
          <a:stretch>
            <a:fillRect/>
          </a:stretch>
        </p:blipFill>
        <p:spPr>
          <a:xfrm>
            <a:off x="7288541" y="2193925"/>
            <a:ext cx="3101318" cy="4024313"/>
          </a:xfrm>
          <a:prstGeom prst="rect">
            <a:avLst/>
          </a:prstGeom>
        </p:spPr>
      </p:pic>
    </p:spTree>
    <p:extLst>
      <p:ext uri="{BB962C8B-B14F-4D97-AF65-F5344CB8AC3E}">
        <p14:creationId xmlns:p14="http://schemas.microsoft.com/office/powerpoint/2010/main" val="131255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C9E05-71FB-4278-8566-CFB683A362C3}"/>
              </a:ext>
            </a:extLst>
          </p:cNvPr>
          <p:cNvSpPr>
            <a:spLocks noGrp="1"/>
          </p:cNvSpPr>
          <p:nvPr>
            <p:ph type="title"/>
          </p:nvPr>
        </p:nvSpPr>
        <p:spPr/>
        <p:txBody>
          <a:bodyPr/>
          <a:lstStyle/>
          <a:p>
            <a:r>
              <a:rPr lang="en-US" dirty="0" err="1"/>
              <a:t>monmouth</a:t>
            </a:r>
            <a:r>
              <a:rPr lang="en-US" dirty="0"/>
              <a:t> County</a:t>
            </a:r>
          </a:p>
        </p:txBody>
      </p:sp>
      <p:sp>
        <p:nvSpPr>
          <p:cNvPr id="3" name="Content Placeholder 2">
            <a:extLst>
              <a:ext uri="{FF2B5EF4-FFF2-40B4-BE49-F238E27FC236}">
                <a16:creationId xmlns:a16="http://schemas.microsoft.com/office/drawing/2014/main" id="{D9A61E05-F066-472C-89AC-763FE992A4E1}"/>
              </a:ext>
            </a:extLst>
          </p:cNvPr>
          <p:cNvSpPr>
            <a:spLocks noGrp="1"/>
          </p:cNvSpPr>
          <p:nvPr>
            <p:ph sz="half" idx="1"/>
          </p:nvPr>
        </p:nvSpPr>
        <p:spPr/>
        <p:txBody>
          <a:bodyPr/>
          <a:lstStyle/>
          <a:p>
            <a:r>
              <a:rPr lang="en-US" dirty="0"/>
              <a:t>Percent of destinations within one mile of a train station: 23.08% </a:t>
            </a:r>
          </a:p>
          <a:p>
            <a:r>
              <a:rPr lang="en-US" dirty="0"/>
              <a:t>Percent of destinations within five miles of a train station: 89.35% </a:t>
            </a:r>
          </a:p>
          <a:p>
            <a:pPr marL="0" indent="0">
              <a:buNone/>
            </a:pPr>
            <a:endParaRPr lang="en-US" dirty="0"/>
          </a:p>
        </p:txBody>
      </p:sp>
      <p:pic>
        <p:nvPicPr>
          <p:cNvPr id="5" name="Content Placeholder 4">
            <a:extLst>
              <a:ext uri="{FF2B5EF4-FFF2-40B4-BE49-F238E27FC236}">
                <a16:creationId xmlns:a16="http://schemas.microsoft.com/office/drawing/2014/main" id="{650B965A-98D6-42A6-B700-DFEB349E1291}"/>
              </a:ext>
            </a:extLst>
          </p:cNvPr>
          <p:cNvPicPr>
            <a:picLocks noGrp="1" noChangeAspect="1"/>
          </p:cNvPicPr>
          <p:nvPr>
            <p:ph sz="half" idx="2"/>
          </p:nvPr>
        </p:nvPicPr>
        <p:blipFill>
          <a:blip r:embed="rId2"/>
          <a:stretch>
            <a:fillRect/>
          </a:stretch>
        </p:blipFill>
        <p:spPr>
          <a:xfrm>
            <a:off x="7288541" y="2193925"/>
            <a:ext cx="3101318" cy="4024313"/>
          </a:xfrm>
          <a:prstGeom prst="rect">
            <a:avLst/>
          </a:prstGeom>
        </p:spPr>
      </p:pic>
    </p:spTree>
    <p:extLst>
      <p:ext uri="{BB962C8B-B14F-4D97-AF65-F5344CB8AC3E}">
        <p14:creationId xmlns:p14="http://schemas.microsoft.com/office/powerpoint/2010/main" val="2930381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C9E05-71FB-4278-8566-CFB683A362C3}"/>
              </a:ext>
            </a:extLst>
          </p:cNvPr>
          <p:cNvSpPr>
            <a:spLocks noGrp="1"/>
          </p:cNvSpPr>
          <p:nvPr>
            <p:ph type="title"/>
          </p:nvPr>
        </p:nvSpPr>
        <p:spPr/>
        <p:txBody>
          <a:bodyPr/>
          <a:lstStyle/>
          <a:p>
            <a:r>
              <a:rPr lang="en-US" dirty="0" err="1"/>
              <a:t>morris</a:t>
            </a:r>
            <a:r>
              <a:rPr lang="en-US" dirty="0"/>
              <a:t> County</a:t>
            </a:r>
          </a:p>
        </p:txBody>
      </p:sp>
      <p:sp>
        <p:nvSpPr>
          <p:cNvPr id="3" name="Content Placeholder 2">
            <a:extLst>
              <a:ext uri="{FF2B5EF4-FFF2-40B4-BE49-F238E27FC236}">
                <a16:creationId xmlns:a16="http://schemas.microsoft.com/office/drawing/2014/main" id="{D9A61E05-F066-472C-89AC-763FE992A4E1}"/>
              </a:ext>
            </a:extLst>
          </p:cNvPr>
          <p:cNvSpPr>
            <a:spLocks noGrp="1"/>
          </p:cNvSpPr>
          <p:nvPr>
            <p:ph sz="half" idx="1"/>
          </p:nvPr>
        </p:nvSpPr>
        <p:spPr/>
        <p:txBody>
          <a:bodyPr/>
          <a:lstStyle/>
          <a:p>
            <a:r>
              <a:rPr lang="en-US" dirty="0"/>
              <a:t>Percent of destinations within one mile of a train station: 26.75% </a:t>
            </a:r>
          </a:p>
          <a:p>
            <a:r>
              <a:rPr lang="en-US" dirty="0"/>
              <a:t>Percent of destinations within five miles of a train station: 88.56% </a:t>
            </a:r>
          </a:p>
          <a:p>
            <a:pPr marL="0" indent="0">
              <a:buNone/>
            </a:pPr>
            <a:endParaRPr lang="en-US" dirty="0"/>
          </a:p>
        </p:txBody>
      </p:sp>
      <p:pic>
        <p:nvPicPr>
          <p:cNvPr id="5" name="Content Placeholder 4">
            <a:extLst>
              <a:ext uri="{FF2B5EF4-FFF2-40B4-BE49-F238E27FC236}">
                <a16:creationId xmlns:a16="http://schemas.microsoft.com/office/drawing/2014/main" id="{4EC9B214-94D6-4A30-9208-A022FEED2B6E}"/>
              </a:ext>
            </a:extLst>
          </p:cNvPr>
          <p:cNvPicPr>
            <a:picLocks noGrp="1" noChangeAspect="1"/>
          </p:cNvPicPr>
          <p:nvPr>
            <p:ph sz="half" idx="2"/>
          </p:nvPr>
        </p:nvPicPr>
        <p:blipFill>
          <a:blip r:embed="rId2"/>
          <a:stretch>
            <a:fillRect/>
          </a:stretch>
        </p:blipFill>
        <p:spPr>
          <a:xfrm>
            <a:off x="7288541" y="2193925"/>
            <a:ext cx="3101318" cy="4024313"/>
          </a:xfrm>
          <a:prstGeom prst="rect">
            <a:avLst/>
          </a:prstGeom>
        </p:spPr>
      </p:pic>
    </p:spTree>
    <p:extLst>
      <p:ext uri="{BB962C8B-B14F-4D97-AF65-F5344CB8AC3E}">
        <p14:creationId xmlns:p14="http://schemas.microsoft.com/office/powerpoint/2010/main" val="2041665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C9E05-71FB-4278-8566-CFB683A362C3}"/>
              </a:ext>
            </a:extLst>
          </p:cNvPr>
          <p:cNvSpPr>
            <a:spLocks noGrp="1"/>
          </p:cNvSpPr>
          <p:nvPr>
            <p:ph type="title"/>
          </p:nvPr>
        </p:nvSpPr>
        <p:spPr/>
        <p:txBody>
          <a:bodyPr/>
          <a:lstStyle/>
          <a:p>
            <a:r>
              <a:rPr lang="en-US" dirty="0"/>
              <a:t>ocean County</a:t>
            </a:r>
          </a:p>
        </p:txBody>
      </p:sp>
      <p:sp>
        <p:nvSpPr>
          <p:cNvPr id="3" name="Content Placeholder 2">
            <a:extLst>
              <a:ext uri="{FF2B5EF4-FFF2-40B4-BE49-F238E27FC236}">
                <a16:creationId xmlns:a16="http://schemas.microsoft.com/office/drawing/2014/main" id="{D9A61E05-F066-472C-89AC-763FE992A4E1}"/>
              </a:ext>
            </a:extLst>
          </p:cNvPr>
          <p:cNvSpPr>
            <a:spLocks noGrp="1"/>
          </p:cNvSpPr>
          <p:nvPr>
            <p:ph sz="half" idx="1"/>
          </p:nvPr>
        </p:nvSpPr>
        <p:spPr/>
        <p:txBody>
          <a:bodyPr/>
          <a:lstStyle/>
          <a:p>
            <a:r>
              <a:rPr lang="en-US" dirty="0"/>
              <a:t>Percent of destinations within one mile of a train station: 8.65% </a:t>
            </a:r>
          </a:p>
          <a:p>
            <a:r>
              <a:rPr lang="en-US" dirty="0"/>
              <a:t>Percent of destinations within five miles of a train station: 54.81% </a:t>
            </a:r>
          </a:p>
          <a:p>
            <a:pPr marL="0" indent="0">
              <a:buNone/>
            </a:pPr>
            <a:endParaRPr lang="en-US" dirty="0"/>
          </a:p>
        </p:txBody>
      </p:sp>
      <p:pic>
        <p:nvPicPr>
          <p:cNvPr id="5" name="Content Placeholder 4">
            <a:extLst>
              <a:ext uri="{FF2B5EF4-FFF2-40B4-BE49-F238E27FC236}">
                <a16:creationId xmlns:a16="http://schemas.microsoft.com/office/drawing/2014/main" id="{F7F7697E-01BB-4128-BE29-5247FB43C015}"/>
              </a:ext>
            </a:extLst>
          </p:cNvPr>
          <p:cNvPicPr>
            <a:picLocks noGrp="1" noChangeAspect="1"/>
          </p:cNvPicPr>
          <p:nvPr>
            <p:ph sz="half" idx="2"/>
          </p:nvPr>
        </p:nvPicPr>
        <p:blipFill>
          <a:blip r:embed="rId2"/>
          <a:stretch>
            <a:fillRect/>
          </a:stretch>
        </p:blipFill>
        <p:spPr>
          <a:xfrm>
            <a:off x="7288541" y="2193925"/>
            <a:ext cx="3101318" cy="4024313"/>
          </a:xfrm>
          <a:prstGeom prst="rect">
            <a:avLst/>
          </a:prstGeom>
        </p:spPr>
      </p:pic>
    </p:spTree>
    <p:extLst>
      <p:ext uri="{BB962C8B-B14F-4D97-AF65-F5344CB8AC3E}">
        <p14:creationId xmlns:p14="http://schemas.microsoft.com/office/powerpoint/2010/main" val="4293766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243F8-6F96-4D1F-8346-6A2BC16FE800}"/>
              </a:ext>
            </a:extLst>
          </p:cNvPr>
          <p:cNvSpPr>
            <a:spLocks noGrp="1"/>
          </p:cNvSpPr>
          <p:nvPr>
            <p:ph type="title"/>
          </p:nvPr>
        </p:nvSpPr>
        <p:spPr/>
        <p:txBody>
          <a:bodyPr/>
          <a:lstStyle/>
          <a:p>
            <a:r>
              <a:rPr lang="en-US" dirty="0"/>
              <a:t>Main Data Source</a:t>
            </a:r>
          </a:p>
        </p:txBody>
      </p:sp>
      <p:sp>
        <p:nvSpPr>
          <p:cNvPr id="3" name="Content Placeholder 2">
            <a:extLst>
              <a:ext uri="{FF2B5EF4-FFF2-40B4-BE49-F238E27FC236}">
                <a16:creationId xmlns:a16="http://schemas.microsoft.com/office/drawing/2014/main" id="{A7EBC23E-7BDC-498E-837F-3C514E8B4716}"/>
              </a:ext>
            </a:extLst>
          </p:cNvPr>
          <p:cNvSpPr>
            <a:spLocks noGrp="1"/>
          </p:cNvSpPr>
          <p:nvPr>
            <p:ph idx="1"/>
          </p:nvPr>
        </p:nvSpPr>
        <p:spPr/>
        <p:txBody>
          <a:bodyPr/>
          <a:lstStyle/>
          <a:p>
            <a:r>
              <a:rPr lang="en-US" dirty="0"/>
              <a:t>Travel survey data provided by the North Jersey Transportation Planning Authority. Each record in this data represents a linked trip. This means a full trip, inclusive of however many modes are involved, is represented as one trip and one record in the sheet. For example, a commute that includes driving to the train station, taking the train to New York, and taking the subway to work represents one record. In the unused “unlinked” file, a record would have been included for each of the drive to the train, train trip, and subway ride. This was not responsive to our objective. In addition to the origin and destination location information, each record included other information such as mode, personal characteristics, trip distance and duration, trip purpose, and quite a bit more.</a:t>
            </a:r>
          </a:p>
        </p:txBody>
      </p:sp>
    </p:spTree>
    <p:extLst>
      <p:ext uri="{BB962C8B-B14F-4D97-AF65-F5344CB8AC3E}">
        <p14:creationId xmlns:p14="http://schemas.microsoft.com/office/powerpoint/2010/main" val="2062132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C9E05-71FB-4278-8566-CFB683A362C3}"/>
              </a:ext>
            </a:extLst>
          </p:cNvPr>
          <p:cNvSpPr>
            <a:spLocks noGrp="1"/>
          </p:cNvSpPr>
          <p:nvPr>
            <p:ph type="title"/>
          </p:nvPr>
        </p:nvSpPr>
        <p:spPr/>
        <p:txBody>
          <a:bodyPr/>
          <a:lstStyle/>
          <a:p>
            <a:r>
              <a:rPr lang="en-US" dirty="0" err="1"/>
              <a:t>passaic</a:t>
            </a:r>
            <a:r>
              <a:rPr lang="en-US" dirty="0"/>
              <a:t> County</a:t>
            </a:r>
          </a:p>
        </p:txBody>
      </p:sp>
      <p:sp>
        <p:nvSpPr>
          <p:cNvPr id="3" name="Content Placeholder 2">
            <a:extLst>
              <a:ext uri="{FF2B5EF4-FFF2-40B4-BE49-F238E27FC236}">
                <a16:creationId xmlns:a16="http://schemas.microsoft.com/office/drawing/2014/main" id="{D9A61E05-F066-472C-89AC-763FE992A4E1}"/>
              </a:ext>
            </a:extLst>
          </p:cNvPr>
          <p:cNvSpPr>
            <a:spLocks noGrp="1"/>
          </p:cNvSpPr>
          <p:nvPr>
            <p:ph sz="half" idx="1"/>
          </p:nvPr>
        </p:nvSpPr>
        <p:spPr/>
        <p:txBody>
          <a:bodyPr/>
          <a:lstStyle/>
          <a:p>
            <a:r>
              <a:rPr lang="en-US" dirty="0"/>
              <a:t>Percent of destinations within one mile of a train station: 22.40% </a:t>
            </a:r>
          </a:p>
          <a:p>
            <a:r>
              <a:rPr lang="en-US" dirty="0"/>
              <a:t>Percent of destinations within five miles of a train station: 90.16% </a:t>
            </a:r>
          </a:p>
          <a:p>
            <a:pPr marL="0" indent="0">
              <a:buNone/>
            </a:pPr>
            <a:endParaRPr lang="en-US" dirty="0"/>
          </a:p>
        </p:txBody>
      </p:sp>
      <p:pic>
        <p:nvPicPr>
          <p:cNvPr id="5" name="Content Placeholder 4">
            <a:extLst>
              <a:ext uri="{FF2B5EF4-FFF2-40B4-BE49-F238E27FC236}">
                <a16:creationId xmlns:a16="http://schemas.microsoft.com/office/drawing/2014/main" id="{4DE3AD32-972F-41F5-8BEA-E1674F5838B8}"/>
              </a:ext>
            </a:extLst>
          </p:cNvPr>
          <p:cNvPicPr>
            <a:picLocks noGrp="1" noChangeAspect="1"/>
          </p:cNvPicPr>
          <p:nvPr>
            <p:ph sz="half" idx="2"/>
          </p:nvPr>
        </p:nvPicPr>
        <p:blipFill>
          <a:blip r:embed="rId2"/>
          <a:stretch>
            <a:fillRect/>
          </a:stretch>
        </p:blipFill>
        <p:spPr>
          <a:xfrm>
            <a:off x="7288541" y="2193925"/>
            <a:ext cx="3101318" cy="4024313"/>
          </a:xfrm>
          <a:prstGeom prst="rect">
            <a:avLst/>
          </a:prstGeom>
        </p:spPr>
      </p:pic>
    </p:spTree>
    <p:extLst>
      <p:ext uri="{BB962C8B-B14F-4D97-AF65-F5344CB8AC3E}">
        <p14:creationId xmlns:p14="http://schemas.microsoft.com/office/powerpoint/2010/main" val="2309229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C9E05-71FB-4278-8566-CFB683A362C3}"/>
              </a:ext>
            </a:extLst>
          </p:cNvPr>
          <p:cNvSpPr>
            <a:spLocks noGrp="1"/>
          </p:cNvSpPr>
          <p:nvPr>
            <p:ph type="title"/>
          </p:nvPr>
        </p:nvSpPr>
        <p:spPr/>
        <p:txBody>
          <a:bodyPr/>
          <a:lstStyle/>
          <a:p>
            <a:r>
              <a:rPr lang="en-US" dirty="0" err="1"/>
              <a:t>somerset</a:t>
            </a:r>
            <a:r>
              <a:rPr lang="en-US" dirty="0"/>
              <a:t> County</a:t>
            </a:r>
          </a:p>
        </p:txBody>
      </p:sp>
      <p:sp>
        <p:nvSpPr>
          <p:cNvPr id="3" name="Content Placeholder 2">
            <a:extLst>
              <a:ext uri="{FF2B5EF4-FFF2-40B4-BE49-F238E27FC236}">
                <a16:creationId xmlns:a16="http://schemas.microsoft.com/office/drawing/2014/main" id="{D9A61E05-F066-472C-89AC-763FE992A4E1}"/>
              </a:ext>
            </a:extLst>
          </p:cNvPr>
          <p:cNvSpPr>
            <a:spLocks noGrp="1"/>
          </p:cNvSpPr>
          <p:nvPr>
            <p:ph sz="half" idx="1"/>
          </p:nvPr>
        </p:nvSpPr>
        <p:spPr/>
        <p:txBody>
          <a:bodyPr/>
          <a:lstStyle/>
          <a:p>
            <a:r>
              <a:rPr lang="en-US" dirty="0"/>
              <a:t>Percent of destinations within one mile of a train station: 26.67% </a:t>
            </a:r>
          </a:p>
          <a:p>
            <a:r>
              <a:rPr lang="en-US" dirty="0"/>
              <a:t>Percent of destinations within five miles of a train station: 86.36% </a:t>
            </a:r>
          </a:p>
          <a:p>
            <a:pPr marL="0" indent="0">
              <a:buNone/>
            </a:pPr>
            <a:endParaRPr lang="en-US" dirty="0"/>
          </a:p>
        </p:txBody>
      </p:sp>
      <p:pic>
        <p:nvPicPr>
          <p:cNvPr id="5" name="Content Placeholder 4">
            <a:extLst>
              <a:ext uri="{FF2B5EF4-FFF2-40B4-BE49-F238E27FC236}">
                <a16:creationId xmlns:a16="http://schemas.microsoft.com/office/drawing/2014/main" id="{74C49024-821C-4254-B560-E5DB02997003}"/>
              </a:ext>
            </a:extLst>
          </p:cNvPr>
          <p:cNvPicPr>
            <a:picLocks noGrp="1" noChangeAspect="1"/>
          </p:cNvPicPr>
          <p:nvPr>
            <p:ph sz="half" idx="2"/>
          </p:nvPr>
        </p:nvPicPr>
        <p:blipFill>
          <a:blip r:embed="rId2"/>
          <a:stretch>
            <a:fillRect/>
          </a:stretch>
        </p:blipFill>
        <p:spPr>
          <a:xfrm>
            <a:off x="7288541" y="2193925"/>
            <a:ext cx="3101318" cy="4024313"/>
          </a:xfrm>
          <a:prstGeom prst="rect">
            <a:avLst/>
          </a:prstGeom>
        </p:spPr>
      </p:pic>
    </p:spTree>
    <p:extLst>
      <p:ext uri="{BB962C8B-B14F-4D97-AF65-F5344CB8AC3E}">
        <p14:creationId xmlns:p14="http://schemas.microsoft.com/office/powerpoint/2010/main" val="1894522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C9E05-71FB-4278-8566-CFB683A362C3}"/>
              </a:ext>
            </a:extLst>
          </p:cNvPr>
          <p:cNvSpPr>
            <a:spLocks noGrp="1"/>
          </p:cNvSpPr>
          <p:nvPr>
            <p:ph type="title"/>
          </p:nvPr>
        </p:nvSpPr>
        <p:spPr/>
        <p:txBody>
          <a:bodyPr/>
          <a:lstStyle/>
          <a:p>
            <a:r>
              <a:rPr lang="en-US" dirty="0" err="1"/>
              <a:t>sussex</a:t>
            </a:r>
            <a:r>
              <a:rPr lang="en-US" dirty="0"/>
              <a:t> County</a:t>
            </a:r>
          </a:p>
        </p:txBody>
      </p:sp>
      <p:sp>
        <p:nvSpPr>
          <p:cNvPr id="3" name="Content Placeholder 2">
            <a:extLst>
              <a:ext uri="{FF2B5EF4-FFF2-40B4-BE49-F238E27FC236}">
                <a16:creationId xmlns:a16="http://schemas.microsoft.com/office/drawing/2014/main" id="{D9A61E05-F066-472C-89AC-763FE992A4E1}"/>
              </a:ext>
            </a:extLst>
          </p:cNvPr>
          <p:cNvSpPr>
            <a:spLocks noGrp="1"/>
          </p:cNvSpPr>
          <p:nvPr>
            <p:ph sz="half" idx="1"/>
          </p:nvPr>
        </p:nvSpPr>
        <p:spPr/>
        <p:txBody>
          <a:bodyPr/>
          <a:lstStyle/>
          <a:p>
            <a:r>
              <a:rPr lang="en-US" dirty="0"/>
              <a:t>Percent of destinations within one mile of a train station: 11.27% </a:t>
            </a:r>
          </a:p>
          <a:p>
            <a:r>
              <a:rPr lang="en-US" dirty="0"/>
              <a:t>Percent of destinations within five miles of a train station: 66.20% </a:t>
            </a:r>
          </a:p>
          <a:p>
            <a:pPr marL="0" indent="0">
              <a:buNone/>
            </a:pPr>
            <a:endParaRPr lang="en-US" dirty="0"/>
          </a:p>
        </p:txBody>
      </p:sp>
      <p:pic>
        <p:nvPicPr>
          <p:cNvPr id="5" name="Content Placeholder 4">
            <a:extLst>
              <a:ext uri="{FF2B5EF4-FFF2-40B4-BE49-F238E27FC236}">
                <a16:creationId xmlns:a16="http://schemas.microsoft.com/office/drawing/2014/main" id="{B0484C0B-B779-4FA8-9E44-2532096AB6D2}"/>
              </a:ext>
            </a:extLst>
          </p:cNvPr>
          <p:cNvPicPr>
            <a:picLocks noGrp="1" noChangeAspect="1"/>
          </p:cNvPicPr>
          <p:nvPr>
            <p:ph sz="half" idx="2"/>
          </p:nvPr>
        </p:nvPicPr>
        <p:blipFill>
          <a:blip r:embed="rId2"/>
          <a:stretch>
            <a:fillRect/>
          </a:stretch>
        </p:blipFill>
        <p:spPr>
          <a:xfrm>
            <a:off x="7288541" y="2193925"/>
            <a:ext cx="3101318" cy="4024313"/>
          </a:xfrm>
          <a:prstGeom prst="rect">
            <a:avLst/>
          </a:prstGeom>
        </p:spPr>
      </p:pic>
    </p:spTree>
    <p:extLst>
      <p:ext uri="{BB962C8B-B14F-4D97-AF65-F5344CB8AC3E}">
        <p14:creationId xmlns:p14="http://schemas.microsoft.com/office/powerpoint/2010/main" val="2073451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C9E05-71FB-4278-8566-CFB683A362C3}"/>
              </a:ext>
            </a:extLst>
          </p:cNvPr>
          <p:cNvSpPr>
            <a:spLocks noGrp="1"/>
          </p:cNvSpPr>
          <p:nvPr>
            <p:ph type="title"/>
          </p:nvPr>
        </p:nvSpPr>
        <p:spPr/>
        <p:txBody>
          <a:bodyPr/>
          <a:lstStyle/>
          <a:p>
            <a:r>
              <a:rPr lang="en-US" dirty="0"/>
              <a:t>union County</a:t>
            </a:r>
          </a:p>
        </p:txBody>
      </p:sp>
      <p:sp>
        <p:nvSpPr>
          <p:cNvPr id="3" name="Content Placeholder 2">
            <a:extLst>
              <a:ext uri="{FF2B5EF4-FFF2-40B4-BE49-F238E27FC236}">
                <a16:creationId xmlns:a16="http://schemas.microsoft.com/office/drawing/2014/main" id="{D9A61E05-F066-472C-89AC-763FE992A4E1}"/>
              </a:ext>
            </a:extLst>
          </p:cNvPr>
          <p:cNvSpPr>
            <a:spLocks noGrp="1"/>
          </p:cNvSpPr>
          <p:nvPr>
            <p:ph sz="half" idx="1"/>
          </p:nvPr>
        </p:nvSpPr>
        <p:spPr/>
        <p:txBody>
          <a:bodyPr/>
          <a:lstStyle/>
          <a:p>
            <a:r>
              <a:rPr lang="en-US" dirty="0"/>
              <a:t>Percent of destinations within one mile of a train station: 30.29% </a:t>
            </a:r>
          </a:p>
          <a:p>
            <a:r>
              <a:rPr lang="en-US" dirty="0"/>
              <a:t>Percent of destinations within five miles of a train station: 94.86% </a:t>
            </a:r>
          </a:p>
          <a:p>
            <a:pPr marL="0" indent="0">
              <a:buNone/>
            </a:pPr>
            <a:endParaRPr lang="en-US" dirty="0"/>
          </a:p>
        </p:txBody>
      </p:sp>
      <p:pic>
        <p:nvPicPr>
          <p:cNvPr id="5" name="Content Placeholder 4">
            <a:extLst>
              <a:ext uri="{FF2B5EF4-FFF2-40B4-BE49-F238E27FC236}">
                <a16:creationId xmlns:a16="http://schemas.microsoft.com/office/drawing/2014/main" id="{A1A7FD1D-AB60-443D-B458-EFCB18431315}"/>
              </a:ext>
            </a:extLst>
          </p:cNvPr>
          <p:cNvPicPr>
            <a:picLocks noGrp="1" noChangeAspect="1"/>
          </p:cNvPicPr>
          <p:nvPr>
            <p:ph sz="half" idx="2"/>
          </p:nvPr>
        </p:nvPicPr>
        <p:blipFill>
          <a:blip r:embed="rId2"/>
          <a:stretch>
            <a:fillRect/>
          </a:stretch>
        </p:blipFill>
        <p:spPr>
          <a:xfrm>
            <a:off x="7288541" y="2193925"/>
            <a:ext cx="3101318" cy="4024313"/>
          </a:xfrm>
          <a:prstGeom prst="rect">
            <a:avLst/>
          </a:prstGeom>
        </p:spPr>
      </p:pic>
    </p:spTree>
    <p:extLst>
      <p:ext uri="{BB962C8B-B14F-4D97-AF65-F5344CB8AC3E}">
        <p14:creationId xmlns:p14="http://schemas.microsoft.com/office/powerpoint/2010/main" val="13459259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8506-0B92-434E-A325-F428460D07C1}"/>
              </a:ext>
            </a:extLst>
          </p:cNvPr>
          <p:cNvSpPr>
            <a:spLocks noGrp="1"/>
          </p:cNvSpPr>
          <p:nvPr>
            <p:ph type="title"/>
          </p:nvPr>
        </p:nvSpPr>
        <p:spPr/>
        <p:txBody>
          <a:bodyPr/>
          <a:lstStyle/>
          <a:p>
            <a:r>
              <a:rPr lang="en-US" dirty="0"/>
              <a:t>Warren county</a:t>
            </a:r>
          </a:p>
        </p:txBody>
      </p:sp>
      <p:sp>
        <p:nvSpPr>
          <p:cNvPr id="3" name="Content Placeholder 2">
            <a:extLst>
              <a:ext uri="{FF2B5EF4-FFF2-40B4-BE49-F238E27FC236}">
                <a16:creationId xmlns:a16="http://schemas.microsoft.com/office/drawing/2014/main" id="{8D863E8C-8C75-4C15-8E0B-B2396BB14B53}"/>
              </a:ext>
            </a:extLst>
          </p:cNvPr>
          <p:cNvSpPr>
            <a:spLocks noGrp="1"/>
          </p:cNvSpPr>
          <p:nvPr>
            <p:ph sz="half" idx="1"/>
          </p:nvPr>
        </p:nvSpPr>
        <p:spPr/>
        <p:txBody>
          <a:bodyPr/>
          <a:lstStyle/>
          <a:p>
            <a:r>
              <a:rPr lang="en-US" dirty="0"/>
              <a:t>Percent of destinations within one mile of a train station: 27.52% </a:t>
            </a:r>
          </a:p>
          <a:p>
            <a:r>
              <a:rPr lang="en-US" dirty="0"/>
              <a:t>Percent of destinations within five miles of a train station: 68.81% </a:t>
            </a:r>
          </a:p>
          <a:p>
            <a:pPr marL="0" indent="0">
              <a:buNone/>
            </a:pPr>
            <a:endParaRPr lang="en-US" dirty="0"/>
          </a:p>
        </p:txBody>
      </p:sp>
      <p:pic>
        <p:nvPicPr>
          <p:cNvPr id="5" name="Content Placeholder 4">
            <a:extLst>
              <a:ext uri="{FF2B5EF4-FFF2-40B4-BE49-F238E27FC236}">
                <a16:creationId xmlns:a16="http://schemas.microsoft.com/office/drawing/2014/main" id="{57EDB730-3CAF-415D-AF79-797325B79ED1}"/>
              </a:ext>
            </a:extLst>
          </p:cNvPr>
          <p:cNvPicPr>
            <a:picLocks noGrp="1" noChangeAspect="1"/>
          </p:cNvPicPr>
          <p:nvPr>
            <p:ph sz="half" idx="2"/>
          </p:nvPr>
        </p:nvPicPr>
        <p:blipFill>
          <a:blip r:embed="rId2"/>
          <a:stretch>
            <a:fillRect/>
          </a:stretch>
        </p:blipFill>
        <p:spPr>
          <a:xfrm>
            <a:off x="7288541" y="2193925"/>
            <a:ext cx="3101318" cy="4024313"/>
          </a:xfrm>
          <a:prstGeom prst="rect">
            <a:avLst/>
          </a:prstGeom>
        </p:spPr>
      </p:pic>
    </p:spTree>
    <p:extLst>
      <p:ext uri="{BB962C8B-B14F-4D97-AF65-F5344CB8AC3E}">
        <p14:creationId xmlns:p14="http://schemas.microsoft.com/office/powerpoint/2010/main" val="3600009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E7C4-D21D-4E93-8549-33A15632AB78}"/>
              </a:ext>
            </a:extLst>
          </p:cNvPr>
          <p:cNvSpPr>
            <a:spLocks noGrp="1"/>
          </p:cNvSpPr>
          <p:nvPr>
            <p:ph type="title"/>
          </p:nvPr>
        </p:nvSpPr>
        <p:spPr/>
        <p:txBody>
          <a:bodyPr/>
          <a:lstStyle/>
          <a:p>
            <a:r>
              <a:rPr lang="en-US" dirty="0"/>
              <a:t>How to make sense of it</a:t>
            </a:r>
          </a:p>
        </p:txBody>
      </p:sp>
      <p:sp>
        <p:nvSpPr>
          <p:cNvPr id="3" name="Content Placeholder 2">
            <a:extLst>
              <a:ext uri="{FF2B5EF4-FFF2-40B4-BE49-F238E27FC236}">
                <a16:creationId xmlns:a16="http://schemas.microsoft.com/office/drawing/2014/main" id="{7A268120-80B8-49D9-A88C-4DE0E4AA6F94}"/>
              </a:ext>
            </a:extLst>
          </p:cNvPr>
          <p:cNvSpPr>
            <a:spLocks noGrp="1"/>
          </p:cNvSpPr>
          <p:nvPr>
            <p:ph idx="1"/>
          </p:nvPr>
        </p:nvSpPr>
        <p:spPr/>
        <p:txBody>
          <a:bodyPr>
            <a:normAutofit lnSpcReduction="10000"/>
          </a:bodyPr>
          <a:lstStyle/>
          <a:p>
            <a:r>
              <a:rPr lang="en-US" dirty="0"/>
              <a:t>Mapping the dispersion of destinations for each county is insightful because it gives us an idea of whether the destinations correlate to the mass transit network, thereby making transit usage possible. We believe, however, that the key lies in aggregating the trip origins. </a:t>
            </a:r>
          </a:p>
          <a:p>
            <a:r>
              <a:rPr lang="en-US" dirty="0"/>
              <a:t>A select by location operation was run to create point layers of all destination points within one mile of a train station, and all destination points within five miles of a train station. These layers comprise the destinations that are considered to be transit accessible for the purposes of this analysis.</a:t>
            </a:r>
          </a:p>
          <a:p>
            <a:r>
              <a:rPr lang="en-US" dirty="0"/>
              <a:t>Given that the home county was included in the destination points data layer, it is now possible to aggregate from where the most transit accessible trips originate.</a:t>
            </a:r>
          </a:p>
          <a:p>
            <a:r>
              <a:rPr lang="en-US" dirty="0"/>
              <a:t>The attribute tables from these layers were imported to R for a final analysis.</a:t>
            </a:r>
          </a:p>
        </p:txBody>
      </p:sp>
    </p:spTree>
    <p:extLst>
      <p:ext uri="{BB962C8B-B14F-4D97-AF65-F5344CB8AC3E}">
        <p14:creationId xmlns:p14="http://schemas.microsoft.com/office/powerpoint/2010/main" val="2438086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32FAB-3E86-4C06-A9EF-9362C0340D1F}"/>
              </a:ext>
            </a:extLst>
          </p:cNvPr>
          <p:cNvSpPr>
            <a:spLocks noGrp="1"/>
          </p:cNvSpPr>
          <p:nvPr>
            <p:ph type="title"/>
          </p:nvPr>
        </p:nvSpPr>
        <p:spPr/>
        <p:txBody>
          <a:bodyPr/>
          <a:lstStyle/>
          <a:p>
            <a:r>
              <a:rPr lang="en-US" dirty="0"/>
              <a:t>Final steps in the analysis</a:t>
            </a:r>
          </a:p>
        </p:txBody>
      </p:sp>
      <p:sp>
        <p:nvSpPr>
          <p:cNvPr id="3" name="Content Placeholder 2">
            <a:extLst>
              <a:ext uri="{FF2B5EF4-FFF2-40B4-BE49-F238E27FC236}">
                <a16:creationId xmlns:a16="http://schemas.microsoft.com/office/drawing/2014/main" id="{362D9044-8CFC-44B9-9D27-C1F048F880F3}"/>
              </a:ext>
            </a:extLst>
          </p:cNvPr>
          <p:cNvSpPr>
            <a:spLocks noGrp="1"/>
          </p:cNvSpPr>
          <p:nvPr>
            <p:ph idx="1"/>
          </p:nvPr>
        </p:nvSpPr>
        <p:spPr/>
        <p:txBody>
          <a:bodyPr/>
          <a:lstStyle/>
          <a:p>
            <a:r>
              <a:rPr lang="en-US" dirty="0"/>
              <a:t>Both the one mile and five mile data frames were read into R and merged with the original linked trips file so that the origin municipality could be added to the data frames.</a:t>
            </a:r>
          </a:p>
          <a:p>
            <a:r>
              <a:rPr lang="en-US" dirty="0"/>
              <a:t>The number of occurrences for each town was counted in both data frames. This shows the number of transit accessible trips that originate in each town.</a:t>
            </a:r>
          </a:p>
          <a:p>
            <a:r>
              <a:rPr lang="en-US" dirty="0"/>
              <a:t>A quantile function was run on both data frames. For trips within one mile of a train, there was a minimum of one and a maximum of 43. The 75</a:t>
            </a:r>
            <a:r>
              <a:rPr lang="en-US" baseline="30000" dirty="0"/>
              <a:t>th</a:t>
            </a:r>
            <a:r>
              <a:rPr lang="en-US" dirty="0"/>
              <a:t> percentile was 9, so we opted for the 75</a:t>
            </a:r>
            <a:r>
              <a:rPr lang="en-US" baseline="30000" dirty="0"/>
              <a:t>th</a:t>
            </a:r>
            <a:r>
              <a:rPr lang="en-US" dirty="0"/>
              <a:t> percentile instead of the 50</a:t>
            </a:r>
            <a:r>
              <a:rPr lang="en-US" baseline="30000" dirty="0"/>
              <a:t>th</a:t>
            </a:r>
            <a:r>
              <a:rPr lang="en-US" dirty="0"/>
              <a:t>.</a:t>
            </a:r>
          </a:p>
          <a:p>
            <a:r>
              <a:rPr lang="en-US" dirty="0"/>
              <a:t>For trips within five miles of a train, there was a minimum of one and a maximum of 217. The 75</a:t>
            </a:r>
            <a:r>
              <a:rPr lang="en-US" baseline="30000" dirty="0"/>
              <a:t>th</a:t>
            </a:r>
            <a:r>
              <a:rPr lang="en-US" dirty="0"/>
              <a:t> percentile was 27.</a:t>
            </a:r>
          </a:p>
          <a:p>
            <a:pPr marL="0" indent="0">
              <a:buNone/>
            </a:pPr>
            <a:endParaRPr lang="en-US" dirty="0"/>
          </a:p>
        </p:txBody>
      </p:sp>
    </p:spTree>
    <p:extLst>
      <p:ext uri="{BB962C8B-B14F-4D97-AF65-F5344CB8AC3E}">
        <p14:creationId xmlns:p14="http://schemas.microsoft.com/office/powerpoint/2010/main" val="3235741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D1D0B-20D8-45F1-A168-CA43E18077EB}"/>
              </a:ext>
            </a:extLst>
          </p:cNvPr>
          <p:cNvSpPr>
            <a:spLocks noGrp="1"/>
          </p:cNvSpPr>
          <p:nvPr>
            <p:ph type="title"/>
          </p:nvPr>
        </p:nvSpPr>
        <p:spPr/>
        <p:txBody>
          <a:bodyPr/>
          <a:lstStyle/>
          <a:p>
            <a:r>
              <a:rPr lang="en-US" dirty="0"/>
              <a:t>Final steps in the analysis</a:t>
            </a:r>
          </a:p>
        </p:txBody>
      </p:sp>
      <p:sp>
        <p:nvSpPr>
          <p:cNvPr id="3" name="Content Placeholder 2">
            <a:extLst>
              <a:ext uri="{FF2B5EF4-FFF2-40B4-BE49-F238E27FC236}">
                <a16:creationId xmlns:a16="http://schemas.microsoft.com/office/drawing/2014/main" id="{74F62025-5C21-4609-B414-8128856ABC18}"/>
              </a:ext>
            </a:extLst>
          </p:cNvPr>
          <p:cNvSpPr>
            <a:spLocks noGrp="1"/>
          </p:cNvSpPr>
          <p:nvPr>
            <p:ph idx="1"/>
          </p:nvPr>
        </p:nvSpPr>
        <p:spPr/>
        <p:txBody>
          <a:bodyPr/>
          <a:lstStyle/>
          <a:p>
            <a:r>
              <a:rPr lang="en-US" dirty="0"/>
              <a:t>An inner merge was performed between the one mile and five mile data frames, creating a final data frame revealing all towns that are 75</a:t>
            </a:r>
            <a:r>
              <a:rPr lang="en-US" baseline="30000" dirty="0"/>
              <a:t>th</a:t>
            </a:r>
            <a:r>
              <a:rPr lang="en-US" dirty="0"/>
              <a:t> percentile that are origins both for trips that end within one mile of a train station, as well as trips that end within five miles of a train station.</a:t>
            </a:r>
          </a:p>
        </p:txBody>
      </p:sp>
    </p:spTree>
    <p:extLst>
      <p:ext uri="{BB962C8B-B14F-4D97-AF65-F5344CB8AC3E}">
        <p14:creationId xmlns:p14="http://schemas.microsoft.com/office/powerpoint/2010/main" val="829188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9AF7A-5635-42B9-93AF-17D29B83620C}"/>
              </a:ext>
            </a:extLst>
          </p:cNvPr>
          <p:cNvSpPr>
            <a:spLocks noGrp="1"/>
          </p:cNvSpPr>
          <p:nvPr>
            <p:ph type="title"/>
          </p:nvPr>
        </p:nvSpPr>
        <p:spPr/>
        <p:txBody>
          <a:bodyPr/>
          <a:lstStyle/>
          <a:p>
            <a:r>
              <a:rPr lang="en-US" dirty="0"/>
              <a:t>Analytically derived list of towns to be targeted (Total of 21)</a:t>
            </a:r>
          </a:p>
        </p:txBody>
      </p:sp>
    </p:spTree>
    <p:extLst>
      <p:ext uri="{BB962C8B-B14F-4D97-AF65-F5344CB8AC3E}">
        <p14:creationId xmlns:p14="http://schemas.microsoft.com/office/powerpoint/2010/main" val="4024247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2B5778-BD5E-4D55-8BD0-1F6B5AAEED46}"/>
              </a:ext>
            </a:extLst>
          </p:cNvPr>
          <p:cNvSpPr/>
          <p:nvPr/>
        </p:nvSpPr>
        <p:spPr>
          <a:xfrm>
            <a:off x="1431235" y="335846"/>
            <a:ext cx="8892208" cy="6186309"/>
          </a:xfrm>
          <a:prstGeom prst="rect">
            <a:avLst/>
          </a:prstGeom>
        </p:spPr>
        <p:txBody>
          <a:bodyPr wrap="square">
            <a:spAutoFit/>
          </a:bodyPr>
          <a:lstStyle/>
          <a:p>
            <a:r>
              <a:rPr lang="en-US" b="1" dirty="0"/>
              <a:t>City									One Mile Trips		Five Mile Trips</a:t>
            </a:r>
          </a:p>
          <a:p>
            <a:r>
              <a:rPr lang="en-US" b="1" dirty="0"/>
              <a:t>BERGENFIELD BOROUGH				9					55</a:t>
            </a:r>
          </a:p>
          <a:p>
            <a:r>
              <a:rPr lang="en-US" b="1" dirty="0"/>
              <a:t>BERNARDS TOWNSHIP				22					48</a:t>
            </a:r>
          </a:p>
          <a:p>
            <a:r>
              <a:rPr lang="en-US" b="1" dirty="0"/>
              <a:t>BRICK TOWNSHIP					9					63</a:t>
            </a:r>
          </a:p>
          <a:p>
            <a:r>
              <a:rPr lang="en-US" b="1" dirty="0"/>
              <a:t>DENVILLE TOWNSHIP					31					67</a:t>
            </a:r>
          </a:p>
          <a:p>
            <a:r>
              <a:rPr lang="en-US" b="1" dirty="0"/>
              <a:t>HACKETTSTOWN TOWN				23					50</a:t>
            </a:r>
          </a:p>
          <a:p>
            <a:r>
              <a:rPr lang="en-US" b="1" dirty="0"/>
              <a:t>HAWTHORNE BOROUGH				15					30</a:t>
            </a:r>
          </a:p>
          <a:p>
            <a:r>
              <a:rPr lang="en-US" b="1" dirty="0"/>
              <a:t>LINDEN CITY							17					41</a:t>
            </a:r>
          </a:p>
          <a:p>
            <a:r>
              <a:rPr lang="en-US" b="1" dirty="0"/>
              <a:t>LODI BOROUGH						24					47</a:t>
            </a:r>
          </a:p>
          <a:p>
            <a:r>
              <a:rPr lang="en-US" b="1" dirty="0"/>
              <a:t>MADISON BOROUGH				27					37</a:t>
            </a:r>
          </a:p>
          <a:p>
            <a:r>
              <a:rPr lang="en-US" b="1" dirty="0"/>
              <a:t>MORRIS TOWNSHIP					17					56</a:t>
            </a:r>
          </a:p>
          <a:p>
            <a:r>
              <a:rPr lang="en-US" b="1" dirty="0"/>
              <a:t>NORTH BRUNSWICK TOWNSHIP		11					54</a:t>
            </a:r>
          </a:p>
          <a:p>
            <a:r>
              <a:rPr lang="en-US" b="1" dirty="0"/>
              <a:t>NUTLEY TOWNSHIP					9					29</a:t>
            </a:r>
          </a:p>
          <a:p>
            <a:r>
              <a:rPr lang="en-US" b="1" dirty="0"/>
              <a:t>PARK RIDGE BOROUGH				21					48</a:t>
            </a:r>
          </a:p>
          <a:p>
            <a:r>
              <a:rPr lang="en-US" b="1" dirty="0"/>
              <a:t>PARSIPPANY-TROY HILLS TOWNSHIP	43					217</a:t>
            </a:r>
          </a:p>
          <a:p>
            <a:r>
              <a:rPr lang="en-US" b="1" dirty="0"/>
              <a:t>PISCATAWAY TOWNSHIP				27					113</a:t>
            </a:r>
          </a:p>
          <a:p>
            <a:r>
              <a:rPr lang="en-US" b="1" dirty="0"/>
              <a:t>READINGTON TOWNSHIP				17					133</a:t>
            </a:r>
          </a:p>
          <a:p>
            <a:r>
              <a:rPr lang="en-US" b="1" dirty="0"/>
              <a:t>RUTHERFORD BOROUGH				41					48</a:t>
            </a:r>
          </a:p>
          <a:p>
            <a:r>
              <a:rPr lang="en-US" b="1" dirty="0"/>
              <a:t>SOUTH BRUNSWICK TOWNSHIP		18					63</a:t>
            </a:r>
          </a:p>
          <a:p>
            <a:r>
              <a:rPr lang="en-US" b="1" dirty="0"/>
              <a:t>SOUTH PLAINFIELD BOROUGH			11					40</a:t>
            </a:r>
          </a:p>
          <a:p>
            <a:r>
              <a:rPr lang="en-US" b="1" dirty="0"/>
              <a:t>SPRINGFIELD TOWNSHIP				10					40</a:t>
            </a:r>
          </a:p>
          <a:p>
            <a:r>
              <a:rPr lang="en-US" b="1" dirty="0"/>
              <a:t>WAYNE TOWNSHIP					11					77</a:t>
            </a:r>
          </a:p>
        </p:txBody>
      </p:sp>
    </p:spTree>
    <p:extLst>
      <p:ext uri="{BB962C8B-B14F-4D97-AF65-F5344CB8AC3E}">
        <p14:creationId xmlns:p14="http://schemas.microsoft.com/office/powerpoint/2010/main" val="378246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F643B-6BFB-4820-8331-21506B57F7C3}"/>
              </a:ext>
            </a:extLst>
          </p:cNvPr>
          <p:cNvSpPr>
            <a:spLocks noGrp="1"/>
          </p:cNvSpPr>
          <p:nvPr>
            <p:ph type="title"/>
          </p:nvPr>
        </p:nvSpPr>
        <p:spPr/>
        <p:txBody>
          <a:bodyPr/>
          <a:lstStyle/>
          <a:p>
            <a:r>
              <a:rPr lang="en-US" dirty="0"/>
              <a:t>Data sets included with and related to travel survey data</a:t>
            </a:r>
          </a:p>
        </p:txBody>
      </p:sp>
      <p:sp>
        <p:nvSpPr>
          <p:cNvPr id="3" name="Content Placeholder 2">
            <a:extLst>
              <a:ext uri="{FF2B5EF4-FFF2-40B4-BE49-F238E27FC236}">
                <a16:creationId xmlns:a16="http://schemas.microsoft.com/office/drawing/2014/main" id="{027214E9-6EE8-416C-B4A6-223236F63DD8}"/>
              </a:ext>
            </a:extLst>
          </p:cNvPr>
          <p:cNvSpPr>
            <a:spLocks noGrp="1"/>
          </p:cNvSpPr>
          <p:nvPr>
            <p:ph idx="1"/>
          </p:nvPr>
        </p:nvSpPr>
        <p:spPr/>
        <p:txBody>
          <a:bodyPr/>
          <a:lstStyle/>
          <a:p>
            <a:r>
              <a:rPr lang="en-US" dirty="0"/>
              <a:t>Person: One record for each member of a completed household.</a:t>
            </a:r>
          </a:p>
          <a:p>
            <a:r>
              <a:rPr lang="en-US" dirty="0"/>
              <a:t>Place: One record for each place visited by household members on travel day. Non-traveling household members have one record.</a:t>
            </a:r>
          </a:p>
          <a:p>
            <a:r>
              <a:rPr lang="en-US" dirty="0"/>
              <a:t>Vehicle: One record for each household vehicle (no records for zero-vehicle households).</a:t>
            </a:r>
          </a:p>
          <a:p>
            <a:r>
              <a:rPr lang="en-US" dirty="0"/>
              <a:t>Household: One record for each household that provided complete and usable activity and travel information.</a:t>
            </a:r>
          </a:p>
          <a:p>
            <a:endParaRPr lang="en-US" dirty="0"/>
          </a:p>
          <a:p>
            <a:endParaRPr lang="en-US" dirty="0"/>
          </a:p>
          <a:p>
            <a:endParaRPr lang="en-US" dirty="0"/>
          </a:p>
        </p:txBody>
      </p:sp>
    </p:spTree>
    <p:extLst>
      <p:ext uri="{BB962C8B-B14F-4D97-AF65-F5344CB8AC3E}">
        <p14:creationId xmlns:p14="http://schemas.microsoft.com/office/powerpoint/2010/main" val="22494437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2EB8D1-E91D-4C71-BD01-D0B87B7BE6BE}"/>
              </a:ext>
            </a:extLst>
          </p:cNvPr>
          <p:cNvPicPr>
            <a:picLocks noChangeAspect="1"/>
          </p:cNvPicPr>
          <p:nvPr/>
        </p:nvPicPr>
        <p:blipFill>
          <a:blip r:embed="rId2"/>
          <a:stretch>
            <a:fillRect/>
          </a:stretch>
        </p:blipFill>
        <p:spPr>
          <a:xfrm>
            <a:off x="3453457" y="0"/>
            <a:ext cx="5285086" cy="6858000"/>
          </a:xfrm>
          <a:prstGeom prst="rect">
            <a:avLst/>
          </a:prstGeom>
        </p:spPr>
      </p:pic>
    </p:spTree>
    <p:extLst>
      <p:ext uri="{BB962C8B-B14F-4D97-AF65-F5344CB8AC3E}">
        <p14:creationId xmlns:p14="http://schemas.microsoft.com/office/powerpoint/2010/main" val="24190581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37180-3A67-4E25-A068-2587FCB30582}"/>
              </a:ext>
            </a:extLst>
          </p:cNvPr>
          <p:cNvSpPr>
            <a:spLocks noGrp="1"/>
          </p:cNvSpPr>
          <p:nvPr>
            <p:ph type="title"/>
          </p:nvPr>
        </p:nvSpPr>
        <p:spPr/>
        <p:txBody>
          <a:bodyPr/>
          <a:lstStyle/>
          <a:p>
            <a:r>
              <a:rPr lang="en-US" dirty="0"/>
              <a:t>Criteria for selection</a:t>
            </a:r>
          </a:p>
        </p:txBody>
      </p:sp>
      <p:sp>
        <p:nvSpPr>
          <p:cNvPr id="3" name="Content Placeholder 2">
            <a:extLst>
              <a:ext uri="{FF2B5EF4-FFF2-40B4-BE49-F238E27FC236}">
                <a16:creationId xmlns:a16="http://schemas.microsoft.com/office/drawing/2014/main" id="{156BEF02-224C-47DC-A9C2-C6FB6C045F2E}"/>
              </a:ext>
            </a:extLst>
          </p:cNvPr>
          <p:cNvSpPr>
            <a:spLocks noGrp="1"/>
          </p:cNvSpPr>
          <p:nvPr>
            <p:ph idx="1"/>
          </p:nvPr>
        </p:nvSpPr>
        <p:spPr/>
        <p:txBody>
          <a:bodyPr/>
          <a:lstStyle/>
          <a:p>
            <a:r>
              <a:rPr lang="en-US" dirty="0"/>
              <a:t>50th percentile or above for automotive commute mode selection.</a:t>
            </a:r>
          </a:p>
          <a:p>
            <a:r>
              <a:rPr lang="en-US" dirty="0"/>
              <a:t>Within five miles of a train station.</a:t>
            </a:r>
          </a:p>
          <a:p>
            <a:r>
              <a:rPr lang="en-US" dirty="0"/>
              <a:t>75</a:t>
            </a:r>
            <a:r>
              <a:rPr lang="en-US" baseline="30000" dirty="0"/>
              <a:t>th</a:t>
            </a:r>
            <a:r>
              <a:rPr lang="en-US" dirty="0"/>
              <a:t> percentile or above as the origination point for trips that terminate within one mile of a train station.</a:t>
            </a:r>
          </a:p>
          <a:p>
            <a:r>
              <a:rPr lang="en-US" dirty="0"/>
              <a:t>75</a:t>
            </a:r>
            <a:r>
              <a:rPr lang="en-US" baseline="30000" dirty="0"/>
              <a:t>th</a:t>
            </a:r>
            <a:r>
              <a:rPr lang="en-US" dirty="0"/>
              <a:t> percentile or above as the origination point for trips that terminate within five miles of a train station.</a:t>
            </a:r>
          </a:p>
          <a:p>
            <a:pPr marL="0" indent="0">
              <a:buNone/>
            </a:pPr>
            <a:endParaRPr lang="en-US" dirty="0"/>
          </a:p>
        </p:txBody>
      </p:sp>
    </p:spTree>
    <p:extLst>
      <p:ext uri="{BB962C8B-B14F-4D97-AF65-F5344CB8AC3E}">
        <p14:creationId xmlns:p14="http://schemas.microsoft.com/office/powerpoint/2010/main" val="24270280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75DD1-DBA4-4C64-A242-209EB3F62B2B}"/>
              </a:ext>
            </a:extLst>
          </p:cNvPr>
          <p:cNvSpPr>
            <a:spLocks noGrp="1"/>
          </p:cNvSpPr>
          <p:nvPr>
            <p:ph type="title"/>
          </p:nvPr>
        </p:nvSpPr>
        <p:spPr/>
        <p:txBody>
          <a:bodyPr/>
          <a:lstStyle/>
          <a:p>
            <a:r>
              <a:rPr lang="en-US" dirty="0"/>
              <a:t>Final thoughts</a:t>
            </a:r>
          </a:p>
        </p:txBody>
      </p:sp>
      <p:sp>
        <p:nvSpPr>
          <p:cNvPr id="3" name="Content Placeholder 2">
            <a:extLst>
              <a:ext uri="{FF2B5EF4-FFF2-40B4-BE49-F238E27FC236}">
                <a16:creationId xmlns:a16="http://schemas.microsoft.com/office/drawing/2014/main" id="{791B6A38-AD0F-4707-9936-D98F73C28C31}"/>
              </a:ext>
            </a:extLst>
          </p:cNvPr>
          <p:cNvSpPr>
            <a:spLocks noGrp="1"/>
          </p:cNvSpPr>
          <p:nvPr>
            <p:ph idx="1"/>
          </p:nvPr>
        </p:nvSpPr>
        <p:spPr/>
        <p:txBody>
          <a:bodyPr/>
          <a:lstStyle/>
          <a:p>
            <a:r>
              <a:rPr lang="en-US" dirty="0"/>
              <a:t>The foregoing provided a balanced origin-destination analysis, utilizing both statistical and geospatial analytical methods with heavy data carpentry and manipulation. The final determination is analytically driven, requiring the targeted towns to feature a higher than average percentage of automotive drivers, provide access to commuter rail service, and see a significant portion of its residents commute to areas that also feature access to commuter rail service. Finally, the output list of towns is geographically diverse, confirming that the push to take cars off the road and reduce emissions is a regional problem that will be the focus of planners and transit professionals for the foreseeable future.</a:t>
            </a:r>
          </a:p>
        </p:txBody>
      </p:sp>
    </p:spTree>
    <p:extLst>
      <p:ext uri="{BB962C8B-B14F-4D97-AF65-F5344CB8AC3E}">
        <p14:creationId xmlns:p14="http://schemas.microsoft.com/office/powerpoint/2010/main" val="2140394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021D3-87EE-4603-9109-A7E608D5BD22}"/>
              </a:ext>
            </a:extLst>
          </p:cNvPr>
          <p:cNvSpPr>
            <a:spLocks noGrp="1"/>
          </p:cNvSpPr>
          <p:nvPr>
            <p:ph type="title"/>
          </p:nvPr>
        </p:nvSpPr>
        <p:spPr/>
        <p:txBody>
          <a:bodyPr/>
          <a:lstStyle/>
          <a:p>
            <a:r>
              <a:rPr lang="en-US" dirty="0"/>
              <a:t>Acquired Geospatial Data</a:t>
            </a:r>
          </a:p>
        </p:txBody>
      </p:sp>
      <p:sp>
        <p:nvSpPr>
          <p:cNvPr id="3" name="Content Placeholder 2">
            <a:extLst>
              <a:ext uri="{FF2B5EF4-FFF2-40B4-BE49-F238E27FC236}">
                <a16:creationId xmlns:a16="http://schemas.microsoft.com/office/drawing/2014/main" id="{18FA3821-526A-499A-893D-4C985E8417B8}"/>
              </a:ext>
            </a:extLst>
          </p:cNvPr>
          <p:cNvSpPr>
            <a:spLocks noGrp="1"/>
          </p:cNvSpPr>
          <p:nvPr>
            <p:ph idx="1"/>
          </p:nvPr>
        </p:nvSpPr>
        <p:spPr/>
        <p:txBody>
          <a:bodyPr/>
          <a:lstStyle/>
          <a:p>
            <a:r>
              <a:rPr lang="en-US" dirty="0"/>
              <a:t>State of New Jersey polygon layer. (NJ Geospatial Info Network)</a:t>
            </a:r>
          </a:p>
          <a:p>
            <a:r>
              <a:rPr lang="en-US" dirty="0"/>
              <a:t>New Jersey Counties polygon layer. (NJ Geospatial Info Network)</a:t>
            </a:r>
          </a:p>
          <a:p>
            <a:r>
              <a:rPr lang="en-US" dirty="0"/>
              <a:t>New Jersey Municipalities polygon layer. (NJ Geospatial Info Network)</a:t>
            </a:r>
          </a:p>
          <a:p>
            <a:r>
              <a:rPr lang="en-US" dirty="0"/>
              <a:t>New Jersey Transit Bus Stop point layer. (NJ Geospatial Info Network)</a:t>
            </a:r>
          </a:p>
          <a:p>
            <a:r>
              <a:rPr lang="en-US" dirty="0"/>
              <a:t>New Jersey Transit Light Rail Stop point layer. (NJ Geospatial Info Network)</a:t>
            </a:r>
          </a:p>
          <a:p>
            <a:r>
              <a:rPr lang="en-US" dirty="0"/>
              <a:t>New Jersey Transit Commuter Rail Station point layer. (NJ Geospatial Info Network)</a:t>
            </a:r>
          </a:p>
          <a:p>
            <a:r>
              <a:rPr lang="en-US" dirty="0"/>
              <a:t>New Jersey Census Tract polygon layer. (US Census Bureau)</a:t>
            </a:r>
          </a:p>
        </p:txBody>
      </p:sp>
    </p:spTree>
    <p:extLst>
      <p:ext uri="{BB962C8B-B14F-4D97-AF65-F5344CB8AC3E}">
        <p14:creationId xmlns:p14="http://schemas.microsoft.com/office/powerpoint/2010/main" val="87224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1B5A9-92D8-44F5-8930-DACE89D7BF51}"/>
              </a:ext>
            </a:extLst>
          </p:cNvPr>
          <p:cNvSpPr>
            <a:spLocks noGrp="1"/>
          </p:cNvSpPr>
          <p:nvPr>
            <p:ph type="title"/>
          </p:nvPr>
        </p:nvSpPr>
        <p:spPr/>
        <p:txBody>
          <a:bodyPr/>
          <a:lstStyle/>
          <a:p>
            <a:r>
              <a:rPr lang="en-US" dirty="0"/>
              <a:t>Tools of analysis</a:t>
            </a:r>
          </a:p>
        </p:txBody>
      </p:sp>
      <p:sp>
        <p:nvSpPr>
          <p:cNvPr id="3" name="Text Placeholder 2">
            <a:extLst>
              <a:ext uri="{FF2B5EF4-FFF2-40B4-BE49-F238E27FC236}">
                <a16:creationId xmlns:a16="http://schemas.microsoft.com/office/drawing/2014/main" id="{3F9D2103-6A9F-424A-928F-B4437869278B}"/>
              </a:ext>
            </a:extLst>
          </p:cNvPr>
          <p:cNvSpPr>
            <a:spLocks noGrp="1"/>
          </p:cNvSpPr>
          <p:nvPr>
            <p:ph type="body" idx="1"/>
          </p:nvPr>
        </p:nvSpPr>
        <p:spPr/>
        <p:txBody>
          <a:bodyPr/>
          <a:lstStyle/>
          <a:p>
            <a:r>
              <a:rPr lang="en-US" dirty="0"/>
              <a:t>            Analytical</a:t>
            </a:r>
          </a:p>
        </p:txBody>
      </p:sp>
      <p:pic>
        <p:nvPicPr>
          <p:cNvPr id="7" name="Content Placeholder 6">
            <a:extLst>
              <a:ext uri="{FF2B5EF4-FFF2-40B4-BE49-F238E27FC236}">
                <a16:creationId xmlns:a16="http://schemas.microsoft.com/office/drawing/2014/main" id="{AED649A9-E89B-4589-97C1-CE095DDE30A4}"/>
              </a:ext>
            </a:extLst>
          </p:cNvPr>
          <p:cNvPicPr>
            <a:picLocks noGrp="1" noChangeAspect="1"/>
          </p:cNvPicPr>
          <p:nvPr>
            <p:ph sz="half" idx="2"/>
          </p:nvPr>
        </p:nvPicPr>
        <p:blipFill>
          <a:blip r:embed="rId2"/>
          <a:stretch>
            <a:fillRect/>
          </a:stretch>
        </p:blipFill>
        <p:spPr>
          <a:xfrm>
            <a:off x="2127250" y="3732213"/>
            <a:ext cx="2428875" cy="1885950"/>
          </a:xfrm>
          <a:prstGeom prst="rect">
            <a:avLst/>
          </a:prstGeom>
        </p:spPr>
      </p:pic>
      <p:sp>
        <p:nvSpPr>
          <p:cNvPr id="5" name="Text Placeholder 4">
            <a:extLst>
              <a:ext uri="{FF2B5EF4-FFF2-40B4-BE49-F238E27FC236}">
                <a16:creationId xmlns:a16="http://schemas.microsoft.com/office/drawing/2014/main" id="{BC5D9A63-2812-486D-AE9C-93D4A43D0D8C}"/>
              </a:ext>
            </a:extLst>
          </p:cNvPr>
          <p:cNvSpPr>
            <a:spLocks noGrp="1"/>
          </p:cNvSpPr>
          <p:nvPr>
            <p:ph type="body" sz="quarter" idx="3"/>
          </p:nvPr>
        </p:nvSpPr>
        <p:spPr/>
        <p:txBody>
          <a:bodyPr/>
          <a:lstStyle/>
          <a:p>
            <a:r>
              <a:rPr lang="en-US" dirty="0"/>
              <a:t>        Geospatial</a:t>
            </a:r>
          </a:p>
        </p:txBody>
      </p:sp>
      <p:pic>
        <p:nvPicPr>
          <p:cNvPr id="8" name="Content Placeholder 7">
            <a:extLst>
              <a:ext uri="{FF2B5EF4-FFF2-40B4-BE49-F238E27FC236}">
                <a16:creationId xmlns:a16="http://schemas.microsoft.com/office/drawing/2014/main" id="{2EE8FC89-4E7F-4F51-B949-8A2324427A04}"/>
              </a:ext>
            </a:extLst>
          </p:cNvPr>
          <p:cNvPicPr>
            <a:picLocks noGrp="1" noChangeAspect="1"/>
          </p:cNvPicPr>
          <p:nvPr>
            <p:ph sz="quarter" idx="4"/>
          </p:nvPr>
        </p:nvPicPr>
        <p:blipFill>
          <a:blip r:embed="rId3"/>
          <a:stretch>
            <a:fillRect/>
          </a:stretch>
        </p:blipFill>
        <p:spPr>
          <a:xfrm>
            <a:off x="7305675" y="3927475"/>
            <a:ext cx="3067050" cy="1495425"/>
          </a:xfrm>
          <a:prstGeom prst="rect">
            <a:avLst/>
          </a:prstGeom>
        </p:spPr>
      </p:pic>
    </p:spTree>
    <p:extLst>
      <p:ext uri="{BB962C8B-B14F-4D97-AF65-F5344CB8AC3E}">
        <p14:creationId xmlns:p14="http://schemas.microsoft.com/office/powerpoint/2010/main" val="423149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01F7-4E64-4A05-AD61-F6CD47B435CF}"/>
              </a:ext>
            </a:extLst>
          </p:cNvPr>
          <p:cNvSpPr>
            <a:spLocks noGrp="1"/>
          </p:cNvSpPr>
          <p:nvPr>
            <p:ph type="title"/>
          </p:nvPr>
        </p:nvSpPr>
        <p:spPr/>
        <p:txBody>
          <a:bodyPr/>
          <a:lstStyle/>
          <a:p>
            <a:r>
              <a:rPr lang="en-US" dirty="0"/>
              <a:t>Regional level commute mode breakdown</a:t>
            </a:r>
          </a:p>
        </p:txBody>
      </p:sp>
      <p:graphicFrame>
        <p:nvGraphicFramePr>
          <p:cNvPr id="6" name="Content Placeholder 5">
            <a:extLst>
              <a:ext uri="{FF2B5EF4-FFF2-40B4-BE49-F238E27FC236}">
                <a16:creationId xmlns:a16="http://schemas.microsoft.com/office/drawing/2014/main" id="{137F7844-39ED-45A5-95E5-B52C4F2CC1DF}"/>
              </a:ext>
            </a:extLst>
          </p:cNvPr>
          <p:cNvGraphicFramePr>
            <a:graphicFrameLocks noGrp="1"/>
          </p:cNvGraphicFramePr>
          <p:nvPr>
            <p:ph sz="half" idx="1"/>
            <p:extLst>
              <p:ext uri="{D42A27DB-BD31-4B8C-83A1-F6EECF244321}">
                <p14:modId xmlns:p14="http://schemas.microsoft.com/office/powerpoint/2010/main" val="2239268753"/>
              </p:ext>
            </p:extLst>
          </p:nvPr>
        </p:nvGraphicFramePr>
        <p:xfrm>
          <a:off x="1968788" y="2193925"/>
          <a:ext cx="1953855" cy="4437314"/>
        </p:xfrm>
        <a:graphic>
          <a:graphicData uri="http://schemas.openxmlformats.org/drawingml/2006/table">
            <a:tbl>
              <a:tblPr>
                <a:tableStyleId>{5C22544A-7EE6-4342-B048-85BDC9FD1C3A}</a:tableStyleId>
              </a:tblPr>
              <a:tblGrid>
                <a:gridCol w="949639">
                  <a:extLst>
                    <a:ext uri="{9D8B030D-6E8A-4147-A177-3AD203B41FA5}">
                      <a16:colId xmlns:a16="http://schemas.microsoft.com/office/drawing/2014/main" val="1047471430"/>
                    </a:ext>
                  </a:extLst>
                </a:gridCol>
                <a:gridCol w="460877">
                  <a:extLst>
                    <a:ext uri="{9D8B030D-6E8A-4147-A177-3AD203B41FA5}">
                      <a16:colId xmlns:a16="http://schemas.microsoft.com/office/drawing/2014/main" val="1318117774"/>
                    </a:ext>
                  </a:extLst>
                </a:gridCol>
                <a:gridCol w="543339">
                  <a:extLst>
                    <a:ext uri="{9D8B030D-6E8A-4147-A177-3AD203B41FA5}">
                      <a16:colId xmlns:a16="http://schemas.microsoft.com/office/drawing/2014/main" val="330179878"/>
                    </a:ext>
                  </a:extLst>
                </a:gridCol>
              </a:tblGrid>
              <a:tr h="193914">
                <a:tc>
                  <a:txBody>
                    <a:bodyPr/>
                    <a:lstStyle/>
                    <a:p>
                      <a:pPr algn="l" fontAlgn="b"/>
                      <a:r>
                        <a:rPr lang="en-US" sz="1100" u="none" strike="noStrike">
                          <a:effectLst/>
                        </a:rPr>
                        <a:t>PMODE</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l" fontAlgn="b"/>
                      <a:r>
                        <a:rPr lang="en-US" sz="1100" u="none" strike="noStrike">
                          <a:effectLst/>
                        </a:rPr>
                        <a:t>n</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l" fontAlgn="b"/>
                      <a:r>
                        <a:rPr lang="en-US" sz="1100" u="none" strike="noStrike">
                          <a:effectLst/>
                        </a:rPr>
                        <a:t>pct</a:t>
                      </a:r>
                      <a:endParaRPr lang="en-US" sz="1100" b="0" i="0" u="none" strike="noStrike">
                        <a:solidFill>
                          <a:srgbClr val="000000"/>
                        </a:solidFill>
                        <a:effectLst/>
                        <a:latin typeface="Calibri" panose="020F0502020204030204" pitchFamily="34" charset="0"/>
                      </a:endParaRPr>
                    </a:p>
                  </a:txBody>
                  <a:tcPr marL="9146" marR="9146" marT="9146" marB="0" anchor="b"/>
                </a:tc>
                <a:extLst>
                  <a:ext uri="{0D108BD9-81ED-4DB2-BD59-A6C34878D82A}">
                    <a16:rowId xmlns:a16="http://schemas.microsoft.com/office/drawing/2014/main" val="1419227315"/>
                  </a:ext>
                </a:extLst>
              </a:tr>
              <a:tr h="193914">
                <a:tc>
                  <a:txBody>
                    <a:bodyPr/>
                    <a:lstStyle/>
                    <a:p>
                      <a:pPr algn="l" fontAlgn="b"/>
                      <a:r>
                        <a:rPr lang="en-US" sz="1100" u="none" strike="noStrike">
                          <a:effectLst/>
                        </a:rPr>
                        <a:t>Auto Driver</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8905</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77.48%</a:t>
                      </a:r>
                      <a:endParaRPr lang="en-US" sz="1100" b="0" i="0" u="none" strike="noStrike">
                        <a:solidFill>
                          <a:srgbClr val="000000"/>
                        </a:solidFill>
                        <a:effectLst/>
                        <a:latin typeface="Calibri" panose="020F0502020204030204" pitchFamily="34" charset="0"/>
                      </a:endParaRPr>
                    </a:p>
                  </a:txBody>
                  <a:tcPr marL="9146" marR="9146" marT="9146" marB="0" anchor="b"/>
                </a:tc>
                <a:extLst>
                  <a:ext uri="{0D108BD9-81ED-4DB2-BD59-A6C34878D82A}">
                    <a16:rowId xmlns:a16="http://schemas.microsoft.com/office/drawing/2014/main" val="3934814489"/>
                  </a:ext>
                </a:extLst>
              </a:tr>
              <a:tr h="193914">
                <a:tc>
                  <a:txBody>
                    <a:bodyPr/>
                    <a:lstStyle/>
                    <a:p>
                      <a:pPr algn="l" fontAlgn="b"/>
                      <a:r>
                        <a:rPr lang="en-US" sz="1100" u="none" strike="noStrike">
                          <a:effectLst/>
                        </a:rPr>
                        <a:t>Railroad</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626</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5.45%</a:t>
                      </a:r>
                      <a:endParaRPr lang="en-US" sz="1100" b="0" i="0" u="none" strike="noStrike">
                        <a:solidFill>
                          <a:srgbClr val="000000"/>
                        </a:solidFill>
                        <a:effectLst/>
                        <a:latin typeface="Calibri" panose="020F0502020204030204" pitchFamily="34" charset="0"/>
                      </a:endParaRPr>
                    </a:p>
                  </a:txBody>
                  <a:tcPr marL="9146" marR="9146" marT="9146" marB="0" anchor="b"/>
                </a:tc>
                <a:extLst>
                  <a:ext uri="{0D108BD9-81ED-4DB2-BD59-A6C34878D82A}">
                    <a16:rowId xmlns:a16="http://schemas.microsoft.com/office/drawing/2014/main" val="1974306688"/>
                  </a:ext>
                </a:extLst>
              </a:tr>
              <a:tr h="193914">
                <a:tc>
                  <a:txBody>
                    <a:bodyPr/>
                    <a:lstStyle/>
                    <a:p>
                      <a:pPr algn="l" fontAlgn="b"/>
                      <a:r>
                        <a:rPr lang="en-US" sz="1100" u="none" strike="noStrike">
                          <a:effectLst/>
                        </a:rPr>
                        <a:t>Express Bus</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551</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4.79%</a:t>
                      </a:r>
                      <a:endParaRPr lang="en-US" sz="1100" b="0" i="0" u="none" strike="noStrike">
                        <a:solidFill>
                          <a:srgbClr val="000000"/>
                        </a:solidFill>
                        <a:effectLst/>
                        <a:latin typeface="Calibri" panose="020F0502020204030204" pitchFamily="34" charset="0"/>
                      </a:endParaRPr>
                    </a:p>
                  </a:txBody>
                  <a:tcPr marL="9146" marR="9146" marT="9146" marB="0" anchor="b"/>
                </a:tc>
                <a:extLst>
                  <a:ext uri="{0D108BD9-81ED-4DB2-BD59-A6C34878D82A}">
                    <a16:rowId xmlns:a16="http://schemas.microsoft.com/office/drawing/2014/main" val="16373773"/>
                  </a:ext>
                </a:extLst>
              </a:tr>
              <a:tr h="365120">
                <a:tc>
                  <a:txBody>
                    <a:bodyPr/>
                    <a:lstStyle/>
                    <a:p>
                      <a:pPr algn="l" fontAlgn="b"/>
                      <a:r>
                        <a:rPr lang="en-US" sz="1100" u="none" strike="noStrike">
                          <a:effectLst/>
                        </a:rPr>
                        <a:t>Auto Passenger</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382</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3.32%</a:t>
                      </a:r>
                      <a:endParaRPr lang="en-US" sz="1100" b="0" i="0" u="none" strike="noStrike">
                        <a:solidFill>
                          <a:srgbClr val="000000"/>
                        </a:solidFill>
                        <a:effectLst/>
                        <a:latin typeface="Calibri" panose="020F0502020204030204" pitchFamily="34" charset="0"/>
                      </a:endParaRPr>
                    </a:p>
                  </a:txBody>
                  <a:tcPr marL="9146" marR="9146" marT="9146" marB="0" anchor="b"/>
                </a:tc>
                <a:extLst>
                  <a:ext uri="{0D108BD9-81ED-4DB2-BD59-A6C34878D82A}">
                    <a16:rowId xmlns:a16="http://schemas.microsoft.com/office/drawing/2014/main" val="478945651"/>
                  </a:ext>
                </a:extLst>
              </a:tr>
              <a:tr h="193914">
                <a:tc>
                  <a:txBody>
                    <a:bodyPr/>
                    <a:lstStyle/>
                    <a:p>
                      <a:pPr algn="l" fontAlgn="b"/>
                      <a:r>
                        <a:rPr lang="en-US" sz="1100" u="none" strike="noStrike">
                          <a:effectLst/>
                        </a:rPr>
                        <a:t>PATH Train</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287</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2.50%</a:t>
                      </a:r>
                      <a:endParaRPr lang="en-US" sz="1100" b="0" i="0" u="none" strike="noStrike">
                        <a:solidFill>
                          <a:srgbClr val="000000"/>
                        </a:solidFill>
                        <a:effectLst/>
                        <a:latin typeface="Calibri" panose="020F0502020204030204" pitchFamily="34" charset="0"/>
                      </a:endParaRPr>
                    </a:p>
                  </a:txBody>
                  <a:tcPr marL="9146" marR="9146" marT="9146" marB="0" anchor="b"/>
                </a:tc>
                <a:extLst>
                  <a:ext uri="{0D108BD9-81ED-4DB2-BD59-A6C34878D82A}">
                    <a16:rowId xmlns:a16="http://schemas.microsoft.com/office/drawing/2014/main" val="289453851"/>
                  </a:ext>
                </a:extLst>
              </a:tr>
              <a:tr h="193914">
                <a:tc>
                  <a:txBody>
                    <a:bodyPr/>
                    <a:lstStyle/>
                    <a:p>
                      <a:pPr algn="l" fontAlgn="b"/>
                      <a:r>
                        <a:rPr lang="en-US" sz="1100" u="none" strike="noStrike">
                          <a:effectLst/>
                        </a:rPr>
                        <a:t>Walk</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208</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1.81%</a:t>
                      </a:r>
                      <a:endParaRPr lang="en-US" sz="1100" b="0" i="0" u="none" strike="noStrike">
                        <a:solidFill>
                          <a:srgbClr val="000000"/>
                        </a:solidFill>
                        <a:effectLst/>
                        <a:latin typeface="Calibri" panose="020F0502020204030204" pitchFamily="34" charset="0"/>
                      </a:endParaRPr>
                    </a:p>
                  </a:txBody>
                  <a:tcPr marL="9146" marR="9146" marT="9146" marB="0" anchor="b"/>
                </a:tc>
                <a:extLst>
                  <a:ext uri="{0D108BD9-81ED-4DB2-BD59-A6C34878D82A}">
                    <a16:rowId xmlns:a16="http://schemas.microsoft.com/office/drawing/2014/main" val="2353909177"/>
                  </a:ext>
                </a:extLst>
              </a:tr>
              <a:tr h="193914">
                <a:tc>
                  <a:txBody>
                    <a:bodyPr/>
                    <a:lstStyle/>
                    <a:p>
                      <a:pPr algn="l" fontAlgn="b"/>
                      <a:r>
                        <a:rPr lang="en-US" sz="1100" u="none" strike="noStrike">
                          <a:effectLst/>
                        </a:rPr>
                        <a:t>Local Bus</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177</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1.54%</a:t>
                      </a:r>
                      <a:endParaRPr lang="en-US" sz="1100" b="0" i="0" u="none" strike="noStrike">
                        <a:solidFill>
                          <a:srgbClr val="000000"/>
                        </a:solidFill>
                        <a:effectLst/>
                        <a:latin typeface="Calibri" panose="020F0502020204030204" pitchFamily="34" charset="0"/>
                      </a:endParaRPr>
                    </a:p>
                  </a:txBody>
                  <a:tcPr marL="9146" marR="9146" marT="9146" marB="0" anchor="b"/>
                </a:tc>
                <a:extLst>
                  <a:ext uri="{0D108BD9-81ED-4DB2-BD59-A6C34878D82A}">
                    <a16:rowId xmlns:a16="http://schemas.microsoft.com/office/drawing/2014/main" val="717237472"/>
                  </a:ext>
                </a:extLst>
              </a:tr>
              <a:tr h="193914">
                <a:tc>
                  <a:txBody>
                    <a:bodyPr/>
                    <a:lstStyle/>
                    <a:p>
                      <a:pPr algn="l" fontAlgn="b"/>
                      <a:r>
                        <a:rPr lang="en-US" sz="1100" u="none" strike="noStrike">
                          <a:effectLst/>
                        </a:rPr>
                        <a:t>Light Rail</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68</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0.59%</a:t>
                      </a:r>
                      <a:endParaRPr lang="en-US" sz="1100" b="0" i="0" u="none" strike="noStrike">
                        <a:solidFill>
                          <a:srgbClr val="000000"/>
                        </a:solidFill>
                        <a:effectLst/>
                        <a:latin typeface="Calibri" panose="020F0502020204030204" pitchFamily="34" charset="0"/>
                      </a:endParaRPr>
                    </a:p>
                  </a:txBody>
                  <a:tcPr marL="9146" marR="9146" marT="9146" marB="0" anchor="b"/>
                </a:tc>
                <a:extLst>
                  <a:ext uri="{0D108BD9-81ED-4DB2-BD59-A6C34878D82A}">
                    <a16:rowId xmlns:a16="http://schemas.microsoft.com/office/drawing/2014/main" val="4050738863"/>
                  </a:ext>
                </a:extLst>
              </a:tr>
              <a:tr h="193914">
                <a:tc>
                  <a:txBody>
                    <a:bodyPr/>
                    <a:lstStyle/>
                    <a:p>
                      <a:pPr algn="l" fontAlgn="b"/>
                      <a:r>
                        <a:rPr lang="en-US" sz="1100" u="none" strike="noStrike">
                          <a:effectLst/>
                        </a:rPr>
                        <a:t>Ferry</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67</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0.58%</a:t>
                      </a:r>
                      <a:endParaRPr lang="en-US" sz="1100" b="0" i="0" u="none" strike="noStrike">
                        <a:solidFill>
                          <a:srgbClr val="000000"/>
                        </a:solidFill>
                        <a:effectLst/>
                        <a:latin typeface="Calibri" panose="020F0502020204030204" pitchFamily="34" charset="0"/>
                      </a:endParaRPr>
                    </a:p>
                  </a:txBody>
                  <a:tcPr marL="9146" marR="9146" marT="9146" marB="0" anchor="b"/>
                </a:tc>
                <a:extLst>
                  <a:ext uri="{0D108BD9-81ED-4DB2-BD59-A6C34878D82A}">
                    <a16:rowId xmlns:a16="http://schemas.microsoft.com/office/drawing/2014/main" val="156231320"/>
                  </a:ext>
                </a:extLst>
              </a:tr>
              <a:tr h="193914">
                <a:tc>
                  <a:txBody>
                    <a:bodyPr/>
                    <a:lstStyle/>
                    <a:p>
                      <a:pPr algn="l" fontAlgn="b"/>
                      <a:r>
                        <a:rPr lang="en-US" sz="1100" u="none" strike="noStrike">
                          <a:effectLst/>
                        </a:rPr>
                        <a:t>Carpool</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42</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0.37%</a:t>
                      </a:r>
                      <a:endParaRPr lang="en-US" sz="1100" b="0" i="0" u="none" strike="noStrike">
                        <a:solidFill>
                          <a:srgbClr val="000000"/>
                        </a:solidFill>
                        <a:effectLst/>
                        <a:latin typeface="Calibri" panose="020F0502020204030204" pitchFamily="34" charset="0"/>
                      </a:endParaRPr>
                    </a:p>
                  </a:txBody>
                  <a:tcPr marL="9146" marR="9146" marT="9146" marB="0" anchor="b"/>
                </a:tc>
                <a:extLst>
                  <a:ext uri="{0D108BD9-81ED-4DB2-BD59-A6C34878D82A}">
                    <a16:rowId xmlns:a16="http://schemas.microsoft.com/office/drawing/2014/main" val="4215362386"/>
                  </a:ext>
                </a:extLst>
              </a:tr>
              <a:tr h="193914">
                <a:tc>
                  <a:txBody>
                    <a:bodyPr/>
                    <a:lstStyle/>
                    <a:p>
                      <a:pPr algn="l" fontAlgn="b"/>
                      <a:r>
                        <a:rPr lang="en-US" sz="1100" u="none" strike="noStrike">
                          <a:effectLst/>
                        </a:rPr>
                        <a:t>Taxi</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41</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0.36%</a:t>
                      </a:r>
                      <a:endParaRPr lang="en-US" sz="1100" b="0" i="0" u="none" strike="noStrike">
                        <a:solidFill>
                          <a:srgbClr val="000000"/>
                        </a:solidFill>
                        <a:effectLst/>
                        <a:latin typeface="Calibri" panose="020F0502020204030204" pitchFamily="34" charset="0"/>
                      </a:endParaRPr>
                    </a:p>
                  </a:txBody>
                  <a:tcPr marL="9146" marR="9146" marT="9146" marB="0" anchor="b"/>
                </a:tc>
                <a:extLst>
                  <a:ext uri="{0D108BD9-81ED-4DB2-BD59-A6C34878D82A}">
                    <a16:rowId xmlns:a16="http://schemas.microsoft.com/office/drawing/2014/main" val="3679584625"/>
                  </a:ext>
                </a:extLst>
              </a:tr>
              <a:tr h="193914">
                <a:tc>
                  <a:txBody>
                    <a:bodyPr/>
                    <a:lstStyle/>
                    <a:p>
                      <a:pPr algn="l" fontAlgn="b"/>
                      <a:r>
                        <a:rPr lang="en-US" sz="1100" u="none" strike="noStrike" dirty="0">
                          <a:effectLst/>
                        </a:rPr>
                        <a:t>Bike</a:t>
                      </a:r>
                      <a:endParaRPr lang="en-US" sz="1100" b="0" i="0" u="none" strike="noStrike" dirty="0">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36</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0.31%</a:t>
                      </a:r>
                      <a:endParaRPr lang="en-US" sz="1100" b="0" i="0" u="none" strike="noStrike">
                        <a:solidFill>
                          <a:srgbClr val="000000"/>
                        </a:solidFill>
                        <a:effectLst/>
                        <a:latin typeface="Calibri" panose="020F0502020204030204" pitchFamily="34" charset="0"/>
                      </a:endParaRPr>
                    </a:p>
                  </a:txBody>
                  <a:tcPr marL="9146" marR="9146" marT="9146" marB="0" anchor="b"/>
                </a:tc>
                <a:extLst>
                  <a:ext uri="{0D108BD9-81ED-4DB2-BD59-A6C34878D82A}">
                    <a16:rowId xmlns:a16="http://schemas.microsoft.com/office/drawing/2014/main" val="2321182822"/>
                  </a:ext>
                </a:extLst>
              </a:tr>
              <a:tr h="193914">
                <a:tc>
                  <a:txBody>
                    <a:bodyPr/>
                    <a:lstStyle/>
                    <a:p>
                      <a:pPr algn="l" fontAlgn="b"/>
                      <a:r>
                        <a:rPr lang="en-US" sz="1100" u="none" strike="noStrike">
                          <a:effectLst/>
                        </a:rPr>
                        <a:t>Subway</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0.22%</a:t>
                      </a:r>
                      <a:endParaRPr lang="en-US" sz="1100" b="0" i="0" u="none" strike="noStrike">
                        <a:solidFill>
                          <a:srgbClr val="000000"/>
                        </a:solidFill>
                        <a:effectLst/>
                        <a:latin typeface="Calibri" panose="020F0502020204030204" pitchFamily="34" charset="0"/>
                      </a:endParaRPr>
                    </a:p>
                  </a:txBody>
                  <a:tcPr marL="9146" marR="9146" marT="9146" marB="0" anchor="b"/>
                </a:tc>
                <a:extLst>
                  <a:ext uri="{0D108BD9-81ED-4DB2-BD59-A6C34878D82A}">
                    <a16:rowId xmlns:a16="http://schemas.microsoft.com/office/drawing/2014/main" val="1484907317"/>
                  </a:ext>
                </a:extLst>
              </a:tr>
              <a:tr h="193914">
                <a:tc>
                  <a:txBody>
                    <a:bodyPr/>
                    <a:lstStyle/>
                    <a:p>
                      <a:pPr algn="l" fontAlgn="b"/>
                      <a:r>
                        <a:rPr lang="en-US" sz="1100" u="none" strike="noStrike">
                          <a:effectLst/>
                        </a:rPr>
                        <a:t>Shuttle Bus</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0.17%</a:t>
                      </a:r>
                      <a:endParaRPr lang="en-US" sz="1100" b="0" i="0" u="none" strike="noStrike">
                        <a:solidFill>
                          <a:srgbClr val="000000"/>
                        </a:solidFill>
                        <a:effectLst/>
                        <a:latin typeface="Calibri" panose="020F0502020204030204" pitchFamily="34" charset="0"/>
                      </a:endParaRPr>
                    </a:p>
                  </a:txBody>
                  <a:tcPr marL="9146" marR="9146" marT="9146" marB="0" anchor="b"/>
                </a:tc>
                <a:extLst>
                  <a:ext uri="{0D108BD9-81ED-4DB2-BD59-A6C34878D82A}">
                    <a16:rowId xmlns:a16="http://schemas.microsoft.com/office/drawing/2014/main" val="3565149715"/>
                  </a:ext>
                </a:extLst>
              </a:tr>
              <a:tr h="193914">
                <a:tc>
                  <a:txBody>
                    <a:bodyPr/>
                    <a:lstStyle/>
                    <a:p>
                      <a:pPr algn="l" fontAlgn="b"/>
                      <a:r>
                        <a:rPr lang="en-US" sz="1100" u="none" strike="noStrike">
                          <a:effectLst/>
                        </a:rPr>
                        <a:t>For-Hire Van</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0.14%</a:t>
                      </a:r>
                      <a:endParaRPr lang="en-US" sz="1100" b="0" i="0" u="none" strike="noStrike">
                        <a:solidFill>
                          <a:srgbClr val="000000"/>
                        </a:solidFill>
                        <a:effectLst/>
                        <a:latin typeface="Calibri" panose="020F0502020204030204" pitchFamily="34" charset="0"/>
                      </a:endParaRPr>
                    </a:p>
                  </a:txBody>
                  <a:tcPr marL="9146" marR="9146" marT="9146" marB="0" anchor="b"/>
                </a:tc>
                <a:extLst>
                  <a:ext uri="{0D108BD9-81ED-4DB2-BD59-A6C34878D82A}">
                    <a16:rowId xmlns:a16="http://schemas.microsoft.com/office/drawing/2014/main" val="379159734"/>
                  </a:ext>
                </a:extLst>
              </a:tr>
              <a:tr h="193914">
                <a:tc>
                  <a:txBody>
                    <a:bodyPr/>
                    <a:lstStyle/>
                    <a:p>
                      <a:pPr algn="l" fontAlgn="b"/>
                      <a:r>
                        <a:rPr lang="en-US" sz="1100" u="none" strike="noStrike">
                          <a:effectLst/>
                        </a:rPr>
                        <a:t>Charter Bus</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0.10%</a:t>
                      </a:r>
                      <a:endParaRPr lang="en-US" sz="1100" b="0" i="0" u="none" strike="noStrike">
                        <a:solidFill>
                          <a:srgbClr val="000000"/>
                        </a:solidFill>
                        <a:effectLst/>
                        <a:latin typeface="Calibri" panose="020F0502020204030204" pitchFamily="34" charset="0"/>
                      </a:endParaRPr>
                    </a:p>
                  </a:txBody>
                  <a:tcPr marL="9146" marR="9146" marT="9146" marB="0" anchor="b"/>
                </a:tc>
                <a:extLst>
                  <a:ext uri="{0D108BD9-81ED-4DB2-BD59-A6C34878D82A}">
                    <a16:rowId xmlns:a16="http://schemas.microsoft.com/office/drawing/2014/main" val="2168492199"/>
                  </a:ext>
                </a:extLst>
              </a:tr>
              <a:tr h="193914">
                <a:tc>
                  <a:txBody>
                    <a:bodyPr/>
                    <a:lstStyle/>
                    <a:p>
                      <a:pPr algn="l" fontAlgn="b"/>
                      <a:r>
                        <a:rPr lang="en-US" sz="1100" u="none" strike="noStrike">
                          <a:effectLst/>
                        </a:rPr>
                        <a:t>Limo</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9146" marR="9146" marT="9146" marB="0" anchor="b"/>
                </a:tc>
                <a:extLst>
                  <a:ext uri="{0D108BD9-81ED-4DB2-BD59-A6C34878D82A}">
                    <a16:rowId xmlns:a16="http://schemas.microsoft.com/office/drawing/2014/main" val="3419265151"/>
                  </a:ext>
                </a:extLst>
              </a:tr>
              <a:tr h="193914">
                <a:tc>
                  <a:txBody>
                    <a:bodyPr/>
                    <a:lstStyle/>
                    <a:p>
                      <a:pPr algn="l" fontAlgn="b"/>
                      <a:r>
                        <a:rPr lang="en-US" sz="1100" u="none" strike="noStrike">
                          <a:effectLst/>
                        </a:rPr>
                        <a:t>Paratransit</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9146" marR="9146" marT="9146" marB="0" anchor="b"/>
                </a:tc>
                <a:extLst>
                  <a:ext uri="{0D108BD9-81ED-4DB2-BD59-A6C34878D82A}">
                    <a16:rowId xmlns:a16="http://schemas.microsoft.com/office/drawing/2014/main" val="930147747"/>
                  </a:ext>
                </a:extLst>
              </a:tr>
              <a:tr h="193914">
                <a:tc>
                  <a:txBody>
                    <a:bodyPr/>
                    <a:lstStyle/>
                    <a:p>
                      <a:pPr algn="l" fontAlgn="b"/>
                      <a:r>
                        <a:rPr lang="en-US" sz="1100" u="none" strike="noStrike">
                          <a:effectLst/>
                        </a:rPr>
                        <a:t>Other</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9146" marR="9146" marT="9146" marB="0" anchor="b"/>
                </a:tc>
                <a:extLst>
                  <a:ext uri="{0D108BD9-81ED-4DB2-BD59-A6C34878D82A}">
                    <a16:rowId xmlns:a16="http://schemas.microsoft.com/office/drawing/2014/main" val="1605595052"/>
                  </a:ext>
                </a:extLst>
              </a:tr>
              <a:tr h="193914">
                <a:tc>
                  <a:txBody>
                    <a:bodyPr/>
                    <a:lstStyle/>
                    <a:p>
                      <a:pPr algn="l" fontAlgn="b"/>
                      <a:r>
                        <a:rPr lang="en-US" sz="1100" u="none" strike="noStrike">
                          <a:effectLst/>
                        </a:rPr>
                        <a:t>School Bus</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0.05%</a:t>
                      </a:r>
                      <a:endParaRPr lang="en-US" sz="1100" b="0" i="0" u="none" strike="noStrike">
                        <a:solidFill>
                          <a:srgbClr val="000000"/>
                        </a:solidFill>
                        <a:effectLst/>
                        <a:latin typeface="Calibri" panose="020F0502020204030204" pitchFamily="34" charset="0"/>
                      </a:endParaRPr>
                    </a:p>
                  </a:txBody>
                  <a:tcPr marL="9146" marR="9146" marT="9146" marB="0" anchor="b"/>
                </a:tc>
                <a:extLst>
                  <a:ext uri="{0D108BD9-81ED-4DB2-BD59-A6C34878D82A}">
                    <a16:rowId xmlns:a16="http://schemas.microsoft.com/office/drawing/2014/main" val="3299104930"/>
                  </a:ext>
                </a:extLst>
              </a:tr>
              <a:tr h="193914">
                <a:tc>
                  <a:txBody>
                    <a:bodyPr/>
                    <a:lstStyle/>
                    <a:p>
                      <a:pPr algn="l" fontAlgn="b"/>
                      <a:r>
                        <a:rPr lang="en-US" sz="1100" u="none" strike="noStrike">
                          <a:effectLst/>
                        </a:rPr>
                        <a:t>Motorcycle</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146" marR="9146" marT="9146" marB="0" anchor="b"/>
                </a:tc>
                <a:tc>
                  <a:txBody>
                    <a:bodyPr/>
                    <a:lstStyle/>
                    <a:p>
                      <a:pPr algn="r" fontAlgn="b"/>
                      <a:r>
                        <a:rPr lang="en-US" sz="1100" u="none" strike="noStrike" dirty="0">
                          <a:effectLst/>
                        </a:rPr>
                        <a:t>0.03%</a:t>
                      </a:r>
                      <a:endParaRPr lang="en-US" sz="1100" b="0" i="0" u="none" strike="noStrike" dirty="0">
                        <a:solidFill>
                          <a:srgbClr val="000000"/>
                        </a:solidFill>
                        <a:effectLst/>
                        <a:latin typeface="Calibri" panose="020F0502020204030204" pitchFamily="34" charset="0"/>
                      </a:endParaRPr>
                    </a:p>
                  </a:txBody>
                  <a:tcPr marL="9146" marR="9146" marT="9146" marB="0" anchor="b"/>
                </a:tc>
                <a:extLst>
                  <a:ext uri="{0D108BD9-81ED-4DB2-BD59-A6C34878D82A}">
                    <a16:rowId xmlns:a16="http://schemas.microsoft.com/office/drawing/2014/main" val="75933506"/>
                  </a:ext>
                </a:extLst>
              </a:tr>
            </a:tbl>
          </a:graphicData>
        </a:graphic>
      </p:graphicFrame>
      <p:pic>
        <p:nvPicPr>
          <p:cNvPr id="7" name="Content Placeholder 6">
            <a:extLst>
              <a:ext uri="{FF2B5EF4-FFF2-40B4-BE49-F238E27FC236}">
                <a16:creationId xmlns:a16="http://schemas.microsoft.com/office/drawing/2014/main" id="{797183CC-D710-4065-92C5-5BA2D1C86243}"/>
              </a:ext>
            </a:extLst>
          </p:cNvPr>
          <p:cNvPicPr>
            <a:picLocks noGrp="1" noChangeAspect="1"/>
          </p:cNvPicPr>
          <p:nvPr>
            <p:ph sz="half" idx="2"/>
          </p:nvPr>
        </p:nvPicPr>
        <p:blipFill>
          <a:blip r:embed="rId2"/>
          <a:stretch>
            <a:fillRect/>
          </a:stretch>
        </p:blipFill>
        <p:spPr>
          <a:xfrm>
            <a:off x="6096001" y="2193925"/>
            <a:ext cx="5168348" cy="4437305"/>
          </a:xfrm>
          <a:prstGeom prst="rect">
            <a:avLst/>
          </a:prstGeom>
        </p:spPr>
      </p:pic>
    </p:spTree>
    <p:extLst>
      <p:ext uri="{BB962C8B-B14F-4D97-AF65-F5344CB8AC3E}">
        <p14:creationId xmlns:p14="http://schemas.microsoft.com/office/powerpoint/2010/main" val="407374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5A433-6E90-4F8C-B501-0891B03E5D29}"/>
              </a:ext>
            </a:extLst>
          </p:cNvPr>
          <p:cNvSpPr>
            <a:spLocks noGrp="1"/>
          </p:cNvSpPr>
          <p:nvPr>
            <p:ph type="title"/>
          </p:nvPr>
        </p:nvSpPr>
        <p:spPr/>
        <p:txBody>
          <a:bodyPr/>
          <a:lstStyle/>
          <a:p>
            <a:r>
              <a:rPr lang="en-US" dirty="0"/>
              <a:t>Commute mode breakdown by county</a:t>
            </a:r>
          </a:p>
        </p:txBody>
      </p:sp>
      <p:pic>
        <p:nvPicPr>
          <p:cNvPr id="5" name="Content Placeholder 4">
            <a:extLst>
              <a:ext uri="{FF2B5EF4-FFF2-40B4-BE49-F238E27FC236}">
                <a16:creationId xmlns:a16="http://schemas.microsoft.com/office/drawing/2014/main" id="{302F50A9-80A5-4ECC-9D7F-20FE5E8F58A1}"/>
              </a:ext>
            </a:extLst>
          </p:cNvPr>
          <p:cNvPicPr>
            <a:picLocks noGrp="1" noChangeAspect="1"/>
          </p:cNvPicPr>
          <p:nvPr>
            <p:ph idx="1"/>
          </p:nvPr>
        </p:nvPicPr>
        <p:blipFill>
          <a:blip r:embed="rId2"/>
          <a:stretch>
            <a:fillRect/>
          </a:stretch>
        </p:blipFill>
        <p:spPr>
          <a:xfrm>
            <a:off x="5632174" y="863324"/>
            <a:ext cx="5512904" cy="5512904"/>
          </a:xfrm>
          <a:prstGeom prst="rect">
            <a:avLst/>
          </a:prstGeom>
        </p:spPr>
      </p:pic>
    </p:spTree>
    <p:extLst>
      <p:ext uri="{BB962C8B-B14F-4D97-AF65-F5344CB8AC3E}">
        <p14:creationId xmlns:p14="http://schemas.microsoft.com/office/powerpoint/2010/main" val="3533391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4C46-EA32-40B1-AAA6-518A3621FD52}"/>
              </a:ext>
            </a:extLst>
          </p:cNvPr>
          <p:cNvSpPr>
            <a:spLocks noGrp="1"/>
          </p:cNvSpPr>
          <p:nvPr>
            <p:ph type="title"/>
          </p:nvPr>
        </p:nvSpPr>
        <p:spPr/>
        <p:txBody>
          <a:bodyPr>
            <a:normAutofit fontScale="90000"/>
          </a:bodyPr>
          <a:lstStyle/>
          <a:p>
            <a:r>
              <a:rPr lang="en-US" dirty="0"/>
              <a:t>Statistical analysis on percentage of automotive commuters</a:t>
            </a:r>
          </a:p>
        </p:txBody>
      </p:sp>
      <p:sp>
        <p:nvSpPr>
          <p:cNvPr id="3" name="Content Placeholder 2">
            <a:extLst>
              <a:ext uri="{FF2B5EF4-FFF2-40B4-BE49-F238E27FC236}">
                <a16:creationId xmlns:a16="http://schemas.microsoft.com/office/drawing/2014/main" id="{C51BF06D-08D7-4E3A-A9E1-5141702EFD78}"/>
              </a:ext>
            </a:extLst>
          </p:cNvPr>
          <p:cNvSpPr>
            <a:spLocks noGrp="1"/>
          </p:cNvSpPr>
          <p:nvPr>
            <p:ph idx="1"/>
          </p:nvPr>
        </p:nvSpPr>
        <p:spPr/>
        <p:txBody>
          <a:bodyPr/>
          <a:lstStyle/>
          <a:p>
            <a:r>
              <a:rPr lang="en-US" dirty="0"/>
              <a:t>Current number of towns in data set: 335</a:t>
            </a:r>
          </a:p>
          <a:p>
            <a:r>
              <a:rPr lang="en-US" dirty="0"/>
              <a:t>25</a:t>
            </a:r>
            <a:r>
              <a:rPr lang="en-US" baseline="30000" dirty="0"/>
              <a:t>th</a:t>
            </a:r>
            <a:r>
              <a:rPr lang="en-US" dirty="0"/>
              <a:t> percentile automotive commuting percentage among towns: 80%</a:t>
            </a:r>
          </a:p>
          <a:p>
            <a:r>
              <a:rPr lang="en-US" dirty="0"/>
              <a:t>50</a:t>
            </a:r>
            <a:r>
              <a:rPr lang="en-US" baseline="30000" dirty="0"/>
              <a:t>th</a:t>
            </a:r>
            <a:r>
              <a:rPr lang="en-US" dirty="0"/>
              <a:t> percentile: 87.11%</a:t>
            </a:r>
          </a:p>
          <a:p>
            <a:r>
              <a:rPr lang="en-US" dirty="0"/>
              <a:t>75</a:t>
            </a:r>
            <a:r>
              <a:rPr lang="en-US" baseline="30000" dirty="0"/>
              <a:t>th</a:t>
            </a:r>
            <a:r>
              <a:rPr lang="en-US" dirty="0"/>
              <a:t> &amp; 100</a:t>
            </a:r>
            <a:r>
              <a:rPr lang="en-US" baseline="30000" dirty="0"/>
              <a:t>th</a:t>
            </a:r>
            <a:r>
              <a:rPr lang="en-US" dirty="0"/>
              <a:t> percentile: 100%</a:t>
            </a:r>
          </a:p>
          <a:p>
            <a:r>
              <a:rPr lang="en-US" dirty="0"/>
              <a:t>Minimum: 18.03% (Hoboken)</a:t>
            </a:r>
          </a:p>
          <a:p>
            <a:r>
              <a:rPr lang="en-US" dirty="0"/>
              <a:t>Maximum: 100% (Tie among many towns)</a:t>
            </a:r>
          </a:p>
        </p:txBody>
      </p:sp>
    </p:spTree>
    <p:extLst>
      <p:ext uri="{BB962C8B-B14F-4D97-AF65-F5344CB8AC3E}">
        <p14:creationId xmlns:p14="http://schemas.microsoft.com/office/powerpoint/2010/main" val="222127687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TM04033937[[fn=Vapor Trail]]</Template>
  <TotalTime>373</TotalTime>
  <Words>2988</Words>
  <Application>Microsoft Office PowerPoint</Application>
  <PresentationFormat>Widescreen</PresentationFormat>
  <Paragraphs>330</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Century Gothic</vt:lpstr>
      <vt:lpstr>Vapor Trail</vt:lpstr>
      <vt:lpstr>DATA SCI 8680 BIG DATA ANALYSIS CASE STUDY: NEW JERSEY TRAVEL PATTERNS</vt:lpstr>
      <vt:lpstr>Mission Statement</vt:lpstr>
      <vt:lpstr>Main Data Source</vt:lpstr>
      <vt:lpstr>Data sets included with and related to travel survey data</vt:lpstr>
      <vt:lpstr>Acquired Geospatial Data</vt:lpstr>
      <vt:lpstr>Tools of analysis</vt:lpstr>
      <vt:lpstr>Regional level commute mode breakdown</vt:lpstr>
      <vt:lpstr>Commute mode breakdown by county</vt:lpstr>
      <vt:lpstr>Statistical analysis on percentage of automotive commuters</vt:lpstr>
      <vt:lpstr>Geospatial analysis- access to transit</vt:lpstr>
      <vt:lpstr>Towns in the region within five miles of any mass transit</vt:lpstr>
      <vt:lpstr>Towns in the region within five miles of commuter rail service</vt:lpstr>
      <vt:lpstr>Completing our list of towns</vt:lpstr>
      <vt:lpstr>Attempts at data modeling</vt:lpstr>
      <vt:lpstr>Why it didn’t work</vt:lpstr>
      <vt:lpstr>Origin destination analysis</vt:lpstr>
      <vt:lpstr>Geospatial data preparation</vt:lpstr>
      <vt:lpstr>Mapping of origin destination data</vt:lpstr>
      <vt:lpstr>Mapping of origin destination data</vt:lpstr>
      <vt:lpstr>Destinations within walking distance by county</vt:lpstr>
      <vt:lpstr>Destinations within shuttle distance by county</vt:lpstr>
      <vt:lpstr>Bergen County</vt:lpstr>
      <vt:lpstr>Essex County</vt:lpstr>
      <vt:lpstr>Hudson County</vt:lpstr>
      <vt:lpstr>hunterdon County</vt:lpstr>
      <vt:lpstr>middlesex County</vt:lpstr>
      <vt:lpstr>monmouth County</vt:lpstr>
      <vt:lpstr>morris County</vt:lpstr>
      <vt:lpstr>ocean County</vt:lpstr>
      <vt:lpstr>passaic County</vt:lpstr>
      <vt:lpstr>somerset County</vt:lpstr>
      <vt:lpstr>sussex County</vt:lpstr>
      <vt:lpstr>union County</vt:lpstr>
      <vt:lpstr>Warren county</vt:lpstr>
      <vt:lpstr>How to make sense of it</vt:lpstr>
      <vt:lpstr>Final steps in the analysis</vt:lpstr>
      <vt:lpstr>Final steps in the analysis</vt:lpstr>
      <vt:lpstr>Analytically derived list of towns to be targeted (Total of 21)</vt:lpstr>
      <vt:lpstr>PowerPoint Presentation</vt:lpstr>
      <vt:lpstr>PowerPoint Presentation</vt:lpstr>
      <vt:lpstr>Criteria for selection</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 8680 BIG DATA ANALYSIS CASE STUDY: NEW JERSEY TRAVEL PATTERNS</dc:title>
  <dc:creator>Adam Klein</dc:creator>
  <cp:lastModifiedBy>Adam Klein</cp:lastModifiedBy>
  <cp:revision>27</cp:revision>
  <dcterms:created xsi:type="dcterms:W3CDTF">2018-07-25T23:08:56Z</dcterms:created>
  <dcterms:modified xsi:type="dcterms:W3CDTF">2018-07-27T00:24:29Z</dcterms:modified>
</cp:coreProperties>
</file>