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86" r:id="rId7"/>
    <p:sldId id="263" r:id="rId8"/>
    <p:sldId id="260" r:id="rId9"/>
    <p:sldId id="264" r:id="rId10"/>
    <p:sldId id="277" r:id="rId11"/>
    <p:sldId id="267" r:id="rId12"/>
    <p:sldId id="272" r:id="rId13"/>
    <p:sldId id="285" r:id="rId14"/>
    <p:sldId id="278" r:id="rId15"/>
    <p:sldId id="304" r:id="rId16"/>
    <p:sldId id="291" r:id="rId17"/>
    <p:sldId id="292" r:id="rId18"/>
    <p:sldId id="293" r:id="rId19"/>
    <p:sldId id="294" r:id="rId20"/>
    <p:sldId id="295" r:id="rId21"/>
    <p:sldId id="306" r:id="rId22"/>
    <p:sldId id="288" r:id="rId23"/>
    <p:sldId id="279" r:id="rId24"/>
    <p:sldId id="280" r:id="rId25"/>
    <p:sldId id="289" r:id="rId26"/>
    <p:sldId id="273" r:id="rId27"/>
    <p:sldId id="296" r:id="rId28"/>
    <p:sldId id="290" r:id="rId29"/>
    <p:sldId id="297" r:id="rId30"/>
    <p:sldId id="298" r:id="rId31"/>
    <p:sldId id="299" r:id="rId32"/>
    <p:sldId id="303" r:id="rId33"/>
    <p:sldId id="302" r:id="rId34"/>
    <p:sldId id="274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7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0.01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0.51</c:v>
                </c:pt>
                <c:pt idx="4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D-4A52-93C1-392114CF6B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 of Class Experiences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0.06</c:v>
                </c:pt>
                <c:pt idx="2">
                  <c:v>0.12</c:v>
                </c:pt>
                <c:pt idx="3">
                  <c:v>0.42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D-4A52-93C1-392114CF6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88464"/>
        <c:axId val="95788072"/>
      </c:barChart>
      <c:catAx>
        <c:axId val="9578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072"/>
        <c:crosses val="autoZero"/>
        <c:auto val="1"/>
        <c:lblAlgn val="ctr"/>
        <c:lblOffset val="100"/>
        <c:noMultiLvlLbl val="0"/>
      </c:catAx>
      <c:valAx>
        <c:axId val="95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0.05612</cdr:y>
    </cdr:from>
    <cdr:to>
      <cdr:x>0.64352</cdr:x>
      <cdr:y>0.6061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78946"/>
          <a:ext cx="4610100" cy="27336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80% Satisfied with Out of Class Experiences</a:t>
          </a:r>
        </a:p>
        <a:p xmlns:a="http://schemas.openxmlformats.org/drawingml/2006/main">
          <a:endParaRPr lang="en-US" sz="2800" dirty="0"/>
        </a:p>
        <a:p xmlns:a="http://schemas.openxmlformats.org/drawingml/2006/main">
          <a:r>
            <a:rPr lang="en-US" sz="2800" dirty="0" smtClean="0"/>
            <a:t>84% Satisfied with Education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2147-BCC7-411E-92E1-C4FEEB4EB362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14BB5-6E9B-45D5-860F-EAEBAAD2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– confidential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4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1713"/>
            <a:ext cx="10363200" cy="1470025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748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E1EE089-491B-4D57-B91C-7AFD57E2000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4C4C4C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C4C4C"/>
                </a:solidFill>
                <a:latin typeface="Helvetica"/>
              </a:defRPr>
            </a:lvl1pPr>
            <a:lvl2pPr>
              <a:defRPr>
                <a:solidFill>
                  <a:srgbClr val="4C4C4C"/>
                </a:solidFill>
                <a:latin typeface="Helvetica"/>
              </a:defRPr>
            </a:lvl2pPr>
            <a:lvl3pPr>
              <a:defRPr>
                <a:solidFill>
                  <a:srgbClr val="4C4C4C"/>
                </a:solidFill>
                <a:latin typeface="Helvetica"/>
              </a:defRPr>
            </a:lvl3pPr>
            <a:lvl4pPr>
              <a:defRPr>
                <a:solidFill>
                  <a:srgbClr val="4C4C4C"/>
                </a:solidFill>
                <a:latin typeface="Helvetica"/>
              </a:defRPr>
            </a:lvl4pPr>
            <a:lvl5pPr>
              <a:defRPr>
                <a:solidFill>
                  <a:srgbClr val="4C4C4C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3E6C14A-C1C9-468A-84A1-A5431EACEFB5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3472F1-3952-4503-8344-FC01477074DF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141425-65D8-4D1D-BC00-745F272508EF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3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9C56CB-397B-4C9B-9EFC-CBF534F53E4B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2D23DDF-99F2-4AA4-8FD7-366F3FD78F85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084F7C-E9E8-4111-A001-546D804B477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0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F7E1E2-FB75-4C59-AED5-B3E200865E63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7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582A41-123F-4622-BE64-6791A77FF33B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710422-FBD7-4A61-AA13-A87D99296692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rgbClr val="666666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rgbClr val="666666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rgbClr val="666666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rgbClr val="666666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666666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Affairs </a:t>
            </a:r>
            <a:br>
              <a:rPr lang="en-US" dirty="0" smtClean="0"/>
            </a:br>
            <a:r>
              <a:rPr lang="en-US" dirty="0" smtClean="0"/>
              <a:t>Key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Science </a:t>
            </a:r>
            <a:r>
              <a:rPr lang="en-US" dirty="0" smtClean="0"/>
              <a:t>Capstone - Revision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smtClean="0"/>
              <a:t>Reilly</a:t>
            </a:r>
          </a:p>
          <a:p>
            <a:r>
              <a:rPr lang="en-US" dirty="0" smtClean="0"/>
              <a:t>May 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274638"/>
            <a:ext cx="94543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Engagement and Outcomes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0250" y="1417639"/>
          <a:ext cx="8191500" cy="4450556"/>
        </p:xfrm>
        <a:graphic>
          <a:graphicData uri="http://schemas.openxmlformats.org/drawingml/2006/table">
            <a:tbl>
              <a:tblPr/>
              <a:tblGrid>
                <a:gridCol w="50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Transferring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Discontinuing College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 Education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out of classroom experience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 - Member of community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- Sense of belonging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 - Able to adapt to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- Tend to bounce back after hardship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 - Make difference on campus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different interests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similar interests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Drinking  - Number of drinks when typically 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- Level of stress in past two weeks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 (SIS data)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Satisfaction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155701"/>
          <a:ext cx="8229600" cy="497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987" y="740229"/>
            <a:ext cx="10737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latin typeface="Bradley Hand ITC" panose="03070402050302030203" pitchFamily="66" charset="0"/>
              </a:rPr>
              <a:t>Parent:		How is School son?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Student:		It is great, there is so much to do, </a:t>
            </a:r>
            <a:b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				I love it!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latin typeface="Bradley Hand ITC" panose="03070402050302030203" pitchFamily="66" charset="0"/>
              </a:rPr>
              <a:t>Parent:		How are your classes?</a:t>
            </a:r>
          </a:p>
          <a:p>
            <a:endParaRPr lang="en-US" sz="3800" b="1" dirty="0">
              <a:latin typeface="Bradley Hand ITC" panose="03070402050302030203" pitchFamily="66" charset="0"/>
            </a:endParaRPr>
          </a:p>
          <a:p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Student:		Not sure, there has been so much </a:t>
            </a:r>
          </a:p>
          <a:p>
            <a:r>
              <a:rPr lang="en-US" sz="3800" b="1" dirty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</a:t>
            </a:r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				other stuff to do…..</a:t>
            </a:r>
          </a:p>
          <a:p>
            <a:endParaRPr lang="en-US" sz="3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94816"/>
            <a:ext cx="10364451" cy="944276"/>
          </a:xfrm>
        </p:spPr>
        <p:txBody>
          <a:bodyPr/>
          <a:lstStyle/>
          <a:p>
            <a:r>
              <a:rPr lang="en-US" dirty="0" smtClean="0"/>
              <a:t>Data Science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236560"/>
            <a:ext cx="10363826" cy="48855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Extensive data process of obtaining, cleaning, merging &amp; carpentry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Exploratory Analysis and Visualization (</a:t>
            </a:r>
            <a:r>
              <a:rPr lang="en-US" sz="2600" cap="none" dirty="0" smtClean="0">
                <a:solidFill>
                  <a:srgbClr val="FF0000"/>
                </a:solidFill>
              </a:rPr>
              <a:t>Revision Request addition</a:t>
            </a:r>
            <a:r>
              <a:rPr lang="en-US" sz="2800" cap="none" dirty="0" smtClean="0"/>
              <a:t>)</a:t>
            </a:r>
            <a:endParaRPr lang="en-US" sz="2800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Initial analysis – machine learning -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Load and review, imputation of missing values, balance data, split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Review regression and correlation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Run Machine Learn </a:t>
            </a:r>
            <a:r>
              <a:rPr lang="en-US" sz="2400" cap="none" dirty="0" smtClean="0"/>
              <a:t>Algorithms</a:t>
            </a:r>
            <a:endParaRPr lang="en-US" sz="2400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Follow-up Analysis based on machine learning finding (or lack of) </a:t>
            </a:r>
            <a:br>
              <a:rPr lang="en-US" sz="2600" cap="none" dirty="0" smtClean="0"/>
            </a:br>
            <a:r>
              <a:rPr lang="en-US" sz="2600" cap="none" dirty="0" smtClean="0"/>
              <a:t>– </a:t>
            </a:r>
            <a:r>
              <a:rPr lang="en-US" sz="2600" cap="none" dirty="0" err="1" smtClean="0"/>
              <a:t>StatMath</a:t>
            </a:r>
            <a:r>
              <a:rPr lang="en-US" sz="2600" cap="none" dirty="0" smtClean="0"/>
              <a:t> –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Does the survey data provide the information needed to provide inferences to the client?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cap="none" dirty="0" smtClean="0"/>
          </a:p>
          <a:p>
            <a:pPr marL="457200" lvl="1" indent="0">
              <a:buNone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530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visualizing </a:t>
            </a:r>
            <a:br>
              <a:rPr lang="en-US" dirty="0" smtClean="0"/>
            </a:br>
            <a:r>
              <a:rPr lang="en-US" dirty="0" smtClean="0"/>
              <a:t>of 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607"/>
            <a:ext cx="5666667" cy="53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1" y="1418606"/>
            <a:ext cx="5666667" cy="53619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91974"/>
          </a:xfrm>
        </p:spPr>
        <p:txBody>
          <a:bodyPr/>
          <a:lstStyle/>
          <a:p>
            <a:r>
              <a:rPr lang="en-US" dirty="0" smtClean="0"/>
              <a:t>Key Measure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" y="1418605"/>
            <a:ext cx="5666667" cy="53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17" y="1418606"/>
            <a:ext cx="5666667" cy="5361905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913775" y="618518"/>
            <a:ext cx="10364451" cy="5919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Key Measure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6" y="1675693"/>
            <a:ext cx="5407834" cy="5116993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913775" y="618518"/>
            <a:ext cx="10364451" cy="5919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Key Measure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09" y="1192185"/>
            <a:ext cx="5666667" cy="53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" y="1192184"/>
            <a:ext cx="5666667" cy="53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7770" y="287383"/>
            <a:ext cx="848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Retention Score Percentages by Survey Participation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60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23" y="1331520"/>
            <a:ext cx="5666667" cy="53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7770" y="287383"/>
            <a:ext cx="848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GPA Percentages by Survey Participation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9" y="1331519"/>
            <a:ext cx="5666667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694"/>
            <a:ext cx="10364451" cy="1596177"/>
          </a:xfrm>
        </p:spPr>
        <p:txBody>
          <a:bodyPr/>
          <a:lstStyle/>
          <a:p>
            <a:r>
              <a:rPr lang="en-US" dirty="0" smtClean="0"/>
              <a:t>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2701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 smtClean="0"/>
              <a:t>Division does not currently have well defined understanding of which of their key performance measures contribute to student success.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450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95308"/>
            <a:ext cx="9292671" cy="1298064"/>
          </a:xfrm>
        </p:spPr>
        <p:txBody>
          <a:bodyPr/>
          <a:lstStyle/>
          <a:p>
            <a:r>
              <a:rPr lang="en-US" cap="none" dirty="0" smtClean="0"/>
              <a:t>REVIEW REGRESSION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5" y="1015877"/>
            <a:ext cx="9863083" cy="5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81601" y="1474144"/>
            <a:ext cx="6096624" cy="5236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-69461"/>
            <a:ext cx="9292671" cy="1596177"/>
          </a:xfrm>
        </p:spPr>
        <p:txBody>
          <a:bodyPr/>
          <a:lstStyle/>
          <a:p>
            <a:r>
              <a:rPr lang="en-US" cap="none" dirty="0" smtClean="0"/>
              <a:t>REVIEW CORRELATION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3" y="1422292"/>
            <a:ext cx="4922558" cy="251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43" y="4528457"/>
            <a:ext cx="468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Predictors which did not seem to contribute (Thoughts of Leaving &amp; Resiliency) </a:t>
            </a:r>
          </a:p>
          <a:p>
            <a:pPr algn="ctr"/>
            <a:r>
              <a:rPr lang="en-US" sz="2000" dirty="0" smtClean="0"/>
              <a:t>removed from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4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66949"/>
          </a:xfrm>
        </p:spPr>
        <p:txBody>
          <a:bodyPr/>
          <a:lstStyle/>
          <a:p>
            <a:r>
              <a:rPr lang="en-US" dirty="0" smtClean="0"/>
              <a:t>Machine Learning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10604" y="1166949"/>
            <a:ext cx="8622112" cy="5190307"/>
          </a:xfrm>
        </p:spPr>
        <p:txBody>
          <a:bodyPr>
            <a:normAutofit lnSpcReduction="10000"/>
          </a:bodyPr>
          <a:lstStyle/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LogisticRegression 			train = .69  	test = 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(C=110)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.70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(C=001)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.67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.57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DescisionTree</a:t>
            </a:r>
            <a:r>
              <a:rPr lang="en-US" kern="0" cap="none" dirty="0" smtClean="0"/>
              <a:t>	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DescisionTree</a:t>
            </a:r>
            <a:r>
              <a:rPr lang="en-US" kern="0" cap="none" dirty="0"/>
              <a:t>	</a:t>
            </a:r>
            <a:r>
              <a:rPr lang="en-US" kern="0" cap="none" dirty="0" smtClean="0"/>
              <a:t>(Depth = 4)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.74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Random Forest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Gradient Boost			train = .79	test = 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</a:t>
            </a:r>
            <a:r>
              <a:rPr lang="en-US" kern="0" cap="none" dirty="0" smtClean="0"/>
              <a:t>Boost (Depth =1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.72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Boost </a:t>
            </a:r>
            <a:r>
              <a:rPr lang="en-US" kern="0" cap="none" dirty="0" smtClean="0"/>
              <a:t>(Learn rate </a:t>
            </a:r>
            <a:r>
              <a:rPr lang="en-US" kern="0" cap="none" dirty="0"/>
              <a:t>=</a:t>
            </a:r>
            <a:r>
              <a:rPr lang="en-US" kern="0" cap="none" dirty="0" smtClean="0"/>
              <a:t>1)		train </a:t>
            </a:r>
            <a:r>
              <a:rPr lang="en-US" kern="0" cap="none" dirty="0"/>
              <a:t>= .72	test = .</a:t>
            </a:r>
            <a:r>
              <a:rPr lang="en-US" kern="0" cap="none" dirty="0" smtClean="0"/>
              <a:t>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SVC					train = .69	test = 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SVC	</a:t>
            </a:r>
            <a:r>
              <a:rPr lang="en-US" kern="0" cap="none" dirty="0" smtClean="0"/>
              <a:t> (C=1000)</a:t>
            </a:r>
            <a:r>
              <a:rPr lang="en-US" kern="0" cap="none" dirty="0"/>
              <a:t>		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.80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MLPClassifier</a:t>
            </a:r>
            <a:r>
              <a:rPr lang="en-US" kern="0" cap="none" dirty="0"/>
              <a:t>	</a:t>
            </a:r>
            <a:r>
              <a:rPr lang="en-US" kern="0" cap="none" dirty="0" smtClean="0"/>
              <a:t> </a:t>
            </a:r>
            <a:r>
              <a:rPr lang="en-US" kern="0" cap="none" dirty="0"/>
              <a:t>	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.80	test = .</a:t>
            </a:r>
            <a:r>
              <a:rPr lang="en-US" kern="0" cap="none" dirty="0" smtClean="0"/>
              <a:t>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</a:t>
            </a:r>
            <a:r>
              <a:rPr lang="en-US" kern="0" cap="none" dirty="0" err="1" smtClean="0"/>
              <a:t>max_iter</a:t>
            </a:r>
            <a:r>
              <a:rPr lang="en-US" kern="0" cap="none" dirty="0" smtClean="0"/>
              <a:t> = 1000)</a:t>
            </a:r>
            <a:r>
              <a:rPr lang="en-US" kern="0" cap="none" dirty="0"/>
              <a:t>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(alpha = 1)</a:t>
            </a:r>
            <a:r>
              <a:rPr lang="en-US" kern="0" cap="none" dirty="0"/>
              <a:t>		train 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769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1886" y="261258"/>
            <a:ext cx="4807131" cy="58869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84" y="2612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Up Arrow 2"/>
          <p:cNvSpPr/>
          <p:nvPr/>
        </p:nvSpPr>
        <p:spPr>
          <a:xfrm rot="2658010">
            <a:off x="818599" y="1805804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711925" y="5259977"/>
            <a:ext cx="986246" cy="44413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Not Equal 10"/>
          <p:cNvSpPr/>
          <p:nvPr/>
        </p:nvSpPr>
        <p:spPr>
          <a:xfrm>
            <a:off x="5978436" y="3688077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7356" y="2158501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Not Equal 13"/>
          <p:cNvSpPr/>
          <p:nvPr/>
        </p:nvSpPr>
        <p:spPr>
          <a:xfrm>
            <a:off x="6130836" y="1932729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0266" y="3913849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3962400" y="2865120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Up Arrow 16"/>
          <p:cNvSpPr/>
          <p:nvPr/>
        </p:nvSpPr>
        <p:spPr>
          <a:xfrm rot="2658010">
            <a:off x="3914496" y="643210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3962399" y="3913849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86319" y="261259"/>
            <a:ext cx="6095932" cy="5773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within the Survey, 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 of 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Intended Outcomes 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SIS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7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1886" y="261258"/>
            <a:ext cx="4807131" cy="58869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84" y="2612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Up Arrow 2"/>
          <p:cNvSpPr/>
          <p:nvPr/>
        </p:nvSpPr>
        <p:spPr>
          <a:xfrm rot="2658010">
            <a:off x="818599" y="1805804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711925" y="5259977"/>
            <a:ext cx="986246" cy="44413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 Equal 10"/>
          <p:cNvSpPr/>
          <p:nvPr/>
        </p:nvSpPr>
        <p:spPr>
          <a:xfrm>
            <a:off x="5978436" y="3688077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7356" y="2158501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Not Equal 13"/>
          <p:cNvSpPr/>
          <p:nvPr/>
        </p:nvSpPr>
        <p:spPr>
          <a:xfrm>
            <a:off x="6130836" y="1932729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0266" y="3913849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3962400" y="2865120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2658010">
            <a:off x="3914496" y="643210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&quot;No&quot; Symbol 17"/>
          <p:cNvSpPr/>
          <p:nvPr/>
        </p:nvSpPr>
        <p:spPr>
          <a:xfrm>
            <a:off x="3962399" y="3913849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seems to be going 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D33D-21EA-0E4A-974B-A5C4F5C4EAC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D33D-21EA-0E4A-974B-A5C4F5C4EAC4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12" y="177845"/>
            <a:ext cx="7638095" cy="6048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09" y="1201783"/>
            <a:ext cx="3548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 supporting the Survey Participants are statistically different from the general population.</a:t>
            </a:r>
          </a:p>
          <a:p>
            <a:endParaRPr lang="en-US" dirty="0"/>
          </a:p>
          <a:p>
            <a:r>
              <a:rPr lang="en-US" dirty="0" smtClean="0"/>
              <a:t>Retention Score Average</a:t>
            </a:r>
          </a:p>
          <a:p>
            <a:r>
              <a:rPr lang="en-US" dirty="0"/>
              <a:t>	</a:t>
            </a:r>
            <a:r>
              <a:rPr lang="en-US" dirty="0" smtClean="0"/>
              <a:t>.90	General Population</a:t>
            </a:r>
          </a:p>
          <a:p>
            <a:r>
              <a:rPr lang="en-US" dirty="0"/>
              <a:t>	</a:t>
            </a:r>
            <a:r>
              <a:rPr lang="en-US" dirty="0" smtClean="0"/>
              <a:t>.94	Survey Sample</a:t>
            </a:r>
          </a:p>
          <a:p>
            <a:endParaRPr lang="en-US" dirty="0"/>
          </a:p>
          <a:p>
            <a:r>
              <a:rPr lang="en-US" dirty="0" smtClean="0"/>
              <a:t>Average GPA</a:t>
            </a:r>
          </a:p>
          <a:p>
            <a:r>
              <a:rPr lang="en-US" dirty="0"/>
              <a:t>	</a:t>
            </a:r>
            <a:r>
              <a:rPr lang="en-US" dirty="0" smtClean="0"/>
              <a:t>3.1 </a:t>
            </a:r>
            <a:r>
              <a:rPr lang="en-US" dirty="0"/>
              <a:t>	General Population</a:t>
            </a:r>
          </a:p>
          <a:p>
            <a:r>
              <a:rPr lang="en-US" dirty="0"/>
              <a:t>	</a:t>
            </a:r>
            <a:r>
              <a:rPr lang="en-US" dirty="0" smtClean="0"/>
              <a:t>3.3</a:t>
            </a:r>
            <a:r>
              <a:rPr lang="en-US" dirty="0"/>
              <a:t>	Survey Sample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6" y="275422"/>
            <a:ext cx="1139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Density Comparisons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7" y="869974"/>
            <a:ext cx="5666667" cy="53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24" y="860197"/>
            <a:ext cx="5666667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59195"/>
            <a:ext cx="6440146" cy="6072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455" y="1167788"/>
            <a:ext cx="4032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Survey participants (blue dots)  washed out due to being only 2% compared to all students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66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87442"/>
            <a:ext cx="10364451" cy="1596177"/>
          </a:xfrm>
        </p:spPr>
        <p:txBody>
          <a:bodyPr/>
          <a:lstStyle/>
          <a:p>
            <a:r>
              <a:rPr lang="en-US" dirty="0" smtClean="0"/>
              <a:t>Key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31069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Sense of Belonging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Level of University </a:t>
            </a:r>
            <a:r>
              <a:rPr lang="en-US" sz="4000" cap="none" dirty="0"/>
              <a:t>E</a:t>
            </a:r>
            <a:r>
              <a:rPr lang="en-US" sz="4000" cap="none" dirty="0" smtClean="0"/>
              <a:t>ngagement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Thoughts of Leaving </a:t>
            </a:r>
            <a:r>
              <a:rPr lang="en-US" sz="4000" cap="none" dirty="0"/>
              <a:t>S</a:t>
            </a:r>
            <a:r>
              <a:rPr lang="en-US" sz="4000" cap="none" dirty="0" smtClean="0"/>
              <a:t>chool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Resiliency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Satisfaction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7492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68" y="163401"/>
            <a:ext cx="6348866" cy="5986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454" y="727113"/>
            <a:ext cx="5056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Number of Non-Survey Participants downsampled to equal Survey Participants.</a:t>
            </a:r>
          </a:p>
          <a:p>
            <a:endParaRPr lang="en-US" sz="3600" dirty="0"/>
          </a:p>
          <a:p>
            <a:r>
              <a:rPr lang="en-US" sz="3600" dirty="0" smtClean="0"/>
              <a:t>View provides better representation.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030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68" y="163401"/>
            <a:ext cx="6348866" cy="5986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937" y="727113"/>
            <a:ext cx="4605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Area we wish to make predictions from include only a very small percentage of participation in Survey.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799909" y="2055224"/>
            <a:ext cx="3884022" cy="3600148"/>
          </a:xfrm>
          <a:prstGeom prst="roundRect">
            <a:avLst/>
          </a:prstGeom>
          <a:solidFill>
            <a:srgbClr val="DB55B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5" y="1106717"/>
            <a:ext cx="5739688" cy="51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389" y="1106717"/>
            <a:ext cx="5771429" cy="524761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36022" y="3857896"/>
            <a:ext cx="10964091" cy="1942013"/>
          </a:xfrm>
          <a:prstGeom prst="roundRect">
            <a:avLst/>
          </a:prstGeom>
          <a:solidFill>
            <a:srgbClr val="DB55B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7779" y="4428793"/>
            <a:ext cx="283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Area we </a:t>
            </a:r>
            <a:r>
              <a:rPr lang="en-US" sz="2400" dirty="0" smtClean="0"/>
              <a:t>want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predict - </a:t>
            </a:r>
            <a:br>
              <a:rPr lang="en-US" sz="2400" dirty="0" smtClean="0"/>
            </a:br>
            <a:r>
              <a:rPr lang="en-US" sz="2400" dirty="0" smtClean="0"/>
              <a:t>No 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2" y="247106"/>
            <a:ext cx="10687214" cy="859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1082" y="4529033"/>
            <a:ext cx="283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Area we want</a:t>
            </a:r>
            <a:br>
              <a:rPr lang="en-US" sz="2400" dirty="0"/>
            </a:br>
            <a:r>
              <a:rPr lang="en-US" sz="2400" dirty="0"/>
              <a:t> to predict - </a:t>
            </a:r>
            <a:br>
              <a:rPr lang="en-US" sz="2400" dirty="0"/>
            </a:br>
            <a:r>
              <a:rPr lang="en-US" sz="2400" dirty="0"/>
              <a:t>No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617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5398" y="0"/>
            <a:ext cx="10364451" cy="104502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74734" y="923109"/>
            <a:ext cx="10363826" cy="4545873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Student Affairs Key Performance Measures relate to each other, </a:t>
            </a:r>
            <a:r>
              <a:rPr lang="en-US" sz="2400" cap="none" dirty="0"/>
              <a:t/>
            </a:r>
            <a:br>
              <a:rPr lang="en-US" sz="2400" cap="none" dirty="0"/>
            </a:br>
            <a:r>
              <a:rPr lang="en-US" sz="2400" cap="none" dirty="0" smtClean="0"/>
              <a:t> but not to intended outcomes</a:t>
            </a:r>
          </a:p>
          <a:p>
            <a:pPr lvl="1"/>
            <a:r>
              <a:rPr lang="en-US" sz="2000" cap="none" dirty="0" smtClean="0"/>
              <a:t>SOB – Engagement - Satisfaction</a:t>
            </a:r>
          </a:p>
          <a:p>
            <a:pPr lvl="1"/>
            <a:r>
              <a:rPr lang="en-US" sz="2000" cap="none" dirty="0" smtClean="0"/>
              <a:t>Resiliency and Thoughts of Leaving do not predict much</a:t>
            </a:r>
          </a:p>
          <a:p>
            <a:r>
              <a:rPr lang="en-US" sz="2400" cap="none" dirty="0" smtClean="0"/>
              <a:t>When comparing intend </a:t>
            </a:r>
            <a:r>
              <a:rPr lang="en-US" sz="2400" cap="none" dirty="0" smtClean="0"/>
              <a:t>self report outcomes within </a:t>
            </a:r>
            <a:r>
              <a:rPr lang="en-US" sz="2400" cap="none" dirty="0" smtClean="0"/>
              <a:t>the survey, </a:t>
            </a:r>
            <a:r>
              <a:rPr lang="en-US" sz="2400" cap="none" dirty="0" smtClean="0"/>
              <a:t>model is supported, but</a:t>
            </a:r>
            <a:r>
              <a:rPr lang="en-US" sz="2400" cap="none" dirty="0" smtClean="0"/>
              <a:t>…..</a:t>
            </a:r>
          </a:p>
          <a:p>
            <a:r>
              <a:rPr lang="en-US" sz="2400" cap="none" dirty="0" smtClean="0"/>
              <a:t>When compared to System Level Data, Student </a:t>
            </a:r>
            <a:r>
              <a:rPr lang="en-US" sz="2400" cap="none" dirty="0"/>
              <a:t>Affairs Key Performance Measures </a:t>
            </a:r>
            <a:r>
              <a:rPr lang="en-US" sz="2400" cap="none" dirty="0" smtClean="0"/>
              <a:t>do not predict SIS/MU Connect measures of Intended Outcomes </a:t>
            </a:r>
          </a:p>
          <a:p>
            <a:pPr lvl="1"/>
            <a:r>
              <a:rPr lang="en-US" sz="2000" cap="none" dirty="0" smtClean="0"/>
              <a:t>Academic Success</a:t>
            </a:r>
          </a:p>
          <a:p>
            <a:pPr lvl="1"/>
            <a:r>
              <a:rPr lang="en-US" sz="2000" cap="none" dirty="0" smtClean="0"/>
              <a:t>Retention </a:t>
            </a:r>
          </a:p>
          <a:p>
            <a:pPr lvl="1"/>
            <a:r>
              <a:rPr lang="en-US" sz="2000" cap="none" dirty="0" smtClean="0"/>
              <a:t>Graduation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2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61" y="0"/>
            <a:ext cx="10364451" cy="1596177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6" cy="438041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Student perceptions and intentions are gathered in Spring, </a:t>
            </a:r>
            <a:r>
              <a:rPr lang="en-US" sz="2400" cap="none" dirty="0" smtClean="0"/>
              <a:t/>
            </a:r>
            <a:br>
              <a:rPr lang="en-US" sz="2400" cap="none" dirty="0" smtClean="0"/>
            </a:br>
            <a:r>
              <a:rPr lang="en-US" sz="2400" cap="none" dirty="0" smtClean="0"/>
              <a:t>rather </a:t>
            </a:r>
            <a:r>
              <a:rPr lang="en-US" sz="2400" cap="none" dirty="0" smtClean="0"/>
              <a:t>than Fall Semester</a:t>
            </a:r>
          </a:p>
          <a:p>
            <a:r>
              <a:rPr lang="en-US" sz="2400" cap="none" dirty="0"/>
              <a:t>A</a:t>
            </a:r>
            <a:r>
              <a:rPr lang="en-US" sz="2400" cap="none" dirty="0" smtClean="0"/>
              <a:t> strong Selection Bias among survey respondents compared to non respondents</a:t>
            </a:r>
          </a:p>
          <a:p>
            <a:pPr lvl="1"/>
            <a:r>
              <a:rPr lang="en-US" sz="2200" cap="none" dirty="0" smtClean="0"/>
              <a:t>Respondents do not match type of students we want to know more about</a:t>
            </a:r>
          </a:p>
          <a:p>
            <a:r>
              <a:rPr lang="en-US" sz="2400" cap="none" dirty="0" smtClean="0"/>
              <a:t>Access to data is only recently becoming available.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99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44" y="0"/>
            <a:ext cx="10364451" cy="1596177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3040"/>
            <a:ext cx="10363826" cy="4328159"/>
          </a:xfrm>
        </p:spPr>
        <p:txBody>
          <a:bodyPr>
            <a:normAutofit fontScale="92500"/>
          </a:bodyPr>
          <a:lstStyle/>
          <a:p>
            <a:r>
              <a:rPr lang="en-US" sz="2800" cap="none" dirty="0" smtClean="0"/>
              <a:t>Fall collection of Key Performance Measures</a:t>
            </a:r>
          </a:p>
          <a:p>
            <a:r>
              <a:rPr lang="en-US" sz="2800" cap="none" dirty="0" smtClean="0"/>
              <a:t>Summer collection of Intended Outcomes</a:t>
            </a:r>
          </a:p>
          <a:p>
            <a:r>
              <a:rPr lang="en-US" sz="2800" cap="none" dirty="0" smtClean="0"/>
              <a:t>Devise </a:t>
            </a:r>
            <a:r>
              <a:rPr lang="en-US" sz="2800" cap="none" dirty="0" smtClean="0"/>
              <a:t>means </a:t>
            </a:r>
            <a:r>
              <a:rPr lang="en-US" sz="2800" cap="none" dirty="0" smtClean="0"/>
              <a:t>of </a:t>
            </a:r>
            <a:r>
              <a:rPr lang="en-US" sz="2800" cap="none" dirty="0" smtClean="0"/>
              <a:t>accessing </a:t>
            </a:r>
            <a:r>
              <a:rPr lang="en-US" sz="2800" cap="none" dirty="0" smtClean="0"/>
              <a:t>data from type of students we want to know more </a:t>
            </a:r>
            <a:r>
              <a:rPr lang="en-US" sz="2800" cap="none" dirty="0" smtClean="0"/>
              <a:t>about – those at risk of leaving</a:t>
            </a:r>
            <a:endParaRPr lang="en-US" sz="2800" cap="none" dirty="0" smtClean="0"/>
          </a:p>
          <a:p>
            <a:r>
              <a:rPr lang="en-US" sz="2800" cap="none" dirty="0" smtClean="0"/>
              <a:t>Continue improvement in data access and sharing</a:t>
            </a:r>
          </a:p>
          <a:p>
            <a:r>
              <a:rPr lang="en-US" sz="2800" cap="none" dirty="0" smtClean="0"/>
              <a:t>Allocation of resources to Student Affairs Assessment Team of Data Scientist </a:t>
            </a:r>
          </a:p>
          <a:p>
            <a:r>
              <a:rPr lang="en-US" sz="2800" cap="none" dirty="0" smtClean="0"/>
              <a:t>Creation of Avatar or Persona </a:t>
            </a:r>
            <a:r>
              <a:rPr lang="en-US" sz="2800" cap="none" dirty="0" smtClean="0"/>
              <a:t>databases for strategic planning?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2976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45" y="0"/>
            <a:ext cx="9157855" cy="159617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Proposed Outcomes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400" cap="none" dirty="0" smtClean="0"/>
              <a:t>  Academic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cap="none" dirty="0" smtClean="0"/>
              <a:t>  Retention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cap="none" dirty="0" smtClean="0"/>
              <a:t>  Graduation</a:t>
            </a:r>
          </a:p>
        </p:txBody>
      </p:sp>
    </p:spTree>
    <p:extLst>
      <p:ext uri="{BB962C8B-B14F-4D97-AF65-F5344CB8AC3E}">
        <p14:creationId xmlns:p14="http://schemas.microsoft.com/office/powerpoint/2010/main" val="3315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51561"/>
            <a:ext cx="10518371" cy="6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10" y="7184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5334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Data Sources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1321855"/>
            <a:ext cx="10363826" cy="4197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cap="none" dirty="0"/>
              <a:t>Student Experience Survey </a:t>
            </a:r>
            <a:r>
              <a:rPr lang="en-US" sz="3600" cap="none" dirty="0" smtClean="0"/>
              <a:t>(CampusLabs – SPSS)</a:t>
            </a:r>
            <a:endParaRPr lang="en-US" sz="3600" cap="none" dirty="0"/>
          </a:p>
          <a:p>
            <a:pPr marL="0" indent="0">
              <a:buNone/>
            </a:pPr>
            <a:r>
              <a:rPr lang="en-US" sz="3600" cap="none" dirty="0" smtClean="0"/>
              <a:t>Student Information System (SQL &amp; Tableau)</a:t>
            </a:r>
          </a:p>
          <a:p>
            <a:pPr marL="457200" lvl="1" indent="0">
              <a:buNone/>
            </a:pPr>
            <a:r>
              <a:rPr lang="en-US" sz="3600" cap="none" dirty="0" smtClean="0"/>
              <a:t>Retention Table</a:t>
            </a:r>
          </a:p>
          <a:p>
            <a:pPr marL="457200" lvl="1" indent="0">
              <a:buNone/>
            </a:pPr>
            <a:r>
              <a:rPr lang="en-US" sz="3600" cap="none" dirty="0" smtClean="0"/>
              <a:t>Census Data</a:t>
            </a:r>
          </a:p>
          <a:p>
            <a:pPr marL="0" indent="0">
              <a:buNone/>
            </a:pPr>
            <a:r>
              <a:rPr lang="en-US" sz="3600" cap="none" dirty="0" smtClean="0"/>
              <a:t>OrgSync – Campus Involvement (API to Excel)</a:t>
            </a:r>
          </a:p>
          <a:p>
            <a:pPr marL="0" indent="0">
              <a:buNone/>
            </a:pPr>
            <a:r>
              <a:rPr lang="en-US" sz="3600" cap="none" dirty="0" smtClean="0"/>
              <a:t>MU Connect – Predictive Analytic Module (API to CSV)</a:t>
            </a:r>
          </a:p>
        </p:txBody>
      </p:sp>
    </p:spTree>
    <p:extLst>
      <p:ext uri="{BB962C8B-B14F-4D97-AF65-F5344CB8AC3E}">
        <p14:creationId xmlns:p14="http://schemas.microsoft.com/office/powerpoint/2010/main" val="35859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2017 Student Life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Implemented </a:t>
            </a:r>
            <a:r>
              <a:rPr lang="en-US" dirty="0" smtClean="0">
                <a:solidFill>
                  <a:srgbClr val="FF0000"/>
                </a:solidFill>
              </a:rPr>
              <a:t>Spring</a:t>
            </a:r>
            <a:r>
              <a:rPr lang="en-US" dirty="0" smtClean="0"/>
              <a:t> of 2017 – related to Outcomes measure in Spring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1,247 Responses from 7,000 randomly sampled students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5,000 Undergraduates		(N = 877)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2,000 Graduates			</a:t>
            </a:r>
            <a:r>
              <a:rPr lang="en-US" dirty="0"/>
              <a:t>	(N = 370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18% Overall Response Rate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17.5%		Undergraduate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18.5%		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5" y="249382"/>
            <a:ext cx="4802665" cy="3091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249382"/>
            <a:ext cx="4780996" cy="307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3507971"/>
            <a:ext cx="4798865" cy="327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13" y="3603789"/>
            <a:ext cx="4780996" cy="30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1305</TotalTime>
  <Words>589</Words>
  <Application>Microsoft Office PowerPoint</Application>
  <PresentationFormat>Widescreen</PresentationFormat>
  <Paragraphs>207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Bradley Hand ITC</vt:lpstr>
      <vt:lpstr>Calibri</vt:lpstr>
      <vt:lpstr>Helvetica</vt:lpstr>
      <vt:lpstr>Tw Cen MT</vt:lpstr>
      <vt:lpstr>Droplet</vt:lpstr>
      <vt:lpstr>Office Theme</vt:lpstr>
      <vt:lpstr>Student Affairs  Key Performance</vt:lpstr>
      <vt:lpstr>Disruption</vt:lpstr>
      <vt:lpstr>Key performance Measures</vt:lpstr>
      <vt:lpstr>Proposed Outcomes</vt:lpstr>
      <vt:lpstr>PowerPoint Presentation</vt:lpstr>
      <vt:lpstr>PowerPoint Presentation</vt:lpstr>
      <vt:lpstr>Data Sources</vt:lpstr>
      <vt:lpstr>2017 Student Life Survey</vt:lpstr>
      <vt:lpstr>PowerPoint Presentation</vt:lpstr>
      <vt:lpstr>Engagement and Outcomes</vt:lpstr>
      <vt:lpstr>Satisfaction</vt:lpstr>
      <vt:lpstr>PowerPoint Presentation</vt:lpstr>
      <vt:lpstr>Data Science Process</vt:lpstr>
      <vt:lpstr>Exploration and visualizing  of Measures</vt:lpstr>
      <vt:lpstr>Key Measure Frequencies</vt:lpstr>
      <vt:lpstr>PowerPoint Presentation</vt:lpstr>
      <vt:lpstr>PowerPoint Presentation</vt:lpstr>
      <vt:lpstr>PowerPoint Presentation</vt:lpstr>
      <vt:lpstr>PowerPoint Presentation</vt:lpstr>
      <vt:lpstr>Initial Analysis</vt:lpstr>
      <vt:lpstr>REVIEW REGRESSION</vt:lpstr>
      <vt:lpstr>REVIEW CORRELATION</vt:lpstr>
      <vt:lpstr>Machine Learning Results</vt:lpstr>
      <vt:lpstr>PowerPoint Presentation</vt:lpstr>
      <vt:lpstr>PowerPoint Presentation</vt:lpstr>
      <vt:lpstr>What seems to be going 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Limitations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 Key Performance</dc:title>
  <dc:creator>Reilly, Daniel W.</dc:creator>
  <cp:lastModifiedBy>Reilly, Daniel W.</cp:lastModifiedBy>
  <cp:revision>43</cp:revision>
  <dcterms:created xsi:type="dcterms:W3CDTF">2018-04-17T03:48:10Z</dcterms:created>
  <dcterms:modified xsi:type="dcterms:W3CDTF">2018-05-06T19:36:45Z</dcterms:modified>
</cp:coreProperties>
</file>