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wma" ContentType="audio/x-ms-wm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303" autoAdjust="0"/>
  </p:normalViewPr>
  <p:slideViewPr>
    <p:cSldViewPr snapToGrid="0" snapToObjects="1" showGuides="1">
      <p:cViewPr varScale="1">
        <p:scale>
          <a:sx n="83" d="100"/>
          <a:sy n="83" d="100"/>
        </p:scale>
        <p:origin x="629" y="6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olid"/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pPr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  <a:sym typeface="Arial" panose="020B0604020202020204" pitchFamily="34" charset="0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674936"/>
        <c:axId val="291675328"/>
      </c:barChart>
      <c:catAx>
        <c:axId val="291674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pPr>
          </a:p>
        </c:txPr>
        <c:crossAx val="291675328"/>
        <c:crosses val="autoZero"/>
        <c:auto val="1"/>
        <c:lblAlgn val="ctr"/>
        <c:lblOffset val="100"/>
        <c:noMultiLvlLbl val="0"/>
      </c:catAx>
      <c:valAx>
        <c:axId val="291675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pPr>
          </a:p>
        </c:txPr>
        <c:crossAx val="29167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pPr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0.11055</cdr:x>
      <cdr:y>0.31984</cdr:y>
    </cdr:from>
    <cdr:to>
      <cdr:x>0.35327</cdr:x>
      <cdr:y>0.68016</cdr:y>
    </cdr:to>
    <cdr:sp>
      <cdr:nvSpPr>
        <cdr:cNvPr id="2" name="椭圆 1"/>
        <cdr:cNvSpPr/>
      </cdr:nvSpPr>
      <cdr:spPr xmlns:a="http://schemas.openxmlformats.org/drawingml/2006/main">
        <a:xfrm xmlns:a="http://schemas.openxmlformats.org/drawingml/2006/main">
          <a:off x="887002" y="1728844"/>
          <a:ext cx="1947597" cy="1947597"/>
        </a:xfrm>
        <a:prstGeom xmlns:a="http://schemas.openxmlformats.org/drawingml/2006/main" prst="ellipse">
          <a:avLst/>
        </a:prstGeom>
        <a:solidFill>
          <a:schemeClr val="bg1"/>
        </a:solidFill>
        <a:ln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 xmlns:a="http://schemas.openxmlformats.org/drawingml/2006/main">
        <a:bodyPr vertOverflow="clip" vert="horz" wrap="none" lIns="45720" tIns="45720" rIns="45720" bIns="45720" rtlCol="0" anchor="ctr" anchorCtr="0">
          <a:normAutofit/>
        </a:bodyPr>
        <a:lstStyle/>
        <a:p>
          <a:endParaRPr lang="zh-CN"/>
        </a:p>
      </cdr:txBody>
    </cdr:sp>
  </cdr:relSizeAnchor>
  <cdr:relSizeAnchor xmlns:cdr="http://schemas.openxmlformats.org/drawingml/2006/chartDrawing">
    <cdr:from>
      <cdr:x>0.72773</cdr:x>
      <cdr:y>0.35565</cdr:y>
    </cdr:from>
    <cdr:to>
      <cdr:x>0.92221</cdr:x>
      <cdr:y>0.64435</cdr:y>
    </cdr:to>
    <cdr:sp>
      <cdr:nvSpPr>
        <cdr:cNvPr id="3" name="椭圆 2"/>
        <cdr:cNvSpPr/>
      </cdr:nvSpPr>
      <cdr:spPr xmlns:a="http://schemas.openxmlformats.org/drawingml/2006/main">
        <a:xfrm xmlns:a="http://schemas.openxmlformats.org/drawingml/2006/main">
          <a:off x="5839165" y="1922394"/>
          <a:ext cx="1560498" cy="1560497"/>
        </a:xfrm>
        <a:prstGeom xmlns:a="http://schemas.openxmlformats.org/drawingml/2006/main" prst="ellipse">
          <a:avLst/>
        </a:prstGeom>
        <a:solidFill>
          <a:schemeClr val="bg1"/>
        </a:solidFill>
        <a:ln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 xmlns:a="http://schemas.openxmlformats.org/drawingml/2006/main">
        <a:bodyPr vertOverflow="clip" vert="horz" wrap="none" lIns="45720" tIns="45720" rIns="45720" bIns="45720" rtlCol="0" anchor="ctr" anchorCtr="0">
          <a:normAutofit/>
        </a:bodyPr>
        <a:lstStyle/>
        <a:p>
          <a:endParaRPr lang="zh-CN"/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2:47:06"/>
    </inkml:context>
    <inkml:brush xml:id="br0">
      <inkml:brushProperty name="width" value="0.2" units="cm"/>
      <inkml:brushProperty name="height" value="0.2" units="cm"/>
      <inkml:brushProperty name="color" value="#eaeaea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2:47:17"/>
    </inkml:context>
    <inkml:brush xml:id="br0">
      <inkml:brushProperty name="width" value="0.2" units="cm"/>
      <inkml:brushProperty name="height" value="0.2" units="cm"/>
      <inkml:brushProperty name="color" value="#eaeaea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2:47:03"/>
    </inkml:context>
    <inkml:brush xml:id="br0">
      <inkml:brushProperty name="width" value="0.2" units="cm"/>
      <inkml:brushProperty name="height" value="0.2" units="cm"/>
      <inkml:brushProperty name="color" value="#eaeaea"/>
    </inkml:brush>
  </inkml:definitions>
  <inkml:trace contextRef="#ctx0" brushRef="#br0">1 1 24575,'5255'0'-1365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2:47:06"/>
    </inkml:context>
    <inkml:brush xml:id="br0">
      <inkml:brushProperty name="width" value="0.2" units="cm"/>
      <inkml:brushProperty name="height" value="0.2" units="cm"/>
      <inkml:brushProperty name="color" value="#eaeaea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2:47:17"/>
    </inkml:context>
    <inkml:brush xml:id="br0">
      <inkml:brushProperty name="width" value="0.2" units="cm"/>
      <inkml:brushProperty name="height" value="0.2" units="cm"/>
      <inkml:brushProperty name="color" value="#eaeaea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2:47:37"/>
    </inkml:context>
    <inkml:brush xml:id="br0">
      <inkml:brushProperty name="width" value="0.2" units="cm"/>
      <inkml:brushProperty name="height" value="0.2" units="cm"/>
      <inkml:brushProperty name="color" value="#eaeaea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2:48:18"/>
    </inkml:context>
    <inkml:brush xml:id="br0">
      <inkml:brushProperty name="width" value="0.2" units="cm"/>
      <inkml:brushProperty name="height" value="0.2" units="cm"/>
      <inkml:brushProperty name="color" value="#eaeaea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6T02:48:18"/>
    </inkml:context>
    <inkml:brush xml:id="br0">
      <inkml:brushProperty name="width" value="0.2" units="cm"/>
      <inkml:brushProperty name="height" value="0.2" units="cm"/>
      <inkml:brushProperty name="color" value="#eaeaea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microsoft.com/office/2007/relationships/media" Target="../media/media1.wma"/><Relationship Id="rId1" Type="http://schemas.openxmlformats.org/officeDocument/2006/relationships/audio" Target="../media/media1.wma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customXml" Target="../ink/ink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0.png"/><Relationship Id="rId7" Type="http://schemas.openxmlformats.org/officeDocument/2006/relationships/customXml" Target="../ink/ink5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14.png"/><Relationship Id="rId3" Type="http://schemas.openxmlformats.org/officeDocument/2006/relationships/customXml" Target="../ink/ink3.xml"/><Relationship Id="rId2" Type="http://schemas.openxmlformats.org/officeDocument/2006/relationships/image" Target="../media/image13.jpeg"/><Relationship Id="rId12" Type="http://schemas.openxmlformats.org/officeDocument/2006/relationships/slideLayout" Target="../slideLayouts/slideLayout8.xml"/><Relationship Id="rId11" Type="http://schemas.openxmlformats.org/officeDocument/2006/relationships/hyperlink" Target="https://pptsupermarket.com/" TargetMode="External"/><Relationship Id="rId10" Type="http://schemas.openxmlformats.org/officeDocument/2006/relationships/image" Target="../media/image16.png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customXml" Target="../ink/ink8.xml"/><Relationship Id="rId6" Type="http://schemas.openxmlformats.org/officeDocument/2006/relationships/customXml" Target="../ink/ink7.xml"/><Relationship Id="rId5" Type="http://schemas.openxmlformats.org/officeDocument/2006/relationships/image" Target="../media/image9.png"/><Relationship Id="rId4" Type="http://schemas.openxmlformats.org/officeDocument/2006/relationships/customXml" Target="../ink/ink6.xml"/><Relationship Id="rId3" Type="http://schemas.openxmlformats.org/officeDocument/2006/relationships/image" Target="../media/image15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hyperlink" Target="https://storyset.com/" TargetMode="External"/><Relationship Id="rId1" Type="http://schemas.openxmlformats.org/officeDocument/2006/relationships/hyperlink" Target="https://www.100font.com/thread-118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175762" y="2360410"/>
            <a:ext cx="38404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sz="4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数据标注工程</a:t>
            </a:r>
            <a:endParaRPr lang="zh-CN" sz="4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PPT 2017-2018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PPT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顶尖职业文案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[crossroads]crossroads-album theresanopendoor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301625" y="3683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96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TWO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论文结构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742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ADD YOUR TEXT</a:t>
            </a:r>
            <a:endParaRPr lang="en-US" altLang="zh-CN" sz="44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176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THREE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THREE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/>
                <a:gridCol w="1384935"/>
                <a:gridCol w="1384935"/>
                <a:gridCol w="1384935"/>
                <a:gridCol w="1384935"/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Segoe UI Light" panose="020B0502040204020203" charset="0"/>
                          <a:sym typeface="Arial" panose="020B0604020202020204" pitchFamily="34" charset="0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Segoe UI Light" panose="020B0502040204020203" charset="0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Segoe UI Light" panose="020B0502040204020203" charset="0"/>
                          <a:sym typeface="Arial" panose="020B0604020202020204" pitchFamily="34" charset="0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Segoe UI Light" panose="020B0502040204020203" charset="0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Segoe UI Light" panose="020B0502040204020203" charset="0"/>
                          <a:sym typeface="Arial" panose="020B0604020202020204" pitchFamily="34" charset="0"/>
                        </a:rPr>
                        <a:t>TITLE HERE</a:t>
                      </a:r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Segoe UI Light" panose="020B0502040204020203" charset="0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THREE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3994982" y="1788223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8790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26%</a:t>
            </a:r>
            <a:endParaRPr lang="en-US" altLang="zh-CN" sz="6600" dirty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4173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47%</a:t>
            </a:r>
            <a:endParaRPr lang="en-US" altLang="zh-CN" sz="4800" dirty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869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THREE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FOUR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分析讨论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85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FOUR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分析讨论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" y="1864141"/>
            <a:ext cx="3316750" cy="221116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25" y="1864141"/>
            <a:ext cx="3316750" cy="221116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25" y="1863277"/>
            <a:ext cx="3316750" cy="221289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859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FOUR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分析讨论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ONE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TWO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THREE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FOUR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FIVE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SIX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输入标题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输入标题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输入标题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输入标题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输入标题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输入标题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FIVE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主要结论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6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FIVE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主要结论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16081"/>
            <a:chOff x="4568825" y="432404"/>
            <a:chExt cx="7365281" cy="516081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16081"/>
            <a:chOff x="4568825" y="432404"/>
            <a:chExt cx="7365281" cy="516081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16081"/>
            <a:chOff x="4568825" y="432404"/>
            <a:chExt cx="7365281" cy="516081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16081"/>
            <a:chOff x="4568825" y="432404"/>
            <a:chExt cx="7365281" cy="516081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16081"/>
            <a:chOff x="4568825" y="432404"/>
            <a:chExt cx="7365281" cy="516081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16081"/>
            <a:chOff x="4568825" y="432404"/>
            <a:chExt cx="7365281" cy="516081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110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倍字间距。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点击此处添加标题</a:t>
              </a:r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6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en-US" altLang="zh-CN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ONE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TWO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THREE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77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FOUR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77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FIVE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SIX</a:t>
            </a:r>
            <a:endParaRPr kumimoji="1"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选题背景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论文结构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分析讨论</a:t>
            </a:r>
            <a:endParaRPr kumimoji="1"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主要结论</a:t>
            </a:r>
            <a:endParaRPr kumimoji="1"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kumimoji="1"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6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6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FIVE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主要结论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54115" t="14479" r="4250" b="12370"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结论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SIX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67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SIX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参考文献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专著类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报纸类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论文集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学位论文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研究报告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条例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发布日期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译著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6529" y="2360410"/>
            <a:ext cx="87789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THANK YOU FOR WATCHING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5872E"/>
              </a:gs>
              <a:gs pos="52100">
                <a:srgbClr val="FC7440"/>
              </a:gs>
              <a:gs pos="100000">
                <a:srgbClr val="FC644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6" name="墨迹 15"/>
              <p14:cNvContentPartPr/>
              <p14:nvPr/>
            </p14:nvContentPartPr>
            <p14:xfrm>
              <a:off x="1974990" y="-286110"/>
              <a:ext cx="36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1974990" y="-28611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7" name="墨迹 16"/>
              <p14:cNvContentPartPr/>
              <p14:nvPr/>
            </p14:nvContentPartPr>
            <p14:xfrm>
              <a:off x="704910" y="-489150"/>
              <a:ext cx="36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4"/>
            </p:blipFill>
            <p:spPr>
              <a:xfrm>
                <a:off x="704910" y="-489150"/>
                <a:ext cx="360" cy="360"/>
              </a:xfrm>
              <a:prstGeom prst="rect"/>
            </p:spPr>
          </p:pic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080" y="0"/>
            <a:ext cx="488984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6000">
                <a:srgbClr val="0264C5"/>
              </a:gs>
              <a:gs pos="0">
                <a:srgbClr val="9FB5E1"/>
              </a:gs>
              <a:gs pos="100000">
                <a:srgbClr val="0264C4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44" y="1028495"/>
            <a:ext cx="7142966" cy="48010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5" y="3676853"/>
            <a:ext cx="1690961" cy="169096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0270" y="1026112"/>
            <a:ext cx="400455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i="0">
                <a:solidFill>
                  <a:schemeClr val="bg1"/>
                </a:solidFill>
                <a:effectLst/>
                <a:latin typeface="MiSans Medium" panose="00000600000000000000" pitchFamily="2" charset="-122"/>
                <a:ea typeface="MiSans Medium" panose="00000600000000000000" pitchFamily="2" charset="-122"/>
              </a:rPr>
              <a:t>告别低效的</a:t>
            </a:r>
            <a:r>
              <a:rPr lang="en-US" altLang="zh-CN" sz="4400" b="1" i="0">
                <a:solidFill>
                  <a:schemeClr val="bg1"/>
                </a:solidFill>
                <a:effectLst/>
                <a:latin typeface="MiSans Medium" panose="00000600000000000000" pitchFamily="2" charset="-122"/>
                <a:ea typeface="MiSans Medium" panose="00000600000000000000" pitchFamily="2" charset="-122"/>
              </a:rPr>
              <a:t>PPT</a:t>
            </a:r>
            <a:r>
              <a:rPr lang="zh-CN" altLang="en-US" sz="4400" b="1" i="0">
                <a:solidFill>
                  <a:schemeClr val="bg1"/>
                </a:solidFill>
                <a:effectLst/>
                <a:latin typeface="MiSans Medium" panose="00000600000000000000" pitchFamily="2" charset="-122"/>
                <a:ea typeface="MiSans Medium" panose="00000600000000000000" pitchFamily="2" charset="-122"/>
              </a:rPr>
              <a:t>制作方式</a:t>
            </a:r>
            <a:endParaRPr lang="zh-CN" altLang="en-US" sz="4400" b="1" i="0">
              <a:solidFill>
                <a:schemeClr val="bg1"/>
              </a:solidFill>
              <a:effectLst/>
              <a:latin typeface="MiSans Medium" panose="00000600000000000000" pitchFamily="2" charset="-122"/>
              <a:ea typeface="MiSans Medium" panose="00000600000000000000" pitchFamily="2" charset="-122"/>
            </a:endParaRPr>
          </a:p>
          <a:p>
            <a:endParaRPr lang="en-US" altLang="zh-CN" b="1" i="0">
              <a:solidFill>
                <a:schemeClr val="bg1"/>
              </a:solidFill>
              <a:effectLst/>
              <a:latin typeface="MiSans Medium" panose="00000600000000000000" pitchFamily="2" charset="-122"/>
              <a:ea typeface="MiSans Medium" panose="00000600000000000000" pitchFamily="2" charset="-122"/>
            </a:endParaRPr>
          </a:p>
          <a:p>
            <a:r>
              <a:rPr lang="zh-CN" altLang="en-US" sz="2400" b="1" i="0">
                <a:solidFill>
                  <a:schemeClr val="bg1"/>
                </a:solidFill>
                <a:effectLst/>
                <a:latin typeface="MiSans Medium" panose="00000600000000000000" pitchFamily="2" charset="-122"/>
                <a:ea typeface="MiSans Medium" panose="00000600000000000000" pitchFamily="2" charset="-122"/>
              </a:rPr>
              <a:t>使用全新“</a:t>
            </a:r>
            <a:r>
              <a:rPr lang="en-US" altLang="zh-CN" sz="2400" b="1" i="0">
                <a:solidFill>
                  <a:schemeClr val="bg1"/>
                </a:solidFill>
                <a:effectLst/>
                <a:latin typeface="MiSans Medium" panose="00000600000000000000" pitchFamily="2" charset="-122"/>
                <a:ea typeface="MiSans Medium" panose="00000600000000000000" pitchFamily="2" charset="-122"/>
              </a:rPr>
              <a:t>PPT</a:t>
            </a:r>
            <a:r>
              <a:rPr lang="zh-CN" altLang="en-US" sz="2400" b="1" i="0">
                <a:solidFill>
                  <a:schemeClr val="bg1"/>
                </a:solidFill>
                <a:effectLst/>
                <a:latin typeface="MiSans Medium" panose="00000600000000000000" pitchFamily="2" charset="-122"/>
                <a:ea typeface="MiSans Medium" panose="00000600000000000000" pitchFamily="2" charset="-122"/>
              </a:rPr>
              <a:t>超级市场</a:t>
            </a:r>
            <a:r>
              <a:rPr lang="en-US" altLang="zh-CN" sz="2400" b="1" i="0">
                <a:solidFill>
                  <a:schemeClr val="bg1"/>
                </a:solidFill>
                <a:effectLst/>
                <a:latin typeface="MiSans Medium" panose="00000600000000000000" pitchFamily="2" charset="-122"/>
                <a:ea typeface="MiSans Medium" panose="00000600000000000000" pitchFamily="2" charset="-122"/>
              </a:rPr>
              <a:t>AI”</a:t>
            </a:r>
            <a:endParaRPr lang="en-US" altLang="zh-CN" sz="2400" b="1" i="0">
              <a:solidFill>
                <a:schemeClr val="bg1"/>
              </a:solidFill>
              <a:effectLst/>
              <a:latin typeface="MiSans Medium" panose="00000600000000000000" pitchFamily="2" charset="-122"/>
              <a:ea typeface="MiSans Medium" panose="00000600000000000000" pitchFamily="2" charset="-122"/>
            </a:endParaRPr>
          </a:p>
          <a:p>
            <a:r>
              <a:rPr lang="en-US" altLang="zh-CN" sz="2400" b="1" i="0">
                <a:solidFill>
                  <a:schemeClr val="bg1"/>
                </a:solidFill>
                <a:effectLst/>
                <a:latin typeface="MiSans Medium" panose="00000600000000000000" pitchFamily="2" charset="-122"/>
                <a:ea typeface="MiSans Medium" panose="00000600000000000000" pitchFamily="2" charset="-122"/>
              </a:rPr>
              <a:t>1</a:t>
            </a:r>
            <a:r>
              <a:rPr lang="zh-CN" altLang="en-US" sz="2400" b="1" i="0">
                <a:solidFill>
                  <a:schemeClr val="bg1"/>
                </a:solidFill>
                <a:effectLst/>
                <a:latin typeface="MiSans Medium" panose="00000600000000000000" pitchFamily="2" charset="-122"/>
                <a:ea typeface="MiSans Medium" panose="00000600000000000000" pitchFamily="2" charset="-122"/>
              </a:rPr>
              <a:t>分钟即可生成精美</a:t>
            </a:r>
            <a:r>
              <a:rPr lang="en-US" altLang="zh-CN" sz="2400" b="1" i="0">
                <a:solidFill>
                  <a:schemeClr val="bg1"/>
                </a:solidFill>
                <a:effectLst/>
                <a:latin typeface="MiSans Medium" panose="00000600000000000000" pitchFamily="2" charset="-122"/>
                <a:ea typeface="MiSans Medium" panose="00000600000000000000" pitchFamily="2" charset="-122"/>
              </a:rPr>
              <a:t>PPT!</a:t>
            </a:r>
            <a:endParaRPr lang="en-US" altLang="zh-CN" sz="2400" b="1" i="0">
              <a:solidFill>
                <a:schemeClr val="bg1"/>
              </a:solidFill>
              <a:effectLst/>
              <a:latin typeface="MiSans Medium" panose="00000600000000000000" pitchFamily="2" charset="-122"/>
              <a:ea typeface="MiSans Medium" panose="00000600000000000000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5" name="墨迹 14"/>
              <p14:cNvContentPartPr/>
              <p14:nvPr/>
            </p14:nvContentPartPr>
            <p14:xfrm>
              <a:off x="5357445" y="1361610"/>
              <a:ext cx="189216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4"/>
            </p:blipFill>
            <p:spPr>
              <a:xfrm>
                <a:off x="5357445" y="1361610"/>
                <a:ext cx="18921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6" name="墨迹 15"/>
              <p14:cNvContentPartPr/>
              <p14:nvPr/>
            </p14:nvContentPartPr>
            <p14:xfrm>
              <a:off x="1974990" y="-286110"/>
              <a:ext cx="36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6"/>
            </p:blipFill>
            <p:spPr>
              <a:xfrm>
                <a:off x="1974990" y="-28611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7" name="墨迹 16"/>
              <p14:cNvContentPartPr/>
              <p14:nvPr/>
            </p14:nvContentPartPr>
            <p14:xfrm>
              <a:off x="704910" y="-489150"/>
              <a:ext cx="36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8"/>
            </p:blipFill>
            <p:spPr>
              <a:xfrm>
                <a:off x="704910" y="-489150"/>
                <a:ext cx="360" cy="360"/>
              </a:xfrm>
              <a:prstGeom prst="rect"/>
            </p:spPr>
          </p:pic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5" y="3674950"/>
            <a:ext cx="1690960" cy="16909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73" y="3674950"/>
            <a:ext cx="1690960" cy="16909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89213" y="5500656"/>
            <a:ext cx="364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hlinkClick r:id="rId11"/>
              </a:rPr>
              <a:t>https://pptsupermarket.com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6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96" y="2078418"/>
            <a:ext cx="2674457" cy="267445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797" y="3051843"/>
            <a:ext cx="309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仓耳渔阳体 W01" panose="02020400000000000000" pitchFamily="18" charset="-122"/>
                <a:ea typeface="仓耳渔阳体 W01" panose="02020400000000000000" pitchFamily="18" charset="-122"/>
              </a:rPr>
              <a:t>Powered by</a:t>
            </a:r>
            <a:endParaRPr lang="zh-CN" altLang="en-US" sz="3600" b="1" dirty="0">
              <a:solidFill>
                <a:schemeClr val="bg1"/>
              </a:solidFill>
              <a:latin typeface="仓耳渔阳体 W01" panose="02020400000000000000" pitchFamily="18" charset="-122"/>
              <a:ea typeface="仓耳渔阳体 W01" panose="02020400000000000000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2502" y="4909715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仓耳渔阳体 W01" panose="02020400000000000000" pitchFamily="18" charset="-122"/>
                <a:ea typeface="仓耳渔阳体 W01" panose="02020400000000000000" pitchFamily="18" charset="-122"/>
              </a:rPr>
              <a:t>扫码免费定制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仓耳渔阳体 W01" panose="02020400000000000000" pitchFamily="18" charset="-122"/>
                <a:ea typeface="仓耳渔阳体 W01" panose="02020400000000000000" pitchFamily="18" charset="-122"/>
              </a:rPr>
              <a:t>PPT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仓耳渔阳体 W01" panose="02020400000000000000" pitchFamily="18" charset="-122"/>
              <a:ea typeface="仓耳渔阳体 W01" panose="02020400000000000000" pitchFamily="18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80955" y="1864461"/>
            <a:ext cx="45719" cy="3102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96" y="2021301"/>
            <a:ext cx="2681263" cy="26744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18" y="2021301"/>
            <a:ext cx="2674457" cy="267445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25793" y="4909715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仓耳渔阳体 W01" panose="02020400000000000000" pitchFamily="18" charset="-122"/>
                <a:ea typeface="仓耳渔阳体 W01" panose="02020400000000000000" pitchFamily="18" charset="-122"/>
              </a:rPr>
              <a:t>扫码免费下载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仓耳渔阳体 W01" panose="02020400000000000000" pitchFamily="18" charset="-122"/>
                <a:ea typeface="仓耳渔阳体 W01" panose="02020400000000000000" pitchFamily="18" charset="-122"/>
              </a:rPr>
              <a:t>PPT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仓耳渔阳体 W01" panose="02020400000000000000" pitchFamily="18" charset="-122"/>
              <a:ea typeface="仓耳渔阳体 W01" panose="020204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7200684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PPTSUPERMARKETDELETE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907950" y="-825390"/>
              <a:ext cx="36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907950" y="-82539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3" name="墨迹 12"/>
              <p14:cNvContentPartPr/>
              <p14:nvPr/>
            </p14:nvContentPartPr>
            <p14:xfrm>
              <a:off x="1130070" y="-939870"/>
              <a:ext cx="36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5"/>
            </p:blipFill>
            <p:spPr>
              <a:xfrm>
                <a:off x="1130070" y="-93987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墨迹 13"/>
              <p14:cNvContentPartPr/>
              <p14:nvPr/>
            </p14:nvContentPartPr>
            <p14:xfrm>
              <a:off x="768270" y="-768510"/>
              <a:ext cx="360" cy="36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5"/>
            </p:blipFill>
            <p:spPr>
              <a:xfrm>
                <a:off x="768270" y="-76851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57408" y="1563181"/>
            <a:ext cx="8048861" cy="2355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提示：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此文件仅供您在内部团队交流学习交流之用，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严禁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在其他公共领域传播或商用。如果因为您将本站资源用于其他用途而引起的纠纷，本站不负任何责任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部分页面仅有一行过渡文字，如不需要请删除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文档正文字体为：思源等宽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SourceHanMonoSC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-Light)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MiSans</a:t>
            </a:r>
            <a:r>
              <a:rPr lang="en-US" altLang="zh-CN" dirty="0">
                <a:solidFill>
                  <a:srgbClr val="212529"/>
                </a:solidFill>
                <a:latin typeface="Helvetica Neue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Normal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7409" y="4417013"/>
            <a:ext cx="52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1"/>
              </a:rPr>
              <a:t>部分字体来源于</a:t>
            </a:r>
            <a:r>
              <a:rPr lang="en-US" altLang="zh-CN" dirty="0">
                <a:hlinkClick r:id="rId1"/>
              </a:rPr>
              <a:t>100font.com  </a:t>
            </a:r>
            <a:r>
              <a:rPr lang="zh-CN" altLang="en-US" dirty="0">
                <a:hlinkClick r:id="rId1"/>
              </a:rPr>
              <a:t>点击此链接下载字体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57409" y="4822886"/>
            <a:ext cx="701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2"/>
              </a:rPr>
              <a:t>部分图标来源于</a:t>
            </a:r>
            <a:r>
              <a:rPr lang="en-US" altLang="zh-CN" dirty="0">
                <a:hlinkClick r:id="rId2"/>
              </a:rPr>
              <a:t>Storyset.com </a:t>
            </a:r>
            <a:r>
              <a:rPr lang="zh-CN" altLang="en-US" dirty="0">
                <a:hlinkClick r:id="rId2"/>
              </a:rPr>
              <a:t>点击此链接获取图标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</a:t>
            </a:r>
            <a:r>
              <a:rPr lang="zh-CN" altLang="en-US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ONE</a:t>
            </a:r>
            <a:endParaRPr lang="zh-CN" altLang="en-US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选题背景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5161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ONE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数据标注的概念及其对人工智能发展的意义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什么是数据标注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数据标注（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Data Annotations)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是指对收集到的原始数据或初级数据，包括语音、图片、文本、视频等类型的数据进行加工处理，并转化成机器可识别信息的过程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数据标注与人工智能相伴而生，是大部分人工智能算法得以有效应用的关键环节；数据标注越准确、数据的标注量越大、算法的性能越好、准确度越高</a:t>
            </a:r>
            <a:endParaRPr lang="zh-CN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67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ONE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选题背景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742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ADD YOUR TEXT</a:t>
            </a:r>
            <a:endParaRPr lang="en-US" altLang="zh-CN" sz="44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sz="28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67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ONE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选题背景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2316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数据标注对象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88751" y="2168217"/>
            <a:ext cx="515028" cy="515938"/>
            <a:chOff x="611" y="1151"/>
            <a:chExt cx="566" cy="56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5188751" y="4333602"/>
            <a:ext cx="515028" cy="515938"/>
            <a:chOff x="4516" y="1151"/>
            <a:chExt cx="566" cy="567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36"/>
            <p:cNvSpPr/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635786" y="2821913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语音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27972" y="2821913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图像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35786" y="4990242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文本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27972" y="4990242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视频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TWO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00">
              <a:lnSpc>
                <a:spcPct val="130000"/>
              </a:lnSpc>
            </a:pPr>
            <a:r>
              <a:rPr lang="zh-CN" altLang="en-US" sz="600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论文结构</a:t>
            </a:r>
            <a:endParaRPr lang="zh-CN" altLang="en-US" sz="600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96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TWO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论文结构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961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TWO </a:t>
            </a:r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论文结构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68830" t="39363" r="20020" b="39553"/>
          <a:stretch>
            <a:fillRect/>
          </a:stretch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点击此处添加标题</a:t>
            </a:r>
            <a:endParaRPr lang="zh-CN" altLang="en-US" sz="1400" b="1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倍字间距。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NTVmOGNlOGFiNmVmYTk5MTc3NzBmMmQ4MjUyMWIzYzgifQ=="/>
</p:tagLst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4276</Words>
  <Application>WPS 演示</Application>
  <PresentationFormat>宽屏</PresentationFormat>
  <Paragraphs>387</Paragraphs>
  <Slides>27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宋体</vt:lpstr>
      <vt:lpstr>Wingdings</vt:lpstr>
      <vt:lpstr>Segoe UI Light</vt:lpstr>
      <vt:lpstr>Segoe UI Light</vt:lpstr>
      <vt:lpstr>微软雅黑</vt:lpstr>
      <vt:lpstr>Arial Unicode MS</vt:lpstr>
      <vt:lpstr>Calibri</vt:lpstr>
      <vt:lpstr>MiSans Medium</vt:lpstr>
      <vt:lpstr>仓耳渔阳体 W01</vt:lpstr>
      <vt:lpstr>思源黑体 CN Normal</vt:lpstr>
      <vt:lpstr>黑体</vt:lpstr>
      <vt:lpstr>Helvetica Neue</vt:lpstr>
      <vt:lpstr>Segoe UI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creator>BOSSPPT 2017-2018</dc:creator>
  <cp:keywords>BOSSPPT顶尖职业文案</cp:keywords>
  <dc:description>BOSSPPT致力于提供高质量，有品质的模板，拒绝垃圾模板！
本模板由bossppt设计师制作或制作师二次制作整理，bossppt为此花费了大量心血。
如果非本店购买，请直接向盗版店进行索赔。
本店淘宝唯一购买网址：https://chinappt.taobao.com</dc:description>
  <dc:subject>BOSSPPT 2017-2018</dc:subject>
  <cp:category>店铺： BOSSPPT顶尖职业文案</cp:category>
  <cp:lastModifiedBy>Administrator</cp:lastModifiedBy>
  <cp:revision>4</cp:revision>
  <dcterms:created xsi:type="dcterms:W3CDTF">2015-08-18T02:51:00Z</dcterms:created>
  <dcterms:modified xsi:type="dcterms:W3CDTF">2023-08-29T21:54:16Z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3EDEEC0C323844EEBBC453BDF951DADB_12</vt:lpwstr>
  </property>
  <property fmtid="{D5CDD505-2E9C-101B-9397-08002B2CF9AE}" pid="3" name="KSOProductBuildVer">
    <vt:lpwstr>2052-12.1.0.15374</vt:lpwstr>
  </property>
</Properties>
</file>