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72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5" r:id="rId16"/>
    <p:sldId id="268" r:id="rId17"/>
    <p:sldId id="273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90" d="100"/>
          <a:sy n="90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9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7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0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7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0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659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9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2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45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73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6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0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0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6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5C4D78-F7C7-4B01-9EF5-3149CDD0E55E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047523-D450-4BDD-9C76-E45807D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F8DEC-4F07-19FC-2C2E-A4734C02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570" y="84674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u="sng" kern="1200" dirty="0">
                <a:solidFill>
                  <a:schemeClr val="bg1"/>
                </a:solidFill>
                <a:highlight>
                  <a:srgbClr val="C0C0C0"/>
                </a:highlight>
                <a:latin typeface="+mj-lt"/>
                <a:ea typeface="+mj-ea"/>
                <a:cs typeface="+mj-cs"/>
              </a:rPr>
              <a:t>Home Credit </a:t>
            </a:r>
            <a:br>
              <a:rPr lang="en-US" sz="5400" b="1" i="0" u="sng" kern="1200" dirty="0">
                <a:solidFill>
                  <a:schemeClr val="bg1"/>
                </a:solidFill>
                <a:highlight>
                  <a:srgbClr val="C0C0C0"/>
                </a:highlight>
                <a:latin typeface="+mj-lt"/>
                <a:ea typeface="+mj-ea"/>
                <a:cs typeface="+mj-cs"/>
              </a:rPr>
            </a:br>
            <a:r>
              <a:rPr lang="en-US" sz="5400" b="1" i="0" u="sng" kern="1200" dirty="0">
                <a:solidFill>
                  <a:schemeClr val="bg1"/>
                </a:solidFill>
                <a:highlight>
                  <a:srgbClr val="C0C0C0"/>
                </a:highlight>
                <a:latin typeface="+mj-lt"/>
                <a:ea typeface="+mj-ea"/>
                <a:cs typeface="+mj-cs"/>
              </a:rPr>
              <a:t> Default Risk</a:t>
            </a:r>
            <a:r>
              <a:rPr lang="en-US" sz="5400" b="0" i="0" kern="1200" dirty="0">
                <a:solidFill>
                  <a:srgbClr val="EBEBEB"/>
                </a:solidFill>
                <a:highlight>
                  <a:srgbClr val="C0C0C0"/>
                </a:highligh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F0FC9CE1-D842-551B-0610-CF636DCF7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314" y="1045330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25118F-FF45-9879-25A9-6AA738860422}"/>
              </a:ext>
            </a:extLst>
          </p:cNvPr>
          <p:cNvSpPr txBox="1">
            <a:spLocks/>
          </p:cNvSpPr>
          <p:nvPr/>
        </p:nvSpPr>
        <p:spPr bwMode="gray">
          <a:xfrm>
            <a:off x="6134970" y="2997283"/>
            <a:ext cx="4798142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u="sng" dirty="0" err="1">
                <a:solidFill>
                  <a:schemeClr val="bg1"/>
                </a:solidFill>
                <a:highlight>
                  <a:srgbClr val="C0C0C0"/>
                </a:highlight>
              </a:rPr>
              <a:t>Sumeyra</a:t>
            </a:r>
            <a:r>
              <a:rPr lang="en-US" sz="1200" b="1" u="sng" dirty="0">
                <a:solidFill>
                  <a:schemeClr val="bg1"/>
                </a:solidFill>
                <a:highlight>
                  <a:srgbClr val="C0C0C0"/>
                </a:highlight>
              </a:rPr>
              <a:t> Bharuchi</a:t>
            </a:r>
          </a:p>
          <a:p>
            <a:r>
              <a:rPr lang="en-US" sz="1200" b="1" u="sng" dirty="0">
                <a:solidFill>
                  <a:schemeClr val="bg1"/>
                </a:solidFill>
                <a:highlight>
                  <a:srgbClr val="C0C0C0"/>
                </a:highlight>
              </a:rPr>
              <a:t>Zahra Weiser</a:t>
            </a:r>
          </a:p>
          <a:p>
            <a:r>
              <a:rPr lang="en-US" sz="1200" b="1" u="sng" dirty="0" err="1">
                <a:solidFill>
                  <a:schemeClr val="bg1"/>
                </a:solidFill>
                <a:highlight>
                  <a:srgbClr val="C0C0C0"/>
                </a:highlight>
              </a:rPr>
              <a:t>Rukayat</a:t>
            </a:r>
            <a:endParaRPr lang="en-US" sz="1200" b="1" u="sng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1200" b="1" u="sng" dirty="0">
                <a:solidFill>
                  <a:schemeClr val="bg1"/>
                </a:solidFill>
                <a:highlight>
                  <a:srgbClr val="C0C0C0"/>
                </a:highlight>
              </a:rPr>
              <a:t>Sana</a:t>
            </a:r>
          </a:p>
          <a:p>
            <a:r>
              <a:rPr lang="en-US" sz="1200" b="1" u="sng" dirty="0" err="1">
                <a:solidFill>
                  <a:schemeClr val="bg1"/>
                </a:solidFill>
                <a:highlight>
                  <a:srgbClr val="C0C0C0"/>
                </a:highlight>
              </a:rPr>
              <a:t>Feeza</a:t>
            </a:r>
            <a:r>
              <a:rPr lang="en-US" sz="1200" b="1" u="sng" dirty="0">
                <a:solidFill>
                  <a:schemeClr val="bg1"/>
                </a:solidFill>
                <a:highlight>
                  <a:srgbClr val="C0C0C0"/>
                </a:highlight>
              </a:rPr>
              <a:t> Sikander</a:t>
            </a:r>
          </a:p>
          <a:p>
            <a:endParaRPr lang="en-US" sz="1200" dirty="0">
              <a:solidFill>
                <a:srgbClr val="EBEBEB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559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5DB9-1090-2E7F-0E5F-DAE49F15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F6DA-3880-8172-D769-E95EE730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F1EA0-F20B-4707-9396-7D6206B6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49"/>
            <a:ext cx="12179905" cy="68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30C5-DB03-4988-360D-BD77791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8A37-ACB5-8C4B-C642-18E815B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8C0C5-7FD6-DDE9-4870-36769306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1" y="-128213"/>
            <a:ext cx="12217039" cy="68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A88B-1054-6F1F-7874-D4152EEC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022E-4398-311C-B918-F6967B7F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0149E-0331-26D8-DEAC-C5C2534E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1" y="-71410"/>
            <a:ext cx="12212321" cy="69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9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72BD-3A77-77F0-CCA4-9091C7AE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F11B-B29C-05D7-D8A9-AF012C4E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FF5D6-FCCA-1013-43CC-0F0E1369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2"/>
            <a:ext cx="12207509" cy="68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7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B785-CF81-210B-620C-E4CA00B9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2C01-7F2C-D4A5-7DF3-D45E58B6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CBD4F-DCD8-3DB9-4327-2ABF5FAB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620"/>
            <a:ext cx="12161520" cy="68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45C96B-0956-D084-C7F9-64D009D9BF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3530600"/>
            <a:ext cx="2751138" cy="15621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E4B2F-425F-7A94-503B-47D2E6FF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4533"/>
            <a:ext cx="7052733" cy="4842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04E067-6A98-4C4F-0E5A-B20B4FECABA6}"/>
              </a:ext>
            </a:extLst>
          </p:cNvPr>
          <p:cNvSpPr txBox="1"/>
          <p:nvPr/>
        </p:nvSpPr>
        <p:spPr>
          <a:xfrm>
            <a:off x="6943685" y="2351220"/>
            <a:ext cx="4927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Observations:</a:t>
            </a:r>
          </a:p>
          <a:p>
            <a:endParaRPr lang="en-GB" sz="1400" dirty="0"/>
          </a:p>
          <a:p>
            <a:r>
              <a:rPr lang="en-GB" sz="1400" dirty="0"/>
              <a:t>These 3 fields are external data source score fields.</a:t>
            </a:r>
          </a:p>
          <a:p>
            <a:endParaRPr lang="en-GB" sz="1400" dirty="0"/>
          </a:p>
          <a:p>
            <a:r>
              <a:rPr lang="en-GB" sz="1400" dirty="0"/>
              <a:t>Base on the plot, those who were able to pay and did not pay can have scores fairly distributed on EXT_SOURCE fields, but it is quite evident that on the lower end of the normalized score mark (0.0-0.5), customers who paid (target=0, grey </a:t>
            </a:r>
            <a:r>
              <a:rPr lang="en-GB" sz="1400" dirty="0" err="1"/>
              <a:t>color</a:t>
            </a:r>
            <a:r>
              <a:rPr lang="en-GB" sz="1400" dirty="0"/>
              <a:t>) are much less prominent than those who didn't (target=1, red </a:t>
            </a:r>
            <a:r>
              <a:rPr lang="en-GB" sz="1400" dirty="0" err="1"/>
              <a:t>color</a:t>
            </a:r>
            <a:r>
              <a:rPr lang="en-GB" sz="1400" dirty="0"/>
              <a:t>)... and vice versa.</a:t>
            </a:r>
          </a:p>
          <a:p>
            <a:endParaRPr lang="en-GB" sz="1400" dirty="0"/>
          </a:p>
          <a:p>
            <a:r>
              <a:rPr lang="en-GB" sz="1400" dirty="0"/>
              <a:t>All 3 fields have missing values</a:t>
            </a:r>
            <a:r>
              <a:rPr lang="en-GB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E214E8-1ED5-E174-6D18-806FE983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685" y="303080"/>
            <a:ext cx="3146564" cy="19664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1C3A5B-B28F-9EE2-B4E3-ED106EFE1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467" y="6034"/>
            <a:ext cx="1896533" cy="1280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305E8B-C65A-DEA9-B784-732B3A47B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378" y="163372"/>
            <a:ext cx="3795089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4A33965-F840-8200-38DA-5CD6CE77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7" y="2870142"/>
            <a:ext cx="3724475" cy="15718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24DBA8-B867-31FC-4EED-75572323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31" y="2756848"/>
            <a:ext cx="5921253" cy="179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035AE7-BE92-563F-8868-3CE5E8893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68" y="0"/>
            <a:ext cx="12200467" cy="1196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E42F85-7154-D0F7-6C5D-128276116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572" y="-3774"/>
            <a:ext cx="720152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19063E-B1E3-E0A6-557F-85865269ED4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354888" y="3028950"/>
            <a:ext cx="4837112" cy="16621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CA0DC-D218-892F-4B16-6E1380458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5" y="2603499"/>
            <a:ext cx="4001246" cy="21378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C306648-D3F5-FB7E-6677-64C7A855FB62}"/>
              </a:ext>
            </a:extLst>
          </p:cNvPr>
          <p:cNvSpPr txBox="1">
            <a:spLocks/>
          </p:cNvSpPr>
          <p:nvPr/>
        </p:nvSpPr>
        <p:spPr bwMode="gray">
          <a:xfrm>
            <a:off x="426820" y="212118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  <a:highlight>
                  <a:srgbClr val="C0C0C0"/>
                </a:highlight>
                <a:latin typeface="-apple-system"/>
              </a:rPr>
              <a:t>Resampled training data </a:t>
            </a:r>
            <a:endParaRPr lang="en-GB" sz="20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201C3-0A72-F5A1-84F6-DBDAABC29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34" y="-3143"/>
            <a:ext cx="11209866" cy="14584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E6F989-B78A-69C3-4D0F-97CC3FB2FB41}"/>
              </a:ext>
            </a:extLst>
          </p:cNvPr>
          <p:cNvSpPr/>
          <p:nvPr/>
        </p:nvSpPr>
        <p:spPr>
          <a:xfrm>
            <a:off x="2556933" y="207992"/>
            <a:ext cx="6239933" cy="82157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bg2"/>
                </a:solidFill>
                <a:highlight>
                  <a:srgbClr val="800000"/>
                </a:highlight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4ED08D-B232-406B-BF1F-488FE900F01D}"/>
              </a:ext>
            </a:extLst>
          </p:cNvPr>
          <p:cNvSpPr/>
          <p:nvPr/>
        </p:nvSpPr>
        <p:spPr>
          <a:xfrm>
            <a:off x="3852333" y="1291551"/>
            <a:ext cx="508000" cy="469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6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55E29F-3D6B-9AAF-3D64-BC05AD64F21F}"/>
              </a:ext>
            </a:extLst>
          </p:cNvPr>
          <p:cNvSpPr/>
          <p:nvPr/>
        </p:nvSpPr>
        <p:spPr>
          <a:xfrm>
            <a:off x="1075267" y="2065867"/>
            <a:ext cx="9863667" cy="29313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Open Sans" panose="020B0606030504020204" pitchFamily="34" charset="0"/>
              </a:rPr>
              <a:t>Defaulting on your Home Credit payments can lead to serious risks and problems, including receiving terrorizing phone calls from debt collectors and even the risk of running away from your </a:t>
            </a:r>
            <a:r>
              <a:rPr lang="en-GB" sz="1800" dirty="0" err="1">
                <a:solidFill>
                  <a:schemeClr val="bg1"/>
                </a:solidFill>
                <a:latin typeface="Open Sans" panose="020B0606030504020204" pitchFamily="34" charset="0"/>
              </a:rPr>
              <a:t>installments</a:t>
            </a:r>
            <a:r>
              <a:rPr lang="en-GB" sz="1800" dirty="0">
                <a:solidFill>
                  <a:schemeClr val="bg1"/>
                </a:solidFill>
                <a:latin typeface="Open Sans" panose="020B0606030504020204" pitchFamily="34" charset="0"/>
              </a:rPr>
              <a:t>. However, if you’re having trouble paying your </a:t>
            </a:r>
            <a:r>
              <a:rPr lang="en-GB" sz="1800" dirty="0" err="1">
                <a:solidFill>
                  <a:schemeClr val="bg1"/>
                </a:solidFill>
                <a:latin typeface="Open Sans" panose="020B0606030504020204" pitchFamily="34" charset="0"/>
              </a:rPr>
              <a:t>installments</a:t>
            </a:r>
            <a:r>
              <a:rPr lang="en-GB" sz="1800" dirty="0">
                <a:solidFill>
                  <a:schemeClr val="bg1"/>
                </a:solidFill>
                <a:latin typeface="Open Sans" panose="020B0606030504020204" pitchFamily="34" charset="0"/>
              </a:rPr>
              <a:t>, don’t worry because there are solutions.</a:t>
            </a:r>
            <a:br>
              <a:rPr lang="en-GB" sz="1800" dirty="0">
                <a:solidFill>
                  <a:schemeClr val="bg1"/>
                </a:solidFill>
                <a:latin typeface="Open Sans" panose="020B0606030504020204" pitchFamily="34" charset="0"/>
              </a:rPr>
            </a:br>
            <a:br>
              <a:rPr lang="en-GB" sz="1800" dirty="0">
                <a:solidFill>
                  <a:schemeClr val="bg1"/>
                </a:solidFill>
                <a:latin typeface="Open Sans" panose="020B0606030504020204" pitchFamily="34" charset="0"/>
              </a:rPr>
            </a:br>
            <a:r>
              <a:rPr lang="en-GB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As a customer, make sure you understand all the terms and conditions in your loan agreement to avoid unnecessary fees.</a:t>
            </a:r>
            <a:br>
              <a:rPr lang="en-GB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n-GB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Don’t be too hasty in choosing the loan amount you take and make sure you are able to pay the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installments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on time and regularly. This way, you can minimize the risks and problems of taking out a loan with Home Credit Indonesia.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B45F8-411B-8FDF-85AC-2C869C9F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0" y="0"/>
            <a:ext cx="1803400" cy="1448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9C3DC-7FFF-764E-3C5E-E9FAF39E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38" y="68533"/>
            <a:ext cx="4938188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7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76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B4949-934E-C6B7-001A-0BFB490BD02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3534" y="1103843"/>
            <a:ext cx="9495776" cy="35612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01B1A7-1D25-3C43-021B-737AE63102B4}"/>
              </a:ext>
            </a:extLst>
          </p:cNvPr>
          <p:cNvSpPr/>
          <p:nvPr/>
        </p:nvSpPr>
        <p:spPr>
          <a:xfrm>
            <a:off x="10168467" y="0"/>
            <a:ext cx="1608666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0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13B93-96CF-E10B-C12E-1CFCDDD7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08200"/>
            <a:ext cx="9880600" cy="3166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01802F-1473-841D-8B08-F101F7E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413999" cy="11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6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BA72-AD4C-28CF-8C80-940911E2A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52AC5-E172-D5AE-1D89-7EFE2E546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D568C-924A-5DCC-DC01-5D9067E4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0"/>
            <a:ext cx="1211072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7A167-87D7-FDCD-619F-2C59ACCA3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5" y="1750958"/>
            <a:ext cx="8825657" cy="4996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37A6A1-18D2-8ADA-C359-FE120E51F735}"/>
              </a:ext>
            </a:extLst>
          </p:cNvPr>
          <p:cNvSpPr/>
          <p:nvPr/>
        </p:nvSpPr>
        <p:spPr>
          <a:xfrm>
            <a:off x="9728200" y="1684867"/>
            <a:ext cx="668867" cy="516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6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170D-D300-C4EC-5878-50A97018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6231-A6AB-87F0-361A-FBD11BC3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2F445-99FA-D836-2576-BF3C1CEB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66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1663A-7E9A-280F-54FF-BD9990068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8" y="1327150"/>
            <a:ext cx="7038235" cy="39475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4BB0AD-E36F-F254-E8A1-8AF7797E688A}"/>
              </a:ext>
            </a:extLst>
          </p:cNvPr>
          <p:cNvSpPr/>
          <p:nvPr/>
        </p:nvSpPr>
        <p:spPr>
          <a:xfrm>
            <a:off x="1058333" y="5181604"/>
            <a:ext cx="5037667" cy="3534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33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6E4A-D635-8D9C-FA1B-107916CC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0DF1-607E-FFE4-4BCA-DCAB9B9C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466C5-2236-2AC3-6B5B-CEA75A27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91" y="0"/>
            <a:ext cx="12355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3A03-70A3-7314-DCD9-73384C00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4A7E-56CD-AA55-A9AF-421D6797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C2234-E521-BC78-781B-193F1164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" y="18627"/>
            <a:ext cx="12118114" cy="6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5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1C1-B859-3626-2AC6-B3A0A6EA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ABE3-AD8B-A811-6A31-EE5054D2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861DD-AC9A-1759-A8EE-B01A7C63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58"/>
            <a:ext cx="12190653" cy="68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9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CA13-929E-092C-8286-4CEEF0C6F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33DE0-159E-589A-57E6-13D027162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1CB59-0648-EA35-63DA-F0E26298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"/>
            <a:ext cx="12192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97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420</TotalTime>
  <Words>234</Words>
  <Application>Microsoft Office PowerPoint</Application>
  <PresentationFormat>Widescreen</PresentationFormat>
  <Paragraphs>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Century Gothic</vt:lpstr>
      <vt:lpstr>Open Sans</vt:lpstr>
      <vt:lpstr>Wingdings 3</vt:lpstr>
      <vt:lpstr>Ion Boardroom</vt:lpstr>
      <vt:lpstr>Home Credit   Default Risk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 annia</dc:creator>
  <cp:lastModifiedBy>Brit annia</cp:lastModifiedBy>
  <cp:revision>4</cp:revision>
  <dcterms:created xsi:type="dcterms:W3CDTF">2023-07-13T17:15:09Z</dcterms:created>
  <dcterms:modified xsi:type="dcterms:W3CDTF">2023-07-14T00:16:06Z</dcterms:modified>
</cp:coreProperties>
</file>