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handoutMasterIdLst>
    <p:handoutMasterId r:id="rId4"/>
  </p:handoutMasterIdLst>
  <p:sldIdLst>
    <p:sldId id="256" r:id="rId2"/>
  </p:sldIdLst>
  <p:sldSz cx="32918400" cy="32918400"/>
  <p:notesSz cx="37441188" cy="5120640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9552" userDrawn="1">
          <p15:clr>
            <a:srgbClr val="A4A3A4"/>
          </p15:clr>
        </p15:guide>
        <p15:guide id="2" pos="1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autoAdjust="0"/>
  </p:normalViewPr>
  <p:slideViewPr>
    <p:cSldViewPr>
      <p:cViewPr>
        <p:scale>
          <a:sx n="10" d="100"/>
          <a:sy n="10" d="100"/>
        </p:scale>
        <p:origin x="3163" y="1075"/>
      </p:cViewPr>
      <p:guideLst>
        <p:guide orient="horz" pos="9552"/>
        <p:guide pos="19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defTabSz="5373688">
              <a:defRPr sz="7100" smtClean="0"/>
            </a:lvl1pPr>
          </a:lstStyle>
          <a:p>
            <a:pPr>
              <a:defRPr/>
            </a:pPr>
            <a:endParaRPr lang="en-US"/>
          </a:p>
        </p:txBody>
      </p:sp>
      <p:sp>
        <p:nvSpPr>
          <p:cNvPr id="4099" name="Rectangle 1027"/>
          <p:cNvSpPr>
            <a:spLocks noGrp="1" noChangeArrowheads="1"/>
          </p:cNvSpPr>
          <p:nvPr>
            <p:ph type="dt" sz="quarter" idx="1"/>
          </p:nvPr>
        </p:nvSpPr>
        <p:spPr bwMode="auto">
          <a:xfrm>
            <a:off x="21216938"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algn="r" defTabSz="5373688">
              <a:defRPr sz="7100" smtClean="0"/>
            </a:lvl1pPr>
          </a:lstStyle>
          <a:p>
            <a:pPr>
              <a:defRPr/>
            </a:pPr>
            <a:endParaRPr lang="en-US"/>
          </a:p>
        </p:txBody>
      </p:sp>
      <p:sp>
        <p:nvSpPr>
          <p:cNvPr id="4100" name="Rectangle 1028"/>
          <p:cNvSpPr>
            <a:spLocks noGrp="1" noChangeArrowheads="1"/>
          </p:cNvSpPr>
          <p:nvPr>
            <p:ph type="ftr" sz="quarter" idx="2"/>
          </p:nvPr>
        </p:nvSpPr>
        <p:spPr bwMode="auto">
          <a:xfrm>
            <a:off x="0"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defTabSz="5373688">
              <a:defRPr sz="7100" smtClean="0"/>
            </a:lvl1pPr>
          </a:lstStyle>
          <a:p>
            <a:pPr>
              <a:defRPr/>
            </a:pPr>
            <a:endParaRPr lang="en-US"/>
          </a:p>
        </p:txBody>
      </p:sp>
      <p:sp>
        <p:nvSpPr>
          <p:cNvPr id="4101" name="Rectangle 1029"/>
          <p:cNvSpPr>
            <a:spLocks noGrp="1" noChangeArrowheads="1"/>
          </p:cNvSpPr>
          <p:nvPr>
            <p:ph type="sldNum" sz="quarter" idx="3"/>
          </p:nvPr>
        </p:nvSpPr>
        <p:spPr bwMode="auto">
          <a:xfrm>
            <a:off x="21216938"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algn="r" defTabSz="5373688">
              <a:defRPr sz="7100" smtClean="0"/>
            </a:lvl1pPr>
          </a:lstStyle>
          <a:p>
            <a:pPr>
              <a:defRPr/>
            </a:pPr>
            <a:fld id="{C3821831-2B9E-4755-9FF2-D0B0BEF81726}" type="slidenum">
              <a:rPr lang="en-US"/>
              <a:pPr>
                <a:defRPr/>
              </a:pPr>
              <a:t>‹#›</a:t>
            </a:fld>
            <a:endParaRPr lang="en-US"/>
          </a:p>
        </p:txBody>
      </p:sp>
    </p:spTree>
    <p:extLst>
      <p:ext uri="{BB962C8B-B14F-4D97-AF65-F5344CB8AC3E}">
        <p14:creationId xmlns:p14="http://schemas.microsoft.com/office/powerpoint/2010/main" val="2244168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defTabSz="5392738">
              <a:defRPr sz="7100" smtClean="0"/>
            </a:lvl1pPr>
          </a:lstStyle>
          <a:p>
            <a:pPr>
              <a:defRPr/>
            </a:pPr>
            <a:endParaRPr lang="en-US"/>
          </a:p>
        </p:txBody>
      </p:sp>
      <p:sp>
        <p:nvSpPr>
          <p:cNvPr id="17411" name="Rectangle 3"/>
          <p:cNvSpPr>
            <a:spLocks noGrp="1" noChangeArrowheads="1"/>
          </p:cNvSpPr>
          <p:nvPr>
            <p:ph type="dt" idx="1"/>
          </p:nvPr>
        </p:nvSpPr>
        <p:spPr bwMode="auto">
          <a:xfrm>
            <a:off x="21207412" y="0"/>
            <a:ext cx="16225838"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algn="r" defTabSz="5392738">
              <a:defRPr sz="71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8116888" y="4241800"/>
            <a:ext cx="21207412" cy="212058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744913" y="26860500"/>
            <a:ext cx="29952950" cy="2544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53713062"/>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defTabSz="5392738">
              <a:defRPr sz="7100" smtClean="0"/>
            </a:lvl1pPr>
          </a:lstStyle>
          <a:p>
            <a:pPr>
              <a:defRPr/>
            </a:pPr>
            <a:endParaRPr lang="en-US"/>
          </a:p>
        </p:txBody>
      </p:sp>
      <p:sp>
        <p:nvSpPr>
          <p:cNvPr id="17415" name="Rectangle 7"/>
          <p:cNvSpPr>
            <a:spLocks noGrp="1" noChangeArrowheads="1"/>
          </p:cNvSpPr>
          <p:nvPr>
            <p:ph type="sldNum" sz="quarter" idx="5"/>
          </p:nvPr>
        </p:nvSpPr>
        <p:spPr bwMode="auto">
          <a:xfrm>
            <a:off x="21207412" y="53713062"/>
            <a:ext cx="16225838"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algn="r" defTabSz="5392738">
              <a:defRPr sz="7100" smtClean="0"/>
            </a:lvl1pPr>
          </a:lstStyle>
          <a:p>
            <a:pPr>
              <a:defRPr/>
            </a:pPr>
            <a:fld id="{A7A3E3C6-57BD-4827-A686-7B170B46C045}" type="slidenum">
              <a:rPr lang="en-US"/>
              <a:pPr>
                <a:defRPr/>
              </a:pPr>
              <a:t>‹#›</a:t>
            </a:fld>
            <a:endParaRPr lang="en-US"/>
          </a:p>
        </p:txBody>
      </p:sp>
    </p:spTree>
    <p:extLst>
      <p:ext uri="{BB962C8B-B14F-4D97-AF65-F5344CB8AC3E}">
        <p14:creationId xmlns:p14="http://schemas.microsoft.com/office/powerpoint/2010/main" val="1668735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5392738" eaLnBrk="0" hangingPunct="0">
              <a:defRPr sz="3000">
                <a:solidFill>
                  <a:schemeClr val="tx1"/>
                </a:solidFill>
                <a:latin typeface="Arial"/>
              </a:defRPr>
            </a:lvl1pPr>
            <a:lvl2pPr marL="742950" indent="-285750" defTabSz="5392738" eaLnBrk="0" hangingPunct="0">
              <a:defRPr sz="3000">
                <a:solidFill>
                  <a:schemeClr val="tx1"/>
                </a:solidFill>
                <a:latin typeface="Arial"/>
              </a:defRPr>
            </a:lvl2pPr>
            <a:lvl3pPr marL="1143000" indent="-228600" defTabSz="5392738" eaLnBrk="0" hangingPunct="0">
              <a:defRPr sz="3000">
                <a:solidFill>
                  <a:schemeClr val="tx1"/>
                </a:solidFill>
                <a:latin typeface="Arial"/>
              </a:defRPr>
            </a:lvl3pPr>
            <a:lvl4pPr marL="1600200" indent="-228600" defTabSz="5392738" eaLnBrk="0" hangingPunct="0">
              <a:defRPr sz="3000">
                <a:solidFill>
                  <a:schemeClr val="tx1"/>
                </a:solidFill>
                <a:latin typeface="Arial"/>
              </a:defRPr>
            </a:lvl4pPr>
            <a:lvl5pPr marL="2057400" indent="-228600" defTabSz="5392738" eaLnBrk="0" hangingPunct="0">
              <a:defRPr sz="3000">
                <a:solidFill>
                  <a:schemeClr val="tx1"/>
                </a:solidFill>
                <a:latin typeface="Arial"/>
              </a:defRPr>
            </a:lvl5pPr>
            <a:lvl6pPr marL="2514600" indent="-228600" defTabSz="5392738" eaLnBrk="0" fontAlgn="base" hangingPunct="0">
              <a:spcBef>
                <a:spcPct val="0"/>
              </a:spcBef>
              <a:spcAft>
                <a:spcPct val="0"/>
              </a:spcAft>
              <a:defRPr sz="3000">
                <a:solidFill>
                  <a:schemeClr val="tx1"/>
                </a:solidFill>
                <a:latin typeface="Arial"/>
              </a:defRPr>
            </a:lvl6pPr>
            <a:lvl7pPr marL="2971800" indent="-228600" defTabSz="5392738" eaLnBrk="0" fontAlgn="base" hangingPunct="0">
              <a:spcBef>
                <a:spcPct val="0"/>
              </a:spcBef>
              <a:spcAft>
                <a:spcPct val="0"/>
              </a:spcAft>
              <a:defRPr sz="3000">
                <a:solidFill>
                  <a:schemeClr val="tx1"/>
                </a:solidFill>
                <a:latin typeface="Arial"/>
              </a:defRPr>
            </a:lvl7pPr>
            <a:lvl8pPr marL="3429000" indent="-228600" defTabSz="5392738" eaLnBrk="0" fontAlgn="base" hangingPunct="0">
              <a:spcBef>
                <a:spcPct val="0"/>
              </a:spcBef>
              <a:spcAft>
                <a:spcPct val="0"/>
              </a:spcAft>
              <a:defRPr sz="3000">
                <a:solidFill>
                  <a:schemeClr val="tx1"/>
                </a:solidFill>
                <a:latin typeface="Arial"/>
              </a:defRPr>
            </a:lvl8pPr>
            <a:lvl9pPr marL="3886200" indent="-228600" defTabSz="5392738" eaLnBrk="0" fontAlgn="base" hangingPunct="0">
              <a:spcBef>
                <a:spcPct val="0"/>
              </a:spcBef>
              <a:spcAft>
                <a:spcPct val="0"/>
              </a:spcAft>
              <a:defRPr sz="3000">
                <a:solidFill>
                  <a:schemeClr val="tx1"/>
                </a:solidFill>
                <a:latin typeface="Arial"/>
              </a:defRPr>
            </a:lvl9pPr>
          </a:lstStyle>
          <a:p>
            <a:pPr eaLnBrk="1" hangingPunct="1"/>
            <a:fld id="{8013D4E7-0005-4E28-B809-46F629ED953E}" type="slidenum">
              <a:rPr lang="en-US" sz="7100"/>
              <a:pPr eaLnBrk="1" hangingPunct="1"/>
              <a:t>1</a:t>
            </a:fld>
            <a:endParaRPr lang="en-US" sz="7100"/>
          </a:p>
        </p:txBody>
      </p:sp>
      <p:sp>
        <p:nvSpPr>
          <p:cNvPr id="4099" name="Rectangle 2"/>
          <p:cNvSpPr>
            <a:spLocks noGrp="1" noRot="1" noChangeAspect="1" noChangeArrowheads="1" noTextEdit="1"/>
          </p:cNvSpPr>
          <p:nvPr>
            <p:ph type="sldImg"/>
          </p:nvPr>
        </p:nvSpPr>
        <p:spPr>
          <a:xfrm>
            <a:off x="8116888" y="4241800"/>
            <a:ext cx="21207412" cy="21205825"/>
          </a:xfrm>
        </p:spPr>
      </p:sp>
      <p:sp>
        <p:nvSpPr>
          <p:cNvPr id="4100" name="Rectangle 3"/>
          <p:cNvSpPr>
            <a:spLocks noGrp="1" noChangeArrowheads="1"/>
          </p:cNvSpPr>
          <p:nvPr>
            <p:ph type="body" idx="1"/>
          </p:nvPr>
        </p:nvSpPr>
        <p:spPr>
          <a:noFill/>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0226675"/>
            <a:ext cx="27979688"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7523" y="18653125"/>
            <a:ext cx="23043356" cy="8413750"/>
          </a:xfr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44064D7D-464A-4708-9759-403F89E21017}" type="slidenum">
              <a:rPr lang="en-US"/>
              <a:pPr>
                <a:defRPr/>
              </a:pPr>
              <a:t>‹#›</a:t>
            </a:fld>
            <a:endParaRPr lang="en-US"/>
          </a:p>
        </p:txBody>
      </p:sp>
    </p:spTree>
    <p:extLst>
      <p:ext uri="{BB962C8B-B14F-4D97-AF65-F5344CB8AC3E}">
        <p14:creationId xmlns:p14="http://schemas.microsoft.com/office/powerpoint/2010/main" val="1581756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C84F10-113F-4F09-A76B-2176B34E08D9}" type="slidenum">
              <a:rPr lang="en-US"/>
              <a:pPr>
                <a:defRPr/>
              </a:pPr>
              <a:t>‹#›</a:t>
            </a:fld>
            <a:endParaRPr lang="en-US"/>
          </a:p>
        </p:txBody>
      </p:sp>
    </p:spTree>
    <p:extLst>
      <p:ext uri="{BB962C8B-B14F-4D97-AF65-F5344CB8AC3E}">
        <p14:creationId xmlns:p14="http://schemas.microsoft.com/office/powerpoint/2010/main" val="38286358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1319213"/>
            <a:ext cx="7405688" cy="280876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6635" y="1319213"/>
            <a:ext cx="22106334" cy="280876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39F5895-A9FE-429D-AE19-E169F67F1C26}" type="slidenum">
              <a:rPr lang="en-US"/>
              <a:pPr>
                <a:defRPr/>
              </a:pPr>
              <a:t>‹#›</a:t>
            </a:fld>
            <a:endParaRPr lang="en-US"/>
          </a:p>
        </p:txBody>
      </p:sp>
    </p:spTree>
    <p:extLst>
      <p:ext uri="{BB962C8B-B14F-4D97-AF65-F5344CB8AC3E}">
        <p14:creationId xmlns:p14="http://schemas.microsoft.com/office/powerpoint/2010/main" val="1492772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78A6E67-DA7B-4FCC-A18A-FC7C8A034C4D}" type="slidenum">
              <a:rPr lang="en-US"/>
              <a:pPr>
                <a:defRPr/>
              </a:pPr>
              <a:t>‹#›</a:t>
            </a:fld>
            <a:endParaRPr lang="en-US"/>
          </a:p>
        </p:txBody>
      </p:sp>
    </p:spTree>
    <p:extLst>
      <p:ext uri="{BB962C8B-B14F-4D97-AF65-F5344CB8AC3E}">
        <p14:creationId xmlns:p14="http://schemas.microsoft.com/office/powerpoint/2010/main" val="10542188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1153439"/>
            <a:ext cx="27980878" cy="6537325"/>
          </a:xfr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3952538"/>
            <a:ext cx="27980878" cy="7200900"/>
          </a:xfr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AB7E099-5C0A-4709-9BBB-71DECD41AB32}" type="slidenum">
              <a:rPr lang="en-US"/>
              <a:pPr>
                <a:defRPr/>
              </a:pPr>
              <a:t>‹#›</a:t>
            </a:fld>
            <a:endParaRPr lang="en-US"/>
          </a:p>
        </p:txBody>
      </p:sp>
    </p:spTree>
    <p:extLst>
      <p:ext uri="{BB962C8B-B14F-4D97-AF65-F5344CB8AC3E}">
        <p14:creationId xmlns:p14="http://schemas.microsoft.com/office/powerpoint/2010/main" val="30720901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6635" y="7681913"/>
            <a:ext cx="14755416" cy="2172493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7681913"/>
            <a:ext cx="14756606" cy="2172493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03D45C2-6D5F-448B-95B1-CD0C53878048}" type="slidenum">
              <a:rPr lang="en-US"/>
              <a:pPr>
                <a:defRPr/>
              </a:pPr>
              <a:t>‹#›</a:t>
            </a:fld>
            <a:endParaRPr lang="en-US"/>
          </a:p>
        </p:txBody>
      </p:sp>
    </p:spTree>
    <p:extLst>
      <p:ext uri="{BB962C8B-B14F-4D97-AF65-F5344CB8AC3E}">
        <p14:creationId xmlns:p14="http://schemas.microsoft.com/office/powerpoint/2010/main" val="26168467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317625"/>
            <a:ext cx="29627512"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444" y="7369176"/>
            <a:ext cx="14544675" cy="3070225"/>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0439400"/>
            <a:ext cx="14544675" cy="18965862"/>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7369176"/>
            <a:ext cx="14550630" cy="3070225"/>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0439400"/>
            <a:ext cx="14550630" cy="18965862"/>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8610943-C3CC-4B71-9F28-BF9409E4CB80}" type="slidenum">
              <a:rPr lang="en-US"/>
              <a:pPr>
                <a:defRPr/>
              </a:pPr>
              <a:t>‹#›</a:t>
            </a:fld>
            <a:endParaRPr lang="en-US"/>
          </a:p>
        </p:txBody>
      </p:sp>
    </p:spTree>
    <p:extLst>
      <p:ext uri="{BB962C8B-B14F-4D97-AF65-F5344CB8AC3E}">
        <p14:creationId xmlns:p14="http://schemas.microsoft.com/office/powerpoint/2010/main" val="5192036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D78326B-3987-4EE9-9239-5FDA69C8126D}" type="slidenum">
              <a:rPr lang="en-US"/>
              <a:pPr>
                <a:defRPr/>
              </a:pPr>
              <a:t>‹#›</a:t>
            </a:fld>
            <a:endParaRPr lang="en-US"/>
          </a:p>
        </p:txBody>
      </p:sp>
    </p:spTree>
    <p:extLst>
      <p:ext uri="{BB962C8B-B14F-4D97-AF65-F5344CB8AC3E}">
        <p14:creationId xmlns:p14="http://schemas.microsoft.com/office/powerpoint/2010/main" val="30023040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1F3B20C-577A-4608-AF62-749557E31E38}" type="slidenum">
              <a:rPr lang="en-US"/>
              <a:pPr>
                <a:defRPr/>
              </a:pPr>
              <a:t>‹#›</a:t>
            </a:fld>
            <a:endParaRPr lang="en-US"/>
          </a:p>
        </p:txBody>
      </p:sp>
    </p:spTree>
    <p:extLst>
      <p:ext uri="{BB962C8B-B14F-4D97-AF65-F5344CB8AC3E}">
        <p14:creationId xmlns:p14="http://schemas.microsoft.com/office/powerpoint/2010/main" val="4040078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311275"/>
            <a:ext cx="10829925" cy="5576888"/>
          </a:xfr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656" y="1311275"/>
            <a:ext cx="18402300" cy="28093988"/>
          </a:xfr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6888163"/>
            <a:ext cx="10829925" cy="22517100"/>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CA0EE2-436D-4402-9038-3DA719D297AD}" type="slidenum">
              <a:rPr lang="en-US"/>
              <a:pPr>
                <a:defRPr/>
              </a:pPr>
              <a:t>‹#›</a:t>
            </a:fld>
            <a:endParaRPr lang="en-US"/>
          </a:p>
        </p:txBody>
      </p:sp>
    </p:spTree>
    <p:extLst>
      <p:ext uri="{BB962C8B-B14F-4D97-AF65-F5344CB8AC3E}">
        <p14:creationId xmlns:p14="http://schemas.microsoft.com/office/powerpoint/2010/main" val="2360966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23042562"/>
            <a:ext cx="19751280" cy="2720975"/>
          </a:xfr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2941638"/>
            <a:ext cx="19751280" cy="19750088"/>
          </a:xfr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25763539"/>
            <a:ext cx="19751280" cy="3862387"/>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5C1286E-2D26-43B2-8CD4-A2F0A623D127}" type="slidenum">
              <a:rPr lang="en-US"/>
              <a:pPr>
                <a:defRPr/>
              </a:pPr>
              <a:t>‹#›</a:t>
            </a:fld>
            <a:endParaRPr lang="en-US"/>
          </a:p>
        </p:txBody>
      </p:sp>
    </p:spTree>
    <p:extLst>
      <p:ext uri="{BB962C8B-B14F-4D97-AF65-F5344CB8AC3E}">
        <p14:creationId xmlns:p14="http://schemas.microsoft.com/office/powerpoint/2010/main" val="300384198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1319213"/>
            <a:ext cx="2962632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1646635" y="7681913"/>
            <a:ext cx="2962632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defTabSz="3527822">
              <a:defRPr sz="5400" smtClean="0"/>
            </a:lvl1pPr>
          </a:lstStyle>
          <a:p>
            <a:pPr>
              <a:defRPr/>
            </a:pPr>
            <a:endParaRPr lang="en-US"/>
          </a:p>
        </p:txBody>
      </p:sp>
      <p:sp>
        <p:nvSpPr>
          <p:cNvPr id="1029" name="Rectangle 5"/>
          <p:cNvSpPr>
            <a:spLocks noGrp="1" noChangeArrowheads="1"/>
          </p:cNvSpPr>
          <p:nvPr>
            <p:ph type="ftr" sz="quarter" idx="3"/>
          </p:nvPr>
        </p:nvSpPr>
        <p:spPr bwMode="auto">
          <a:xfrm>
            <a:off x="11247834" y="29978350"/>
            <a:ext cx="104239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ctr" defTabSz="3527822">
              <a:defRPr sz="5400" smtClean="0"/>
            </a:lvl1pPr>
          </a:lstStyle>
          <a:p>
            <a:pPr>
              <a:defRPr/>
            </a:pPr>
            <a:endParaRPr lang="en-US"/>
          </a:p>
        </p:txBody>
      </p:sp>
      <p:sp>
        <p:nvSpPr>
          <p:cNvPr id="1030" name="Rectangle 6"/>
          <p:cNvSpPr>
            <a:spLocks noGrp="1" noChangeArrowheads="1"/>
          </p:cNvSpPr>
          <p:nvPr>
            <p:ph type="sldNum" sz="quarter" idx="4"/>
          </p:nvPr>
        </p:nvSpPr>
        <p:spPr bwMode="auto">
          <a:xfrm>
            <a:off x="23592234"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r" defTabSz="3527822">
              <a:defRPr sz="5400" smtClean="0"/>
            </a:lvl1pPr>
          </a:lstStyle>
          <a:p>
            <a:pPr>
              <a:defRPr/>
            </a:pPr>
            <a:fld id="{EAD58424-6508-4C08-B0AB-A12183DAE990}"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29718000" y="16459200"/>
            <a:ext cx="14274800" cy="3937000"/>
          </a:xfrm>
          <a:prstGeom prst="rect">
            <a:avLst/>
          </a:prstGeom>
        </p:spPr>
      </p:pic>
      <p:pic>
        <p:nvPicPr>
          <p:cNvPr id="1033" name="New picture"/>
          <p:cNvPicPr/>
          <p:nvPr/>
        </p:nvPicPr>
        <p:blipFill>
          <a:blip r:embed="rId14"/>
          <a:stretch>
            <a:fillRect/>
          </a:stretch>
        </p:blipFill>
        <p:spPr>
          <a:xfrm>
            <a:off x="1460500" y="33426400"/>
            <a:ext cx="29997400" cy="1447800"/>
          </a:xfrm>
          <a:prstGeom prst="rect">
            <a:avLst/>
          </a:prstGeom>
        </p:spPr>
      </p:pic>
      <p:sp>
        <p:nvSpPr>
          <p:cNvPr id="1034" name="New shape"/>
          <p:cNvSpPr/>
          <p:nvPr/>
        </p:nvSpPr>
        <p:spPr>
          <a:xfrm>
            <a:off x="1460500" y="339979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melancholymedallion  Size: 36x36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527822" rtl="0" eaLnBrk="0" fontAlgn="base" hangingPunct="0">
        <a:spcBef>
          <a:spcPct val="0"/>
        </a:spcBef>
        <a:spcAft>
          <a:spcPct val="0"/>
        </a:spcAft>
        <a:defRPr sz="17025">
          <a:solidFill>
            <a:schemeClr val="tx2"/>
          </a:solidFill>
          <a:latin typeface="+mj-lt"/>
          <a:ea typeface="+mj-ea"/>
          <a:cs typeface="+mj-cs"/>
        </a:defRPr>
      </a:lvl1pPr>
      <a:lvl2pPr algn="ctr" defTabSz="3527822" rtl="0" eaLnBrk="0" fontAlgn="base" hangingPunct="0">
        <a:spcBef>
          <a:spcPct val="0"/>
        </a:spcBef>
        <a:spcAft>
          <a:spcPct val="0"/>
        </a:spcAft>
        <a:defRPr sz="17025">
          <a:solidFill>
            <a:schemeClr val="tx2"/>
          </a:solidFill>
          <a:latin typeface="Arial"/>
        </a:defRPr>
      </a:lvl2pPr>
      <a:lvl3pPr algn="ctr" defTabSz="3527822" rtl="0" eaLnBrk="0" fontAlgn="base" hangingPunct="0">
        <a:spcBef>
          <a:spcPct val="0"/>
        </a:spcBef>
        <a:spcAft>
          <a:spcPct val="0"/>
        </a:spcAft>
        <a:defRPr sz="17025">
          <a:solidFill>
            <a:schemeClr val="tx2"/>
          </a:solidFill>
          <a:latin typeface="Arial"/>
        </a:defRPr>
      </a:lvl3pPr>
      <a:lvl4pPr algn="ctr" defTabSz="3527822" rtl="0" eaLnBrk="0" fontAlgn="base" hangingPunct="0">
        <a:spcBef>
          <a:spcPct val="0"/>
        </a:spcBef>
        <a:spcAft>
          <a:spcPct val="0"/>
        </a:spcAft>
        <a:defRPr sz="17025">
          <a:solidFill>
            <a:schemeClr val="tx2"/>
          </a:solidFill>
          <a:latin typeface="Arial"/>
        </a:defRPr>
      </a:lvl4pPr>
      <a:lvl5pPr algn="ctr" defTabSz="3527822" rtl="0" eaLnBrk="0" fontAlgn="base" hangingPunct="0">
        <a:spcBef>
          <a:spcPct val="0"/>
        </a:spcBef>
        <a:spcAft>
          <a:spcPct val="0"/>
        </a:spcAft>
        <a:defRPr sz="17025">
          <a:solidFill>
            <a:schemeClr val="tx2"/>
          </a:solidFill>
          <a:latin typeface="Arial"/>
        </a:defRPr>
      </a:lvl5pPr>
      <a:lvl6pPr marL="342900" algn="ctr" defTabSz="3527822" rtl="0" fontAlgn="base">
        <a:spcBef>
          <a:spcPct val="0"/>
        </a:spcBef>
        <a:spcAft>
          <a:spcPct val="0"/>
        </a:spcAft>
        <a:defRPr sz="17025">
          <a:solidFill>
            <a:schemeClr val="tx2"/>
          </a:solidFill>
          <a:latin typeface="Arial"/>
        </a:defRPr>
      </a:lvl6pPr>
      <a:lvl7pPr marL="685800" algn="ctr" defTabSz="3527822" rtl="0" fontAlgn="base">
        <a:spcBef>
          <a:spcPct val="0"/>
        </a:spcBef>
        <a:spcAft>
          <a:spcPct val="0"/>
        </a:spcAft>
        <a:defRPr sz="17025">
          <a:solidFill>
            <a:schemeClr val="tx2"/>
          </a:solidFill>
          <a:latin typeface="Arial"/>
        </a:defRPr>
      </a:lvl7pPr>
      <a:lvl8pPr marL="1028700" algn="ctr" defTabSz="3527822" rtl="0" fontAlgn="base">
        <a:spcBef>
          <a:spcPct val="0"/>
        </a:spcBef>
        <a:spcAft>
          <a:spcPct val="0"/>
        </a:spcAft>
        <a:defRPr sz="17025">
          <a:solidFill>
            <a:schemeClr val="tx2"/>
          </a:solidFill>
          <a:latin typeface="Arial"/>
        </a:defRPr>
      </a:lvl8pPr>
      <a:lvl9pPr marL="1371600" algn="ctr" defTabSz="3527822" rtl="0" fontAlgn="base">
        <a:spcBef>
          <a:spcPct val="0"/>
        </a:spcBef>
        <a:spcAft>
          <a:spcPct val="0"/>
        </a:spcAft>
        <a:defRPr sz="17025">
          <a:solidFill>
            <a:schemeClr val="tx2"/>
          </a:solidFill>
          <a:latin typeface="Arial"/>
        </a:defRPr>
      </a:lvl9pPr>
    </p:titleStyle>
    <p:bodyStyle>
      <a:defPPr>
        <a:defRPr kern="1200"/>
      </a:defPPr>
      <a:lvl1pPr marL="1323975" indent="-1323975" algn="l" defTabSz="3527822" rtl="0" eaLnBrk="0" fontAlgn="base" hangingPunct="0">
        <a:spcBef>
          <a:spcPct val="20000"/>
        </a:spcBef>
        <a:spcAft>
          <a:spcPct val="0"/>
        </a:spcAft>
        <a:buChar char="•"/>
        <a:defRPr sz="12375">
          <a:solidFill>
            <a:schemeClr val="tx1"/>
          </a:solidFill>
          <a:latin typeface="+mn-lt"/>
          <a:ea typeface="+mn-ea"/>
          <a:cs typeface="+mn-cs"/>
        </a:defRPr>
      </a:lvl1pPr>
      <a:lvl2pPr marL="2867025" indent="-1103710" algn="l" defTabSz="3527822" rtl="0" eaLnBrk="0" fontAlgn="base" hangingPunct="0">
        <a:spcBef>
          <a:spcPct val="20000"/>
        </a:spcBef>
        <a:spcAft>
          <a:spcPct val="0"/>
        </a:spcAft>
        <a:buChar char="–"/>
        <a:defRPr sz="10800">
          <a:solidFill>
            <a:schemeClr val="tx1"/>
          </a:solidFill>
          <a:latin typeface="+mn-lt"/>
        </a:defRPr>
      </a:lvl2pPr>
      <a:lvl3pPr marL="4410075" indent="-882254" algn="l" defTabSz="3527822" rtl="0" eaLnBrk="0" fontAlgn="base" hangingPunct="0">
        <a:spcBef>
          <a:spcPct val="20000"/>
        </a:spcBef>
        <a:spcAft>
          <a:spcPct val="0"/>
        </a:spcAft>
        <a:buChar char="•"/>
        <a:defRPr sz="9225">
          <a:solidFill>
            <a:schemeClr val="tx1"/>
          </a:solidFill>
          <a:latin typeface="+mn-lt"/>
        </a:defRPr>
      </a:lvl3pPr>
      <a:lvl4pPr marL="6172200" indent="-882254" algn="l" defTabSz="3527822" rtl="0" eaLnBrk="0" fontAlgn="base" hangingPunct="0">
        <a:spcBef>
          <a:spcPct val="20000"/>
        </a:spcBef>
        <a:spcAft>
          <a:spcPct val="0"/>
        </a:spcAft>
        <a:buChar char="–"/>
        <a:defRPr sz="7800">
          <a:solidFill>
            <a:schemeClr val="tx1"/>
          </a:solidFill>
          <a:latin typeface="+mn-lt"/>
        </a:defRPr>
      </a:lvl4pPr>
      <a:lvl5pPr marL="7935516" indent="-881063" algn="l" defTabSz="3527822" rtl="0" eaLnBrk="0" fontAlgn="base" hangingPunct="0">
        <a:spcBef>
          <a:spcPct val="20000"/>
        </a:spcBef>
        <a:spcAft>
          <a:spcPct val="0"/>
        </a:spcAft>
        <a:buChar char="»"/>
        <a:defRPr sz="7800">
          <a:solidFill>
            <a:schemeClr val="tx1"/>
          </a:solidFill>
          <a:latin typeface="+mn-lt"/>
        </a:defRPr>
      </a:lvl5pPr>
      <a:lvl6pPr marL="8278416" indent="-881063" algn="l" defTabSz="3527822" rtl="0" fontAlgn="base">
        <a:spcBef>
          <a:spcPct val="20000"/>
        </a:spcBef>
        <a:spcAft>
          <a:spcPct val="0"/>
        </a:spcAft>
        <a:buChar char="»"/>
        <a:defRPr sz="7800">
          <a:solidFill>
            <a:schemeClr val="tx1"/>
          </a:solidFill>
          <a:latin typeface="+mn-lt"/>
        </a:defRPr>
      </a:lvl6pPr>
      <a:lvl7pPr marL="8621316" indent="-881063" algn="l" defTabSz="3527822" rtl="0" fontAlgn="base">
        <a:spcBef>
          <a:spcPct val="20000"/>
        </a:spcBef>
        <a:spcAft>
          <a:spcPct val="0"/>
        </a:spcAft>
        <a:buChar char="»"/>
        <a:defRPr sz="7800">
          <a:solidFill>
            <a:schemeClr val="tx1"/>
          </a:solidFill>
          <a:latin typeface="+mn-lt"/>
        </a:defRPr>
      </a:lvl7pPr>
      <a:lvl8pPr marL="8964216" indent="-881063" algn="l" defTabSz="3527822" rtl="0" fontAlgn="base">
        <a:spcBef>
          <a:spcPct val="20000"/>
        </a:spcBef>
        <a:spcAft>
          <a:spcPct val="0"/>
        </a:spcAft>
        <a:buChar char="»"/>
        <a:defRPr sz="7800">
          <a:solidFill>
            <a:schemeClr val="tx1"/>
          </a:solidFill>
          <a:latin typeface="+mn-lt"/>
        </a:defRPr>
      </a:lvl8pPr>
      <a:lvl9pPr marL="9307116" indent="-881063" algn="l" defTabSz="3527822" rtl="0" fontAlgn="base">
        <a:spcBef>
          <a:spcPct val="20000"/>
        </a:spcBef>
        <a:spcAft>
          <a:spcPct val="0"/>
        </a:spcAft>
        <a:buChar char="»"/>
        <a:defRPr sz="78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43000">
              <a:schemeClr val="bg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40" name="Rectangle 6"/>
          <p:cNvSpPr>
            <a:spLocks noChangeArrowheads="1"/>
          </p:cNvSpPr>
          <p:nvPr/>
        </p:nvSpPr>
        <p:spPr bwMode="auto">
          <a:xfrm>
            <a:off x="340316" y="75362"/>
            <a:ext cx="31965997" cy="5485184"/>
          </a:xfrm>
          <a:prstGeom prst="round2DiagRect">
            <a:avLst>
              <a:gd name="adj1" fmla="val 16667"/>
              <a:gd name="adj2" fmla="val 0"/>
            </a:avLst>
          </a:prstGeom>
          <a:solidFill>
            <a:schemeClr val="bg2"/>
          </a:solidFill>
          <a:ln w="9525">
            <a:noFill/>
            <a:miter lim="800000"/>
          </a:ln>
        </p:spPr>
        <p:txBody>
          <a:bodyPr lIns="82291" tIns="41146" rIns="82291" bIns="41146" anchor="ctr"/>
          <a:lstStyle>
            <a:defPPr>
              <a:defRPr kern="1200"/>
            </a:defPPr>
          </a:lstStyle>
          <a:p>
            <a:pPr algn="ctr" defTabSz="2821781">
              <a:defRPr/>
            </a:pPr>
            <a:endParaRPr lang="en-US" sz="3300" b="1" dirty="0">
              <a:solidFill>
                <a:schemeClr val="bg2">
                  <a:lumMod val="60000"/>
                  <a:lumOff val="40000"/>
                </a:schemeClr>
              </a:solidFill>
              <a:effectLst>
                <a:outerShdw blurRad="38100" dist="38100" dir="2700000" algn="tl">
                  <a:srgbClr val="000000"/>
                </a:outerShdw>
              </a:effectLst>
            </a:endParaRPr>
          </a:p>
        </p:txBody>
      </p:sp>
      <p:sp>
        <p:nvSpPr>
          <p:cNvPr id="38" name="Title 11">
            <a:extLst>
              <a:ext uri="{FF2B5EF4-FFF2-40B4-BE49-F238E27FC236}">
                <a16:creationId xmlns:a16="http://schemas.microsoft.com/office/drawing/2014/main" id="{D3A698E4-5105-47D7-8AAB-C4BA53E6D379}"/>
              </a:ext>
            </a:extLst>
          </p:cNvPr>
          <p:cNvSpPr txBox="1"/>
          <p:nvPr/>
        </p:nvSpPr>
        <p:spPr>
          <a:xfrm>
            <a:off x="982677" y="75362"/>
            <a:ext cx="30861000" cy="2406982"/>
          </a:xfrm>
          <a:prstGeom prst="rect">
            <a:avLst/>
          </a:prstGeom>
        </p:spPr>
        <p:txBody>
          <a:bodyPr lIns="96012" tIns="48006" rIns="96012" bIns="48006"/>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br>
              <a:rPr lang="en-US" sz="6400" b="1" dirty="0">
                <a:solidFill>
                  <a:schemeClr val="bg1"/>
                </a:solidFill>
                <a:latin typeface="Quattrocento" panose="02020802030000000404" pitchFamily="18" charset="0"/>
              </a:rPr>
            </a:br>
            <a:r>
              <a:rPr lang="en-IN" sz="1800" dirty="0">
                <a:solidFill>
                  <a:srgbClr val="000000"/>
                </a:solidFill>
                <a:latin typeface="Quattrocento" panose="02020502030000000404" pitchFamily="18" charset="0"/>
              </a:rPr>
              <a:t>                                                                         </a:t>
            </a:r>
            <a:r>
              <a:rPr lang="en-IN" sz="5400" b="1" i="0" u="none" strike="noStrike" baseline="0" dirty="0">
                <a:solidFill>
                  <a:srgbClr val="FFFFFF"/>
                </a:solidFill>
                <a:latin typeface="Quattrocento" panose="02020502030000000404" pitchFamily="18" charset="0"/>
              </a:rPr>
              <a:t>Add Space - Comprehensive Space Rental and Management Platform </a:t>
            </a:r>
            <a:endParaRPr lang="en-US" sz="5400" b="1" dirty="0">
              <a:solidFill>
                <a:schemeClr val="bg1"/>
              </a:solidFill>
              <a:latin typeface="Quattrocento" panose="02020802030000000404" pitchFamily="18" charset="0"/>
            </a:endParaRPr>
          </a:p>
        </p:txBody>
      </p:sp>
      <p:sp>
        <p:nvSpPr>
          <p:cNvPr id="39" name="Text Placeholder 16">
            <a:extLst>
              <a:ext uri="{FF2B5EF4-FFF2-40B4-BE49-F238E27FC236}">
                <a16:creationId xmlns:a16="http://schemas.microsoft.com/office/drawing/2014/main" id="{9FEE118B-FBC6-45D8-93CE-3A87E15AD5C3}"/>
              </a:ext>
            </a:extLst>
          </p:cNvPr>
          <p:cNvSpPr txBox="1"/>
          <p:nvPr/>
        </p:nvSpPr>
        <p:spPr>
          <a:xfrm>
            <a:off x="982677" y="2257481"/>
            <a:ext cx="30907023" cy="3033138"/>
          </a:xfrm>
          <a:prstGeom prst="rect">
            <a:avLst/>
          </a:prstGeom>
        </p:spPr>
        <p:txBody>
          <a:bodyPr wrap="square" lIns="96012" tIns="48006" rIns="96012" bIns="48006">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l"/>
            <a:r>
              <a:rPr lang="en-US" sz="4200" b="0" i="0" u="none" strike="noStrike" baseline="0" dirty="0">
                <a:solidFill>
                  <a:schemeClr val="bg1"/>
                </a:solidFill>
                <a:latin typeface="Quattrocento Sans" panose="020B0502050000020003" pitchFamily="34" charset="0"/>
              </a:rPr>
              <a:t>                                                                   </a:t>
            </a:r>
            <a:r>
              <a:rPr lang="en-US" sz="4000" b="0" i="0" u="none" strike="noStrike" baseline="0" dirty="0">
                <a:solidFill>
                  <a:srgbClr val="FFFFFF"/>
                </a:solidFill>
                <a:latin typeface="Quattrocento Sans" panose="020B0502050000020003" pitchFamily="34" charset="0"/>
              </a:rPr>
              <a:t>Missy </a:t>
            </a:r>
            <a:r>
              <a:rPr lang="en-US" sz="4000" b="0" i="0" u="none" strike="noStrike" baseline="0" dirty="0" err="1">
                <a:solidFill>
                  <a:srgbClr val="FFFFFF"/>
                </a:solidFill>
                <a:latin typeface="Quattrocento Sans" panose="020B0502050000020003" pitchFamily="34" charset="0"/>
              </a:rPr>
              <a:t>Dodia</a:t>
            </a:r>
            <a:r>
              <a:rPr lang="en-US" sz="4000" b="0" i="0" u="none" strike="noStrike" baseline="0" dirty="0">
                <a:solidFill>
                  <a:srgbClr val="FFFFFF"/>
                </a:solidFill>
                <a:latin typeface="Quattrocento Sans" panose="020B0502050000020003" pitchFamily="34" charset="0"/>
              </a:rPr>
              <a:t> (0827IT211070)                Mohammed Kazim shaikh (0827IT211071) </a:t>
            </a:r>
          </a:p>
          <a:p>
            <a:pPr algn="ctr"/>
            <a:r>
              <a:rPr lang="en-US" sz="4000" b="0" i="0" u="none" strike="noStrike" baseline="0" dirty="0">
                <a:solidFill>
                  <a:srgbClr val="FFFFFF"/>
                </a:solidFill>
                <a:latin typeface="Quattrocento Sans" panose="020B0502050000020003" pitchFamily="34" charset="0"/>
              </a:rPr>
              <a:t>   Mohit </a:t>
            </a:r>
            <a:r>
              <a:rPr lang="en-US" sz="4000" b="0" i="0" u="none" strike="noStrike" baseline="0" dirty="0" err="1">
                <a:solidFill>
                  <a:srgbClr val="FFFFFF"/>
                </a:solidFill>
                <a:latin typeface="Quattrocento Sans" panose="020B0502050000020003" pitchFamily="34" charset="0"/>
              </a:rPr>
              <a:t>khatore</a:t>
            </a:r>
            <a:r>
              <a:rPr lang="en-US" sz="4000" b="0" i="0" u="none" strike="noStrike" baseline="0" dirty="0">
                <a:solidFill>
                  <a:srgbClr val="FFFFFF"/>
                </a:solidFill>
                <a:latin typeface="Quattrocento Sans" panose="020B0502050000020003" pitchFamily="34" charset="0"/>
              </a:rPr>
              <a:t> (0827IT211073)              Raj Patidar(0827IT211094)</a:t>
            </a:r>
          </a:p>
          <a:p>
            <a:pPr algn="ctr"/>
            <a:r>
              <a:rPr lang="en-US" sz="4000" b="0" i="0" u="none" strike="noStrike" baseline="0" dirty="0">
                <a:solidFill>
                  <a:srgbClr val="FFFFFF"/>
                </a:solidFill>
                <a:latin typeface="Quattrocento Sans" panose="020B0502050000020003" pitchFamily="34" charset="0"/>
              </a:rPr>
              <a:t> </a:t>
            </a:r>
            <a:r>
              <a:rPr lang="en-US" sz="4200" dirty="0">
                <a:solidFill>
                  <a:schemeClr val="bg1"/>
                </a:solidFill>
                <a:latin typeface="Quattrocento Sans" panose="020B0502050000020003" pitchFamily="34" charset="0"/>
              </a:rPr>
              <a:t>Department Name, Acropolis Institute of Technology &amp; Research, Indore</a:t>
            </a:r>
          </a:p>
          <a:p>
            <a:pPr algn="ctr"/>
            <a:r>
              <a:rPr lang="en-US" sz="4200" dirty="0">
                <a:solidFill>
                  <a:schemeClr val="bg1"/>
                </a:solidFill>
                <a:latin typeface="Quattrocento Sans" panose="020B0502050000020003" pitchFamily="34" charset="0"/>
              </a:rPr>
              <a:t>Session: Jul. – Dec. 2024</a:t>
            </a:r>
          </a:p>
        </p:txBody>
      </p:sp>
      <p:sp>
        <p:nvSpPr>
          <p:cNvPr id="42" name="Rectangle 10">
            <a:extLst>
              <a:ext uri="{FF2B5EF4-FFF2-40B4-BE49-F238E27FC236}">
                <a16:creationId xmlns:a16="http://schemas.microsoft.com/office/drawing/2014/main" id="{6E6FAECA-7B53-459F-9726-99A6AE0B0458}"/>
              </a:ext>
            </a:extLst>
          </p:cNvPr>
          <p:cNvSpPr>
            <a:spLocks noChangeArrowheads="1"/>
          </p:cNvSpPr>
          <p:nvPr/>
        </p:nvSpPr>
        <p:spPr bwMode="auto">
          <a:xfrm>
            <a:off x="381002" y="5887665"/>
            <a:ext cx="9674680" cy="9378174"/>
          </a:xfrm>
          <a:prstGeom prst="round2DiagRect">
            <a:avLst>
              <a:gd name="adj1" fmla="val 6827"/>
              <a:gd name="adj2" fmla="val 0"/>
            </a:avLst>
          </a:prstGeom>
          <a:solidFill>
            <a:schemeClr val="accent4">
              <a:lumMod val="60000"/>
              <a:lumOff val="40000"/>
            </a:schemeClr>
          </a:solidFill>
          <a:ln w="12700">
            <a:noFill/>
            <a:miter lim="800000"/>
          </a:ln>
        </p:spPr>
        <p:txBody>
          <a:bodyPr wrap="none" lIns="205740" tIns="54864" rIns="205740" bIns="51422" anchor="ctr" anchorCtr="0"/>
          <a:lstStyle>
            <a:defPPr>
              <a:defRPr kern="1200"/>
            </a:defPPr>
          </a:lstStyle>
          <a:p>
            <a:pPr algn="ctr" defTabSz="3526941">
              <a:defRPr/>
            </a:pPr>
            <a:endParaRPr lang="en-US" sz="2700" b="1">
              <a:noFill/>
              <a:latin typeface="Quattrocento" panose="02020802030000000404" pitchFamily="18" charset="0"/>
            </a:endParaRPr>
          </a:p>
        </p:txBody>
      </p:sp>
      <p:sp>
        <p:nvSpPr>
          <p:cNvPr id="44" name="Rectangle 10">
            <a:extLst>
              <a:ext uri="{FF2B5EF4-FFF2-40B4-BE49-F238E27FC236}">
                <a16:creationId xmlns:a16="http://schemas.microsoft.com/office/drawing/2014/main" id="{65DEA53B-8C55-4281-8C92-1B2F1CBC79EE}"/>
              </a:ext>
            </a:extLst>
          </p:cNvPr>
          <p:cNvSpPr>
            <a:spLocks noChangeArrowheads="1"/>
          </p:cNvSpPr>
          <p:nvPr/>
        </p:nvSpPr>
        <p:spPr bwMode="auto">
          <a:xfrm>
            <a:off x="11611880" y="6081799"/>
            <a:ext cx="9715366" cy="890179"/>
          </a:xfrm>
          <a:prstGeom prst="round2DiagRect">
            <a:avLst>
              <a:gd name="adj1" fmla="val 30177"/>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Methodology</a:t>
            </a:r>
          </a:p>
        </p:txBody>
      </p:sp>
      <p:sp>
        <p:nvSpPr>
          <p:cNvPr id="48" name="Rectangle 10">
            <a:extLst>
              <a:ext uri="{FF2B5EF4-FFF2-40B4-BE49-F238E27FC236}">
                <a16:creationId xmlns:a16="http://schemas.microsoft.com/office/drawing/2014/main" id="{E3FEBAB5-D47E-42BA-A84C-C1EA43E9ED05}"/>
              </a:ext>
            </a:extLst>
          </p:cNvPr>
          <p:cNvSpPr>
            <a:spLocks noChangeArrowheads="1"/>
          </p:cNvSpPr>
          <p:nvPr/>
        </p:nvSpPr>
        <p:spPr bwMode="auto">
          <a:xfrm>
            <a:off x="22590945" y="6081798"/>
            <a:ext cx="9715368" cy="814272"/>
          </a:xfrm>
          <a:prstGeom prst="round2DiagRect">
            <a:avLst>
              <a:gd name="adj1" fmla="val 30178"/>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Results </a:t>
            </a:r>
          </a:p>
        </p:txBody>
      </p:sp>
      <p:sp>
        <p:nvSpPr>
          <p:cNvPr id="50" name="Rectangle 10">
            <a:extLst>
              <a:ext uri="{FF2B5EF4-FFF2-40B4-BE49-F238E27FC236}">
                <a16:creationId xmlns:a16="http://schemas.microsoft.com/office/drawing/2014/main" id="{C7AAC99D-FA63-4F20-9BC9-620B7B5958BE}"/>
              </a:ext>
            </a:extLst>
          </p:cNvPr>
          <p:cNvSpPr>
            <a:spLocks noChangeArrowheads="1"/>
          </p:cNvSpPr>
          <p:nvPr/>
        </p:nvSpPr>
        <p:spPr bwMode="auto">
          <a:xfrm>
            <a:off x="340316" y="15787093"/>
            <a:ext cx="9715366" cy="822960"/>
          </a:xfrm>
          <a:prstGeom prst="round2DiagRect">
            <a:avLst>
              <a:gd name="adj1" fmla="val 30178"/>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Introduction</a:t>
            </a:r>
          </a:p>
        </p:txBody>
      </p:sp>
      <p:sp>
        <p:nvSpPr>
          <p:cNvPr id="52" name="Rectangle 10">
            <a:extLst>
              <a:ext uri="{FF2B5EF4-FFF2-40B4-BE49-F238E27FC236}">
                <a16:creationId xmlns:a16="http://schemas.microsoft.com/office/drawing/2014/main" id="{48ED2435-580E-419E-B71D-5D8F033EB9A6}"/>
              </a:ext>
            </a:extLst>
          </p:cNvPr>
          <p:cNvSpPr>
            <a:spLocks noChangeArrowheads="1"/>
          </p:cNvSpPr>
          <p:nvPr/>
        </p:nvSpPr>
        <p:spPr bwMode="auto">
          <a:xfrm>
            <a:off x="22590945" y="20651981"/>
            <a:ext cx="9715368" cy="777803"/>
          </a:xfrm>
          <a:prstGeom prst="round2DiagRect">
            <a:avLst>
              <a:gd name="adj1" fmla="val 33555"/>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Conclusion</a:t>
            </a:r>
          </a:p>
        </p:txBody>
      </p:sp>
      <p:sp>
        <p:nvSpPr>
          <p:cNvPr id="17" name="TextBox 19">
            <a:extLst>
              <a:ext uri="{FF2B5EF4-FFF2-40B4-BE49-F238E27FC236}">
                <a16:creationId xmlns:a16="http://schemas.microsoft.com/office/drawing/2014/main" id="{683D493E-8A89-4457-BD64-BF0D722F33B5}"/>
              </a:ext>
            </a:extLst>
          </p:cNvPr>
          <p:cNvSpPr txBox="1">
            <a:spLocks noChangeArrowheads="1"/>
          </p:cNvSpPr>
          <p:nvPr/>
        </p:nvSpPr>
        <p:spPr bwMode="auto">
          <a:xfrm>
            <a:off x="802952" y="5966851"/>
            <a:ext cx="9252730" cy="65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b="1" dirty="0">
                <a:latin typeface="Quattrocento" panose="02020802030000000404" pitchFamily="18" charset="0"/>
                <a:cs typeface="Arial" pitchFamily="34" charset="0"/>
              </a:rPr>
              <a:t>Abstract</a:t>
            </a:r>
          </a:p>
        </p:txBody>
      </p:sp>
      <p:sp>
        <p:nvSpPr>
          <p:cNvPr id="20" name="TextBox 19">
            <a:extLst>
              <a:ext uri="{FF2B5EF4-FFF2-40B4-BE49-F238E27FC236}">
                <a16:creationId xmlns:a16="http://schemas.microsoft.com/office/drawing/2014/main" id="{DE7CC5E4-5857-4AD9-BC53-ECDA642EB874}"/>
              </a:ext>
            </a:extLst>
          </p:cNvPr>
          <p:cNvSpPr txBox="1"/>
          <p:nvPr/>
        </p:nvSpPr>
        <p:spPr>
          <a:xfrm>
            <a:off x="802952" y="6567743"/>
            <a:ext cx="8722048" cy="8586966"/>
          </a:xfrm>
          <a:prstGeom prst="rect">
            <a:avLst/>
          </a:prstGeom>
          <a:noFill/>
        </p:spPr>
        <p:txBody>
          <a:bodyPr wrap="square" rtlCol="0">
            <a:spAutoFit/>
          </a:bodyPr>
          <a:lstStyle>
            <a:defPPr>
              <a:defRPr kern="1200"/>
            </a:defPPr>
          </a:lstStyle>
          <a:p>
            <a:pPr algn="just"/>
            <a:r>
              <a:rPr lang="en-US" sz="2400" b="0" i="0" u="none" strike="noStrike" baseline="0" dirty="0">
                <a:latin typeface="Quattrocento Sans" panose="020B0502050000020003" pitchFamily="34" charset="0"/>
              </a:rPr>
              <a:t>The </a:t>
            </a:r>
            <a:r>
              <a:rPr lang="en-US" sz="2400" b="1" i="0" u="none" strike="noStrike" baseline="0" dirty="0">
                <a:latin typeface="Quattrocento Sans" panose="020B0502050000020003" pitchFamily="34" charset="0"/>
              </a:rPr>
              <a:t>"Add Space" </a:t>
            </a:r>
            <a:r>
              <a:rPr lang="en-US" sz="2400" b="0" i="0" u="none" strike="noStrike" baseline="0" dirty="0">
                <a:latin typeface="Quattrocento Sans" panose="020B0502050000020003" pitchFamily="34" charset="0"/>
              </a:rPr>
              <a:t>project focuses on building a comprehensive web-based application that enables users, brokers, and administrators to efficiently manage, book, and oversee spaces for short-term rental purposes such as events, gatherings, and other needs.</a:t>
            </a:r>
          </a:p>
          <a:p>
            <a:pPr algn="just"/>
            <a:r>
              <a:rPr lang="en-US" sz="2400" b="0" i="0" u="none" strike="noStrike" baseline="0" dirty="0">
                <a:latin typeface="Quattrocento Sans" panose="020B0502050000020003" pitchFamily="34" charset="0"/>
              </a:rPr>
              <a:t>Unlike traditional space rental systems limited to monthly rentals, this project introduces a flexible booking solution allowing spaces to be reserved on an hourly or </a:t>
            </a:r>
            <a:r>
              <a:rPr lang="en-IN" sz="2400" b="0" i="0" u="none" strike="noStrike" baseline="0" dirty="0">
                <a:latin typeface="Quattrocento Sans" panose="020B0502050000020003" pitchFamily="34" charset="0"/>
              </a:rPr>
              <a:t>daily basis.</a:t>
            </a:r>
            <a:r>
              <a:rPr lang="en-IN" sz="1800" dirty="0">
                <a:solidFill>
                  <a:srgbClr val="000000"/>
                </a:solidFill>
                <a:effectLst/>
                <a:latin typeface="Arial" panose="020B0604020202020204" pitchFamily="34" charset="0"/>
                <a:ea typeface="Arial" panose="020B0604020202020204" pitchFamily="34" charset="0"/>
              </a:rPr>
              <a:t> </a:t>
            </a:r>
            <a:r>
              <a:rPr lang="en-IN" sz="2400" dirty="0">
                <a:solidFill>
                  <a:srgbClr val="000000"/>
                </a:solidFill>
                <a:effectLst/>
                <a:latin typeface="Quattrocento Sans" panose="020B0502050000020003" pitchFamily="34" charset="0"/>
                <a:ea typeface="PMingLiU-ExtB" panose="02020500000000000000" pitchFamily="18" charset="-120"/>
                <a:cs typeface="Arial" panose="020B0604020202020204" pitchFamily="34" charset="0"/>
              </a:rPr>
              <a:t>project presents an innovative, web-based solution for managing short-term rentals, catering specifically to events, business meetings, and social gatherings.</a:t>
            </a:r>
          </a:p>
          <a:p>
            <a:pPr algn="just"/>
            <a:endParaRPr lang="en-IN" sz="2400" dirty="0">
              <a:solidFill>
                <a:srgbClr val="000000"/>
              </a:solidFill>
              <a:effectLst/>
              <a:latin typeface="Quattrocento Sans" panose="020B0502050000020003" pitchFamily="34" charset="0"/>
              <a:ea typeface="PMingLiU-ExtB" panose="02020500000000000000" pitchFamily="18" charset="-120"/>
              <a:cs typeface="Arial" panose="020B0604020202020204" pitchFamily="34" charset="0"/>
            </a:endParaRPr>
          </a:p>
          <a:p>
            <a:pPr algn="just"/>
            <a:r>
              <a:rPr lang="en-IN" sz="2400" dirty="0">
                <a:solidFill>
                  <a:srgbClr val="000000"/>
                </a:solidFill>
                <a:effectLst/>
                <a:latin typeface="Quattrocento Sans" panose="020B0502050000020003" pitchFamily="34" charset="0"/>
                <a:ea typeface="PMingLiU-ExtB" panose="02020500000000000000" pitchFamily="18" charset="-120"/>
                <a:cs typeface="Arial" panose="020B0604020202020204" pitchFamily="34" charset="0"/>
              </a:rPr>
              <a:t>"Add Space" introduces a dynamic platform for users, brokers, and administrators, enabling hourly or daily rentals and streamlining booking processes through a role-based system. This system not only increases space utilization but also optimizes operational efficiency by centralizing bookings and reducing overhead. The modular design allows for scalability, integrating additional features such as data analytics, reporting, and search filters. "Add Space" contributes significantly to the market by addressing the gap for flexible short-term rentals and offering a reliable, user-friendly platform that can adapt to evolving business needs</a:t>
            </a:r>
            <a:r>
              <a:rPr lang="en-IN" sz="2400" dirty="0">
                <a:solidFill>
                  <a:srgbClr val="000000"/>
                </a:solidFill>
                <a:effectLst/>
                <a:latin typeface="Quattrocento" panose="02020502030000000404" pitchFamily="18" charset="0"/>
                <a:ea typeface="PMingLiU-ExtB" panose="02020500000000000000" pitchFamily="18" charset="-120"/>
                <a:cs typeface="Arial" panose="020B0604020202020204" pitchFamily="34" charset="0"/>
              </a:rPr>
              <a:t>.</a:t>
            </a:r>
            <a:endParaRPr lang="en-IN" sz="2400" b="0" i="0" u="none" strike="noStrike" baseline="0" dirty="0">
              <a:latin typeface="Quattrocento" panose="02020502030000000404" pitchFamily="18" charset="0"/>
              <a:ea typeface="PMingLiU-ExtB" panose="02020500000000000000" pitchFamily="18" charset="-120"/>
              <a:cs typeface="Arial" panose="020B0604020202020204" pitchFamily="34" charset="0"/>
            </a:endParaRPr>
          </a:p>
        </p:txBody>
      </p:sp>
      <p:sp>
        <p:nvSpPr>
          <p:cNvPr id="22" name="TextBox 21">
            <a:extLst>
              <a:ext uri="{FF2B5EF4-FFF2-40B4-BE49-F238E27FC236}">
                <a16:creationId xmlns:a16="http://schemas.microsoft.com/office/drawing/2014/main" id="{EBB6AC4A-C17C-4A50-801D-9D770B2D4747}"/>
              </a:ext>
            </a:extLst>
          </p:cNvPr>
          <p:cNvSpPr txBox="1"/>
          <p:nvPr/>
        </p:nvSpPr>
        <p:spPr>
          <a:xfrm>
            <a:off x="2285999" y="16308347"/>
            <a:ext cx="4419601" cy="461665"/>
          </a:xfrm>
          <a:prstGeom prst="rect">
            <a:avLst/>
          </a:prstGeom>
          <a:noFill/>
        </p:spPr>
        <p:txBody>
          <a:bodyPr wrap="square" rtlCol="0">
            <a:spAutoFit/>
          </a:bodyPr>
          <a:lstStyle>
            <a:defPPr>
              <a:defRPr kern="1200"/>
            </a:defPPr>
          </a:lstStyle>
          <a:p>
            <a:r>
              <a:rPr lang="en-US" sz="2400" dirty="0">
                <a:latin typeface="Quattrocento Sans" panose="020B0502050000020003" pitchFamily="34" charset="0"/>
                <a:ea typeface="Open Sans" panose="020B0606030504020204" pitchFamily="34" charset="0"/>
                <a:cs typeface="Open Sans" panose="020B0606030504020204" pitchFamily="34" charset="0"/>
              </a:rPr>
              <a:t>.</a:t>
            </a:r>
          </a:p>
        </p:txBody>
      </p:sp>
      <p:sp>
        <p:nvSpPr>
          <p:cNvPr id="26" name="TextBox 25">
            <a:extLst>
              <a:ext uri="{FF2B5EF4-FFF2-40B4-BE49-F238E27FC236}">
                <a16:creationId xmlns:a16="http://schemas.microsoft.com/office/drawing/2014/main" id="{ECB570BB-CDF7-4286-A7F3-F8768DEAAF9D}"/>
              </a:ext>
            </a:extLst>
          </p:cNvPr>
          <p:cNvSpPr txBox="1"/>
          <p:nvPr/>
        </p:nvSpPr>
        <p:spPr>
          <a:xfrm>
            <a:off x="11702272" y="7391400"/>
            <a:ext cx="9252728" cy="25730121"/>
          </a:xfrm>
          <a:prstGeom prst="rect">
            <a:avLst/>
          </a:prstGeom>
          <a:noFill/>
        </p:spPr>
        <p:txBody>
          <a:bodyPr wrap="square" rtlCol="0">
            <a:spAutoFit/>
          </a:bodyPr>
          <a:lstStyle>
            <a:defPPr>
              <a:defRPr kern="1200"/>
            </a:defPPr>
          </a:lstStyle>
          <a:p>
            <a:pPr marL="0" marR="0" lvl="0" indent="0" algn="just" defTabSz="914400" rtl="0" eaLnBrk="0" fontAlgn="base" latinLnBrk="0" hangingPunct="0">
              <a:lnSpc>
                <a:spcPct val="100000"/>
              </a:lnSpc>
              <a:spcBef>
                <a:spcPct val="0"/>
              </a:spcBef>
              <a:spcAft>
                <a:spcPct val="0"/>
              </a:spcAft>
              <a:buClrTx/>
              <a:buSzTx/>
              <a:tabLst/>
            </a:pPr>
            <a:r>
              <a:rPr lang="en-US" altLang="en-US" sz="2400" b="1" dirty="0">
                <a:latin typeface="Quattrocento Sans" panose="020B0502050000020003" pitchFamily="34" charset="0"/>
              </a:rPr>
              <a:t>1) </a:t>
            </a:r>
            <a:r>
              <a:rPr kumimoji="0" lang="en-US" altLang="en-US" sz="2400" b="1" i="0" u="none" strike="noStrike" cap="none" normalizeH="0" baseline="0" dirty="0">
                <a:ln>
                  <a:noFill/>
                </a:ln>
                <a:solidFill>
                  <a:schemeClr val="tx1"/>
                </a:solidFill>
                <a:effectLst/>
                <a:latin typeface="Quattrocento Sans" panose="020B0502050000020003" pitchFamily="34" charset="0"/>
              </a:rPr>
              <a:t>Requirements Gathering</a:t>
            </a:r>
            <a:r>
              <a:rPr lang="en-US" altLang="en-US" sz="2400" dirty="0">
                <a:latin typeface="Quattrocento Sans" panose="020B0502050000020003" pitchFamily="34" charset="0"/>
              </a:rPr>
              <a:t> –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Quattrocento Sans" panose="020B0502050000020003" pitchFamily="34" charset="0"/>
              </a:rPr>
              <a:t>Collected project requirements from stakeholders and identified key features for the application.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Quattrocento Sans" panose="020B0502050000020003"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Quattrocento Sans" panose="020B0502050000020003" pitchFamily="34" charset="0"/>
              </a:rPr>
              <a:t>2) System Design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Quattrocento Sans" panose="020B0502050000020003" pitchFamily="34" charset="0"/>
              </a:rPr>
              <a:t>Created diagrams like ER diagrams and flowcharts to plan the application's structure, database, and workflows.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Quattrocento Sans" panose="020B0502050000020003"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Quattrocento Sans" panose="020B0502050000020003" pitchFamily="34" charset="0"/>
              </a:rPr>
              <a:t>3) Technology Stack Selection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Quattrocento Sans" panose="020B0502050000020003" pitchFamily="34" charset="0"/>
              </a:rPr>
              <a:t>Selected JSP, Servlets, JDBC, and MySQL for backend development, ensuring compatibility and efficiency.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Quattrocento Sans" panose="020B0502050000020003"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Quattrocento Sans" panose="020B0502050000020003" pitchFamily="34" charset="0"/>
              </a:rPr>
              <a:t>4) Development and Implementation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Quattrocento Sans" panose="020B0502050000020003" pitchFamily="34" charset="0"/>
              </a:rPr>
              <a:t>Built and integrated core modules (e.g., booking, payment, space management) and tested each feature iteratively.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Quattrocento Sans" panose="020B0502050000020003"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Quattrocento Sans" panose="020B0502050000020003" pitchFamily="34" charset="0"/>
              </a:rPr>
              <a:t>5) Testing and Optimization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Quattrocento Sans" panose="020B0502050000020003" pitchFamily="34" charset="0"/>
              </a:rPr>
              <a:t>Conducted functionality and usability testing, optimized queries, and improved performance for a seamless user experience.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Quattrocento Sans" panose="020B0502050000020003"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Quattrocento Sans" panose="020B0502050000020003" pitchFamily="34" charset="0"/>
              </a:rPr>
              <a:t>6) Deployment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Quattrocento Sans" panose="020B0502050000020003" pitchFamily="34" charset="0"/>
              </a:rPr>
              <a:t>Finalized the project, preparing it for real-world use with complete documentation and user guides.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Quattrocento Sans" panose="020B0502050000020003" pitchFamily="34" charset="0"/>
            </a:endParaRPr>
          </a:p>
          <a:p>
            <a:pPr indent="-114300" algn="just">
              <a:spcBef>
                <a:spcPts val="1200"/>
              </a:spcBef>
              <a:spcAft>
                <a:spcPts val="0"/>
              </a:spcAft>
            </a:pPr>
            <a:r>
              <a:rPr lang="en-US" sz="2400" b="1" dirty="0">
                <a:effectLst/>
                <a:latin typeface="Quattrocento Sans" panose="020B0502050000020003" pitchFamily="34" charset="0"/>
                <a:ea typeface="Times New Roman" panose="02020603050405020304" pitchFamily="18" charset="0"/>
              </a:rPr>
              <a:t>Proposed Algorithm -</a:t>
            </a:r>
            <a:endParaRPr lang="en-IN" sz="2400" dirty="0">
              <a:effectLst/>
              <a:latin typeface="Quattrocento Sans" panose="020B0502050000020003" pitchFamily="34" charset="0"/>
              <a:ea typeface="Times New Roman" panose="02020603050405020304" pitchFamily="18" charset="0"/>
            </a:endParaRPr>
          </a:p>
          <a:p>
            <a:pPr lvl="0" algn="just">
              <a:spcBef>
                <a:spcPts val="0"/>
              </a:spcBef>
              <a:spcAft>
                <a:spcPts val="0"/>
              </a:spcAft>
            </a:pPr>
            <a:r>
              <a:rPr lang="en-US" sz="2400" u="none" strike="noStrike" dirty="0">
                <a:effectLst/>
                <a:latin typeface="Quattrocento Sans" panose="020B0502050000020003" pitchFamily="34" charset="0"/>
                <a:ea typeface="Times New Roman" panose="02020603050405020304" pitchFamily="18" charset="0"/>
              </a:rPr>
              <a:t>The core algorithm for the 'Add Space' project involves the following steps:</a:t>
            </a:r>
          </a:p>
          <a:p>
            <a:pPr lvl="0" algn="just">
              <a:spcBef>
                <a:spcPts val="0"/>
              </a:spcBef>
              <a:spcAft>
                <a:spcPts val="0"/>
              </a:spcAft>
            </a:pPr>
            <a:endParaRPr lang="en-IN" sz="2400" u="none" strike="noStrike" dirty="0">
              <a:effectLst/>
              <a:latin typeface="Quattrocento Sans" panose="020B0502050000020003" pitchFamily="34" charset="0"/>
              <a:ea typeface="Times New Roman" panose="02020603050405020304" pitchFamily="18" charset="0"/>
            </a:endParaRPr>
          </a:p>
          <a:p>
            <a:pPr marL="742950" lvl="1" indent="-285750" algn="just">
              <a:spcBef>
                <a:spcPts val="0"/>
              </a:spcBef>
              <a:spcAft>
                <a:spcPts val="0"/>
              </a:spcAft>
              <a:buFont typeface="+mj-lt"/>
              <a:buAutoNum type="arabicPeriod"/>
            </a:pPr>
            <a:r>
              <a:rPr lang="en-US" sz="2400" b="1" u="none" strike="noStrike" dirty="0">
                <a:effectLst/>
                <a:latin typeface="Quattrocento Sans" panose="020B0502050000020003" pitchFamily="34" charset="0"/>
                <a:ea typeface="Times New Roman" panose="02020603050405020304" pitchFamily="18" charset="0"/>
              </a:rPr>
              <a:t>User Registration &amp; Authentication:</a:t>
            </a:r>
            <a:r>
              <a:rPr lang="en-US" sz="2400" u="none" strike="noStrike" dirty="0">
                <a:effectLst/>
                <a:latin typeface="Quattrocento Sans" panose="020B0502050000020003" pitchFamily="34" charset="0"/>
                <a:ea typeface="Times New Roman" panose="02020603050405020304" pitchFamily="18" charset="0"/>
              </a:rPr>
              <a:t> New users are registered with roles (admin, broker, or user) with input validation and password security mechanisms.</a:t>
            </a:r>
          </a:p>
          <a:p>
            <a:pPr marL="742950" lvl="1" indent="-285750" algn="just">
              <a:spcBef>
                <a:spcPts val="0"/>
              </a:spcBef>
              <a:spcAft>
                <a:spcPts val="0"/>
              </a:spcAft>
              <a:buFont typeface="+mj-lt"/>
              <a:buAutoNum type="arabicPeriod"/>
            </a:pPr>
            <a:endParaRPr lang="en-IN" sz="2400" u="none" strike="noStrike" dirty="0">
              <a:effectLst/>
              <a:latin typeface="Quattrocento Sans" panose="020B0502050000020003" pitchFamily="34" charset="0"/>
              <a:ea typeface="Times New Roman" panose="02020603050405020304" pitchFamily="18" charset="0"/>
            </a:endParaRPr>
          </a:p>
          <a:p>
            <a:pPr marL="742950" lvl="1" indent="-285750" algn="just">
              <a:spcBef>
                <a:spcPts val="0"/>
              </a:spcBef>
              <a:spcAft>
                <a:spcPts val="0"/>
              </a:spcAft>
              <a:buFont typeface="+mj-lt"/>
              <a:buAutoNum type="arabicPeriod"/>
            </a:pPr>
            <a:r>
              <a:rPr lang="en-US" sz="2400" b="1" u="none" strike="noStrike" dirty="0">
                <a:effectLst/>
                <a:latin typeface="Quattrocento Sans" panose="020B0502050000020003" pitchFamily="34" charset="0"/>
                <a:ea typeface="Times New Roman" panose="02020603050405020304" pitchFamily="18" charset="0"/>
              </a:rPr>
              <a:t>Space Management Operations:</a:t>
            </a:r>
            <a:r>
              <a:rPr lang="en-US" sz="2400" u="none" strike="noStrike" dirty="0">
                <a:effectLst/>
                <a:latin typeface="Quattrocento Sans" panose="020B0502050000020003" pitchFamily="34" charset="0"/>
                <a:ea typeface="Times New Roman" panose="02020603050405020304" pitchFamily="18" charset="0"/>
              </a:rPr>
              <a:t> Admins/brokers can perform CRUD operations on spaces, including adding, viewing, editing, and deleting space data, using validation checks.</a:t>
            </a:r>
          </a:p>
          <a:p>
            <a:pPr marL="742950" lvl="1" indent="-285750" algn="just">
              <a:spcBef>
                <a:spcPts val="0"/>
              </a:spcBef>
              <a:spcAft>
                <a:spcPts val="0"/>
              </a:spcAft>
              <a:buFont typeface="+mj-lt"/>
              <a:buAutoNum type="arabicPeriod"/>
            </a:pPr>
            <a:endParaRPr lang="en-IN" sz="2400" u="none" strike="noStrike" dirty="0">
              <a:effectLst/>
              <a:latin typeface="Quattrocento Sans" panose="020B0502050000020003" pitchFamily="34" charset="0"/>
              <a:ea typeface="Times New Roman" panose="02020603050405020304" pitchFamily="18" charset="0"/>
            </a:endParaRPr>
          </a:p>
          <a:p>
            <a:pPr marL="742950" lvl="1" indent="-285750" algn="just">
              <a:spcBef>
                <a:spcPts val="0"/>
              </a:spcBef>
              <a:spcAft>
                <a:spcPts val="0"/>
              </a:spcAft>
              <a:buFont typeface="+mj-lt"/>
              <a:buAutoNum type="arabicPeriod"/>
            </a:pPr>
            <a:r>
              <a:rPr lang="en-US" sz="2400" b="1" u="none" strike="noStrike" dirty="0">
                <a:effectLst/>
                <a:latin typeface="Quattrocento Sans" panose="020B0502050000020003" pitchFamily="34" charset="0"/>
                <a:ea typeface="Times New Roman" panose="02020603050405020304" pitchFamily="18" charset="0"/>
              </a:rPr>
              <a:t>Booking Management:</a:t>
            </a:r>
            <a:r>
              <a:rPr lang="en-US" sz="2400" u="none" strike="noStrike" dirty="0">
                <a:effectLst/>
                <a:latin typeface="Quattrocento Sans" panose="020B0502050000020003" pitchFamily="34" charset="0"/>
                <a:ea typeface="Times New Roman" panose="02020603050405020304" pitchFamily="18" charset="0"/>
              </a:rPr>
              <a:t> User-initiated bookings trigger status management by brokers (confirm, cancel, or pending).</a:t>
            </a:r>
          </a:p>
          <a:p>
            <a:pPr marL="742950" lvl="1" indent="-285750" algn="just">
              <a:spcBef>
                <a:spcPts val="0"/>
              </a:spcBef>
              <a:spcAft>
                <a:spcPts val="0"/>
              </a:spcAft>
              <a:buFont typeface="+mj-lt"/>
              <a:buAutoNum type="arabicPeriod"/>
            </a:pPr>
            <a:endParaRPr lang="en-IN" sz="2400" u="none" strike="noStrike" dirty="0">
              <a:effectLst/>
              <a:latin typeface="Quattrocento Sans" panose="020B0502050000020003" pitchFamily="34" charset="0"/>
              <a:ea typeface="Times New Roman" panose="02020603050405020304" pitchFamily="18" charset="0"/>
            </a:endParaRPr>
          </a:p>
          <a:p>
            <a:pPr marL="742950" lvl="1" indent="-285750" algn="just">
              <a:spcBef>
                <a:spcPts val="0"/>
              </a:spcBef>
              <a:spcAft>
                <a:spcPts val="0"/>
              </a:spcAft>
              <a:buFont typeface="+mj-lt"/>
              <a:buAutoNum type="arabicPeriod"/>
            </a:pPr>
            <a:r>
              <a:rPr lang="en-US" sz="2400" b="1" u="none" strike="noStrike" dirty="0">
                <a:effectLst/>
                <a:latin typeface="Quattrocento Sans" panose="020B0502050000020003" pitchFamily="34" charset="0"/>
                <a:ea typeface="Times New Roman" panose="02020603050405020304" pitchFamily="18" charset="0"/>
              </a:rPr>
              <a:t>Notification &amp; Payment Integration:</a:t>
            </a:r>
            <a:r>
              <a:rPr lang="en-US" sz="2400" u="none" strike="noStrike" dirty="0">
                <a:effectLst/>
                <a:latin typeface="Quattrocento Sans" panose="020B0502050000020003" pitchFamily="34" charset="0"/>
                <a:ea typeface="Times New Roman" panose="02020603050405020304" pitchFamily="18" charset="0"/>
              </a:rPr>
              <a:t> Automated messaging based on booking status changes.</a:t>
            </a:r>
          </a:p>
          <a:p>
            <a:pPr marL="742950" lvl="1" indent="-285750" algn="just">
              <a:spcBef>
                <a:spcPts val="0"/>
              </a:spcBef>
              <a:spcAft>
                <a:spcPts val="0"/>
              </a:spcAft>
              <a:buFont typeface="+mj-lt"/>
              <a:buAutoNum type="arabicPeriod"/>
            </a:pPr>
            <a:endParaRPr lang="en-IN" sz="2400" u="none" strike="noStrike" dirty="0">
              <a:effectLst/>
              <a:latin typeface="Quattrocento Sans" panose="020B0502050000020003" pitchFamily="34" charset="0"/>
              <a:ea typeface="Times New Roman" panose="02020603050405020304" pitchFamily="18" charset="0"/>
            </a:endParaRPr>
          </a:p>
          <a:p>
            <a:pPr marL="742950" lvl="1" indent="-285750" algn="just">
              <a:spcBef>
                <a:spcPts val="0"/>
              </a:spcBef>
              <a:spcAft>
                <a:spcPts val="0"/>
              </a:spcAft>
              <a:buFont typeface="+mj-lt"/>
              <a:buAutoNum type="arabicPeriod"/>
            </a:pPr>
            <a:r>
              <a:rPr lang="en-US" sz="2400" b="1" u="none" strike="noStrike" dirty="0">
                <a:effectLst/>
                <a:latin typeface="Quattrocento Sans" panose="020B0502050000020003" pitchFamily="34" charset="0"/>
                <a:ea typeface="Times New Roman" panose="02020603050405020304" pitchFamily="18" charset="0"/>
              </a:rPr>
              <a:t>Database Operations:</a:t>
            </a:r>
            <a:r>
              <a:rPr lang="en-US" sz="2400" u="none" strike="noStrike" dirty="0">
                <a:effectLst/>
                <a:latin typeface="Quattrocento Sans" panose="020B0502050000020003" pitchFamily="34" charset="0"/>
                <a:ea typeface="Times New Roman" panose="02020603050405020304" pitchFamily="18" charset="0"/>
              </a:rPr>
              <a:t> Data storage and retrieval with respect to users, spaces, and bookings using efficient query mechanisms.</a:t>
            </a:r>
            <a:endParaRPr lang="en-IN" sz="2400" u="none" strike="noStrike" dirty="0">
              <a:effectLst/>
              <a:latin typeface="Quattrocento Sans" panose="020B0502050000020003"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Quattrocento Sans" panose="020B0502050000020003" pitchFamily="34" charset="0"/>
            </a:endParaRPr>
          </a:p>
        </p:txBody>
      </p:sp>
      <p:sp>
        <p:nvSpPr>
          <p:cNvPr id="294" name="TextBox 293">
            <a:extLst>
              <a:ext uri="{FF2B5EF4-FFF2-40B4-BE49-F238E27FC236}">
                <a16:creationId xmlns:a16="http://schemas.microsoft.com/office/drawing/2014/main" id="{02AB78DF-FFEE-448D-966C-EA5988806A81}"/>
              </a:ext>
            </a:extLst>
          </p:cNvPr>
          <p:cNvSpPr txBox="1"/>
          <p:nvPr/>
        </p:nvSpPr>
        <p:spPr>
          <a:xfrm>
            <a:off x="22862720" y="12273992"/>
            <a:ext cx="9252728" cy="3046988"/>
          </a:xfrm>
          <a:prstGeom prst="rect">
            <a:avLst/>
          </a:prstGeom>
          <a:noFill/>
        </p:spPr>
        <p:txBody>
          <a:bodyPr wrap="square" rtlCol="0">
            <a:spAutoFit/>
          </a:bodyPr>
          <a:lstStyle>
            <a:defPPr>
              <a:defRPr kern="1200"/>
            </a:defPPr>
          </a:lstStyle>
          <a:p>
            <a:pPr algn="just"/>
            <a:r>
              <a:rPr lang="en-US" sz="2400" b="0" i="0" u="none" strike="noStrike" baseline="0" dirty="0">
                <a:latin typeface="Quattrocento Sans" panose="020B0502050000020003" pitchFamily="34" charset="0"/>
              </a:rPr>
              <a:t>The system offers an intuitive interface for managing space bookings and an efficient backend to handle payments and booking statuses. Users benefit from a streamlined experience when searching for and booking spaces. Brokers and admins gain a centralized platform for managing multiple bookings, reducing operational overhead, and providing superior customer service. Payment processing and booking management are automated, enhancing user confidence in transactions.</a:t>
            </a:r>
            <a:endParaRPr lang="en-US" sz="3200" dirty="0">
              <a:latin typeface="Quattrocento Sans" panose="020B0502050000020003" pitchFamily="34" charset="0"/>
              <a:ea typeface="Open Sans" panose="020B0606030504020204" pitchFamily="34" charset="0"/>
              <a:cs typeface="Open Sans" panose="020B0606030504020204" pitchFamily="34" charset="0"/>
            </a:endParaRPr>
          </a:p>
        </p:txBody>
      </p:sp>
      <p:sp>
        <p:nvSpPr>
          <p:cNvPr id="295" name="TextBox 294">
            <a:extLst>
              <a:ext uri="{FF2B5EF4-FFF2-40B4-BE49-F238E27FC236}">
                <a16:creationId xmlns:a16="http://schemas.microsoft.com/office/drawing/2014/main" id="{39259EE9-8D55-4A34-BCDD-8F3F221271A7}"/>
              </a:ext>
            </a:extLst>
          </p:cNvPr>
          <p:cNvSpPr txBox="1"/>
          <p:nvPr/>
        </p:nvSpPr>
        <p:spPr>
          <a:xfrm>
            <a:off x="22822033" y="21717000"/>
            <a:ext cx="9253193" cy="6001643"/>
          </a:xfrm>
          <a:prstGeom prst="rect">
            <a:avLst/>
          </a:prstGeom>
          <a:noFill/>
        </p:spPr>
        <p:txBody>
          <a:bodyPr wrap="square" rtlCol="0">
            <a:spAutoFit/>
          </a:bodyPr>
          <a:lstStyle>
            <a:defPPr>
              <a:defRPr kern="1200"/>
            </a:defPPr>
          </a:lstStyle>
          <a:p>
            <a:pPr algn="just"/>
            <a:r>
              <a:rPr lang="en-US" sz="2400" b="0" i="0" u="none" strike="noStrike" baseline="0" dirty="0">
                <a:latin typeface="Quattrocento Sans" panose="020B0502050000020003" pitchFamily="34" charset="0"/>
              </a:rPr>
              <a:t>The 'Add Space' project aimed to develop a comprehensive platform to </a:t>
            </a:r>
            <a:r>
              <a:rPr lang="en-IN" sz="2400" b="0" i="0" u="none" strike="noStrike" baseline="0" dirty="0">
                <a:latin typeface="Quattrocento Sans" panose="020B0502050000020003" pitchFamily="34" charset="0"/>
              </a:rPr>
              <a:t>Manage </a:t>
            </a:r>
            <a:r>
              <a:rPr lang="en-US" sz="2400" b="0" i="0" u="none" strike="noStrike" baseline="0" dirty="0">
                <a:latin typeface="Quattrocento Sans" panose="020B0502050000020003" pitchFamily="34" charset="0"/>
              </a:rPr>
              <a:t>short-term space rentals through a user-friendly system that includes brokers,</a:t>
            </a:r>
            <a:r>
              <a:rPr lang="en-IN" sz="2400" b="0" i="0" u="none" strike="noStrike" baseline="0" dirty="0">
                <a:latin typeface="Quattrocento Sans" panose="020B0502050000020003" pitchFamily="34" charset="0"/>
              </a:rPr>
              <a:t>admins, </a:t>
            </a:r>
            <a:r>
              <a:rPr lang="en-US" sz="2400" b="0" i="0" u="none" strike="noStrike" baseline="0" dirty="0">
                <a:latin typeface="Quattrocento Sans" panose="020B0502050000020003" pitchFamily="34" charset="0"/>
              </a:rPr>
              <a:t>and users. By providing functionalities like user registration, role-based </a:t>
            </a:r>
            <a:r>
              <a:rPr lang="en-IN" sz="2400" b="0" i="0" u="none" strike="noStrike" baseline="0" dirty="0">
                <a:latin typeface="Quattrocento Sans" panose="020B0502050000020003" pitchFamily="34" charset="0"/>
              </a:rPr>
              <a:t>access control, </a:t>
            </a:r>
            <a:r>
              <a:rPr lang="en-US" sz="2400" b="0" i="0" u="none" strike="noStrike" baseline="0" dirty="0">
                <a:latin typeface="Quattrocento Sans" panose="020B0502050000020003" pitchFamily="34" charset="0"/>
              </a:rPr>
              <a:t>space management, booking operations, and notifications, the project </a:t>
            </a:r>
            <a:r>
              <a:rPr lang="en-IN" sz="2400" b="0" i="0" u="none" strike="noStrike" baseline="0" dirty="0">
                <a:latin typeface="Quattrocento Sans" panose="020B0502050000020003" pitchFamily="34" charset="0"/>
              </a:rPr>
              <a:t>addresses the </a:t>
            </a:r>
            <a:r>
              <a:rPr lang="en-US" sz="2400" b="0" i="0" u="none" strike="noStrike" baseline="0" dirty="0">
                <a:latin typeface="Quattrocento Sans" panose="020B0502050000020003" pitchFamily="34" charset="0"/>
              </a:rPr>
              <a:t>challenges faced by users and brokers in efficiently managing rental spaces </a:t>
            </a:r>
            <a:r>
              <a:rPr lang="en-IN" sz="2400" b="0" i="0" u="none" strike="noStrike" baseline="0" dirty="0">
                <a:latin typeface="Quattrocento Sans" panose="020B0502050000020003" pitchFamily="34" charset="0"/>
              </a:rPr>
              <a:t>for events </a:t>
            </a:r>
            <a:r>
              <a:rPr lang="en-US" sz="2400" b="0" i="0" u="none" strike="noStrike" baseline="0" dirty="0">
                <a:latin typeface="Quattrocento Sans" panose="020B0502050000020003" pitchFamily="34" charset="0"/>
              </a:rPr>
              <a:t>and short durations.</a:t>
            </a:r>
          </a:p>
          <a:p>
            <a:pPr algn="just"/>
            <a:r>
              <a:rPr lang="en-US" sz="2400" dirty="0">
                <a:latin typeface="Quattrocento Sans" panose="020B0502050000020003" pitchFamily="34" charset="0"/>
              </a:rPr>
              <a:t>F</a:t>
            </a:r>
            <a:r>
              <a:rPr lang="en-US" sz="2400" b="0" i="0" u="none" strike="noStrike" baseline="0" dirty="0">
                <a:latin typeface="Quattrocento Sans" panose="020B0502050000020003" pitchFamily="34" charset="0"/>
              </a:rPr>
              <a:t>eatures include flexible booking options, secure login mechanisms, automated status updates, and notifications </a:t>
            </a:r>
            <a:r>
              <a:rPr lang="en-IN" sz="2400" b="0" i="0" u="none" strike="noStrike" baseline="0" dirty="0">
                <a:latin typeface="Quattrocento Sans" panose="020B0502050000020003" pitchFamily="34" charset="0"/>
              </a:rPr>
              <a:t>for transactions.</a:t>
            </a:r>
            <a:r>
              <a:rPr lang="en-US" sz="2400" b="0" i="0" u="none" strike="noStrike" baseline="0" dirty="0">
                <a:latin typeface="Quattrocento Sans" panose="020B0502050000020003" pitchFamily="34" charset="0"/>
              </a:rPr>
              <a:t> Testing phases confirmed that all modules perform reliably,</a:t>
            </a:r>
            <a:r>
              <a:rPr lang="en-IN" sz="2400" b="0" i="0" u="none" strike="noStrike" baseline="0" dirty="0">
                <a:latin typeface="Quattrocento Sans" panose="020B0502050000020003" pitchFamily="34" charset="0"/>
              </a:rPr>
              <a:t>adhering to</a:t>
            </a:r>
            <a:r>
              <a:rPr lang="en-US" sz="2400" b="0" i="0" u="none" strike="noStrike" baseline="0" dirty="0">
                <a:latin typeface="Quattrocento Sans" panose="020B0502050000020003" pitchFamily="34" charset="0"/>
              </a:rPr>
              <a:t>the intended requirements and user expectations . </a:t>
            </a:r>
          </a:p>
          <a:p>
            <a:pPr algn="just"/>
            <a:r>
              <a:rPr lang="en-US" sz="2400" b="0" i="0" u="none" strike="noStrike" baseline="0" dirty="0">
                <a:latin typeface="Quattrocento Sans" panose="020B0502050000020003" pitchFamily="34" charset="0"/>
              </a:rPr>
              <a:t>The project's success lies in creating a seamless and secure environment that</a:t>
            </a:r>
            <a:r>
              <a:rPr lang="en-IN" sz="2400" b="0" i="0" u="none" strike="noStrike" baseline="0" dirty="0">
                <a:latin typeface="Quattrocento Sans" panose="020B0502050000020003" pitchFamily="34" charset="0"/>
              </a:rPr>
              <a:t>facilitates </a:t>
            </a:r>
            <a:r>
              <a:rPr lang="en-US" sz="2400" b="0" i="0" u="none" strike="noStrike" baseline="0" dirty="0">
                <a:latin typeface="Quattrocento Sans" panose="020B0502050000020003" pitchFamily="34" charset="0"/>
              </a:rPr>
              <a:t>effective management of spaces and bookings while minimizing the </a:t>
            </a:r>
            <a:r>
              <a:rPr lang="en-IN" sz="2400" b="0" i="0" u="none" strike="noStrike" baseline="0" dirty="0">
                <a:latin typeface="Quattrocento Sans" panose="020B0502050000020003" pitchFamily="34" charset="0"/>
              </a:rPr>
              <a:t>administrative</a:t>
            </a:r>
            <a:r>
              <a:rPr lang="en-US" sz="2400" b="0" i="0" u="none" strike="noStrike" baseline="0" dirty="0">
                <a:latin typeface="Quattrocento Sans" panose="020B0502050000020003" pitchFamily="34" charset="0"/>
              </a:rPr>
              <a:t>burden on brokers and providing convenience to users. This approach helps to </a:t>
            </a:r>
            <a:r>
              <a:rPr lang="en-IN" sz="2400" b="0" i="0" u="none" strike="noStrike" baseline="0" dirty="0">
                <a:latin typeface="Quattrocento Sans" panose="020B0502050000020003" pitchFamily="34" charset="0"/>
              </a:rPr>
              <a:t>bridge</a:t>
            </a:r>
            <a:r>
              <a:rPr lang="en-IN" sz="2400" dirty="0">
                <a:latin typeface="Quattrocento Sans" panose="020B0502050000020003" pitchFamily="34" charset="0"/>
              </a:rPr>
              <a:t> </a:t>
            </a:r>
            <a:r>
              <a:rPr lang="en-US" sz="2400" b="0" i="0" u="none" strike="noStrike" baseline="0" dirty="0">
                <a:latin typeface="Quattrocento Sans" panose="020B0502050000020003" pitchFamily="34" charset="0"/>
              </a:rPr>
              <a:t>the gap between space availability and short-term rental needs.</a:t>
            </a:r>
            <a:endParaRPr lang="en-US" sz="2400" dirty="0">
              <a:latin typeface="Quattrocento Sans" panose="020B0502050000020003"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7EC6AD0D-6931-CA32-AD82-67C292188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1171723"/>
            <a:ext cx="3762809" cy="3328279"/>
          </a:xfrm>
          <a:prstGeom prst="rect">
            <a:avLst/>
          </a:prstGeom>
        </p:spPr>
      </p:pic>
      <p:pic>
        <p:nvPicPr>
          <p:cNvPr id="5" name="Picture 4">
            <a:extLst>
              <a:ext uri="{FF2B5EF4-FFF2-40B4-BE49-F238E27FC236}">
                <a16:creationId xmlns:a16="http://schemas.microsoft.com/office/drawing/2014/main" id="{294EDA28-6ECF-7925-C690-C02923BC45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55292" y="75362"/>
            <a:ext cx="3388385" cy="4699934"/>
          </a:xfrm>
          <a:prstGeom prst="rect">
            <a:avLst/>
          </a:prstGeom>
        </p:spPr>
      </p:pic>
      <p:sp>
        <p:nvSpPr>
          <p:cNvPr id="6" name="Rectangle 10">
            <a:extLst>
              <a:ext uri="{FF2B5EF4-FFF2-40B4-BE49-F238E27FC236}">
                <a16:creationId xmlns:a16="http://schemas.microsoft.com/office/drawing/2014/main" id="{FFBCFD01-5B6D-3BDF-CF62-5AA3DEFEB57B}"/>
              </a:ext>
            </a:extLst>
          </p:cNvPr>
          <p:cNvSpPr>
            <a:spLocks noChangeArrowheads="1"/>
          </p:cNvSpPr>
          <p:nvPr/>
        </p:nvSpPr>
        <p:spPr bwMode="auto">
          <a:xfrm>
            <a:off x="381002" y="27853152"/>
            <a:ext cx="9674680" cy="822960"/>
          </a:xfrm>
          <a:prstGeom prst="round2DiagRect">
            <a:avLst>
              <a:gd name="adj1" fmla="val 30178"/>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Objectives</a:t>
            </a:r>
          </a:p>
        </p:txBody>
      </p:sp>
      <p:sp>
        <p:nvSpPr>
          <p:cNvPr id="7" name="Rectangle 10">
            <a:extLst>
              <a:ext uri="{FF2B5EF4-FFF2-40B4-BE49-F238E27FC236}">
                <a16:creationId xmlns:a16="http://schemas.microsoft.com/office/drawing/2014/main" id="{DF297CE2-54EB-00D3-27FF-7FAD31A13290}"/>
              </a:ext>
            </a:extLst>
          </p:cNvPr>
          <p:cNvSpPr>
            <a:spLocks noChangeArrowheads="1"/>
          </p:cNvSpPr>
          <p:nvPr/>
        </p:nvSpPr>
        <p:spPr bwMode="auto">
          <a:xfrm>
            <a:off x="22590945" y="28514040"/>
            <a:ext cx="9715368" cy="822960"/>
          </a:xfrm>
          <a:prstGeom prst="round2DiagRect">
            <a:avLst>
              <a:gd name="adj1" fmla="val 33555"/>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Acknowledgement</a:t>
            </a:r>
          </a:p>
        </p:txBody>
      </p:sp>
      <p:sp>
        <p:nvSpPr>
          <p:cNvPr id="9" name="TextBox 8">
            <a:extLst>
              <a:ext uri="{FF2B5EF4-FFF2-40B4-BE49-F238E27FC236}">
                <a16:creationId xmlns:a16="http://schemas.microsoft.com/office/drawing/2014/main" id="{B82C6452-CF00-7EBC-6678-15948D742171}"/>
              </a:ext>
            </a:extLst>
          </p:cNvPr>
          <p:cNvSpPr txBox="1"/>
          <p:nvPr/>
        </p:nvSpPr>
        <p:spPr>
          <a:xfrm flipH="1">
            <a:off x="22822032" y="29913669"/>
            <a:ext cx="9293415" cy="2021066"/>
          </a:xfrm>
          <a:prstGeom prst="rect">
            <a:avLst/>
          </a:prstGeom>
          <a:noFill/>
        </p:spPr>
        <p:txBody>
          <a:bodyPr wrap="square" rtlCol="0">
            <a:spAutoFit/>
          </a:bodyPr>
          <a:lstStyle>
            <a:defPPr>
              <a:defRPr kern="1200"/>
            </a:defPPr>
          </a:lstStyle>
          <a:p>
            <a:pPr marL="214630" marR="71120" algn="just">
              <a:lnSpc>
                <a:spcPct val="105000"/>
              </a:lnSpc>
            </a:pPr>
            <a:r>
              <a:rPr lang="en-US" sz="2400" dirty="0">
                <a:latin typeface="Quattrocento Sans" panose="020B0502050000020003" pitchFamily="34" charset="0"/>
              </a:rPr>
              <a:t>Deeply grateful to my Project Guide, for their invaluable guidance and support throughout this project. We extend my thanks to our Project Co-</a:t>
            </a:r>
            <a:r>
              <a:rPr lang="en-US" sz="2400" dirty="0" err="1">
                <a:latin typeface="Quattrocento Sans" panose="020B0502050000020003" pitchFamily="34" charset="0"/>
              </a:rPr>
              <a:t>ordinator</a:t>
            </a:r>
            <a:r>
              <a:rPr lang="en-US" sz="2400" dirty="0">
                <a:latin typeface="Quattrocento Sans" panose="020B0502050000020003" pitchFamily="34" charset="0"/>
              </a:rPr>
              <a:t>, for their assistance and feedback, and to our Head of Department, for providing a motivating environment to complete this work successfully.</a:t>
            </a:r>
            <a:endParaRPr lang="en-IN" sz="2400" dirty="0">
              <a:effectLst/>
              <a:latin typeface="Quattrocento Sans" panose="020B0502050000020003"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7D7DAA-CF00-24C5-A8E0-F5EDAAA23080}"/>
              </a:ext>
            </a:extLst>
          </p:cNvPr>
          <p:cNvSpPr txBox="1"/>
          <p:nvPr/>
        </p:nvSpPr>
        <p:spPr>
          <a:xfrm>
            <a:off x="612086" y="17207097"/>
            <a:ext cx="9443595" cy="10460491"/>
          </a:xfrm>
          <a:prstGeom prst="rect">
            <a:avLst/>
          </a:prstGeom>
          <a:noFill/>
        </p:spPr>
        <p:txBody>
          <a:bodyPr wrap="square">
            <a:spAutoFit/>
          </a:bodyPr>
          <a:lstStyle/>
          <a:p>
            <a:pPr marL="6350" marR="635" indent="-6350" algn="just">
              <a:lnSpc>
                <a:spcPct val="121000"/>
              </a:lnSpc>
              <a:spcAft>
                <a:spcPts val="1230"/>
              </a:spcAft>
            </a:pPr>
            <a:r>
              <a:rPr lang="en-IN" sz="2400" kern="100" dirty="0">
                <a:solidFill>
                  <a:srgbClr val="000000"/>
                </a:solidFill>
                <a:effectLst/>
                <a:latin typeface="Arial" panose="020B0604020202020204" pitchFamily="34" charset="0"/>
                <a:ea typeface="Arial" panose="020B0604020202020204" pitchFamily="34" charset="0"/>
              </a:rPr>
              <a:t>The demand for short-term rental spaces has risen substantially as individuals and organizations seek flexible options for events, meetings, and gatherings. Traditional rental solutions are generally geared toward long-term leases, making it challenging for users who need spaces for shorter durations. The "Add Space" project aims to address this need by providing a comprehensive platform for managing short-term rentals with a focus on flexibility, ease of use, and operational efficiency. The platform enables users to search, book, and pay for spaces on an hourly or daily basis, enhancing accessibility for various types of users while allowing brokers and administrators to optimize space utilization.</a:t>
            </a:r>
          </a:p>
          <a:p>
            <a:pPr marL="6350" marR="635" indent="-6350" algn="just">
              <a:lnSpc>
                <a:spcPct val="121000"/>
              </a:lnSpc>
              <a:spcAft>
                <a:spcPts val="1230"/>
              </a:spcAft>
            </a:pPr>
            <a:r>
              <a:rPr lang="en-IN" sz="2400" kern="100" dirty="0">
                <a:solidFill>
                  <a:srgbClr val="000000"/>
                </a:solidFill>
                <a:effectLst/>
                <a:latin typeface="Arial" panose="020B0604020202020204" pitchFamily="34" charset="0"/>
                <a:ea typeface="Arial" panose="020B0604020202020204" pitchFamily="34" charset="0"/>
              </a:rPr>
              <a:t>A core feature of "Add Space" is its automated booking and payment system. When users book a space, the system processes payments, confirms bookings, and provides notifications to both users and brokers, minimizing delays and manual intervention. This automation supports an intuitive user experience by enabling real-time responses and simplifying booking workflows. Furthermore, the modular design allows the platform to scale, supporting additional functionalities such as reporting, data analytics, and advanced search options. This design also ensures that the system can evolve to meet future demands, integrating new technologies and features with minimal structural changes.</a:t>
            </a:r>
          </a:p>
          <a:p>
            <a:pPr marL="6350" marR="635" indent="-6350" algn="just">
              <a:lnSpc>
                <a:spcPct val="121000"/>
              </a:lnSpc>
              <a:spcAft>
                <a:spcPts val="1230"/>
              </a:spcAft>
            </a:pPr>
            <a:endParaRPr lang="en-IN" sz="1800" kern="100" dirty="0">
              <a:solidFill>
                <a:srgbClr val="000000"/>
              </a:solidFill>
              <a:effectLst/>
              <a:latin typeface="Arial" panose="020B0604020202020204" pitchFamily="34" charset="0"/>
              <a:ea typeface="Arial" panose="020B0604020202020204" pitchFamily="34" charset="0"/>
            </a:endParaRPr>
          </a:p>
        </p:txBody>
      </p:sp>
      <p:sp>
        <p:nvSpPr>
          <p:cNvPr id="14" name="TextBox 13">
            <a:extLst>
              <a:ext uri="{FF2B5EF4-FFF2-40B4-BE49-F238E27FC236}">
                <a16:creationId xmlns:a16="http://schemas.microsoft.com/office/drawing/2014/main" id="{38CD26D9-694A-CE09-2459-960BD6DEF0F5}"/>
              </a:ext>
            </a:extLst>
          </p:cNvPr>
          <p:cNvSpPr txBox="1"/>
          <p:nvPr/>
        </p:nvSpPr>
        <p:spPr>
          <a:xfrm>
            <a:off x="685799" y="28422598"/>
            <a:ext cx="9252727" cy="3970318"/>
          </a:xfrm>
          <a:prstGeom prst="rect">
            <a:avLst/>
          </a:prstGeom>
          <a:noFill/>
        </p:spPr>
        <p:txBody>
          <a:bodyPr wrap="square">
            <a:spAutoFit/>
          </a:bodyPr>
          <a:lstStyle/>
          <a:p>
            <a:pPr algn="l"/>
            <a:endParaRPr lang="en-IN"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pPr algn="just"/>
            <a:r>
              <a:rPr lang="en-US" sz="2400" b="0" i="0" u="none" strike="noStrike" baseline="0" dirty="0">
                <a:solidFill>
                  <a:srgbClr val="000000"/>
                </a:solidFill>
                <a:latin typeface="Quattrocento Sans" panose="020B0502050000020003" pitchFamily="34" charset="0"/>
              </a:rPr>
              <a:t>● To develop a user-friendly web application for short term space rentals.</a:t>
            </a:r>
          </a:p>
          <a:p>
            <a:pPr algn="just"/>
            <a:r>
              <a:rPr lang="en-US" sz="2400" b="0" i="0" u="none" strike="noStrike" baseline="0" dirty="0">
                <a:solidFill>
                  <a:srgbClr val="000000"/>
                </a:solidFill>
                <a:latin typeface="Quattrocento Sans" panose="020B0502050000020003" pitchFamily="34" charset="0"/>
              </a:rPr>
              <a:t>● To enable brokers and admins to efficiently manage space listings and bookings.</a:t>
            </a:r>
          </a:p>
          <a:p>
            <a:pPr algn="just"/>
            <a:r>
              <a:rPr lang="en-US" sz="2400" b="0" i="0" u="none" strike="noStrike" baseline="0" dirty="0">
                <a:solidFill>
                  <a:srgbClr val="000000"/>
                </a:solidFill>
                <a:latin typeface="Quattrocento Sans" panose="020B0502050000020003" pitchFamily="34" charset="0"/>
              </a:rPr>
              <a:t>● To  provide   seamless  booking  and  payment   processing for users.</a:t>
            </a:r>
          </a:p>
          <a:p>
            <a:pPr algn="just"/>
            <a:r>
              <a:rPr lang="en-US" sz="2400" b="0" i="0" u="none" strike="noStrike" baseline="0" dirty="0">
                <a:solidFill>
                  <a:srgbClr val="000000"/>
                </a:solidFill>
                <a:latin typeface="Quattrocento Sans" panose="020B0502050000020003" pitchFamily="34" charset="0"/>
              </a:rPr>
              <a:t>● To introduce flexibility in booking durations for users.</a:t>
            </a:r>
          </a:p>
          <a:p>
            <a:pPr algn="just"/>
            <a:r>
              <a:rPr lang="en-US" sz="2400" b="0" i="0" u="none" strike="noStrike" baseline="0" dirty="0">
                <a:solidFill>
                  <a:srgbClr val="000000"/>
                </a:solidFill>
                <a:latin typeface="Quattrocento Sans" panose="020B0502050000020003" pitchFamily="34" charset="0"/>
              </a:rPr>
              <a:t>● To ensure   role-based access  control and secure data management.</a:t>
            </a:r>
            <a:endParaRPr lang="en-IN" sz="2400" dirty="0">
              <a:latin typeface="Quattrocento Sans" panose="020B0502050000020003" pitchFamily="34" charset="0"/>
            </a:endParaRPr>
          </a:p>
        </p:txBody>
      </p:sp>
      <p:pic>
        <p:nvPicPr>
          <p:cNvPr id="15" name="image31.png">
            <a:extLst>
              <a:ext uri="{FF2B5EF4-FFF2-40B4-BE49-F238E27FC236}">
                <a16:creationId xmlns:a16="http://schemas.microsoft.com/office/drawing/2014/main" id="{D0DF1866-29CF-1C47-D59E-5A2DAA01FB72}"/>
              </a:ext>
            </a:extLst>
          </p:cNvPr>
          <p:cNvPicPr/>
          <p:nvPr/>
        </p:nvPicPr>
        <p:blipFill>
          <a:blip r:embed="rId5"/>
          <a:srcRect/>
          <a:stretch>
            <a:fillRect/>
          </a:stretch>
        </p:blipFill>
        <p:spPr>
          <a:xfrm>
            <a:off x="22862720" y="7183286"/>
            <a:ext cx="9212506" cy="4676266"/>
          </a:xfrm>
          <a:prstGeom prst="rect">
            <a:avLst/>
          </a:prstGeom>
          <a:ln/>
        </p:spPr>
      </p:pic>
      <p:pic>
        <p:nvPicPr>
          <p:cNvPr id="16" name="image30.png">
            <a:extLst>
              <a:ext uri="{FF2B5EF4-FFF2-40B4-BE49-F238E27FC236}">
                <a16:creationId xmlns:a16="http://schemas.microsoft.com/office/drawing/2014/main" id="{11645604-721F-3ED0-50B1-B7BD81B69732}"/>
              </a:ext>
            </a:extLst>
          </p:cNvPr>
          <p:cNvPicPr/>
          <p:nvPr/>
        </p:nvPicPr>
        <p:blipFill>
          <a:blip r:embed="rId6"/>
          <a:srcRect/>
          <a:stretch>
            <a:fillRect/>
          </a:stretch>
        </p:blipFill>
        <p:spPr>
          <a:xfrm>
            <a:off x="22862720" y="15852491"/>
            <a:ext cx="9212506" cy="4222822"/>
          </a:xfrm>
          <a:prstGeom prst="rect">
            <a:avLst/>
          </a:prstGeom>
          <a:ln/>
        </p:spPr>
      </p:pic>
      <p:pic>
        <p:nvPicPr>
          <p:cNvPr id="25" name="image10.png">
            <a:extLst>
              <a:ext uri="{FF2B5EF4-FFF2-40B4-BE49-F238E27FC236}">
                <a16:creationId xmlns:a16="http://schemas.microsoft.com/office/drawing/2014/main" id="{9E1FBC15-58A1-3A0D-721B-C0296C1D5166}"/>
              </a:ext>
            </a:extLst>
          </p:cNvPr>
          <p:cNvPicPr/>
          <p:nvPr/>
        </p:nvPicPr>
        <p:blipFill>
          <a:blip r:embed="rId7"/>
          <a:srcRect/>
          <a:stretch>
            <a:fillRect/>
          </a:stretch>
        </p:blipFill>
        <p:spPr>
          <a:xfrm>
            <a:off x="11578505" y="16443960"/>
            <a:ext cx="9715366" cy="7923252"/>
          </a:xfrm>
          <a:prstGeom prst="rect">
            <a:avLst/>
          </a:prstGeom>
          <a:ln/>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melancholymedallion|08-2022"/>
</p:tagLst>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3483</TotalTime>
  <Words>1087</Words>
  <Application>Microsoft Office PowerPoint</Application>
  <PresentationFormat>Custom</PresentationFormat>
  <Paragraphs>85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vt:lpstr>
      <vt:lpstr>Quattrocento Sans</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MISSY DODIA</cp:lastModifiedBy>
  <cp:revision>171</cp:revision>
  <cp:lastPrinted>2006-08-04T02:22:52Z</cp:lastPrinted>
  <dcterms:modified xsi:type="dcterms:W3CDTF">2024-11-11T16:27:53Z</dcterms:modified>
  <cp:category>science research poster</cp:category>
</cp:coreProperties>
</file>