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68" r:id="rId5"/>
    <p:sldId id="265" r:id="rId6"/>
    <p:sldId id="267" r:id="rId7"/>
    <p:sldId id="269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831386"/>
    <a:srgbClr val="0AB9DC"/>
    <a:srgbClr val="DA9AA8"/>
    <a:srgbClr val="FAE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0FBDC-6316-4535-BC5B-43059C250210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8C17C-29F3-4E36-8CF3-F9E8DA775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25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20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5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30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4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8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99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78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0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46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8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9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48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243408"/>
            <a:ext cx="7488074" cy="287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251520" y="4653136"/>
            <a:ext cx="8712968" cy="1872208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800" b="1" dirty="0" smtClean="0">
                <a:solidFill>
                  <a:srgbClr val="3BCCFF"/>
                </a:solidFill>
                <a:latin typeface="Century Gothic" pitchFamily="34" charset="0"/>
              </a:rPr>
              <a:t>SUMA Y RESTA FRACCIONES HETEROGÉNEAS</a:t>
            </a:r>
            <a:endParaRPr lang="es-ES" sz="4800" b="1" dirty="0">
              <a:solidFill>
                <a:srgbClr val="3BCCFF"/>
              </a:solidFill>
              <a:latin typeface="Century Gothic" pitchFamily="34" charset="0"/>
            </a:endParaRPr>
          </a:p>
        </p:txBody>
      </p:sp>
      <p:pic>
        <p:nvPicPr>
          <p:cNvPr id="5" name="4 Imagen" descr="C:\Users\DANI\Downloads\Lobo-yupay-01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1" t="3813" r="5941" b="5226"/>
          <a:stretch/>
        </p:blipFill>
        <p:spPr bwMode="auto">
          <a:xfrm>
            <a:off x="3203848" y="2204864"/>
            <a:ext cx="2101896" cy="22170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91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51520" y="118472"/>
            <a:ext cx="8640960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2412" y="188640"/>
            <a:ext cx="7499176" cy="250375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s-ES" sz="1600" dirty="0" smtClean="0">
                <a:latin typeface="Century Gothic" pitchFamily="34" charset="0"/>
              </a:rPr>
              <a:t>Dos o más fracciones son heterogéneas si tienen diferente denominador.</a:t>
            </a:r>
          </a:p>
          <a:p>
            <a:pPr marL="0" lvl="0" indent="0" algn="just">
              <a:buNone/>
            </a:pPr>
            <a:r>
              <a:rPr lang="es-ES" sz="1600" dirty="0">
                <a:latin typeface="Century Gothic" pitchFamily="34" charset="0"/>
              </a:rPr>
              <a:t>Para </a:t>
            </a:r>
            <a:r>
              <a:rPr lang="es-ES" sz="1600" b="1" dirty="0" smtClean="0">
                <a:latin typeface="Century Gothic" pitchFamily="34" charset="0"/>
              </a:rPr>
              <a:t>SUMAR</a:t>
            </a:r>
            <a:r>
              <a:rPr lang="es-ES" sz="1600" dirty="0" smtClean="0">
                <a:latin typeface="Century Gothic" pitchFamily="34" charset="0"/>
              </a:rPr>
              <a:t> </a:t>
            </a:r>
            <a:r>
              <a:rPr lang="es-ES" sz="1600" dirty="0">
                <a:latin typeface="Century Gothic" pitchFamily="34" charset="0"/>
              </a:rPr>
              <a:t>fracciones heterogéneas se tiene en cuenta el siguiente procedimiento:</a:t>
            </a:r>
          </a:p>
          <a:p>
            <a:pPr marL="0" lvl="0" indent="0" algn="just">
              <a:buNone/>
            </a:pPr>
            <a:r>
              <a:rPr lang="es-ES" sz="1600" dirty="0">
                <a:latin typeface="Century Gothic" pitchFamily="34" charset="0"/>
              </a:rPr>
              <a:t>1. Se determina el mínimo común múltiplo de los denominadores y se pone este resultado como denominador de la fracción resultante. </a:t>
            </a:r>
          </a:p>
          <a:p>
            <a:pPr marL="0" lvl="0" indent="0" algn="just">
              <a:buNone/>
            </a:pPr>
            <a:r>
              <a:rPr lang="es-ES" sz="1600" dirty="0">
                <a:latin typeface="Century Gothic" pitchFamily="34" charset="0"/>
              </a:rPr>
              <a:t>2</a:t>
            </a:r>
            <a:r>
              <a:rPr lang="es-ES" sz="1600" dirty="0" smtClean="0">
                <a:latin typeface="Century Gothic" pitchFamily="34" charset="0"/>
              </a:rPr>
              <a:t>. </a:t>
            </a:r>
            <a:r>
              <a:rPr lang="es-ES" sz="1600" dirty="0">
                <a:latin typeface="Century Gothic" pitchFamily="34" charset="0"/>
              </a:rPr>
              <a:t>Se divide el mínimo común múltiplo entre cada denominador.</a:t>
            </a:r>
          </a:p>
          <a:p>
            <a:pPr marL="0" lvl="0" indent="0" algn="just">
              <a:buNone/>
            </a:pPr>
            <a:r>
              <a:rPr lang="es-ES" sz="1600" dirty="0">
                <a:latin typeface="Century Gothic" pitchFamily="34" charset="0"/>
              </a:rPr>
              <a:t>3</a:t>
            </a:r>
            <a:r>
              <a:rPr lang="es-ES" sz="1600" dirty="0" smtClean="0">
                <a:latin typeface="Century Gothic" pitchFamily="34" charset="0"/>
              </a:rPr>
              <a:t>. </a:t>
            </a:r>
            <a:r>
              <a:rPr lang="es-ES" sz="1600" dirty="0">
                <a:latin typeface="Century Gothic" pitchFamily="34" charset="0"/>
              </a:rPr>
              <a:t>Se multiplica cada resultado de la división anterior por el numerador de cada fracción.</a:t>
            </a:r>
          </a:p>
          <a:p>
            <a:pPr marL="0" lvl="0" indent="0" algn="just">
              <a:buNone/>
            </a:pPr>
            <a:r>
              <a:rPr lang="es-ES" sz="1600" dirty="0">
                <a:latin typeface="Century Gothic" pitchFamily="34" charset="0"/>
              </a:rPr>
              <a:t>4</a:t>
            </a:r>
            <a:r>
              <a:rPr lang="es-ES" sz="1600" dirty="0" smtClean="0">
                <a:latin typeface="Century Gothic" pitchFamily="34" charset="0"/>
              </a:rPr>
              <a:t>. </a:t>
            </a:r>
            <a:r>
              <a:rPr lang="es-ES" sz="1600" dirty="0">
                <a:latin typeface="Century Gothic" pitchFamily="34" charset="0"/>
              </a:rPr>
              <a:t>Se </a:t>
            </a:r>
            <a:r>
              <a:rPr lang="es-ES" sz="1600" dirty="0" smtClean="0">
                <a:latin typeface="Century Gothic" pitchFamily="34" charset="0"/>
              </a:rPr>
              <a:t>suman </a:t>
            </a:r>
            <a:r>
              <a:rPr lang="es-ES" sz="1600" dirty="0">
                <a:latin typeface="Century Gothic" pitchFamily="34" charset="0"/>
              </a:rPr>
              <a:t>estos resultados</a:t>
            </a:r>
            <a:r>
              <a:rPr lang="es-ES" sz="1600" dirty="0" smtClean="0">
                <a:latin typeface="Century Gothic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s-ES" sz="1600" dirty="0">
                <a:latin typeface="Century Gothic" pitchFamily="34" charset="0"/>
              </a:rPr>
              <a:t>5. Simplificar cuando sea posible.</a:t>
            </a:r>
            <a:endParaRPr lang="es-ES" sz="1600" dirty="0"/>
          </a:p>
          <a:p>
            <a:pPr marL="0" lvl="0" indent="0" algn="just">
              <a:buNone/>
            </a:pPr>
            <a:endParaRPr lang="es-ES" sz="1600" dirty="0"/>
          </a:p>
        </p:txBody>
      </p:sp>
      <p:pic>
        <p:nvPicPr>
          <p:cNvPr id="6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00" y="5796604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1015336" y="2990423"/>
            <a:ext cx="6436984" cy="3526764"/>
          </a:xfrm>
          <a:prstGeom prst="roundRect">
            <a:avLst/>
          </a:prstGeom>
          <a:noFill/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95" y="3201917"/>
            <a:ext cx="5348905" cy="28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51520" y="260648"/>
            <a:ext cx="8640960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2412" y="404664"/>
            <a:ext cx="7499176" cy="250375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ES" dirty="0" smtClean="0">
                <a:latin typeface="Century Gothic" pitchFamily="34" charset="0"/>
              </a:rPr>
              <a:t>Ejemplos de sumas de fracciones heterogéneas:</a:t>
            </a:r>
            <a:endParaRPr lang="es-ES" dirty="0"/>
          </a:p>
        </p:txBody>
      </p:sp>
      <p:pic>
        <p:nvPicPr>
          <p:cNvPr id="6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04" y="5769461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1015336" y="1340768"/>
            <a:ext cx="5348290" cy="5176419"/>
          </a:xfrm>
          <a:prstGeom prst="roundRect">
            <a:avLst/>
          </a:prstGeom>
          <a:noFill/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4" y="1656541"/>
            <a:ext cx="406717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51520" y="347783"/>
            <a:ext cx="8640960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2412" y="404664"/>
            <a:ext cx="7499176" cy="250375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ES" dirty="0" smtClean="0">
                <a:latin typeface="Century Gothic" pitchFamily="34" charset="0"/>
              </a:rPr>
              <a:t>Ejercicios de sumas de fracciones heterogéneas:</a:t>
            </a:r>
            <a:endParaRPr lang="es-ES" dirty="0"/>
          </a:p>
        </p:txBody>
      </p:sp>
      <p:pic>
        <p:nvPicPr>
          <p:cNvPr id="6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04" y="5769461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862766" y="1840599"/>
            <a:ext cx="6797024" cy="3672408"/>
          </a:xfrm>
          <a:prstGeom prst="roundRect">
            <a:avLst/>
          </a:prstGeom>
          <a:noFill/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02517"/>
            <a:ext cx="6147308" cy="25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07504" y="188640"/>
            <a:ext cx="8928992" cy="6552728"/>
          </a:xfrm>
          <a:prstGeom prst="roundRect">
            <a:avLst/>
          </a:prstGeom>
          <a:solidFill>
            <a:schemeClr val="bg1"/>
          </a:solidFill>
          <a:ln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7614" y="463932"/>
            <a:ext cx="8075240" cy="2838071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es-ES" sz="1800" dirty="0">
                <a:latin typeface="Century Gothic" pitchFamily="34" charset="0"/>
              </a:rPr>
              <a:t>Dos o más fracciones son heterogéneas si tienen diferente denominador.</a:t>
            </a:r>
          </a:p>
          <a:p>
            <a:pPr marL="0" lvl="0" indent="0" algn="just">
              <a:buNone/>
            </a:pPr>
            <a:r>
              <a:rPr lang="es-ES" sz="1800" dirty="0">
                <a:latin typeface="Century Gothic" pitchFamily="34" charset="0"/>
              </a:rPr>
              <a:t>Para </a:t>
            </a:r>
            <a:r>
              <a:rPr lang="es-ES" sz="1800" b="1" dirty="0" smtClean="0">
                <a:latin typeface="Century Gothic" pitchFamily="34" charset="0"/>
              </a:rPr>
              <a:t>RESTAR</a:t>
            </a:r>
            <a:r>
              <a:rPr lang="es-ES" sz="1800" dirty="0" smtClean="0">
                <a:latin typeface="Century Gothic" pitchFamily="34" charset="0"/>
              </a:rPr>
              <a:t> </a:t>
            </a:r>
            <a:r>
              <a:rPr lang="es-ES" sz="1800" dirty="0">
                <a:latin typeface="Century Gothic" pitchFamily="34" charset="0"/>
              </a:rPr>
              <a:t>fracciones heterogéneas se tiene en cuenta el siguiente procedimiento:</a:t>
            </a:r>
          </a:p>
          <a:p>
            <a:pPr marL="0" lvl="0" indent="0" algn="just">
              <a:buNone/>
            </a:pPr>
            <a:r>
              <a:rPr lang="es-ES" sz="1800" dirty="0">
                <a:latin typeface="Century Gothic" pitchFamily="34" charset="0"/>
              </a:rPr>
              <a:t>1. Se determina el mínimo común múltiplo de los </a:t>
            </a:r>
            <a:r>
              <a:rPr lang="es-ES" sz="1800" dirty="0" smtClean="0">
                <a:latin typeface="Century Gothic" pitchFamily="34" charset="0"/>
              </a:rPr>
              <a:t>denominadores y se pone este resultado como denominador de la fracción resultante. </a:t>
            </a:r>
            <a:endParaRPr lang="es-ES" sz="1800" dirty="0">
              <a:latin typeface="Century Gothic" pitchFamily="34" charset="0"/>
            </a:endParaRPr>
          </a:p>
          <a:p>
            <a:pPr marL="0" lvl="0" indent="0" algn="just">
              <a:buNone/>
            </a:pPr>
            <a:r>
              <a:rPr lang="es-ES" sz="1800" dirty="0">
                <a:latin typeface="Century Gothic" pitchFamily="34" charset="0"/>
              </a:rPr>
              <a:t>2</a:t>
            </a:r>
            <a:r>
              <a:rPr lang="es-ES" sz="1800" dirty="0" smtClean="0">
                <a:latin typeface="Century Gothic" pitchFamily="34" charset="0"/>
              </a:rPr>
              <a:t>. </a:t>
            </a:r>
            <a:r>
              <a:rPr lang="es-ES" sz="1800" dirty="0">
                <a:latin typeface="Century Gothic" pitchFamily="34" charset="0"/>
              </a:rPr>
              <a:t>Se divide el mínimo común múltiplo entre cada denominador.</a:t>
            </a:r>
          </a:p>
          <a:p>
            <a:pPr marL="0" lvl="0" indent="0" algn="just">
              <a:buNone/>
            </a:pPr>
            <a:r>
              <a:rPr lang="es-ES" sz="1800" dirty="0">
                <a:latin typeface="Century Gothic" pitchFamily="34" charset="0"/>
              </a:rPr>
              <a:t>3</a:t>
            </a:r>
            <a:r>
              <a:rPr lang="es-ES" sz="1800" dirty="0" smtClean="0">
                <a:latin typeface="Century Gothic" pitchFamily="34" charset="0"/>
              </a:rPr>
              <a:t>. </a:t>
            </a:r>
            <a:r>
              <a:rPr lang="es-ES" sz="1800" dirty="0">
                <a:latin typeface="Century Gothic" pitchFamily="34" charset="0"/>
              </a:rPr>
              <a:t>Se multiplica cada resultado de la división anterior por el numerador de cada fracción.</a:t>
            </a:r>
          </a:p>
          <a:p>
            <a:pPr marL="0" lvl="0" indent="0" algn="just">
              <a:buNone/>
            </a:pPr>
            <a:r>
              <a:rPr lang="es-ES" sz="1800" dirty="0">
                <a:latin typeface="Century Gothic" pitchFamily="34" charset="0"/>
              </a:rPr>
              <a:t>4</a:t>
            </a:r>
            <a:r>
              <a:rPr lang="es-ES" sz="1800" dirty="0" smtClean="0">
                <a:latin typeface="Century Gothic" pitchFamily="34" charset="0"/>
              </a:rPr>
              <a:t>. </a:t>
            </a:r>
            <a:r>
              <a:rPr lang="es-ES" sz="1800" dirty="0">
                <a:latin typeface="Century Gothic" pitchFamily="34" charset="0"/>
              </a:rPr>
              <a:t>Se </a:t>
            </a:r>
            <a:r>
              <a:rPr lang="es-ES" sz="1800" dirty="0" smtClean="0">
                <a:latin typeface="Century Gothic" pitchFamily="34" charset="0"/>
              </a:rPr>
              <a:t>restan estos resultados</a:t>
            </a:r>
            <a:r>
              <a:rPr lang="es-ES" sz="1800" dirty="0" smtClean="0">
                <a:latin typeface="Century Gothic" pitchFamily="34" charset="0"/>
              </a:rPr>
              <a:t>.</a:t>
            </a:r>
          </a:p>
          <a:p>
            <a:pPr marL="0" lvl="0" indent="0" algn="just">
              <a:buNone/>
            </a:pPr>
            <a:r>
              <a:rPr lang="es-ES" sz="1800" dirty="0" smtClean="0">
                <a:latin typeface="Century Gothic" pitchFamily="34" charset="0"/>
              </a:rPr>
              <a:t>5. Simplificar cuando sea posible.</a:t>
            </a:r>
            <a:endParaRPr lang="es-ES" sz="18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569014" y="3356890"/>
            <a:ext cx="7992888" cy="3324481"/>
          </a:xfrm>
          <a:prstGeom prst="roundRect">
            <a:avLst/>
          </a:prstGeom>
          <a:solidFill>
            <a:schemeClr val="bg1"/>
          </a:solidFill>
          <a:ln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14" y="5291106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31" y="3573188"/>
            <a:ext cx="54959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07504" y="188640"/>
            <a:ext cx="8928992" cy="6552728"/>
          </a:xfrm>
          <a:prstGeom prst="roundRect">
            <a:avLst/>
          </a:prstGeom>
          <a:solidFill>
            <a:schemeClr val="bg1"/>
          </a:solidFill>
          <a:ln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83864" y="614362"/>
            <a:ext cx="7258416" cy="613470"/>
          </a:xfrm>
        </p:spPr>
        <p:txBody>
          <a:bodyPr>
            <a:normAutofit/>
          </a:bodyPr>
          <a:lstStyle/>
          <a:p>
            <a:pPr lvl="0" algn="just"/>
            <a:r>
              <a:rPr lang="es-ES" sz="1800" dirty="0">
                <a:latin typeface="Century Gothic" pitchFamily="34" charset="0"/>
              </a:rPr>
              <a:t>Ejemplos de </a:t>
            </a:r>
            <a:r>
              <a:rPr lang="es-ES" sz="1800" dirty="0" smtClean="0">
                <a:latin typeface="Century Gothic" pitchFamily="34" charset="0"/>
              </a:rPr>
              <a:t>restas </a:t>
            </a:r>
            <a:r>
              <a:rPr lang="es-ES" sz="1800" dirty="0">
                <a:latin typeface="Century Gothic" pitchFamily="34" charset="0"/>
              </a:rPr>
              <a:t>de fracciones heterogéneas:</a:t>
            </a:r>
            <a:endParaRPr lang="es-ES" sz="18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569014" y="1340768"/>
            <a:ext cx="7992888" cy="5340603"/>
          </a:xfrm>
          <a:prstGeom prst="roundRect">
            <a:avLst/>
          </a:prstGeom>
          <a:solidFill>
            <a:schemeClr val="bg1"/>
          </a:solidFill>
          <a:ln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</p:txBody>
      </p:sp>
      <p:pic>
        <p:nvPicPr>
          <p:cNvPr id="7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14" y="5291106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endParaRPr lang="es-ES" dirty="0"/>
          </a:p>
        </p:txBody>
      </p:sp>
      <p:pic>
        <p:nvPicPr>
          <p:cNvPr id="2050" name="Picture 2" descr="Resultado de imagen para ejercicios de resta de fracciones heterogÃ©ne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17866"/>
            <a:ext cx="5377338" cy="394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07504" y="188640"/>
            <a:ext cx="8928992" cy="6552728"/>
          </a:xfrm>
          <a:prstGeom prst="roundRect">
            <a:avLst/>
          </a:prstGeom>
          <a:solidFill>
            <a:schemeClr val="bg1"/>
          </a:solidFill>
          <a:ln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83864" y="614362"/>
            <a:ext cx="7258416" cy="613470"/>
          </a:xfrm>
        </p:spPr>
        <p:txBody>
          <a:bodyPr>
            <a:normAutofit/>
          </a:bodyPr>
          <a:lstStyle/>
          <a:p>
            <a:pPr lvl="0" algn="just"/>
            <a:r>
              <a:rPr lang="es-ES" sz="1800" dirty="0" smtClean="0">
                <a:latin typeface="Century Gothic" pitchFamily="34" charset="0"/>
              </a:rPr>
              <a:t>Ejercicios </a:t>
            </a:r>
            <a:r>
              <a:rPr lang="es-ES" sz="1800" dirty="0">
                <a:latin typeface="Century Gothic" pitchFamily="34" charset="0"/>
              </a:rPr>
              <a:t>de </a:t>
            </a:r>
            <a:r>
              <a:rPr lang="es-ES" sz="1800" dirty="0" smtClean="0">
                <a:latin typeface="Century Gothic" pitchFamily="34" charset="0"/>
              </a:rPr>
              <a:t>restas </a:t>
            </a:r>
            <a:r>
              <a:rPr lang="es-ES" sz="1800" dirty="0">
                <a:latin typeface="Century Gothic" pitchFamily="34" charset="0"/>
              </a:rPr>
              <a:t>de fracciones heterogéneas:</a:t>
            </a:r>
            <a:endParaRPr lang="es-ES" sz="18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569014" y="1340768"/>
            <a:ext cx="7992888" cy="5340603"/>
          </a:xfrm>
          <a:prstGeom prst="roundRect">
            <a:avLst/>
          </a:prstGeom>
          <a:solidFill>
            <a:schemeClr val="bg1"/>
          </a:solidFill>
          <a:ln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</p:txBody>
      </p:sp>
      <p:pic>
        <p:nvPicPr>
          <p:cNvPr id="7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14" y="5291106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71" y="1619860"/>
            <a:ext cx="3456384" cy="47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6344</TotalTime>
  <Words>211</Words>
  <Application>Microsoft Office PowerPoint</Application>
  <PresentationFormat>Presentación en pantalla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Admin</cp:lastModifiedBy>
  <cp:revision>35</cp:revision>
  <dcterms:created xsi:type="dcterms:W3CDTF">2018-10-24T05:40:03Z</dcterms:created>
  <dcterms:modified xsi:type="dcterms:W3CDTF">2018-11-12T23:32:35Z</dcterms:modified>
</cp:coreProperties>
</file>