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6" r:id="rId4"/>
    <p:sldId id="267" r:id="rId5"/>
    <p:sldId id="265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CCFF"/>
    <a:srgbClr val="831386"/>
    <a:srgbClr val="0AB9DC"/>
    <a:srgbClr val="DA9AA8"/>
    <a:srgbClr val="FAEF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0FBDC-6316-4535-BC5B-43059C250210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8C17C-29F3-4E36-8CF3-F9E8DA775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259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20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35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30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41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8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999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78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01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46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083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96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48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DANI\Downloads\yupay-azul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-243408"/>
            <a:ext cx="7488074" cy="287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 redondeado"/>
          <p:cNvSpPr/>
          <p:nvPr/>
        </p:nvSpPr>
        <p:spPr>
          <a:xfrm>
            <a:off x="251520" y="4653136"/>
            <a:ext cx="8892480" cy="1872208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800" b="1" dirty="0" smtClean="0">
                <a:solidFill>
                  <a:srgbClr val="3BCCFF"/>
                </a:solidFill>
                <a:latin typeface="Century Gothic" pitchFamily="34" charset="0"/>
              </a:rPr>
              <a:t>SUMA Y RESTA FRACCIONES HOMOGÉNEAS</a:t>
            </a:r>
            <a:endParaRPr lang="es-ES" sz="4800" b="1" dirty="0">
              <a:solidFill>
                <a:srgbClr val="3BCCFF"/>
              </a:solidFill>
              <a:latin typeface="Century Gothic" pitchFamily="34" charset="0"/>
            </a:endParaRPr>
          </a:p>
        </p:txBody>
      </p:sp>
      <p:pic>
        <p:nvPicPr>
          <p:cNvPr id="5" name="4 Imagen" descr="C:\Users\DANI\Downloads\Lobo-yupay-01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1" t="3813" r="5941" b="5226"/>
          <a:stretch/>
        </p:blipFill>
        <p:spPr bwMode="auto">
          <a:xfrm>
            <a:off x="3203848" y="2204864"/>
            <a:ext cx="2101896" cy="22170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919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251520" y="260648"/>
            <a:ext cx="8640960" cy="6480720"/>
          </a:xfrm>
          <a:prstGeom prst="roundRect">
            <a:avLst/>
          </a:prstGeom>
          <a:solidFill>
            <a:schemeClr val="bg1"/>
          </a:solidFill>
          <a:ln>
            <a:solidFill>
              <a:srgbClr val="FAE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22412" y="404664"/>
            <a:ext cx="7499176" cy="2503754"/>
          </a:xfrm>
        </p:spPr>
        <p:txBody>
          <a:bodyPr>
            <a:normAutofit fontScale="85000" lnSpcReduction="20000"/>
          </a:bodyPr>
          <a:lstStyle/>
          <a:p>
            <a:pPr marL="0" lvl="0" indent="0" algn="just">
              <a:buNone/>
            </a:pPr>
            <a:r>
              <a:rPr lang="es-ES" dirty="0" smtClean="0">
                <a:latin typeface="Century Gothic" pitchFamily="34" charset="0"/>
              </a:rPr>
              <a:t>Dos o más fracciones son homogéneas si tienen igual denominador.</a:t>
            </a:r>
          </a:p>
          <a:p>
            <a:pPr marL="0" lvl="0" indent="0" algn="just">
              <a:buNone/>
            </a:pPr>
            <a:r>
              <a:rPr lang="es-ES" dirty="0" smtClean="0">
                <a:latin typeface="Century Gothic" pitchFamily="34" charset="0"/>
              </a:rPr>
              <a:t>Para </a:t>
            </a:r>
            <a:r>
              <a:rPr lang="es-ES" b="1" dirty="0" smtClean="0">
                <a:latin typeface="Century Gothic" pitchFamily="34" charset="0"/>
              </a:rPr>
              <a:t>SUMAR</a:t>
            </a:r>
            <a:r>
              <a:rPr lang="es-ES" dirty="0" smtClean="0">
                <a:latin typeface="Century Gothic" pitchFamily="34" charset="0"/>
              </a:rPr>
              <a:t> fracciones homogéneas se tiene en cuenta el siguiente procedimiento:</a:t>
            </a:r>
          </a:p>
          <a:p>
            <a:pPr marL="0" lvl="0" indent="0" algn="just">
              <a:buNone/>
            </a:pPr>
            <a:r>
              <a:rPr lang="es-ES" dirty="0" smtClean="0">
                <a:latin typeface="Century Gothic" pitchFamily="34" charset="0"/>
              </a:rPr>
              <a:t>1. Se suman los numeradores.</a:t>
            </a:r>
          </a:p>
          <a:p>
            <a:pPr marL="0" lvl="0" indent="0" algn="just">
              <a:buNone/>
            </a:pPr>
            <a:r>
              <a:rPr lang="es-ES" dirty="0" smtClean="0">
                <a:latin typeface="Century Gothic" pitchFamily="34" charset="0"/>
              </a:rPr>
              <a:t>2. Se mantiene el mismo denominador.</a:t>
            </a:r>
          </a:p>
          <a:p>
            <a:pPr marL="0" lvl="0" indent="0" algn="just">
              <a:buNone/>
            </a:pPr>
            <a:r>
              <a:rPr lang="es-ES" dirty="0" smtClean="0">
                <a:latin typeface="Century Gothic" pitchFamily="34" charset="0"/>
              </a:rPr>
              <a:t>3. Se simplifica si es necesario.</a:t>
            </a:r>
            <a:endParaRPr lang="es-ES" dirty="0"/>
          </a:p>
        </p:txBody>
      </p:sp>
      <p:pic>
        <p:nvPicPr>
          <p:cNvPr id="6" name="Picture 3" descr="C:\Users\DANI\Downloads\yupay-azul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904" y="5769461"/>
            <a:ext cx="2088232" cy="80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 redondeado"/>
          <p:cNvSpPr/>
          <p:nvPr/>
        </p:nvSpPr>
        <p:spPr>
          <a:xfrm>
            <a:off x="1015336" y="2990423"/>
            <a:ext cx="5348290" cy="3526764"/>
          </a:xfrm>
          <a:prstGeom prst="roundRect">
            <a:avLst/>
          </a:prstGeom>
          <a:noFill/>
          <a:ln>
            <a:solidFill>
              <a:srgbClr val="FAE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51" y="3139104"/>
            <a:ext cx="5137575" cy="277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72008" y="91329"/>
            <a:ext cx="8640960" cy="6480720"/>
          </a:xfrm>
          <a:prstGeom prst="roundRect">
            <a:avLst/>
          </a:prstGeom>
          <a:solidFill>
            <a:schemeClr val="bg1"/>
          </a:solidFill>
          <a:ln>
            <a:solidFill>
              <a:srgbClr val="FAE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22412" y="404664"/>
            <a:ext cx="7499176" cy="1008112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s-ES" dirty="0" smtClean="0"/>
              <a:t>Realizar las siguientes sumas de fracciones homogéneas:</a:t>
            </a:r>
            <a:endParaRPr lang="es-ES" dirty="0"/>
          </a:p>
        </p:txBody>
      </p:sp>
      <p:pic>
        <p:nvPicPr>
          <p:cNvPr id="6" name="Picture 3" descr="C:\Users\DANI\Downloads\yupay-azul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904" y="5769461"/>
            <a:ext cx="2088232" cy="80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 redondeado"/>
          <p:cNvSpPr/>
          <p:nvPr/>
        </p:nvSpPr>
        <p:spPr>
          <a:xfrm>
            <a:off x="1015336" y="1412776"/>
            <a:ext cx="5348290" cy="4896544"/>
          </a:xfrm>
          <a:prstGeom prst="roundRect">
            <a:avLst/>
          </a:prstGeom>
          <a:noFill/>
          <a:ln>
            <a:solidFill>
              <a:srgbClr val="FAE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Resultado de imagen para ejercicios de resta de fracciones homogene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06"/>
          <a:stretch/>
        </p:blipFill>
        <p:spPr bwMode="auto">
          <a:xfrm>
            <a:off x="2158031" y="1764827"/>
            <a:ext cx="3456384" cy="445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6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07504" y="188640"/>
            <a:ext cx="8928992" cy="6552728"/>
          </a:xfrm>
          <a:prstGeom prst="roundRect">
            <a:avLst/>
          </a:prstGeom>
          <a:solidFill>
            <a:schemeClr val="bg1"/>
          </a:solidFill>
          <a:ln>
            <a:solidFill>
              <a:srgbClr val="3B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32048" y="332655"/>
            <a:ext cx="8075240" cy="2592288"/>
          </a:xfrm>
        </p:spPr>
        <p:txBody>
          <a:bodyPr>
            <a:normAutofit fontScale="85000" lnSpcReduction="20000"/>
          </a:bodyPr>
          <a:lstStyle/>
          <a:p>
            <a:pPr marL="0" lvl="0" indent="0" algn="just">
              <a:buNone/>
            </a:pPr>
            <a:r>
              <a:rPr lang="es-ES" dirty="0" smtClean="0">
                <a:latin typeface="Century Gothic" pitchFamily="34" charset="0"/>
              </a:rPr>
              <a:t>Dos o </a:t>
            </a:r>
            <a:r>
              <a:rPr lang="es-ES" dirty="0">
                <a:latin typeface="Century Gothic" pitchFamily="34" charset="0"/>
              </a:rPr>
              <a:t>más fracciones son homogéneas si tienen igual denominador.</a:t>
            </a:r>
          </a:p>
          <a:p>
            <a:pPr marL="0" lvl="0" indent="0" algn="just">
              <a:buNone/>
            </a:pPr>
            <a:r>
              <a:rPr lang="es-ES" dirty="0">
                <a:latin typeface="Century Gothic" pitchFamily="34" charset="0"/>
              </a:rPr>
              <a:t>Para </a:t>
            </a:r>
            <a:r>
              <a:rPr lang="es-ES" b="1" dirty="0" smtClean="0">
                <a:latin typeface="Century Gothic" pitchFamily="34" charset="0"/>
              </a:rPr>
              <a:t>RESTAR</a:t>
            </a:r>
            <a:r>
              <a:rPr lang="es-ES" dirty="0" smtClean="0">
                <a:latin typeface="Century Gothic" pitchFamily="34" charset="0"/>
              </a:rPr>
              <a:t> </a:t>
            </a:r>
            <a:r>
              <a:rPr lang="es-ES" dirty="0">
                <a:latin typeface="Century Gothic" pitchFamily="34" charset="0"/>
              </a:rPr>
              <a:t>fracciones homogéneas se tiene en cuenta el siguiente procedimiento:</a:t>
            </a:r>
          </a:p>
          <a:p>
            <a:pPr marL="0" lvl="0" indent="0" algn="just">
              <a:buNone/>
            </a:pPr>
            <a:r>
              <a:rPr lang="es-ES" dirty="0">
                <a:latin typeface="Century Gothic" pitchFamily="34" charset="0"/>
              </a:rPr>
              <a:t>1. Se </a:t>
            </a:r>
            <a:r>
              <a:rPr lang="es-ES" dirty="0" smtClean="0">
                <a:latin typeface="Century Gothic" pitchFamily="34" charset="0"/>
              </a:rPr>
              <a:t>restan </a:t>
            </a:r>
            <a:r>
              <a:rPr lang="es-ES" dirty="0">
                <a:latin typeface="Century Gothic" pitchFamily="34" charset="0"/>
              </a:rPr>
              <a:t>los numeradores.</a:t>
            </a:r>
          </a:p>
          <a:p>
            <a:pPr marL="0" lvl="0" indent="0" algn="just">
              <a:buNone/>
            </a:pPr>
            <a:r>
              <a:rPr lang="es-ES" dirty="0">
                <a:latin typeface="Century Gothic" pitchFamily="34" charset="0"/>
              </a:rPr>
              <a:t>2. Se mantiene el mismo denominador.</a:t>
            </a:r>
          </a:p>
          <a:p>
            <a:pPr marL="0" lvl="0" indent="0" algn="just">
              <a:buNone/>
            </a:pPr>
            <a:r>
              <a:rPr lang="es-ES" dirty="0">
                <a:latin typeface="Century Gothic" pitchFamily="34" charset="0"/>
              </a:rPr>
              <a:t>3. Se simplifica si es necesario</a:t>
            </a:r>
            <a:r>
              <a:rPr lang="es-ES" dirty="0" smtClean="0">
                <a:latin typeface="Century Gothic" pitchFamily="34" charset="0"/>
              </a:rPr>
              <a:t>.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385192" y="2924943"/>
            <a:ext cx="7992888" cy="3456383"/>
          </a:xfrm>
          <a:prstGeom prst="roundRect">
            <a:avLst/>
          </a:prstGeom>
          <a:solidFill>
            <a:schemeClr val="bg1"/>
          </a:solidFill>
          <a:ln>
            <a:solidFill>
              <a:srgbClr val="3B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Picture 3" descr="C:\Users\DANI\Downloads\yupay-azul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834390"/>
            <a:ext cx="2088232" cy="80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115464"/>
            <a:ext cx="6336704" cy="274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0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07504" y="188640"/>
            <a:ext cx="8928992" cy="6552728"/>
          </a:xfrm>
          <a:prstGeom prst="roundRect">
            <a:avLst/>
          </a:prstGeom>
          <a:solidFill>
            <a:schemeClr val="bg1"/>
          </a:solidFill>
          <a:ln>
            <a:solidFill>
              <a:srgbClr val="3B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32048" y="332655"/>
            <a:ext cx="8075240" cy="2592288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s-ES" dirty="0"/>
              <a:t>Realizar las siguientes </a:t>
            </a:r>
            <a:r>
              <a:rPr lang="es-ES" dirty="0" smtClean="0"/>
              <a:t>restas </a:t>
            </a:r>
            <a:r>
              <a:rPr lang="es-ES" dirty="0"/>
              <a:t>de fracciones homogéneas: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1907704" y="1844824"/>
            <a:ext cx="4032448" cy="4464496"/>
          </a:xfrm>
          <a:prstGeom prst="roundRect">
            <a:avLst/>
          </a:prstGeom>
          <a:solidFill>
            <a:schemeClr val="bg1"/>
          </a:solidFill>
          <a:ln>
            <a:solidFill>
              <a:srgbClr val="3B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Picture 3" descr="C:\Users\DANI\Downloads\yupay-azul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834390"/>
            <a:ext cx="2088232" cy="80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ejercicios de resta de fracciones homogene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52"/>
          <a:stretch/>
        </p:blipFill>
        <p:spPr bwMode="auto">
          <a:xfrm>
            <a:off x="2339752" y="2018724"/>
            <a:ext cx="3168352" cy="419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3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6337</TotalTime>
  <Words>113</Words>
  <Application>Microsoft Office PowerPoint</Application>
  <PresentationFormat>Presentación en pantalla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Admin</cp:lastModifiedBy>
  <cp:revision>31</cp:revision>
  <dcterms:created xsi:type="dcterms:W3CDTF">2018-10-24T05:40:03Z</dcterms:created>
  <dcterms:modified xsi:type="dcterms:W3CDTF">2018-11-12T22:35:00Z</dcterms:modified>
</cp:coreProperties>
</file>