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Montserrat"/>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1" roundtripDataSignature="AMtx7mjW4NhQe48w4CkM8dLGDr7uOins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bold.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87" name="Google Shape;87;p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0: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0: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2: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2" name="Google Shape;102;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03" name="Google Shape;103;p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6" name="Google Shape;106;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7" name="Google Shape;117;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18" name="Google Shape;118;p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1" name="Google Shape;121;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7" name="Google Shape;147;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48" name="Google Shape;148;p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1" name="Google Shape;151;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0" name="Google Shape;160;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61" name="Google Shape;161;p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4" name="Google Shape;164;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3" name="Google Shape;173;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74" name="Google Shape;174;p7: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7" name="Google Shape;177;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6" name="Google Shape;186;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87" name="Google Shape;187;p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0" name="Google Shape;190;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1792288" y="612775"/>
            <a:ext cx="5486400" cy="4114800"/>
          </a:xfrm>
          <a:prstGeom prst="rect">
            <a:avLst/>
          </a:prstGeom>
          <a:noFill/>
          <a:ln>
            <a:noFill/>
          </a:ln>
        </p:spPr>
      </p:sp>
      <p:sp>
        <p:nvSpPr>
          <p:cNvPr id="68" name="Google Shape;68;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33330" r="-33330" t="0"/>
            </a:stretch>
          </a:blipFill>
          <a:ln>
            <a:noFill/>
          </a:ln>
        </p:spPr>
      </p:sp>
      <p:cxnSp>
        <p:nvCxnSpPr>
          <p:cNvPr id="93" name="Google Shape;93;p1"/>
          <p:cNvCxnSpPr/>
          <p:nvPr/>
        </p:nvCxnSpPr>
        <p:spPr>
          <a:xfrm>
            <a:off x="2867774" y="8922025"/>
            <a:ext cx="12114058" cy="0"/>
          </a:xfrm>
          <a:prstGeom prst="straightConnector1">
            <a:avLst/>
          </a:prstGeom>
          <a:noFill/>
          <a:ln cap="flat" cmpd="sng" w="66675">
            <a:solidFill>
              <a:srgbClr val="2254C5"/>
            </a:solidFill>
            <a:prstDash val="solid"/>
            <a:round/>
            <a:headEnd len="sm" w="sm" type="none"/>
            <a:tailEnd len="sm" w="sm" type="none"/>
          </a:ln>
        </p:spPr>
      </p:cxnSp>
      <p:sp>
        <p:nvSpPr>
          <p:cNvPr id="94" name="Google Shape;94;p1"/>
          <p:cNvSpPr txBox="1"/>
          <p:nvPr/>
        </p:nvSpPr>
        <p:spPr>
          <a:xfrm>
            <a:off x="2867774" y="5480507"/>
            <a:ext cx="12762351" cy="1153318"/>
          </a:xfrm>
          <a:prstGeom prst="rect">
            <a:avLst/>
          </a:prstGeom>
          <a:noFill/>
          <a:ln>
            <a:noFill/>
          </a:ln>
        </p:spPr>
        <p:txBody>
          <a:bodyPr anchorCtr="0" anchor="t" bIns="0" lIns="0" spcFirstLastPara="1" rIns="0" wrap="square" tIns="0">
            <a:spAutoFit/>
          </a:bodyPr>
          <a:lstStyle/>
          <a:p>
            <a:pPr indent="0" lvl="0" marL="0" marR="0" rtl="0" algn="ctr">
              <a:lnSpc>
                <a:spcPct val="139994"/>
              </a:lnSpc>
              <a:spcBef>
                <a:spcPts val="0"/>
              </a:spcBef>
              <a:spcAft>
                <a:spcPts val="0"/>
              </a:spcAft>
              <a:buNone/>
            </a:pPr>
            <a:r>
              <a:rPr b="1" i="0" lang="en-US" sz="3343" u="none" cap="none" strike="noStrike">
                <a:solidFill>
                  <a:srgbClr val="2254C5"/>
                </a:solidFill>
                <a:latin typeface="Montserrat"/>
                <a:ea typeface="Montserrat"/>
                <a:cs typeface="Montserrat"/>
                <a:sym typeface="Montserrat"/>
              </a:rPr>
              <a:t>Pusat Sistem Informasi Universitas HKBP Nommensen Medan</a:t>
            </a:r>
            <a:endParaRPr/>
          </a:p>
        </p:txBody>
      </p:sp>
      <p:sp>
        <p:nvSpPr>
          <p:cNvPr id="95" name="Google Shape;95;p1"/>
          <p:cNvSpPr txBox="1"/>
          <p:nvPr/>
        </p:nvSpPr>
        <p:spPr>
          <a:xfrm>
            <a:off x="4707197" y="6788698"/>
            <a:ext cx="8873605" cy="669925"/>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2254C5"/>
                </a:solidFill>
                <a:latin typeface="Montserrat"/>
                <a:ea typeface="Montserrat"/>
                <a:cs typeface="Montserrat"/>
                <a:sym typeface="Montserrat"/>
              </a:rPr>
              <a:t>KP-24-623-A</a:t>
            </a:r>
            <a:endParaRPr/>
          </a:p>
        </p:txBody>
      </p:sp>
      <p:sp>
        <p:nvSpPr>
          <p:cNvPr id="96" name="Google Shape;96;p1"/>
          <p:cNvSpPr txBox="1"/>
          <p:nvPr/>
        </p:nvSpPr>
        <p:spPr>
          <a:xfrm>
            <a:off x="7407471" y="648970"/>
            <a:ext cx="2859516" cy="648757"/>
          </a:xfrm>
          <a:prstGeom prst="rect">
            <a:avLst/>
          </a:prstGeom>
          <a:noFill/>
          <a:ln>
            <a:noFill/>
          </a:ln>
        </p:spPr>
        <p:txBody>
          <a:bodyPr anchorCtr="0" anchor="t" bIns="0" lIns="0" spcFirstLastPara="1" rIns="0" wrap="square" tIns="0">
            <a:spAutoFit/>
          </a:bodyPr>
          <a:lstStyle/>
          <a:p>
            <a:pPr indent="0" lvl="0" marL="0" marR="0" rtl="0" algn="ctr">
              <a:lnSpc>
                <a:spcPct val="140042"/>
              </a:lnSpc>
              <a:spcBef>
                <a:spcPts val="0"/>
              </a:spcBef>
              <a:spcAft>
                <a:spcPts val="0"/>
              </a:spcAft>
              <a:buNone/>
            </a:pPr>
            <a:r>
              <a:rPr b="1" i="0" lang="en-US" sz="1893" u="none" cap="none" strike="noStrike">
                <a:solidFill>
                  <a:srgbClr val="2254C5"/>
                </a:solidFill>
                <a:latin typeface="Montserrat"/>
                <a:ea typeface="Montserrat"/>
                <a:cs typeface="Montserrat"/>
                <a:sym typeface="Montserrat"/>
              </a:rPr>
              <a:t>Internship Seminar</a:t>
            </a:r>
            <a:endParaRPr/>
          </a:p>
          <a:p>
            <a:pPr indent="0" lvl="0" marL="0" marR="0" rtl="0" algn="ctr">
              <a:lnSpc>
                <a:spcPct val="140042"/>
              </a:lnSpc>
              <a:spcBef>
                <a:spcPts val="0"/>
              </a:spcBef>
              <a:spcAft>
                <a:spcPts val="0"/>
              </a:spcAft>
              <a:buNone/>
            </a:pPr>
            <a:r>
              <a:rPr b="1" i="0" lang="en-US" sz="1893" u="none" cap="none" strike="noStrike">
                <a:solidFill>
                  <a:srgbClr val="2254C5"/>
                </a:solidFill>
                <a:latin typeface="Montserrat"/>
                <a:ea typeface="Montserrat"/>
                <a:cs typeface="Montserrat"/>
                <a:sym typeface="Montserrat"/>
              </a:rPr>
              <a:t>11S4190</a:t>
            </a:r>
            <a:endParaRPr/>
          </a:p>
        </p:txBody>
      </p:sp>
      <p:sp>
        <p:nvSpPr>
          <p:cNvPr id="97" name="Google Shape;97;p1"/>
          <p:cNvSpPr txBox="1"/>
          <p:nvPr/>
        </p:nvSpPr>
        <p:spPr>
          <a:xfrm>
            <a:off x="1489823" y="1487332"/>
            <a:ext cx="15308400" cy="2493300"/>
          </a:xfrm>
          <a:prstGeom prst="rect">
            <a:avLst/>
          </a:prstGeom>
          <a:noFill/>
          <a:ln>
            <a:noFill/>
          </a:ln>
        </p:spPr>
        <p:txBody>
          <a:bodyPr anchorCtr="0" anchor="t" bIns="0" lIns="0" spcFirstLastPara="1" rIns="0" wrap="square" tIns="0">
            <a:spAutoFit/>
          </a:bodyPr>
          <a:lstStyle/>
          <a:p>
            <a:pPr indent="0" lvl="0" marL="0" marR="0" rtl="0" algn="ctr">
              <a:lnSpc>
                <a:spcPct val="139995"/>
              </a:lnSpc>
              <a:spcBef>
                <a:spcPts val="0"/>
              </a:spcBef>
              <a:spcAft>
                <a:spcPts val="0"/>
              </a:spcAft>
              <a:buNone/>
            </a:pPr>
            <a:r>
              <a:rPr b="1" i="0" lang="en-US" sz="4263" u="none" cap="none" strike="noStrike">
                <a:solidFill>
                  <a:srgbClr val="2254C5"/>
                </a:solidFill>
                <a:latin typeface="Montserrat"/>
                <a:ea typeface="Montserrat"/>
                <a:cs typeface="Montserrat"/>
                <a:sym typeface="Montserrat"/>
              </a:rPr>
              <a:t>Pembangunan Sistem Informasi Penerimaan Mahasiswa Baru Universitas HKBP Nommensen Medan berbasis Web</a:t>
            </a:r>
            <a:endParaRPr/>
          </a:p>
        </p:txBody>
      </p:sp>
      <p:sp>
        <p:nvSpPr>
          <p:cNvPr id="98" name="Google Shape;98;p1"/>
          <p:cNvSpPr txBox="1"/>
          <p:nvPr/>
        </p:nvSpPr>
        <p:spPr>
          <a:xfrm>
            <a:off x="5565020" y="7710181"/>
            <a:ext cx="7158000" cy="960300"/>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0" i="0" lang="en-US" sz="2599" u="none" cap="none" strike="noStrike">
                <a:solidFill>
                  <a:srgbClr val="2254C5"/>
                </a:solidFill>
                <a:latin typeface="Montserrat"/>
                <a:ea typeface="Montserrat"/>
                <a:cs typeface="Montserrat"/>
                <a:sym typeface="Montserrat"/>
              </a:rPr>
              <a:t>MISSYOLIN EUNIKE RUNGGUNI SAMOSIR</a:t>
            </a:r>
            <a:endParaRPr/>
          </a:p>
          <a:p>
            <a:pPr indent="0" lvl="0" marL="0" marR="0" rtl="0" algn="ctr">
              <a:lnSpc>
                <a:spcPct val="140015"/>
              </a:lnSpc>
              <a:spcBef>
                <a:spcPts val="0"/>
              </a:spcBef>
              <a:spcAft>
                <a:spcPts val="0"/>
              </a:spcAft>
              <a:buNone/>
            </a:pPr>
            <a:r>
              <a:rPr b="0" i="0" lang="en-US" sz="2599" u="none" cap="none" strike="noStrike">
                <a:solidFill>
                  <a:srgbClr val="2254C5"/>
                </a:solidFill>
                <a:latin typeface="Montserrat"/>
                <a:ea typeface="Montserrat"/>
                <a:cs typeface="Montserrat"/>
                <a:sym typeface="Montserrat"/>
              </a:rPr>
              <a:t>11S21008</a:t>
            </a:r>
            <a:endParaRPr/>
          </a:p>
        </p:txBody>
      </p:sp>
      <p:sp>
        <p:nvSpPr>
          <p:cNvPr id="99" name="Google Shape;99;p1"/>
          <p:cNvSpPr txBox="1"/>
          <p:nvPr/>
        </p:nvSpPr>
        <p:spPr>
          <a:xfrm>
            <a:off x="1913561" y="4170224"/>
            <a:ext cx="14460900" cy="911700"/>
          </a:xfrm>
          <a:prstGeom prst="rect">
            <a:avLst/>
          </a:prstGeom>
          <a:noFill/>
          <a:ln>
            <a:noFill/>
          </a:ln>
        </p:spPr>
        <p:txBody>
          <a:bodyPr anchorCtr="0" anchor="t" bIns="0" lIns="0" spcFirstLastPara="1" rIns="0" wrap="square" tIns="0">
            <a:spAutoFit/>
          </a:bodyPr>
          <a:lstStyle/>
          <a:p>
            <a:pPr indent="0" lvl="0" marL="0" marR="0" rtl="0" algn="ctr">
              <a:lnSpc>
                <a:spcPct val="140032"/>
              </a:lnSpc>
              <a:spcBef>
                <a:spcPts val="0"/>
              </a:spcBef>
              <a:spcAft>
                <a:spcPts val="0"/>
              </a:spcAft>
              <a:buNone/>
            </a:pPr>
            <a:r>
              <a:rPr b="0" i="0" lang="en-US" sz="2468" u="none" cap="none" strike="noStrike">
                <a:solidFill>
                  <a:srgbClr val="2254C5"/>
                </a:solidFill>
                <a:latin typeface="Montserrat"/>
                <a:ea typeface="Montserrat"/>
                <a:cs typeface="Montserrat"/>
                <a:sym typeface="Montserrat"/>
              </a:rPr>
              <a:t>Development of Web-based New Student Admission Information System of University of HKBP Nommensen Medan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0"/>
          <p:cNvSpPr/>
          <p:nvPr/>
        </p:nvSpPr>
        <p:spPr>
          <a:xfrm>
            <a:off x="9597128" y="882366"/>
            <a:ext cx="5743134" cy="7675010"/>
          </a:xfrm>
          <a:custGeom>
            <a:rect b="b" l="l" r="r" t="t"/>
            <a:pathLst>
              <a:path extrusionOk="0" h="7675010" w="5743134">
                <a:moveTo>
                  <a:pt x="0" y="0"/>
                </a:moveTo>
                <a:lnTo>
                  <a:pt x="5743134" y="0"/>
                </a:lnTo>
                <a:lnTo>
                  <a:pt x="5743134" y="7675010"/>
                </a:lnTo>
                <a:lnTo>
                  <a:pt x="0" y="7675010"/>
                </a:lnTo>
                <a:lnTo>
                  <a:pt x="0" y="0"/>
                </a:lnTo>
                <a:close/>
              </a:path>
            </a:pathLst>
          </a:custGeom>
          <a:blipFill rotWithShape="1">
            <a:blip r:embed="rId3">
              <a:alphaModFix/>
            </a:blip>
            <a:stretch>
              <a:fillRect b="0" l="0" r="0" t="0"/>
            </a:stretch>
          </a:blipFill>
          <a:ln>
            <a:noFill/>
          </a:ln>
        </p:spPr>
      </p:sp>
      <p:sp>
        <p:nvSpPr>
          <p:cNvPr id="217" name="Google Shape;217;p10"/>
          <p:cNvSpPr/>
          <p:nvPr/>
        </p:nvSpPr>
        <p:spPr>
          <a:xfrm>
            <a:off x="9597128" y="8535073"/>
            <a:ext cx="5743134" cy="1064324"/>
          </a:xfrm>
          <a:custGeom>
            <a:rect b="b" l="l" r="r" t="t"/>
            <a:pathLst>
              <a:path extrusionOk="0" h="1064324" w="5743134">
                <a:moveTo>
                  <a:pt x="0" y="0"/>
                </a:moveTo>
                <a:lnTo>
                  <a:pt x="5743134" y="0"/>
                </a:lnTo>
                <a:lnTo>
                  <a:pt x="5743134" y="1064324"/>
                </a:lnTo>
                <a:lnTo>
                  <a:pt x="0" y="1064324"/>
                </a:lnTo>
                <a:lnTo>
                  <a:pt x="0" y="0"/>
                </a:lnTo>
                <a:close/>
              </a:path>
            </a:pathLst>
          </a:custGeom>
          <a:blipFill rotWithShape="1">
            <a:blip r:embed="rId4">
              <a:alphaModFix/>
            </a:blip>
            <a:stretch>
              <a:fillRect b="0" l="0" r="0" t="0"/>
            </a:stretch>
          </a:blipFill>
          <a:ln>
            <a:noFill/>
          </a:ln>
        </p:spPr>
      </p:sp>
      <p:sp>
        <p:nvSpPr>
          <p:cNvPr id="218" name="Google Shape;218;p10"/>
          <p:cNvSpPr txBox="1"/>
          <p:nvPr/>
        </p:nvSpPr>
        <p:spPr>
          <a:xfrm>
            <a:off x="1911386" y="2557566"/>
            <a:ext cx="4908233" cy="193230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11300" u="none" cap="none" strike="noStrike">
                <a:solidFill>
                  <a:srgbClr val="2254C5"/>
                </a:solidFill>
                <a:latin typeface="Montserrat"/>
                <a:ea typeface="Montserrat"/>
                <a:cs typeface="Montserrat"/>
                <a:sym typeface="Montserrat"/>
              </a:rPr>
              <a:t>Result</a:t>
            </a:r>
            <a:endParaRPr/>
          </a:p>
        </p:txBody>
      </p:sp>
      <p:sp>
        <p:nvSpPr>
          <p:cNvPr id="219" name="Google Shape;219;p10"/>
          <p:cNvSpPr txBox="1"/>
          <p:nvPr/>
        </p:nvSpPr>
        <p:spPr>
          <a:xfrm>
            <a:off x="1911386" y="4901506"/>
            <a:ext cx="1154392" cy="985242"/>
          </a:xfrm>
          <a:prstGeom prst="rect">
            <a:avLst/>
          </a:prstGeom>
          <a:noFill/>
          <a:ln>
            <a:noFill/>
          </a:ln>
        </p:spPr>
        <p:txBody>
          <a:bodyPr anchorCtr="0" anchor="t" bIns="0" lIns="0" spcFirstLastPara="1" rIns="0" wrap="square" tIns="0">
            <a:spAutoFit/>
          </a:bodyPr>
          <a:lstStyle/>
          <a:p>
            <a:pPr indent="0" lvl="0" marL="0" marR="0" rtl="0" algn="l">
              <a:lnSpc>
                <a:spcPct val="140017"/>
              </a:lnSpc>
              <a:spcBef>
                <a:spcPts val="0"/>
              </a:spcBef>
              <a:spcAft>
                <a:spcPts val="0"/>
              </a:spcAft>
              <a:buNone/>
            </a:pPr>
            <a:r>
              <a:rPr b="1" i="0" lang="en-US" sz="5735" u="none" cap="none" strike="noStrike">
                <a:solidFill>
                  <a:srgbClr val="2254C5"/>
                </a:solidFill>
                <a:latin typeface="Montserrat"/>
                <a:ea typeface="Montserrat"/>
                <a:cs typeface="Montserrat"/>
                <a:sym typeface="Montserrat"/>
              </a:rPr>
              <a:t>17</a:t>
            </a:r>
            <a:endParaRPr/>
          </a:p>
        </p:txBody>
      </p:sp>
      <p:sp>
        <p:nvSpPr>
          <p:cNvPr id="220" name="Google Shape;220;p10"/>
          <p:cNvSpPr txBox="1"/>
          <p:nvPr/>
        </p:nvSpPr>
        <p:spPr>
          <a:xfrm>
            <a:off x="1911386" y="5839123"/>
            <a:ext cx="6620058" cy="1543050"/>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2999" u="none" cap="none" strike="noStrike">
                <a:solidFill>
                  <a:srgbClr val="2254C5"/>
                </a:solidFill>
                <a:latin typeface="Montserrat"/>
                <a:ea typeface="Montserrat"/>
                <a:cs typeface="Montserrat"/>
                <a:sym typeface="Montserrat"/>
              </a:rPr>
              <a:t>Functions in the PMB Information System of University of HKBP Nommensen Medan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54C5"/>
        </a:solidFill>
      </p:bgPr>
    </p:bg>
    <p:spTree>
      <p:nvGrpSpPr>
        <p:cNvPr id="224" name="Shape 224"/>
        <p:cNvGrpSpPr/>
        <p:nvPr/>
      </p:nvGrpSpPr>
      <p:grpSpPr>
        <a:xfrm>
          <a:off x="0" y="0"/>
          <a:ext cx="0" cy="0"/>
          <a:chOff x="0" y="0"/>
          <a:chExt cx="0" cy="0"/>
        </a:xfrm>
      </p:grpSpPr>
      <p:sp>
        <p:nvSpPr>
          <p:cNvPr id="225" name="Google Shape;225;p11"/>
          <p:cNvSpPr txBox="1"/>
          <p:nvPr/>
        </p:nvSpPr>
        <p:spPr>
          <a:xfrm>
            <a:off x="2614330" y="3237230"/>
            <a:ext cx="13059340" cy="362203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0400" u="none" cap="none" strike="noStrike">
                <a:solidFill>
                  <a:srgbClr val="FFFFFF"/>
                </a:solidFill>
                <a:latin typeface="Montserrat"/>
                <a:ea typeface="Montserrat"/>
                <a:cs typeface="Montserrat"/>
                <a:sym typeface="Montserrat"/>
              </a:rPr>
              <a:t>Application </a:t>
            </a:r>
            <a:endParaRPr/>
          </a:p>
          <a:p>
            <a:pPr indent="0" lvl="0" marL="0" marR="0" rtl="0" algn="ctr">
              <a:lnSpc>
                <a:spcPct val="140000"/>
              </a:lnSpc>
              <a:spcBef>
                <a:spcPts val="0"/>
              </a:spcBef>
              <a:spcAft>
                <a:spcPts val="0"/>
              </a:spcAft>
              <a:buNone/>
            </a:pPr>
            <a:r>
              <a:rPr b="1" i="0" lang="en-US" sz="10400" u="none" cap="none" strike="noStrike">
                <a:solidFill>
                  <a:srgbClr val="FFFFFF"/>
                </a:solidFill>
                <a:latin typeface="Montserrat"/>
                <a:ea typeface="Montserrat"/>
                <a:cs typeface="Montserrat"/>
                <a:sym typeface="Montserrat"/>
              </a:rPr>
              <a:t>Demo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9" name="Shape 229"/>
        <p:cNvGrpSpPr/>
        <p:nvPr/>
      </p:nvGrpSpPr>
      <p:grpSpPr>
        <a:xfrm>
          <a:off x="0" y="0"/>
          <a:ext cx="0" cy="0"/>
          <a:chOff x="0" y="0"/>
          <a:chExt cx="0" cy="0"/>
        </a:xfrm>
      </p:grpSpPr>
      <p:sp>
        <p:nvSpPr>
          <p:cNvPr id="230" name="Google Shape;230;p12"/>
          <p:cNvSpPr txBox="1"/>
          <p:nvPr/>
        </p:nvSpPr>
        <p:spPr>
          <a:xfrm>
            <a:off x="1028700" y="895350"/>
            <a:ext cx="9018541" cy="243205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6999" u="none" cap="none" strike="noStrike">
                <a:solidFill>
                  <a:srgbClr val="2254C5"/>
                </a:solidFill>
                <a:latin typeface="Montserrat"/>
                <a:ea typeface="Montserrat"/>
                <a:cs typeface="Montserrat"/>
                <a:sym typeface="Montserrat"/>
              </a:rPr>
              <a:t>Suggestions and Recommendations</a:t>
            </a:r>
            <a:endParaRPr/>
          </a:p>
        </p:txBody>
      </p:sp>
      <p:sp>
        <p:nvSpPr>
          <p:cNvPr id="231" name="Google Shape;231;p12"/>
          <p:cNvSpPr txBox="1"/>
          <p:nvPr/>
        </p:nvSpPr>
        <p:spPr>
          <a:xfrm>
            <a:off x="1091734" y="3769889"/>
            <a:ext cx="4789932" cy="4181040"/>
          </a:xfrm>
          <a:prstGeom prst="rect">
            <a:avLst/>
          </a:prstGeom>
          <a:noFill/>
          <a:ln>
            <a:noFill/>
          </a:ln>
        </p:spPr>
        <p:txBody>
          <a:bodyPr anchorCtr="0" anchor="t" bIns="0" lIns="0" spcFirstLastPara="1" rIns="0" wrap="square" tIns="0">
            <a:spAutoFit/>
          </a:bodyPr>
          <a:lstStyle/>
          <a:p>
            <a:pPr indent="0" lvl="0" marL="0" marR="0" rtl="0" algn="just">
              <a:lnSpc>
                <a:spcPct val="139969"/>
              </a:lnSpc>
              <a:spcBef>
                <a:spcPts val="0"/>
              </a:spcBef>
              <a:spcAft>
                <a:spcPts val="0"/>
              </a:spcAft>
              <a:buNone/>
            </a:pPr>
            <a:r>
              <a:rPr b="0" i="0" lang="en-US" sz="2642" u="none" cap="none" strike="noStrike">
                <a:solidFill>
                  <a:srgbClr val="2254C5"/>
                </a:solidFill>
                <a:latin typeface="Montserrat"/>
                <a:ea typeface="Montserrat"/>
                <a:cs typeface="Montserrat"/>
                <a:sym typeface="Montserrat"/>
              </a:rPr>
              <a:t>The Internship carried out from June 3 to August 9, 2024 has been completed in accordance with the initial requirements, providing good provisions for students to face the world of work, including the development of technical and soft skills.</a:t>
            </a:r>
            <a:endParaRPr/>
          </a:p>
        </p:txBody>
      </p:sp>
      <p:sp>
        <p:nvSpPr>
          <p:cNvPr id="232" name="Google Shape;232;p12"/>
          <p:cNvSpPr txBox="1"/>
          <p:nvPr/>
        </p:nvSpPr>
        <p:spPr>
          <a:xfrm>
            <a:off x="6330516" y="3769889"/>
            <a:ext cx="5222180" cy="3714422"/>
          </a:xfrm>
          <a:prstGeom prst="rect">
            <a:avLst/>
          </a:prstGeom>
          <a:noFill/>
          <a:ln>
            <a:noFill/>
          </a:ln>
        </p:spPr>
        <p:txBody>
          <a:bodyPr anchorCtr="0" anchor="t" bIns="0" lIns="0" spcFirstLastPara="1" rIns="0" wrap="square" tIns="0">
            <a:spAutoFit/>
          </a:bodyPr>
          <a:lstStyle/>
          <a:p>
            <a:pPr indent="0" lvl="0" marL="0" marR="0" rtl="0" algn="just">
              <a:lnSpc>
                <a:spcPct val="140045"/>
              </a:lnSpc>
              <a:spcBef>
                <a:spcPts val="0"/>
              </a:spcBef>
              <a:spcAft>
                <a:spcPts val="0"/>
              </a:spcAft>
              <a:buNone/>
            </a:pPr>
            <a:r>
              <a:rPr b="0" i="0" lang="en-US" sz="2637" u="none" cap="none" strike="noStrike">
                <a:solidFill>
                  <a:srgbClr val="2254C5"/>
                </a:solidFill>
                <a:latin typeface="Montserrat"/>
                <a:ea typeface="Montserrat"/>
                <a:cs typeface="Montserrat"/>
                <a:sym typeface="Montserrat"/>
              </a:rPr>
              <a:t>Student is able to apply the knowledge gained during lectures well, so that their work is accepted by the company, and gain valuable experience in coordinating and communicating with supervisors.</a:t>
            </a:r>
            <a:endParaRPr/>
          </a:p>
        </p:txBody>
      </p:sp>
      <p:sp>
        <p:nvSpPr>
          <p:cNvPr id="233" name="Google Shape;233;p12"/>
          <p:cNvSpPr txBox="1"/>
          <p:nvPr/>
        </p:nvSpPr>
        <p:spPr>
          <a:xfrm>
            <a:off x="12000371" y="3769889"/>
            <a:ext cx="5195896" cy="4647819"/>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640" u="none" cap="none" strike="noStrike">
                <a:solidFill>
                  <a:srgbClr val="2254C5"/>
                </a:solidFill>
                <a:latin typeface="Montserrat"/>
                <a:ea typeface="Montserrat"/>
                <a:cs typeface="Montserrat"/>
                <a:sym typeface="Montserrat"/>
              </a:rPr>
              <a:t>The Information Systems Center (PSI University of HKBP Nommensen Medan is suggested as one of the internship sites for Del Institute of Technology students in the following year, considering the implementation of practical work that goes well.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54C5"/>
        </a:solidFill>
      </p:bgPr>
    </p:bg>
    <p:spTree>
      <p:nvGrpSpPr>
        <p:cNvPr id="237" name="Shape 237"/>
        <p:cNvGrpSpPr/>
        <p:nvPr/>
      </p:nvGrpSpPr>
      <p:grpSpPr>
        <a:xfrm>
          <a:off x="0" y="0"/>
          <a:ext cx="0" cy="0"/>
          <a:chOff x="0" y="0"/>
          <a:chExt cx="0" cy="0"/>
        </a:xfrm>
      </p:grpSpPr>
      <p:sp>
        <p:nvSpPr>
          <p:cNvPr id="238" name="Google Shape;238;p13"/>
          <p:cNvSpPr txBox="1"/>
          <p:nvPr/>
        </p:nvSpPr>
        <p:spPr>
          <a:xfrm>
            <a:off x="2614330" y="3831115"/>
            <a:ext cx="13059340" cy="177418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0400" u="none" cap="none" strike="noStrike">
                <a:solidFill>
                  <a:srgbClr val="FFFFFF"/>
                </a:solidFill>
                <a:latin typeface="Montserrat"/>
                <a:ea typeface="Montserrat"/>
                <a:cs typeface="Montserrat"/>
                <a:sym typeface="Montserrat"/>
              </a:rPr>
              <a:t>Thank You</a:t>
            </a:r>
            <a:endParaRPr/>
          </a:p>
        </p:txBody>
      </p:sp>
      <p:cxnSp>
        <p:nvCxnSpPr>
          <p:cNvPr id="239" name="Google Shape;239;p13"/>
          <p:cNvCxnSpPr/>
          <p:nvPr/>
        </p:nvCxnSpPr>
        <p:spPr>
          <a:xfrm>
            <a:off x="0" y="9700628"/>
            <a:ext cx="18395101" cy="0"/>
          </a:xfrm>
          <a:prstGeom prst="straightConnector1">
            <a:avLst/>
          </a:prstGeom>
          <a:noFill/>
          <a:ln cap="flat" cmpd="sng" w="38100">
            <a:solidFill>
              <a:srgbClr val="FFFFFF"/>
            </a:solidFill>
            <a:prstDash val="solid"/>
            <a:round/>
            <a:headEnd len="sm" w="sm" type="none"/>
            <a:tailEnd len="sm" w="sm" type="none"/>
          </a:ln>
        </p:spPr>
      </p:cxnSp>
      <p:cxnSp>
        <p:nvCxnSpPr>
          <p:cNvPr id="240" name="Google Shape;240;p13"/>
          <p:cNvCxnSpPr/>
          <p:nvPr/>
        </p:nvCxnSpPr>
        <p:spPr>
          <a:xfrm>
            <a:off x="11850061" y="633531"/>
            <a:ext cx="6437939" cy="0"/>
          </a:xfrm>
          <a:prstGeom prst="straightConnector1">
            <a:avLst/>
          </a:prstGeom>
          <a:noFill/>
          <a:ln cap="flat" cmpd="sng" w="28575">
            <a:solidFill>
              <a:srgbClr val="FFFFFF"/>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nvSpPr>
        <p:spPr>
          <a:xfrm>
            <a:off x="1488249" y="3267054"/>
            <a:ext cx="9587436" cy="563881"/>
          </a:xfrm>
          <a:prstGeom prst="rect">
            <a:avLst/>
          </a:prstGeom>
          <a:noFill/>
          <a:ln>
            <a:noFill/>
          </a:ln>
        </p:spPr>
        <p:txBody>
          <a:bodyPr anchorCtr="0" anchor="t" bIns="0" lIns="0" spcFirstLastPara="1" rIns="0" wrap="square" tIns="0">
            <a:spAutoFit/>
          </a:bodyPr>
          <a:lstStyle/>
          <a:p>
            <a:pPr indent="-356232" lvl="1" marL="712465" marR="0" rtl="0" algn="l">
              <a:lnSpc>
                <a:spcPct val="140012"/>
              </a:lnSpc>
              <a:spcBef>
                <a:spcPts val="0"/>
              </a:spcBef>
              <a:spcAft>
                <a:spcPts val="0"/>
              </a:spcAft>
              <a:buClr>
                <a:srgbClr val="2254C5"/>
              </a:buClr>
              <a:buSzPts val="3299"/>
              <a:buFont typeface="Arial"/>
              <a:buChar char="•"/>
            </a:pPr>
            <a:r>
              <a:rPr b="0" i="0" lang="en-US" sz="3299" u="none" cap="none" strike="noStrike">
                <a:solidFill>
                  <a:srgbClr val="2254C5"/>
                </a:solidFill>
                <a:latin typeface="Montserrat"/>
                <a:ea typeface="Montserrat"/>
                <a:cs typeface="Montserrat"/>
                <a:sym typeface="Montserrat"/>
              </a:rPr>
              <a:t>Institution Description and Background</a:t>
            </a:r>
            <a:endParaRPr/>
          </a:p>
        </p:txBody>
      </p:sp>
      <p:sp>
        <p:nvSpPr>
          <p:cNvPr id="109" name="Google Shape;109;p2"/>
          <p:cNvSpPr txBox="1"/>
          <p:nvPr/>
        </p:nvSpPr>
        <p:spPr>
          <a:xfrm>
            <a:off x="1776132" y="1431291"/>
            <a:ext cx="6343027" cy="1397612"/>
          </a:xfrm>
          <a:prstGeom prst="rect">
            <a:avLst/>
          </a:prstGeom>
          <a:noFill/>
          <a:ln>
            <a:noFill/>
          </a:ln>
        </p:spPr>
        <p:txBody>
          <a:bodyPr anchorCtr="0" anchor="t" bIns="0" lIns="0" spcFirstLastPara="1" rIns="0" wrap="square" tIns="0">
            <a:spAutoFit/>
          </a:bodyPr>
          <a:lstStyle/>
          <a:p>
            <a:pPr indent="0" lvl="0" marL="0" marR="0" rtl="0" algn="l">
              <a:lnSpc>
                <a:spcPct val="116997"/>
              </a:lnSpc>
              <a:spcBef>
                <a:spcPts val="0"/>
              </a:spcBef>
              <a:spcAft>
                <a:spcPts val="0"/>
              </a:spcAft>
              <a:buNone/>
            </a:pPr>
            <a:r>
              <a:rPr b="1" i="0" lang="en-US" sz="9360" u="none" cap="none" strike="noStrike">
                <a:solidFill>
                  <a:srgbClr val="2254C5"/>
                </a:solidFill>
                <a:latin typeface="Montserrat"/>
                <a:ea typeface="Montserrat"/>
                <a:cs typeface="Montserrat"/>
                <a:sym typeface="Montserrat"/>
              </a:rPr>
              <a:t>Overview</a:t>
            </a:r>
            <a:endParaRPr/>
          </a:p>
        </p:txBody>
      </p:sp>
      <p:cxnSp>
        <p:nvCxnSpPr>
          <p:cNvPr id="110" name="Google Shape;110;p2"/>
          <p:cNvCxnSpPr/>
          <p:nvPr/>
        </p:nvCxnSpPr>
        <p:spPr>
          <a:xfrm>
            <a:off x="11850061" y="633531"/>
            <a:ext cx="6437939" cy="0"/>
          </a:xfrm>
          <a:prstGeom prst="straightConnector1">
            <a:avLst/>
          </a:prstGeom>
          <a:noFill/>
          <a:ln cap="flat" cmpd="sng" w="28575">
            <a:solidFill>
              <a:srgbClr val="2254C5"/>
            </a:solidFill>
            <a:prstDash val="solid"/>
            <a:round/>
            <a:headEnd len="sm" w="sm" type="none"/>
            <a:tailEnd len="sm" w="sm" type="none"/>
          </a:ln>
        </p:spPr>
      </p:cxnSp>
      <p:sp>
        <p:nvSpPr>
          <p:cNvPr id="111" name="Google Shape;111;p2"/>
          <p:cNvSpPr txBox="1"/>
          <p:nvPr/>
        </p:nvSpPr>
        <p:spPr>
          <a:xfrm>
            <a:off x="1488249" y="4269084"/>
            <a:ext cx="15771051" cy="563881"/>
          </a:xfrm>
          <a:prstGeom prst="rect">
            <a:avLst/>
          </a:prstGeom>
          <a:noFill/>
          <a:ln>
            <a:noFill/>
          </a:ln>
        </p:spPr>
        <p:txBody>
          <a:bodyPr anchorCtr="0" anchor="t" bIns="0" lIns="0" spcFirstLastPara="1" rIns="0" wrap="square" tIns="0">
            <a:spAutoFit/>
          </a:bodyPr>
          <a:lstStyle/>
          <a:p>
            <a:pPr indent="-356232" lvl="1" marL="712465" marR="0" rtl="0" algn="l">
              <a:lnSpc>
                <a:spcPct val="140012"/>
              </a:lnSpc>
              <a:spcBef>
                <a:spcPts val="0"/>
              </a:spcBef>
              <a:spcAft>
                <a:spcPts val="0"/>
              </a:spcAft>
              <a:buClr>
                <a:srgbClr val="2254C5"/>
              </a:buClr>
              <a:buSzPts val="3299"/>
              <a:buFont typeface="Arial"/>
              <a:buChar char="•"/>
            </a:pPr>
            <a:r>
              <a:rPr b="0" i="0" lang="en-US" sz="3299" u="none" cap="none" strike="noStrike">
                <a:solidFill>
                  <a:srgbClr val="2254C5"/>
                </a:solidFill>
                <a:latin typeface="Montserrat"/>
                <a:ea typeface="Montserrat"/>
                <a:cs typeface="Montserrat"/>
                <a:sym typeface="Montserrat"/>
              </a:rPr>
              <a:t>Activity Implementation</a:t>
            </a:r>
            <a:endParaRPr/>
          </a:p>
        </p:txBody>
      </p:sp>
      <p:sp>
        <p:nvSpPr>
          <p:cNvPr id="112" name="Google Shape;112;p2"/>
          <p:cNvSpPr txBox="1"/>
          <p:nvPr/>
        </p:nvSpPr>
        <p:spPr>
          <a:xfrm>
            <a:off x="1488249" y="5223489"/>
            <a:ext cx="9012284" cy="563881"/>
          </a:xfrm>
          <a:prstGeom prst="rect">
            <a:avLst/>
          </a:prstGeom>
          <a:noFill/>
          <a:ln>
            <a:noFill/>
          </a:ln>
        </p:spPr>
        <p:txBody>
          <a:bodyPr anchorCtr="0" anchor="t" bIns="0" lIns="0" spcFirstLastPara="1" rIns="0" wrap="square" tIns="0">
            <a:spAutoFit/>
          </a:bodyPr>
          <a:lstStyle/>
          <a:p>
            <a:pPr indent="-356232" lvl="1" marL="712465" marR="0" rtl="0" algn="l">
              <a:lnSpc>
                <a:spcPct val="140012"/>
              </a:lnSpc>
              <a:spcBef>
                <a:spcPts val="0"/>
              </a:spcBef>
              <a:spcAft>
                <a:spcPts val="0"/>
              </a:spcAft>
              <a:buClr>
                <a:srgbClr val="2254C5"/>
              </a:buClr>
              <a:buSzPts val="3299"/>
              <a:buFont typeface="Arial"/>
              <a:buChar char="•"/>
            </a:pPr>
            <a:r>
              <a:rPr b="0" i="0" lang="en-US" sz="3299" u="none" cap="none" strike="noStrike">
                <a:solidFill>
                  <a:srgbClr val="2254C5"/>
                </a:solidFill>
                <a:latin typeface="Montserrat"/>
                <a:ea typeface="Montserrat"/>
                <a:cs typeface="Montserrat"/>
                <a:sym typeface="Montserrat"/>
              </a:rPr>
              <a:t>Information System Development</a:t>
            </a:r>
            <a:endParaRPr/>
          </a:p>
        </p:txBody>
      </p:sp>
      <p:sp>
        <p:nvSpPr>
          <p:cNvPr id="113" name="Google Shape;113;p2"/>
          <p:cNvSpPr txBox="1"/>
          <p:nvPr/>
        </p:nvSpPr>
        <p:spPr>
          <a:xfrm>
            <a:off x="1488249" y="7134832"/>
            <a:ext cx="8544412" cy="563881"/>
          </a:xfrm>
          <a:prstGeom prst="rect">
            <a:avLst/>
          </a:prstGeom>
          <a:noFill/>
          <a:ln>
            <a:noFill/>
          </a:ln>
        </p:spPr>
        <p:txBody>
          <a:bodyPr anchorCtr="0" anchor="t" bIns="0" lIns="0" spcFirstLastPara="1" rIns="0" wrap="square" tIns="0">
            <a:spAutoFit/>
          </a:bodyPr>
          <a:lstStyle/>
          <a:p>
            <a:pPr indent="-356232" lvl="1" marL="712465" marR="0" rtl="0" algn="l">
              <a:lnSpc>
                <a:spcPct val="140012"/>
              </a:lnSpc>
              <a:spcBef>
                <a:spcPts val="0"/>
              </a:spcBef>
              <a:spcAft>
                <a:spcPts val="0"/>
              </a:spcAft>
              <a:buClr>
                <a:srgbClr val="2254C5"/>
              </a:buClr>
              <a:buSzPts val="3299"/>
              <a:buFont typeface="Arial"/>
              <a:buChar char="•"/>
            </a:pPr>
            <a:r>
              <a:rPr b="0" i="0" lang="en-US" sz="3299" u="none" cap="none" strike="noStrike">
                <a:solidFill>
                  <a:srgbClr val="2254C5"/>
                </a:solidFill>
                <a:latin typeface="Montserrat"/>
                <a:ea typeface="Montserrat"/>
                <a:cs typeface="Montserrat"/>
                <a:sym typeface="Montserrat"/>
              </a:rPr>
              <a:t>Suggestions and Recommendations</a:t>
            </a:r>
            <a:endParaRPr/>
          </a:p>
        </p:txBody>
      </p:sp>
      <p:sp>
        <p:nvSpPr>
          <p:cNvPr id="114" name="Google Shape;114;p2"/>
          <p:cNvSpPr txBox="1"/>
          <p:nvPr/>
        </p:nvSpPr>
        <p:spPr>
          <a:xfrm>
            <a:off x="1488249" y="6179161"/>
            <a:ext cx="5878066" cy="563881"/>
          </a:xfrm>
          <a:prstGeom prst="rect">
            <a:avLst/>
          </a:prstGeom>
          <a:noFill/>
          <a:ln>
            <a:noFill/>
          </a:ln>
        </p:spPr>
        <p:txBody>
          <a:bodyPr anchorCtr="0" anchor="t" bIns="0" lIns="0" spcFirstLastPara="1" rIns="0" wrap="square" tIns="0">
            <a:spAutoFit/>
          </a:bodyPr>
          <a:lstStyle/>
          <a:p>
            <a:pPr indent="-356232" lvl="1" marL="712465" marR="0" rtl="0" algn="l">
              <a:lnSpc>
                <a:spcPct val="140012"/>
              </a:lnSpc>
              <a:spcBef>
                <a:spcPts val="0"/>
              </a:spcBef>
              <a:spcAft>
                <a:spcPts val="0"/>
              </a:spcAft>
              <a:buClr>
                <a:srgbClr val="2254C5"/>
              </a:buClr>
              <a:buSzPts val="3299"/>
              <a:buFont typeface="Arial"/>
              <a:buChar char="•"/>
            </a:pPr>
            <a:r>
              <a:rPr b="0" i="0" lang="en-US" sz="3299" u="none" cap="none" strike="noStrike">
                <a:solidFill>
                  <a:srgbClr val="2254C5"/>
                </a:solidFill>
                <a:latin typeface="Montserrat"/>
                <a:ea typeface="Montserrat"/>
                <a:cs typeface="Montserrat"/>
                <a:sym typeface="Montserrat"/>
              </a:rPr>
              <a:t>Result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54C5"/>
        </a:solidFill>
      </p:bgPr>
    </p:bg>
    <p:spTree>
      <p:nvGrpSpPr>
        <p:cNvPr id="122" name="Shape 122"/>
        <p:cNvGrpSpPr/>
        <p:nvPr/>
      </p:nvGrpSpPr>
      <p:grpSpPr>
        <a:xfrm>
          <a:off x="0" y="0"/>
          <a:ext cx="0" cy="0"/>
          <a:chOff x="0" y="0"/>
          <a:chExt cx="0" cy="0"/>
        </a:xfrm>
      </p:grpSpPr>
      <p:cxnSp>
        <p:nvCxnSpPr>
          <p:cNvPr id="123" name="Google Shape;123;p3"/>
          <p:cNvCxnSpPr/>
          <p:nvPr/>
        </p:nvCxnSpPr>
        <p:spPr>
          <a:xfrm>
            <a:off x="0" y="9700628"/>
            <a:ext cx="18395101" cy="0"/>
          </a:xfrm>
          <a:prstGeom prst="straightConnector1">
            <a:avLst/>
          </a:prstGeom>
          <a:noFill/>
          <a:ln cap="flat" cmpd="sng" w="38100">
            <a:solidFill>
              <a:srgbClr val="FFFFFF"/>
            </a:solidFill>
            <a:prstDash val="solid"/>
            <a:round/>
            <a:headEnd len="sm" w="sm" type="none"/>
            <a:tailEnd len="sm" w="sm" type="none"/>
          </a:ln>
        </p:spPr>
      </p:cxnSp>
      <p:cxnSp>
        <p:nvCxnSpPr>
          <p:cNvPr id="124" name="Google Shape;124;p3"/>
          <p:cNvCxnSpPr/>
          <p:nvPr/>
        </p:nvCxnSpPr>
        <p:spPr>
          <a:xfrm>
            <a:off x="11850061" y="633531"/>
            <a:ext cx="6437939" cy="0"/>
          </a:xfrm>
          <a:prstGeom prst="straightConnector1">
            <a:avLst/>
          </a:prstGeom>
          <a:noFill/>
          <a:ln cap="flat" cmpd="sng" w="28575">
            <a:solidFill>
              <a:srgbClr val="FFFFFF"/>
            </a:solidFill>
            <a:prstDash val="solid"/>
            <a:round/>
            <a:headEnd len="sm" w="sm" type="none"/>
            <a:tailEnd len="sm" w="sm" type="none"/>
          </a:ln>
        </p:spPr>
      </p:cxnSp>
      <p:sp>
        <p:nvSpPr>
          <p:cNvPr id="125" name="Google Shape;125;p3"/>
          <p:cNvSpPr txBox="1"/>
          <p:nvPr/>
        </p:nvSpPr>
        <p:spPr>
          <a:xfrm>
            <a:off x="1028700" y="867561"/>
            <a:ext cx="16230600" cy="220218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6300" u="none" cap="none" strike="noStrike">
                <a:solidFill>
                  <a:srgbClr val="FFFFFF"/>
                </a:solidFill>
                <a:latin typeface="Montserrat"/>
                <a:ea typeface="Montserrat"/>
                <a:cs typeface="Montserrat"/>
                <a:sym typeface="Montserrat"/>
              </a:rPr>
              <a:t>Institution Description and Background</a:t>
            </a:r>
            <a:endParaRPr/>
          </a:p>
        </p:txBody>
      </p:sp>
      <p:sp>
        <p:nvSpPr>
          <p:cNvPr id="126" name="Google Shape;126;p3"/>
          <p:cNvSpPr txBox="1"/>
          <p:nvPr/>
        </p:nvSpPr>
        <p:spPr>
          <a:xfrm>
            <a:off x="1028700" y="3362057"/>
            <a:ext cx="4963065" cy="378828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60" u="none" cap="none" strike="noStrike">
                <a:solidFill>
                  <a:srgbClr val="FFFFFF"/>
                </a:solidFill>
                <a:latin typeface="Montserrat"/>
                <a:ea typeface="Montserrat"/>
                <a:cs typeface="Montserrat"/>
                <a:sym typeface="Montserrat"/>
              </a:rPr>
              <a:t>The University of HKBP Nommensen (UHKBPN) in Medan is managed by the UHKBPN Foundation and provides information systems for academics and admissions.</a:t>
            </a:r>
            <a:endParaRPr/>
          </a:p>
        </p:txBody>
      </p:sp>
      <p:sp>
        <p:nvSpPr>
          <p:cNvPr id="127" name="Google Shape;127;p3"/>
          <p:cNvSpPr txBox="1"/>
          <p:nvPr/>
        </p:nvSpPr>
        <p:spPr>
          <a:xfrm>
            <a:off x="6875967" y="3362057"/>
            <a:ext cx="4877120" cy="487653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60" u="none" cap="none" strike="noStrike">
                <a:solidFill>
                  <a:srgbClr val="FFFFFF"/>
                </a:solidFill>
                <a:latin typeface="Montserrat"/>
                <a:ea typeface="Montserrat"/>
                <a:cs typeface="Montserrat"/>
                <a:sym typeface="Montserrat"/>
              </a:rPr>
              <a:t>The Information Systems Center (PSI) is responsible for computing services, teaching, research, as well as the development of the New Student Admission (PMB) application.</a:t>
            </a:r>
            <a:endParaRPr/>
          </a:p>
        </p:txBody>
      </p:sp>
      <p:sp>
        <p:nvSpPr>
          <p:cNvPr id="128" name="Google Shape;128;p3"/>
          <p:cNvSpPr txBox="1"/>
          <p:nvPr/>
        </p:nvSpPr>
        <p:spPr>
          <a:xfrm>
            <a:off x="12637290" y="3362057"/>
            <a:ext cx="4622010" cy="378828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60" u="none" cap="none" strike="noStrike">
                <a:solidFill>
                  <a:srgbClr val="FFFFFF"/>
                </a:solidFill>
                <a:latin typeface="Montserrat"/>
                <a:ea typeface="Montserrat"/>
                <a:cs typeface="Montserrat"/>
                <a:sym typeface="Montserrat"/>
              </a:rPr>
              <a:t>The PMB management system that was created in 2016 with native programming requires improvement in functions and user interface.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cxnSp>
        <p:nvCxnSpPr>
          <p:cNvPr id="133" name="Google Shape;133;p4"/>
          <p:cNvCxnSpPr/>
          <p:nvPr/>
        </p:nvCxnSpPr>
        <p:spPr>
          <a:xfrm>
            <a:off x="11850061" y="633531"/>
            <a:ext cx="6437939" cy="0"/>
          </a:xfrm>
          <a:prstGeom prst="straightConnector1">
            <a:avLst/>
          </a:prstGeom>
          <a:noFill/>
          <a:ln cap="flat" cmpd="sng" w="28575">
            <a:solidFill>
              <a:srgbClr val="2254C5"/>
            </a:solidFill>
            <a:prstDash val="solid"/>
            <a:round/>
            <a:headEnd len="sm" w="sm" type="none"/>
            <a:tailEnd len="sm" w="sm" type="none"/>
          </a:ln>
        </p:spPr>
      </p:cxnSp>
      <p:sp>
        <p:nvSpPr>
          <p:cNvPr id="134" name="Google Shape;134;p4"/>
          <p:cNvSpPr txBox="1"/>
          <p:nvPr/>
        </p:nvSpPr>
        <p:spPr>
          <a:xfrm>
            <a:off x="1028700" y="908654"/>
            <a:ext cx="8818891" cy="2778444"/>
          </a:xfrm>
          <a:prstGeom prst="rect">
            <a:avLst/>
          </a:prstGeom>
          <a:noFill/>
          <a:ln>
            <a:noFill/>
          </a:ln>
        </p:spPr>
        <p:txBody>
          <a:bodyPr anchorCtr="0" anchor="t" bIns="0" lIns="0" spcFirstLastPara="1" rIns="0" wrap="square" tIns="0">
            <a:spAutoFit/>
          </a:bodyPr>
          <a:lstStyle/>
          <a:p>
            <a:pPr indent="0" lvl="0" marL="0" marR="0" rtl="0" algn="l">
              <a:lnSpc>
                <a:spcPct val="140002"/>
              </a:lnSpc>
              <a:spcBef>
                <a:spcPts val="0"/>
              </a:spcBef>
              <a:spcAft>
                <a:spcPts val="0"/>
              </a:spcAft>
              <a:buNone/>
            </a:pPr>
            <a:r>
              <a:rPr b="1" i="0" lang="en-US" sz="7987" u="none" cap="none" strike="noStrike">
                <a:solidFill>
                  <a:srgbClr val="2254C5"/>
                </a:solidFill>
                <a:latin typeface="Montserrat"/>
                <a:ea typeface="Montserrat"/>
                <a:cs typeface="Montserrat"/>
                <a:sym typeface="Montserrat"/>
              </a:rPr>
              <a:t>Activity Implementation</a:t>
            </a:r>
            <a:endParaRPr/>
          </a:p>
        </p:txBody>
      </p:sp>
      <p:sp>
        <p:nvSpPr>
          <p:cNvPr id="135" name="Google Shape;135;p4"/>
          <p:cNvSpPr txBox="1"/>
          <p:nvPr/>
        </p:nvSpPr>
        <p:spPr>
          <a:xfrm>
            <a:off x="1028700" y="4634724"/>
            <a:ext cx="6348330" cy="4730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750" u="none" cap="none" strike="noStrike">
                <a:solidFill>
                  <a:srgbClr val="2254C5"/>
                </a:solidFill>
                <a:latin typeface="Montserrat"/>
                <a:ea typeface="Montserrat"/>
                <a:cs typeface="Montserrat"/>
                <a:sym typeface="Montserrat"/>
              </a:rPr>
              <a:t>Internship Implementation Period</a:t>
            </a:r>
            <a:endParaRPr/>
          </a:p>
        </p:txBody>
      </p:sp>
      <p:sp>
        <p:nvSpPr>
          <p:cNvPr id="136" name="Google Shape;136;p4"/>
          <p:cNvSpPr txBox="1"/>
          <p:nvPr/>
        </p:nvSpPr>
        <p:spPr>
          <a:xfrm>
            <a:off x="1028700" y="5121945"/>
            <a:ext cx="5208407" cy="1352666"/>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620" u="none" cap="none" strike="noStrike">
                <a:solidFill>
                  <a:srgbClr val="2254C5"/>
                </a:solidFill>
                <a:latin typeface="Montserrat"/>
                <a:ea typeface="Montserrat"/>
                <a:cs typeface="Montserrat"/>
                <a:sym typeface="Montserrat"/>
              </a:rPr>
              <a:t>10 Weeks (from June 3, 2024 - August 9, 2024) </a:t>
            </a:r>
            <a:endParaRPr/>
          </a:p>
          <a:p>
            <a:pPr indent="0" lvl="0" marL="0" marR="0" rtl="0" algn="just">
              <a:lnSpc>
                <a:spcPct val="140000"/>
              </a:lnSpc>
              <a:spcBef>
                <a:spcPts val="0"/>
              </a:spcBef>
              <a:spcAft>
                <a:spcPts val="0"/>
              </a:spcAft>
              <a:buNone/>
            </a:pPr>
            <a:r>
              <a:rPr b="0" i="0" lang="en-US" sz="2620" u="none" cap="none" strike="noStrike">
                <a:solidFill>
                  <a:srgbClr val="2254C5"/>
                </a:solidFill>
                <a:latin typeface="Montserrat"/>
                <a:ea typeface="Montserrat"/>
                <a:cs typeface="Montserrat"/>
                <a:sym typeface="Montserrat"/>
              </a:rPr>
              <a:t>Online</a:t>
            </a:r>
            <a:endParaRPr/>
          </a:p>
        </p:txBody>
      </p:sp>
      <p:sp>
        <p:nvSpPr>
          <p:cNvPr id="137" name="Google Shape;137;p4"/>
          <p:cNvSpPr txBox="1"/>
          <p:nvPr/>
        </p:nvSpPr>
        <p:spPr>
          <a:xfrm>
            <a:off x="1028700" y="6837772"/>
            <a:ext cx="4466203" cy="4730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750" u="none" cap="none" strike="noStrike">
                <a:solidFill>
                  <a:srgbClr val="2254C5"/>
                </a:solidFill>
                <a:latin typeface="Montserrat"/>
                <a:ea typeface="Montserrat"/>
                <a:cs typeface="Montserrat"/>
                <a:sym typeface="Montserrat"/>
              </a:rPr>
              <a:t>Scope of Work</a:t>
            </a:r>
            <a:endParaRPr/>
          </a:p>
        </p:txBody>
      </p:sp>
      <p:sp>
        <p:nvSpPr>
          <p:cNvPr id="138" name="Google Shape;138;p4"/>
          <p:cNvSpPr txBox="1"/>
          <p:nvPr/>
        </p:nvSpPr>
        <p:spPr>
          <a:xfrm>
            <a:off x="1028700" y="7431762"/>
            <a:ext cx="5208407" cy="1826538"/>
          </a:xfrm>
          <a:prstGeom prst="rect">
            <a:avLst/>
          </a:prstGeom>
          <a:noFill/>
          <a:ln>
            <a:noFill/>
          </a:ln>
        </p:spPr>
        <p:txBody>
          <a:bodyPr anchorCtr="0" anchor="t" bIns="0" lIns="0" spcFirstLastPara="1" rIns="0" wrap="square" tIns="0">
            <a:spAutoFit/>
          </a:bodyPr>
          <a:lstStyle/>
          <a:p>
            <a:pPr indent="-281503" lvl="1" marL="563007" marR="0" rtl="0" algn="l">
              <a:lnSpc>
                <a:spcPct val="140007"/>
              </a:lnSpc>
              <a:spcBef>
                <a:spcPts val="0"/>
              </a:spcBef>
              <a:spcAft>
                <a:spcPts val="0"/>
              </a:spcAft>
              <a:buClr>
                <a:srgbClr val="2254C5"/>
              </a:buClr>
              <a:buSzPts val="2607"/>
              <a:buFont typeface="Arial"/>
              <a:buChar char="•"/>
            </a:pPr>
            <a:r>
              <a:rPr b="0" i="0" lang="en-US" sz="2607" u="none" cap="none" strike="noStrike">
                <a:solidFill>
                  <a:srgbClr val="2254C5"/>
                </a:solidFill>
                <a:latin typeface="Montserrat"/>
                <a:ea typeface="Montserrat"/>
                <a:cs typeface="Montserrat"/>
                <a:sym typeface="Montserrat"/>
              </a:rPr>
              <a:t>Requirement Gathering</a:t>
            </a:r>
            <a:endParaRPr/>
          </a:p>
          <a:p>
            <a:pPr indent="-281503" lvl="1" marL="563007" marR="0" rtl="0" algn="l">
              <a:lnSpc>
                <a:spcPct val="140007"/>
              </a:lnSpc>
              <a:spcBef>
                <a:spcPts val="0"/>
              </a:spcBef>
              <a:spcAft>
                <a:spcPts val="0"/>
              </a:spcAft>
              <a:buClr>
                <a:srgbClr val="2254C5"/>
              </a:buClr>
              <a:buSzPts val="2607"/>
              <a:buFont typeface="Arial"/>
              <a:buChar char="•"/>
            </a:pPr>
            <a:r>
              <a:rPr b="0" i="0" lang="en-US" sz="2607" u="none" cap="none" strike="noStrike">
                <a:solidFill>
                  <a:srgbClr val="2254C5"/>
                </a:solidFill>
                <a:latin typeface="Montserrat"/>
                <a:ea typeface="Montserrat"/>
                <a:cs typeface="Montserrat"/>
                <a:sym typeface="Montserrat"/>
              </a:rPr>
              <a:t>Analysis</a:t>
            </a:r>
            <a:endParaRPr/>
          </a:p>
          <a:p>
            <a:pPr indent="-281503" lvl="1" marL="563007" marR="0" rtl="0" algn="l">
              <a:lnSpc>
                <a:spcPct val="140007"/>
              </a:lnSpc>
              <a:spcBef>
                <a:spcPts val="0"/>
              </a:spcBef>
              <a:spcAft>
                <a:spcPts val="0"/>
              </a:spcAft>
              <a:buClr>
                <a:srgbClr val="2254C5"/>
              </a:buClr>
              <a:buSzPts val="2607"/>
              <a:buFont typeface="Arial"/>
              <a:buChar char="•"/>
            </a:pPr>
            <a:r>
              <a:rPr b="0" i="0" lang="en-US" sz="2607" u="none" cap="none" strike="noStrike">
                <a:solidFill>
                  <a:srgbClr val="2254C5"/>
                </a:solidFill>
                <a:latin typeface="Montserrat"/>
                <a:ea typeface="Montserrat"/>
                <a:cs typeface="Montserrat"/>
                <a:sym typeface="Montserrat"/>
              </a:rPr>
              <a:t>Design</a:t>
            </a:r>
            <a:endParaRPr/>
          </a:p>
          <a:p>
            <a:pPr indent="-281503" lvl="1" marL="563007" marR="0" rtl="0" algn="l">
              <a:lnSpc>
                <a:spcPct val="140007"/>
              </a:lnSpc>
              <a:spcBef>
                <a:spcPts val="0"/>
              </a:spcBef>
              <a:spcAft>
                <a:spcPts val="0"/>
              </a:spcAft>
              <a:buClr>
                <a:srgbClr val="2254C5"/>
              </a:buClr>
              <a:buSzPts val="2607"/>
              <a:buFont typeface="Arial"/>
              <a:buChar char="•"/>
            </a:pPr>
            <a:r>
              <a:rPr b="0" i="0" lang="en-US" sz="2607" u="none" cap="none" strike="noStrike">
                <a:solidFill>
                  <a:srgbClr val="2254C5"/>
                </a:solidFill>
                <a:latin typeface="Montserrat"/>
                <a:ea typeface="Montserrat"/>
                <a:cs typeface="Montserrat"/>
                <a:sym typeface="Montserrat"/>
              </a:rPr>
              <a:t>Implementation</a:t>
            </a:r>
            <a:endParaRPr/>
          </a:p>
        </p:txBody>
      </p:sp>
      <p:sp>
        <p:nvSpPr>
          <p:cNvPr id="139" name="Google Shape;139;p4"/>
          <p:cNvSpPr/>
          <p:nvPr/>
        </p:nvSpPr>
        <p:spPr>
          <a:xfrm>
            <a:off x="10704224" y="5211635"/>
            <a:ext cx="5273110" cy="665479"/>
          </a:xfrm>
          <a:custGeom>
            <a:rect b="b" l="l" r="r" t="t"/>
            <a:pathLst>
              <a:path extrusionOk="0" h="208691" w="1653619">
                <a:moveTo>
                  <a:pt x="0" y="0"/>
                </a:moveTo>
                <a:lnTo>
                  <a:pt x="1653619" y="0"/>
                </a:lnTo>
                <a:lnTo>
                  <a:pt x="1653619" y="208691"/>
                </a:lnTo>
                <a:lnTo>
                  <a:pt x="0" y="208691"/>
                </a:lnTo>
                <a:close/>
              </a:path>
            </a:pathLst>
          </a:custGeom>
          <a:solidFill>
            <a:srgbClr val="2254C5"/>
          </a:solidFill>
          <a:ln>
            <a:noFill/>
          </a:ln>
        </p:spPr>
      </p:sp>
      <p:sp>
        <p:nvSpPr>
          <p:cNvPr id="140" name="Google Shape;140;p4"/>
          <p:cNvSpPr txBox="1"/>
          <p:nvPr/>
        </p:nvSpPr>
        <p:spPr>
          <a:xfrm>
            <a:off x="10814882" y="5279262"/>
            <a:ext cx="5162452" cy="4730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750" u="none" cap="none" strike="noStrike">
                <a:solidFill>
                  <a:srgbClr val="FFFFFF"/>
                </a:solidFill>
                <a:latin typeface="Montserrat"/>
                <a:ea typeface="Montserrat"/>
                <a:cs typeface="Montserrat"/>
                <a:sym typeface="Montserrat"/>
              </a:rPr>
              <a:t>Coordination and Reporting</a:t>
            </a:r>
            <a:endParaRPr/>
          </a:p>
        </p:txBody>
      </p:sp>
      <p:sp>
        <p:nvSpPr>
          <p:cNvPr id="141" name="Google Shape;141;p4"/>
          <p:cNvSpPr txBox="1"/>
          <p:nvPr/>
        </p:nvSpPr>
        <p:spPr>
          <a:xfrm>
            <a:off x="10704224" y="6029514"/>
            <a:ext cx="6555076" cy="3228786"/>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40" u="none" cap="none" strike="noStrike">
                <a:solidFill>
                  <a:srgbClr val="2254C5"/>
                </a:solidFill>
                <a:latin typeface="Montserrat"/>
                <a:ea typeface="Montserrat"/>
                <a:cs typeface="Montserrat"/>
                <a:sym typeface="Montserrat"/>
              </a:rPr>
              <a:t>Information system development tasks with objectives that have been written in the ToR document.</a:t>
            </a:r>
            <a:endParaRPr/>
          </a:p>
          <a:p>
            <a:pPr indent="0" lvl="0" marL="0" marR="0" rtl="0" algn="l">
              <a:lnSpc>
                <a:spcPct val="140000"/>
              </a:lnSpc>
              <a:spcBef>
                <a:spcPts val="0"/>
              </a:spcBef>
              <a:spcAft>
                <a:spcPts val="0"/>
              </a:spcAft>
              <a:buNone/>
            </a:pPr>
            <a:r>
              <a:rPr b="0" i="0" lang="en-US" sz="2640" u="none" cap="none" strike="noStrike">
                <a:solidFill>
                  <a:srgbClr val="2254C5"/>
                </a:solidFill>
                <a:latin typeface="Montserrat"/>
                <a:ea typeface="Montserrat"/>
                <a:cs typeface="Montserrat"/>
                <a:sym typeface="Montserrat"/>
              </a:rPr>
              <a:t>Every development of the system built will be reviewed by the supervisor through online meetings and Whatsapp.</a:t>
            </a:r>
            <a:endParaRPr/>
          </a:p>
        </p:txBody>
      </p:sp>
      <p:sp>
        <p:nvSpPr>
          <p:cNvPr id="142" name="Google Shape;142;p4"/>
          <p:cNvSpPr txBox="1"/>
          <p:nvPr/>
        </p:nvSpPr>
        <p:spPr>
          <a:xfrm>
            <a:off x="10704224" y="2885863"/>
            <a:ext cx="6555076" cy="1352737"/>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2617" u="none" cap="none" strike="noStrike">
                <a:solidFill>
                  <a:srgbClr val="2254C5"/>
                </a:solidFill>
                <a:latin typeface="Montserrat"/>
                <a:ea typeface="Montserrat"/>
                <a:cs typeface="Montserrat"/>
                <a:sym typeface="Montserrat"/>
              </a:rPr>
              <a:t>Develop a new system that is in accordance with the development of needs and ease of use.</a:t>
            </a:r>
            <a:endParaRPr/>
          </a:p>
        </p:txBody>
      </p:sp>
      <p:sp>
        <p:nvSpPr>
          <p:cNvPr id="143" name="Google Shape;143;p4"/>
          <p:cNvSpPr/>
          <p:nvPr/>
        </p:nvSpPr>
        <p:spPr>
          <a:xfrm>
            <a:off x="10704224" y="2067984"/>
            <a:ext cx="1931101" cy="665479"/>
          </a:xfrm>
          <a:custGeom>
            <a:rect b="b" l="l" r="r" t="t"/>
            <a:pathLst>
              <a:path extrusionOk="0" h="208691" w="605583">
                <a:moveTo>
                  <a:pt x="0" y="0"/>
                </a:moveTo>
                <a:lnTo>
                  <a:pt x="605583" y="0"/>
                </a:lnTo>
                <a:lnTo>
                  <a:pt x="605583" y="208691"/>
                </a:lnTo>
                <a:lnTo>
                  <a:pt x="0" y="208691"/>
                </a:lnTo>
                <a:close/>
              </a:path>
            </a:pathLst>
          </a:custGeom>
          <a:solidFill>
            <a:srgbClr val="2254C5"/>
          </a:solidFill>
          <a:ln>
            <a:noFill/>
          </a:ln>
        </p:spPr>
      </p:sp>
      <p:sp>
        <p:nvSpPr>
          <p:cNvPr id="144" name="Google Shape;144;p4"/>
          <p:cNvSpPr txBox="1"/>
          <p:nvPr/>
        </p:nvSpPr>
        <p:spPr>
          <a:xfrm>
            <a:off x="10814882" y="2135611"/>
            <a:ext cx="1977387" cy="4730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750" u="none" cap="none" strike="noStrike">
                <a:solidFill>
                  <a:srgbClr val="FFFFFF"/>
                </a:solidFill>
                <a:latin typeface="Montserrat"/>
                <a:ea typeface="Montserrat"/>
                <a:cs typeface="Montserrat"/>
                <a:sym typeface="Montserrat"/>
              </a:rPr>
              <a:t>Objective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2" name="Shape 152"/>
        <p:cNvGrpSpPr/>
        <p:nvPr/>
      </p:nvGrpSpPr>
      <p:grpSpPr>
        <a:xfrm>
          <a:off x="0" y="0"/>
          <a:ext cx="0" cy="0"/>
          <a:chOff x="0" y="0"/>
          <a:chExt cx="0" cy="0"/>
        </a:xfrm>
      </p:grpSpPr>
      <p:cxnSp>
        <p:nvCxnSpPr>
          <p:cNvPr id="153" name="Google Shape;153;p5"/>
          <p:cNvCxnSpPr/>
          <p:nvPr/>
        </p:nvCxnSpPr>
        <p:spPr>
          <a:xfrm>
            <a:off x="11850061" y="633531"/>
            <a:ext cx="6437939" cy="0"/>
          </a:xfrm>
          <a:prstGeom prst="straightConnector1">
            <a:avLst/>
          </a:prstGeom>
          <a:noFill/>
          <a:ln cap="flat" cmpd="sng" w="28575">
            <a:solidFill>
              <a:srgbClr val="2254C5"/>
            </a:solidFill>
            <a:prstDash val="solid"/>
            <a:round/>
            <a:headEnd len="sm" w="sm" type="none"/>
            <a:tailEnd len="sm" w="sm" type="none"/>
          </a:ln>
        </p:spPr>
      </p:cxnSp>
      <p:sp>
        <p:nvSpPr>
          <p:cNvPr id="154" name="Google Shape;154;p5"/>
          <p:cNvSpPr txBox="1"/>
          <p:nvPr/>
        </p:nvSpPr>
        <p:spPr>
          <a:xfrm>
            <a:off x="1354967" y="3191533"/>
            <a:ext cx="6473846" cy="316229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6000" u="none" cap="none" strike="noStrike">
                <a:solidFill>
                  <a:srgbClr val="2254C5"/>
                </a:solidFill>
                <a:latin typeface="Montserrat"/>
                <a:ea typeface="Montserrat"/>
                <a:cs typeface="Montserrat"/>
                <a:sym typeface="Montserrat"/>
              </a:rPr>
              <a:t>Information System Development</a:t>
            </a:r>
            <a:endParaRPr/>
          </a:p>
        </p:txBody>
      </p:sp>
      <p:sp>
        <p:nvSpPr>
          <p:cNvPr id="155" name="Google Shape;155;p5"/>
          <p:cNvSpPr txBox="1"/>
          <p:nvPr/>
        </p:nvSpPr>
        <p:spPr>
          <a:xfrm>
            <a:off x="1354967" y="6702142"/>
            <a:ext cx="4968000" cy="461700"/>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2999" u="none" cap="none" strike="noStrike">
                <a:solidFill>
                  <a:srgbClr val="2254C5"/>
                </a:solidFill>
                <a:latin typeface="Montserrat"/>
                <a:ea typeface="Montserrat"/>
                <a:cs typeface="Montserrat"/>
                <a:sym typeface="Montserrat"/>
              </a:rPr>
              <a:t>Requirement Gathering</a:t>
            </a:r>
            <a:endParaRPr/>
          </a:p>
        </p:txBody>
      </p:sp>
      <p:cxnSp>
        <p:nvCxnSpPr>
          <p:cNvPr id="156" name="Google Shape;156;p5"/>
          <p:cNvCxnSpPr/>
          <p:nvPr/>
        </p:nvCxnSpPr>
        <p:spPr>
          <a:xfrm>
            <a:off x="0" y="9700628"/>
            <a:ext cx="18395101" cy="0"/>
          </a:xfrm>
          <a:prstGeom prst="straightConnector1">
            <a:avLst/>
          </a:prstGeom>
          <a:noFill/>
          <a:ln cap="flat" cmpd="sng" w="38100">
            <a:solidFill>
              <a:srgbClr val="2254C5"/>
            </a:solidFill>
            <a:prstDash val="solid"/>
            <a:round/>
            <a:headEnd len="sm" w="sm" type="none"/>
            <a:tailEnd len="sm" w="sm" type="none"/>
          </a:ln>
        </p:spPr>
      </p:cxnSp>
      <p:sp>
        <p:nvSpPr>
          <p:cNvPr id="157" name="Google Shape;157;p5"/>
          <p:cNvSpPr txBox="1"/>
          <p:nvPr/>
        </p:nvSpPr>
        <p:spPr>
          <a:xfrm>
            <a:off x="8526750" y="754375"/>
            <a:ext cx="8987100" cy="8825400"/>
          </a:xfrm>
          <a:prstGeom prst="rect">
            <a:avLst/>
          </a:prstGeom>
          <a:noFill/>
          <a:ln>
            <a:noFill/>
          </a:ln>
        </p:spPr>
        <p:txBody>
          <a:bodyPr anchorCtr="0" anchor="t" bIns="0" lIns="0" spcFirstLastPara="1" rIns="0" wrap="square" tIns="0">
            <a:spAutoFit/>
          </a:bodyPr>
          <a:lstStyle/>
          <a:p>
            <a:pPr indent="-291464" lvl="1" marL="582928" marR="0" rtl="0" algn="l">
              <a:lnSpc>
                <a:spcPct val="184031"/>
              </a:lnSpc>
              <a:spcBef>
                <a:spcPts val="0"/>
              </a:spcBef>
              <a:spcAft>
                <a:spcPts val="0"/>
              </a:spcAft>
              <a:buClr>
                <a:srgbClr val="2254C5"/>
              </a:buClr>
              <a:buSzPts val="2699"/>
              <a:buFont typeface="Montserrat"/>
              <a:buAutoNum type="arabicPeriod"/>
            </a:pPr>
            <a:r>
              <a:rPr b="0" i="0" lang="en-US" sz="2699" u="none" cap="none" strike="noStrike">
                <a:solidFill>
                  <a:srgbClr val="2254C5"/>
                </a:solidFill>
                <a:latin typeface="Montserrat"/>
                <a:ea typeface="Montserrat"/>
                <a:cs typeface="Montserrat"/>
                <a:sym typeface="Montserrat"/>
              </a:rPr>
              <a:t>The </a:t>
            </a:r>
            <a:r>
              <a:rPr b="1" i="0" lang="en-US" sz="2699" u="none" cap="none" strike="noStrike">
                <a:solidFill>
                  <a:srgbClr val="2254C5"/>
                </a:solidFill>
                <a:latin typeface="Montserrat"/>
                <a:ea typeface="Montserrat"/>
                <a:cs typeface="Montserrat"/>
                <a:sym typeface="Montserrat"/>
              </a:rPr>
              <a:t>current system needs to be improved</a:t>
            </a:r>
            <a:r>
              <a:rPr b="0" i="0" lang="en-US" sz="2699" u="none" cap="none" strike="noStrike">
                <a:solidFill>
                  <a:srgbClr val="2254C5"/>
                </a:solidFill>
                <a:latin typeface="Montserrat"/>
                <a:ea typeface="Montserrat"/>
                <a:cs typeface="Montserrat"/>
                <a:sym typeface="Montserrat"/>
              </a:rPr>
              <a:t> to match the development of UI and increase functionality.</a:t>
            </a:r>
            <a:endParaRPr/>
          </a:p>
          <a:p>
            <a:pPr indent="-291464" lvl="1" marL="582928" marR="0" rtl="0" algn="l">
              <a:lnSpc>
                <a:spcPct val="184031"/>
              </a:lnSpc>
              <a:spcBef>
                <a:spcPts val="0"/>
              </a:spcBef>
              <a:spcAft>
                <a:spcPts val="0"/>
              </a:spcAft>
              <a:buClr>
                <a:srgbClr val="2254C5"/>
              </a:buClr>
              <a:buSzPts val="2699"/>
              <a:buFont typeface="Montserrat"/>
              <a:buAutoNum type="arabicPeriod"/>
            </a:pPr>
            <a:r>
              <a:rPr b="0" i="0" lang="en-US" sz="2699" u="none" cap="none" strike="noStrike">
                <a:solidFill>
                  <a:srgbClr val="2254C5"/>
                </a:solidFill>
                <a:latin typeface="Montserrat"/>
                <a:ea typeface="Montserrat"/>
                <a:cs typeface="Montserrat"/>
                <a:sym typeface="Montserrat"/>
              </a:rPr>
              <a:t>There is a </a:t>
            </a:r>
            <a:r>
              <a:rPr b="1" i="0" lang="en-US" sz="2699" u="none" cap="none" strike="noStrike">
                <a:solidFill>
                  <a:srgbClr val="2254C5"/>
                </a:solidFill>
                <a:latin typeface="Montserrat"/>
                <a:ea typeface="Montserrat"/>
                <a:cs typeface="Montserrat"/>
                <a:sym typeface="Montserrat"/>
              </a:rPr>
              <a:t>development of a new student admission information system that has improved</a:t>
            </a:r>
            <a:r>
              <a:rPr b="0" i="0" lang="en-US" sz="2699" u="none" cap="none" strike="noStrike">
                <a:solidFill>
                  <a:srgbClr val="2254C5"/>
                </a:solidFill>
                <a:latin typeface="Montserrat"/>
                <a:ea typeface="Montserrat"/>
                <a:cs typeface="Montserrat"/>
                <a:sym typeface="Montserrat"/>
              </a:rPr>
              <a:t> and added new features, as well as developing UI design.</a:t>
            </a:r>
            <a:endParaRPr/>
          </a:p>
          <a:p>
            <a:pPr indent="-291464" lvl="1" marL="582928" marR="0" rtl="0" algn="l">
              <a:lnSpc>
                <a:spcPct val="184031"/>
              </a:lnSpc>
              <a:spcBef>
                <a:spcPts val="0"/>
              </a:spcBef>
              <a:spcAft>
                <a:spcPts val="0"/>
              </a:spcAft>
              <a:buClr>
                <a:srgbClr val="2254C5"/>
              </a:buClr>
              <a:buSzPts val="2699"/>
              <a:buFont typeface="Montserrat"/>
              <a:buAutoNum type="arabicPeriod"/>
            </a:pPr>
            <a:r>
              <a:rPr b="0" i="0" lang="en-US" sz="2699" u="none" cap="none" strike="noStrike">
                <a:solidFill>
                  <a:srgbClr val="2254C5"/>
                </a:solidFill>
                <a:latin typeface="Montserrat"/>
                <a:ea typeface="Montserrat"/>
                <a:cs typeface="Montserrat"/>
                <a:sym typeface="Montserrat"/>
              </a:rPr>
              <a:t>Requesting </a:t>
            </a:r>
            <a:r>
              <a:rPr b="1" i="0" lang="en-US" sz="2699" u="none" cap="none" strike="noStrike">
                <a:solidFill>
                  <a:srgbClr val="2254C5"/>
                </a:solidFill>
                <a:latin typeface="Montserrat"/>
                <a:ea typeface="Montserrat"/>
                <a:cs typeface="Montserrat"/>
                <a:sym typeface="Montserrat"/>
              </a:rPr>
              <a:t>current system technical documents</a:t>
            </a:r>
            <a:endParaRPr/>
          </a:p>
          <a:p>
            <a:pPr indent="-291464" lvl="1" marL="582928" marR="0" rtl="0" algn="l">
              <a:lnSpc>
                <a:spcPct val="184031"/>
              </a:lnSpc>
              <a:spcBef>
                <a:spcPts val="0"/>
              </a:spcBef>
              <a:spcAft>
                <a:spcPts val="0"/>
              </a:spcAft>
              <a:buClr>
                <a:srgbClr val="2254C5"/>
              </a:buClr>
              <a:buSzPts val="2699"/>
              <a:buFont typeface="Montserrat"/>
              <a:buAutoNum type="arabicPeriod"/>
            </a:pPr>
            <a:r>
              <a:rPr b="1" i="0" lang="en-US" sz="2699" u="none" cap="none" strike="noStrike">
                <a:solidFill>
                  <a:srgbClr val="2254C5"/>
                </a:solidFill>
                <a:latin typeface="Montserrat"/>
                <a:ea typeface="Montserrat"/>
                <a:cs typeface="Montserrat"/>
                <a:sym typeface="Montserrat"/>
              </a:rPr>
              <a:t>Tech stack specifications</a:t>
            </a:r>
            <a:r>
              <a:rPr b="0" i="0" lang="en-US" sz="2699" u="none" cap="none" strike="noStrike">
                <a:solidFill>
                  <a:srgbClr val="2254C5"/>
                </a:solidFill>
                <a:latin typeface="Montserrat"/>
                <a:ea typeface="Montserrat"/>
                <a:cs typeface="Montserrat"/>
                <a:sym typeface="Montserrat"/>
              </a:rPr>
              <a:t> using </a:t>
            </a:r>
            <a:r>
              <a:rPr b="1" i="0" lang="en-US" sz="2699" u="none" cap="none" strike="noStrike">
                <a:solidFill>
                  <a:srgbClr val="2254C5"/>
                </a:solidFill>
                <a:latin typeface="Montserrat"/>
                <a:ea typeface="Montserrat"/>
                <a:cs typeface="Montserrat"/>
                <a:sym typeface="Montserrat"/>
              </a:rPr>
              <a:t>PHP</a:t>
            </a:r>
            <a:r>
              <a:rPr b="0" i="0" lang="en-US" sz="2699" u="none" cap="none" strike="noStrike">
                <a:solidFill>
                  <a:srgbClr val="2254C5"/>
                </a:solidFill>
                <a:latin typeface="Montserrat"/>
                <a:ea typeface="Montserrat"/>
                <a:cs typeface="Montserrat"/>
                <a:sym typeface="Montserrat"/>
              </a:rPr>
              <a:t> programming language, Laravel framework (PHP-based) and </a:t>
            </a:r>
            <a:r>
              <a:rPr b="1" i="0" lang="en-US" sz="2699" u="none" cap="none" strike="noStrike">
                <a:solidFill>
                  <a:srgbClr val="2254C5"/>
                </a:solidFill>
                <a:latin typeface="Montserrat"/>
                <a:ea typeface="Montserrat"/>
                <a:cs typeface="Montserrat"/>
                <a:sym typeface="Montserrat"/>
              </a:rPr>
              <a:t>MySQL DBMS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cxnSp>
        <p:nvCxnSpPr>
          <p:cNvPr id="166" name="Google Shape;166;p6"/>
          <p:cNvCxnSpPr/>
          <p:nvPr/>
        </p:nvCxnSpPr>
        <p:spPr>
          <a:xfrm>
            <a:off x="11850061" y="633531"/>
            <a:ext cx="6437939" cy="0"/>
          </a:xfrm>
          <a:prstGeom prst="straightConnector1">
            <a:avLst/>
          </a:prstGeom>
          <a:noFill/>
          <a:ln cap="flat" cmpd="sng" w="28575">
            <a:solidFill>
              <a:srgbClr val="2254C5"/>
            </a:solidFill>
            <a:prstDash val="solid"/>
            <a:round/>
            <a:headEnd len="sm" w="sm" type="none"/>
            <a:tailEnd len="sm" w="sm" type="none"/>
          </a:ln>
        </p:spPr>
      </p:cxnSp>
      <p:sp>
        <p:nvSpPr>
          <p:cNvPr id="167" name="Google Shape;167;p6"/>
          <p:cNvSpPr txBox="1"/>
          <p:nvPr/>
        </p:nvSpPr>
        <p:spPr>
          <a:xfrm>
            <a:off x="1354967" y="3191533"/>
            <a:ext cx="6473846" cy="316229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6000" u="none" cap="none" strike="noStrike">
                <a:solidFill>
                  <a:srgbClr val="2254C5"/>
                </a:solidFill>
                <a:latin typeface="Montserrat"/>
                <a:ea typeface="Montserrat"/>
                <a:cs typeface="Montserrat"/>
                <a:sym typeface="Montserrat"/>
              </a:rPr>
              <a:t>Information System Development</a:t>
            </a:r>
            <a:endParaRPr/>
          </a:p>
        </p:txBody>
      </p:sp>
      <p:sp>
        <p:nvSpPr>
          <p:cNvPr id="168" name="Google Shape;168;p6"/>
          <p:cNvSpPr txBox="1"/>
          <p:nvPr/>
        </p:nvSpPr>
        <p:spPr>
          <a:xfrm>
            <a:off x="1354967" y="6637017"/>
            <a:ext cx="4027200" cy="461700"/>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2999" u="none" cap="none" strike="noStrike">
                <a:solidFill>
                  <a:srgbClr val="2254C5"/>
                </a:solidFill>
                <a:latin typeface="Montserrat"/>
                <a:ea typeface="Montserrat"/>
                <a:cs typeface="Montserrat"/>
                <a:sym typeface="Montserrat"/>
              </a:rPr>
              <a:t>Analysis</a:t>
            </a:r>
            <a:endParaRPr/>
          </a:p>
        </p:txBody>
      </p:sp>
      <p:cxnSp>
        <p:nvCxnSpPr>
          <p:cNvPr id="169" name="Google Shape;169;p6"/>
          <p:cNvCxnSpPr/>
          <p:nvPr/>
        </p:nvCxnSpPr>
        <p:spPr>
          <a:xfrm>
            <a:off x="0" y="9700628"/>
            <a:ext cx="18395101" cy="0"/>
          </a:xfrm>
          <a:prstGeom prst="straightConnector1">
            <a:avLst/>
          </a:prstGeom>
          <a:noFill/>
          <a:ln cap="flat" cmpd="sng" w="38100">
            <a:solidFill>
              <a:srgbClr val="2254C5"/>
            </a:solidFill>
            <a:prstDash val="solid"/>
            <a:round/>
            <a:headEnd len="sm" w="sm" type="none"/>
            <a:tailEnd len="sm" w="sm" type="none"/>
          </a:ln>
        </p:spPr>
      </p:cxnSp>
      <p:sp>
        <p:nvSpPr>
          <p:cNvPr id="170" name="Google Shape;170;p6"/>
          <p:cNvSpPr txBox="1"/>
          <p:nvPr/>
        </p:nvSpPr>
        <p:spPr>
          <a:xfrm>
            <a:off x="8173403" y="1692614"/>
            <a:ext cx="9085800" cy="7366800"/>
          </a:xfrm>
          <a:prstGeom prst="rect">
            <a:avLst/>
          </a:prstGeom>
          <a:noFill/>
          <a:ln>
            <a:noFill/>
          </a:ln>
        </p:spPr>
        <p:txBody>
          <a:bodyPr anchorCtr="0" anchor="t" bIns="0" lIns="0" spcFirstLastPara="1" rIns="0" wrap="square" tIns="0">
            <a:spAutoFit/>
          </a:bodyPr>
          <a:lstStyle/>
          <a:p>
            <a:pPr indent="-328662" lvl="1" marL="657325" marR="0" rtl="0" algn="l">
              <a:lnSpc>
                <a:spcPct val="184034"/>
              </a:lnSpc>
              <a:spcBef>
                <a:spcPts val="0"/>
              </a:spcBef>
              <a:spcAft>
                <a:spcPts val="0"/>
              </a:spcAft>
              <a:buClr>
                <a:srgbClr val="2254C5"/>
              </a:buClr>
              <a:buSzPts val="3044"/>
              <a:buFont typeface="Montserrat"/>
              <a:buAutoNum type="arabicPeriod"/>
            </a:pPr>
            <a:r>
              <a:rPr b="1" i="0" lang="en-US" sz="3044" u="none" cap="none" strike="noStrike">
                <a:solidFill>
                  <a:srgbClr val="2254C5"/>
                </a:solidFill>
                <a:latin typeface="Montserrat"/>
                <a:ea typeface="Montserrat"/>
                <a:cs typeface="Montserrat"/>
                <a:sym typeface="Montserrat"/>
              </a:rPr>
              <a:t>Detailing </a:t>
            </a:r>
            <a:r>
              <a:rPr b="0" i="0" lang="en-US" sz="3044" u="none" cap="none" strike="noStrike">
                <a:solidFill>
                  <a:srgbClr val="2254C5"/>
                </a:solidFill>
                <a:latin typeface="Montserrat"/>
                <a:ea typeface="Montserrat"/>
                <a:cs typeface="Montserrat"/>
                <a:sym typeface="Montserrat"/>
              </a:rPr>
              <a:t>of the results of requirement gathering</a:t>
            </a:r>
            <a:endParaRPr/>
          </a:p>
          <a:p>
            <a:pPr indent="-328662" lvl="1" marL="657325" marR="0" rtl="0" algn="l">
              <a:lnSpc>
                <a:spcPct val="184034"/>
              </a:lnSpc>
              <a:spcBef>
                <a:spcPts val="0"/>
              </a:spcBef>
              <a:spcAft>
                <a:spcPts val="0"/>
              </a:spcAft>
              <a:buClr>
                <a:srgbClr val="2254C5"/>
              </a:buClr>
              <a:buSzPts val="3044"/>
              <a:buFont typeface="Montserrat"/>
              <a:buAutoNum type="arabicPeriod"/>
            </a:pPr>
            <a:r>
              <a:rPr b="0" i="0" lang="en-US" sz="3044" u="none" cap="none" strike="noStrike">
                <a:solidFill>
                  <a:srgbClr val="2254C5"/>
                </a:solidFill>
                <a:latin typeface="Montserrat"/>
                <a:ea typeface="Montserrat"/>
                <a:cs typeface="Montserrat"/>
                <a:sym typeface="Montserrat"/>
              </a:rPr>
              <a:t>Analysis of technical documents and current system</a:t>
            </a:r>
            <a:endParaRPr/>
          </a:p>
          <a:p>
            <a:pPr indent="-328662" lvl="1" marL="657325" marR="0" rtl="0" algn="l">
              <a:lnSpc>
                <a:spcPct val="184034"/>
              </a:lnSpc>
              <a:spcBef>
                <a:spcPts val="0"/>
              </a:spcBef>
              <a:spcAft>
                <a:spcPts val="0"/>
              </a:spcAft>
              <a:buClr>
                <a:srgbClr val="2254C5"/>
              </a:buClr>
              <a:buSzPts val="3044"/>
              <a:buFont typeface="Montserrat"/>
              <a:buAutoNum type="arabicPeriod"/>
            </a:pPr>
            <a:r>
              <a:rPr b="1" i="0" lang="en-US" sz="3044" u="none" cap="none" strike="noStrike">
                <a:solidFill>
                  <a:srgbClr val="2254C5"/>
                </a:solidFill>
                <a:latin typeface="Montserrat"/>
                <a:ea typeface="Montserrat"/>
                <a:cs typeface="Montserrat"/>
                <a:sym typeface="Montserrat"/>
              </a:rPr>
              <a:t>Flow</a:t>
            </a:r>
            <a:r>
              <a:rPr b="0" i="0" lang="en-US" sz="3044" u="none" cap="none" strike="noStrike">
                <a:solidFill>
                  <a:srgbClr val="2254C5"/>
                </a:solidFill>
                <a:latin typeface="Montserrat"/>
                <a:ea typeface="Montserrat"/>
                <a:cs typeface="Montserrat"/>
                <a:sym typeface="Montserrat"/>
              </a:rPr>
              <a:t> of target system</a:t>
            </a:r>
            <a:endParaRPr/>
          </a:p>
          <a:p>
            <a:pPr indent="-328662" lvl="1" marL="657325" marR="0" rtl="0" algn="l">
              <a:lnSpc>
                <a:spcPct val="184034"/>
              </a:lnSpc>
              <a:spcBef>
                <a:spcPts val="0"/>
              </a:spcBef>
              <a:spcAft>
                <a:spcPts val="0"/>
              </a:spcAft>
              <a:buClr>
                <a:srgbClr val="2254C5"/>
              </a:buClr>
              <a:buSzPts val="3044"/>
              <a:buFont typeface="Montserrat"/>
              <a:buAutoNum type="arabicPeriod"/>
            </a:pPr>
            <a:r>
              <a:rPr b="1" i="0" lang="en-US" sz="3044" u="none" cap="none" strike="noStrike">
                <a:solidFill>
                  <a:srgbClr val="2254C5"/>
                </a:solidFill>
                <a:latin typeface="Montserrat"/>
                <a:ea typeface="Montserrat"/>
                <a:cs typeface="Montserrat"/>
                <a:sym typeface="Montserrat"/>
              </a:rPr>
              <a:t>Selecting tools</a:t>
            </a:r>
            <a:r>
              <a:rPr b="0" i="0" lang="en-US" sz="3044" u="none" cap="none" strike="noStrike">
                <a:solidFill>
                  <a:srgbClr val="2254C5"/>
                </a:solidFill>
                <a:latin typeface="Montserrat"/>
                <a:ea typeface="Montserrat"/>
                <a:cs typeface="Montserrat"/>
                <a:sym typeface="Montserrat"/>
              </a:rPr>
              <a:t> to design BPMN, UI and database, text editor, database management tool, email testing, and project repository.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54C5"/>
        </a:solidFill>
      </p:bgPr>
    </p:bg>
    <p:spTree>
      <p:nvGrpSpPr>
        <p:cNvPr id="178" name="Shape 178"/>
        <p:cNvGrpSpPr/>
        <p:nvPr/>
      </p:nvGrpSpPr>
      <p:grpSpPr>
        <a:xfrm>
          <a:off x="0" y="0"/>
          <a:ext cx="0" cy="0"/>
          <a:chOff x="0" y="0"/>
          <a:chExt cx="0" cy="0"/>
        </a:xfrm>
      </p:grpSpPr>
      <p:cxnSp>
        <p:nvCxnSpPr>
          <p:cNvPr id="179" name="Google Shape;179;p7"/>
          <p:cNvCxnSpPr/>
          <p:nvPr/>
        </p:nvCxnSpPr>
        <p:spPr>
          <a:xfrm>
            <a:off x="11850061" y="633531"/>
            <a:ext cx="6437939" cy="0"/>
          </a:xfrm>
          <a:prstGeom prst="straightConnector1">
            <a:avLst/>
          </a:prstGeom>
          <a:noFill/>
          <a:ln cap="flat" cmpd="sng" w="28575">
            <a:solidFill>
              <a:srgbClr val="FFFFFF"/>
            </a:solidFill>
            <a:prstDash val="solid"/>
            <a:round/>
            <a:headEnd len="sm" w="sm" type="none"/>
            <a:tailEnd len="sm" w="sm" type="none"/>
          </a:ln>
        </p:spPr>
      </p:cxnSp>
      <p:sp>
        <p:nvSpPr>
          <p:cNvPr id="180" name="Google Shape;180;p7"/>
          <p:cNvSpPr txBox="1"/>
          <p:nvPr/>
        </p:nvSpPr>
        <p:spPr>
          <a:xfrm>
            <a:off x="1354967" y="3191533"/>
            <a:ext cx="6473846" cy="422909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6000" u="none" cap="none" strike="noStrike">
                <a:solidFill>
                  <a:srgbClr val="FFFFFF"/>
                </a:solidFill>
                <a:latin typeface="Montserrat"/>
                <a:ea typeface="Montserrat"/>
                <a:cs typeface="Montserrat"/>
                <a:sym typeface="Montserrat"/>
              </a:rPr>
              <a:t>Information System Development</a:t>
            </a:r>
            <a:endParaRPr/>
          </a:p>
          <a:p>
            <a:pPr indent="0" lvl="0" marL="0" marR="0" rtl="0" algn="l">
              <a:lnSpc>
                <a:spcPct val="140000"/>
              </a:lnSpc>
              <a:spcBef>
                <a:spcPts val="0"/>
              </a:spcBef>
              <a:spcAft>
                <a:spcPts val="0"/>
              </a:spcAft>
              <a:buNone/>
            </a:pPr>
            <a:r>
              <a:t/>
            </a:r>
            <a:endParaRPr b="1" i="0" sz="6000" u="none" cap="none" strike="noStrike">
              <a:solidFill>
                <a:srgbClr val="FFFFFF"/>
              </a:solidFill>
              <a:latin typeface="Montserrat"/>
              <a:ea typeface="Montserrat"/>
              <a:cs typeface="Montserrat"/>
              <a:sym typeface="Montserrat"/>
            </a:endParaRPr>
          </a:p>
        </p:txBody>
      </p:sp>
      <p:sp>
        <p:nvSpPr>
          <p:cNvPr id="181" name="Google Shape;181;p7"/>
          <p:cNvSpPr txBox="1"/>
          <p:nvPr/>
        </p:nvSpPr>
        <p:spPr>
          <a:xfrm>
            <a:off x="1354967" y="6663042"/>
            <a:ext cx="4027200" cy="461700"/>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2999" u="none" cap="none" strike="noStrike">
                <a:solidFill>
                  <a:srgbClr val="FFFFFF"/>
                </a:solidFill>
                <a:latin typeface="Montserrat"/>
                <a:ea typeface="Montserrat"/>
                <a:cs typeface="Montserrat"/>
                <a:sym typeface="Montserrat"/>
              </a:rPr>
              <a:t>Design</a:t>
            </a:r>
            <a:endParaRPr/>
          </a:p>
        </p:txBody>
      </p:sp>
      <p:cxnSp>
        <p:nvCxnSpPr>
          <p:cNvPr id="182" name="Google Shape;182;p7"/>
          <p:cNvCxnSpPr/>
          <p:nvPr/>
        </p:nvCxnSpPr>
        <p:spPr>
          <a:xfrm>
            <a:off x="0" y="9700628"/>
            <a:ext cx="18395101" cy="0"/>
          </a:xfrm>
          <a:prstGeom prst="straightConnector1">
            <a:avLst/>
          </a:prstGeom>
          <a:noFill/>
          <a:ln cap="flat" cmpd="sng" w="38100">
            <a:solidFill>
              <a:srgbClr val="FFFFFF"/>
            </a:solidFill>
            <a:prstDash val="solid"/>
            <a:round/>
            <a:headEnd len="sm" w="sm" type="none"/>
            <a:tailEnd len="sm" w="sm" type="none"/>
          </a:ln>
        </p:spPr>
      </p:cxnSp>
      <p:sp>
        <p:nvSpPr>
          <p:cNvPr id="183" name="Google Shape;183;p7"/>
          <p:cNvSpPr txBox="1"/>
          <p:nvPr/>
        </p:nvSpPr>
        <p:spPr>
          <a:xfrm>
            <a:off x="8581198" y="3466053"/>
            <a:ext cx="9085897" cy="3078670"/>
          </a:xfrm>
          <a:prstGeom prst="rect">
            <a:avLst/>
          </a:prstGeom>
          <a:noFill/>
          <a:ln>
            <a:noFill/>
          </a:ln>
        </p:spPr>
        <p:txBody>
          <a:bodyPr anchorCtr="0" anchor="t" bIns="0" lIns="0" spcFirstLastPara="1" rIns="0" wrap="square" tIns="0">
            <a:spAutoFit/>
          </a:bodyPr>
          <a:lstStyle/>
          <a:p>
            <a:pPr indent="-490582" lvl="1" marL="981166" marR="0" rtl="0" algn="l">
              <a:lnSpc>
                <a:spcPct val="184000"/>
              </a:lnSpc>
              <a:spcBef>
                <a:spcPts val="0"/>
              </a:spcBef>
              <a:spcAft>
                <a:spcPts val="0"/>
              </a:spcAft>
              <a:buClr>
                <a:srgbClr val="FFFFFF"/>
              </a:buClr>
              <a:buSzPts val="4544"/>
              <a:buFont typeface="Montserrat"/>
              <a:buAutoNum type="arabicPeriod"/>
            </a:pPr>
            <a:r>
              <a:rPr b="1" i="0" lang="en-US" sz="4544" u="none" cap="none" strike="noStrike">
                <a:solidFill>
                  <a:srgbClr val="FFFFFF"/>
                </a:solidFill>
                <a:latin typeface="Montserrat"/>
                <a:ea typeface="Montserrat"/>
                <a:cs typeface="Montserrat"/>
                <a:sym typeface="Montserrat"/>
              </a:rPr>
              <a:t>BPMN </a:t>
            </a:r>
            <a:r>
              <a:rPr b="0" i="0" lang="en-US" sz="4544" u="none" cap="none" strike="noStrike">
                <a:solidFill>
                  <a:srgbClr val="FFFFFF"/>
                </a:solidFill>
                <a:latin typeface="Montserrat"/>
                <a:ea typeface="Montserrat"/>
                <a:cs typeface="Montserrat"/>
                <a:sym typeface="Montserrat"/>
              </a:rPr>
              <a:t>Design</a:t>
            </a:r>
            <a:endParaRPr/>
          </a:p>
          <a:p>
            <a:pPr indent="-490582" lvl="1" marL="981166" marR="0" rtl="0" algn="l">
              <a:lnSpc>
                <a:spcPct val="184000"/>
              </a:lnSpc>
              <a:spcBef>
                <a:spcPts val="0"/>
              </a:spcBef>
              <a:spcAft>
                <a:spcPts val="0"/>
              </a:spcAft>
              <a:buClr>
                <a:srgbClr val="FFFFFF"/>
              </a:buClr>
              <a:buSzPts val="4544"/>
              <a:buFont typeface="Montserrat"/>
              <a:buAutoNum type="arabicPeriod"/>
            </a:pPr>
            <a:r>
              <a:rPr b="1" i="0" lang="en-US" sz="4544" u="none" cap="none" strike="noStrike">
                <a:solidFill>
                  <a:srgbClr val="FFFFFF"/>
                </a:solidFill>
                <a:latin typeface="Montserrat"/>
                <a:ea typeface="Montserrat"/>
                <a:cs typeface="Montserrat"/>
                <a:sym typeface="Montserrat"/>
              </a:rPr>
              <a:t>Database </a:t>
            </a:r>
            <a:r>
              <a:rPr b="0" i="0" lang="en-US" sz="4544" u="none" cap="none" strike="noStrike">
                <a:solidFill>
                  <a:srgbClr val="FFFFFF"/>
                </a:solidFill>
                <a:latin typeface="Montserrat"/>
                <a:ea typeface="Montserrat"/>
                <a:cs typeface="Montserrat"/>
                <a:sym typeface="Montserrat"/>
              </a:rPr>
              <a:t>Design</a:t>
            </a:r>
            <a:endParaRPr/>
          </a:p>
          <a:p>
            <a:pPr indent="-490582" lvl="1" marL="981166" marR="0" rtl="0" algn="l">
              <a:lnSpc>
                <a:spcPct val="184000"/>
              </a:lnSpc>
              <a:spcBef>
                <a:spcPts val="0"/>
              </a:spcBef>
              <a:spcAft>
                <a:spcPts val="0"/>
              </a:spcAft>
              <a:buClr>
                <a:srgbClr val="FFFFFF"/>
              </a:buClr>
              <a:buSzPts val="4544"/>
              <a:buFont typeface="Montserrat"/>
              <a:buAutoNum type="arabicPeriod"/>
            </a:pPr>
            <a:r>
              <a:rPr b="1" i="0" lang="en-US" sz="4544" u="none" cap="none" strike="noStrike">
                <a:solidFill>
                  <a:srgbClr val="FFFFFF"/>
                </a:solidFill>
                <a:latin typeface="Montserrat"/>
                <a:ea typeface="Montserrat"/>
                <a:cs typeface="Montserrat"/>
                <a:sym typeface="Montserrat"/>
              </a:rPr>
              <a:t>User Interface </a:t>
            </a:r>
            <a:r>
              <a:rPr b="0" i="0" lang="en-US" sz="4544" u="none" cap="none" strike="noStrike">
                <a:solidFill>
                  <a:srgbClr val="FFFFFF"/>
                </a:solidFill>
                <a:latin typeface="Montserrat"/>
                <a:ea typeface="Montserrat"/>
                <a:cs typeface="Montserrat"/>
                <a:sym typeface="Montserrat"/>
              </a:rPr>
              <a:t>Design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cxnSp>
        <p:nvCxnSpPr>
          <p:cNvPr id="192" name="Google Shape;192;p8"/>
          <p:cNvCxnSpPr/>
          <p:nvPr/>
        </p:nvCxnSpPr>
        <p:spPr>
          <a:xfrm>
            <a:off x="11850061" y="633531"/>
            <a:ext cx="6437939" cy="0"/>
          </a:xfrm>
          <a:prstGeom prst="straightConnector1">
            <a:avLst/>
          </a:prstGeom>
          <a:noFill/>
          <a:ln cap="flat" cmpd="sng" w="28575">
            <a:solidFill>
              <a:srgbClr val="2254C5"/>
            </a:solidFill>
            <a:prstDash val="solid"/>
            <a:round/>
            <a:headEnd len="sm" w="sm" type="none"/>
            <a:tailEnd len="sm" w="sm" type="none"/>
          </a:ln>
        </p:spPr>
      </p:cxnSp>
      <p:sp>
        <p:nvSpPr>
          <p:cNvPr id="193" name="Google Shape;193;p8"/>
          <p:cNvSpPr txBox="1"/>
          <p:nvPr/>
        </p:nvSpPr>
        <p:spPr>
          <a:xfrm>
            <a:off x="1354967" y="3191533"/>
            <a:ext cx="6473846" cy="316229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6000" u="none" cap="none" strike="noStrike">
                <a:solidFill>
                  <a:srgbClr val="2254C5"/>
                </a:solidFill>
                <a:latin typeface="Montserrat"/>
                <a:ea typeface="Montserrat"/>
                <a:cs typeface="Montserrat"/>
                <a:sym typeface="Montserrat"/>
              </a:rPr>
              <a:t>Information System Development</a:t>
            </a:r>
            <a:endParaRPr/>
          </a:p>
        </p:txBody>
      </p:sp>
      <p:sp>
        <p:nvSpPr>
          <p:cNvPr id="194" name="Google Shape;194;p8"/>
          <p:cNvSpPr txBox="1"/>
          <p:nvPr/>
        </p:nvSpPr>
        <p:spPr>
          <a:xfrm>
            <a:off x="1354967" y="6728192"/>
            <a:ext cx="4027200" cy="461700"/>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2999" u="none" cap="none" strike="noStrike">
                <a:solidFill>
                  <a:srgbClr val="2254C5"/>
                </a:solidFill>
                <a:latin typeface="Montserrat"/>
                <a:ea typeface="Montserrat"/>
                <a:cs typeface="Montserrat"/>
                <a:sym typeface="Montserrat"/>
              </a:rPr>
              <a:t>Implementation</a:t>
            </a:r>
            <a:endParaRPr/>
          </a:p>
        </p:txBody>
      </p:sp>
      <p:cxnSp>
        <p:nvCxnSpPr>
          <p:cNvPr id="195" name="Google Shape;195;p8"/>
          <p:cNvCxnSpPr/>
          <p:nvPr/>
        </p:nvCxnSpPr>
        <p:spPr>
          <a:xfrm>
            <a:off x="0" y="9700628"/>
            <a:ext cx="18395101" cy="0"/>
          </a:xfrm>
          <a:prstGeom prst="straightConnector1">
            <a:avLst/>
          </a:prstGeom>
          <a:noFill/>
          <a:ln cap="flat" cmpd="sng" w="38100">
            <a:solidFill>
              <a:srgbClr val="2254C5"/>
            </a:solidFill>
            <a:prstDash val="solid"/>
            <a:round/>
            <a:headEnd len="sm" w="sm" type="none"/>
            <a:tailEnd len="sm" w="sm" type="none"/>
          </a:ln>
        </p:spPr>
      </p:cxnSp>
      <p:sp>
        <p:nvSpPr>
          <p:cNvPr id="196" name="Google Shape;196;p8"/>
          <p:cNvSpPr txBox="1"/>
          <p:nvPr/>
        </p:nvSpPr>
        <p:spPr>
          <a:xfrm>
            <a:off x="8773321" y="1270334"/>
            <a:ext cx="8485979" cy="7838949"/>
          </a:xfrm>
          <a:prstGeom prst="rect">
            <a:avLst/>
          </a:prstGeom>
          <a:noFill/>
          <a:ln>
            <a:noFill/>
          </a:ln>
        </p:spPr>
        <p:txBody>
          <a:bodyPr anchorCtr="0" anchor="t" bIns="0" lIns="0" spcFirstLastPara="1" rIns="0" wrap="square" tIns="0">
            <a:spAutoFit/>
          </a:bodyPr>
          <a:lstStyle/>
          <a:p>
            <a:pPr indent="-367029" lvl="1" marL="734058" marR="0" rtl="0" algn="l">
              <a:lnSpc>
                <a:spcPct val="184024"/>
              </a:lnSpc>
              <a:spcBef>
                <a:spcPts val="0"/>
              </a:spcBef>
              <a:spcAft>
                <a:spcPts val="0"/>
              </a:spcAft>
              <a:buClr>
                <a:srgbClr val="2254C5"/>
              </a:buClr>
              <a:buSzPts val="3399"/>
              <a:buFont typeface="Montserrat"/>
              <a:buAutoNum type="arabicPeriod"/>
            </a:pPr>
            <a:r>
              <a:rPr b="0" i="0" lang="en-US" sz="3399" u="none" cap="none" strike="noStrike">
                <a:solidFill>
                  <a:srgbClr val="2254C5"/>
                </a:solidFill>
                <a:latin typeface="Montserrat"/>
                <a:ea typeface="Montserrat"/>
                <a:cs typeface="Montserrat"/>
                <a:sym typeface="Montserrat"/>
              </a:rPr>
              <a:t> Develop </a:t>
            </a:r>
            <a:r>
              <a:rPr b="1" i="0" lang="en-US" sz="3399" u="none" cap="none" strike="noStrike">
                <a:solidFill>
                  <a:srgbClr val="2254C5"/>
                </a:solidFill>
                <a:latin typeface="Montserrat"/>
                <a:ea typeface="Montserrat"/>
                <a:cs typeface="Montserrat"/>
                <a:sym typeface="Montserrat"/>
              </a:rPr>
              <a:t>Admin panel</a:t>
            </a:r>
            <a:r>
              <a:rPr b="0" i="0" lang="en-US" sz="3399" u="none" cap="none" strike="noStrike">
                <a:solidFill>
                  <a:srgbClr val="2254C5"/>
                </a:solidFill>
                <a:latin typeface="Montserrat"/>
                <a:ea typeface="Montserrat"/>
                <a:cs typeface="Montserrat"/>
                <a:sym typeface="Montserrat"/>
              </a:rPr>
              <a:t> dan </a:t>
            </a:r>
            <a:r>
              <a:rPr b="1" i="0" lang="en-US" sz="3399" u="none" cap="none" strike="noStrike">
                <a:solidFill>
                  <a:srgbClr val="2254C5"/>
                </a:solidFill>
                <a:latin typeface="Montserrat"/>
                <a:ea typeface="Montserrat"/>
                <a:cs typeface="Montserrat"/>
                <a:sym typeface="Montserrat"/>
              </a:rPr>
              <a:t>User panel</a:t>
            </a:r>
            <a:endParaRPr/>
          </a:p>
          <a:p>
            <a:pPr indent="-367029" lvl="1" marL="734058" marR="0" rtl="0" algn="l">
              <a:lnSpc>
                <a:spcPct val="184024"/>
              </a:lnSpc>
              <a:spcBef>
                <a:spcPts val="0"/>
              </a:spcBef>
              <a:spcAft>
                <a:spcPts val="0"/>
              </a:spcAft>
              <a:buClr>
                <a:srgbClr val="2254C5"/>
              </a:buClr>
              <a:buSzPts val="3399"/>
              <a:buFont typeface="Montserrat"/>
              <a:buAutoNum type="arabicPeriod"/>
            </a:pPr>
            <a:r>
              <a:rPr b="0" i="0" lang="en-US" sz="3399" u="none" cap="none" strike="noStrike">
                <a:solidFill>
                  <a:srgbClr val="2254C5"/>
                </a:solidFill>
                <a:latin typeface="Montserrat"/>
                <a:ea typeface="Montserrat"/>
                <a:cs typeface="Montserrat"/>
                <a:sym typeface="Montserrat"/>
              </a:rPr>
              <a:t>Manage</a:t>
            </a:r>
            <a:r>
              <a:rPr b="1" i="0" lang="en-US" sz="3399" u="none" cap="none" strike="noStrike">
                <a:solidFill>
                  <a:srgbClr val="2254C5"/>
                </a:solidFill>
                <a:latin typeface="Montserrat"/>
                <a:ea typeface="Montserrat"/>
                <a:cs typeface="Montserrat"/>
                <a:sym typeface="Montserrat"/>
              </a:rPr>
              <a:t> frontend and backend</a:t>
            </a:r>
            <a:endParaRPr/>
          </a:p>
          <a:p>
            <a:pPr indent="-489371" lvl="2" marL="1468116" marR="0" rtl="0" algn="l">
              <a:lnSpc>
                <a:spcPct val="184024"/>
              </a:lnSpc>
              <a:spcBef>
                <a:spcPts val="0"/>
              </a:spcBef>
              <a:spcAft>
                <a:spcPts val="0"/>
              </a:spcAft>
              <a:buClr>
                <a:srgbClr val="2254C5"/>
              </a:buClr>
              <a:buSzPts val="3399"/>
              <a:buFont typeface="Arial"/>
              <a:buChar char="⚬"/>
            </a:pPr>
            <a:r>
              <a:rPr b="0" i="0" lang="en-US" sz="3399" u="none" cap="none" strike="noStrike">
                <a:solidFill>
                  <a:srgbClr val="2254C5"/>
                </a:solidFill>
                <a:latin typeface="Montserrat"/>
                <a:ea typeface="Montserrat"/>
                <a:cs typeface="Montserrat"/>
                <a:sym typeface="Montserrat"/>
              </a:rPr>
              <a:t>Frontend: Blade Templating Engine, PHP, HTML, Javascript, Bootstrap.</a:t>
            </a:r>
            <a:endParaRPr/>
          </a:p>
          <a:p>
            <a:pPr indent="-489371" lvl="2" marL="1468116" marR="0" rtl="0" algn="l">
              <a:lnSpc>
                <a:spcPct val="184024"/>
              </a:lnSpc>
              <a:spcBef>
                <a:spcPts val="0"/>
              </a:spcBef>
              <a:spcAft>
                <a:spcPts val="0"/>
              </a:spcAft>
              <a:buClr>
                <a:srgbClr val="2254C5"/>
              </a:buClr>
              <a:buSzPts val="3399"/>
              <a:buFont typeface="Arial"/>
              <a:buChar char="⚬"/>
            </a:pPr>
            <a:r>
              <a:rPr b="0" i="0" lang="en-US" sz="3399" u="none" cap="none" strike="noStrike">
                <a:solidFill>
                  <a:srgbClr val="2254C5"/>
                </a:solidFill>
                <a:latin typeface="Montserrat"/>
                <a:ea typeface="Montserrat"/>
                <a:cs typeface="Montserrat"/>
                <a:sym typeface="Montserrat"/>
              </a:rPr>
              <a:t>Backend: PHP, Laravel Framework, SQLyog, Mailtrap,  Package (Indoregion, Maatwebsite)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0" name="Shape 200"/>
        <p:cNvGrpSpPr/>
        <p:nvPr/>
      </p:nvGrpSpPr>
      <p:grpSpPr>
        <a:xfrm>
          <a:off x="0" y="0"/>
          <a:ext cx="0" cy="0"/>
          <a:chOff x="0" y="0"/>
          <a:chExt cx="0" cy="0"/>
        </a:xfrm>
      </p:grpSpPr>
      <p:sp>
        <p:nvSpPr>
          <p:cNvPr id="201" name="Google Shape;201;p9"/>
          <p:cNvSpPr/>
          <p:nvPr/>
        </p:nvSpPr>
        <p:spPr>
          <a:xfrm>
            <a:off x="8394277" y="894355"/>
            <a:ext cx="3638604" cy="2123378"/>
          </a:xfrm>
          <a:custGeom>
            <a:rect b="b" l="l" r="r" t="t"/>
            <a:pathLst>
              <a:path extrusionOk="0" h="2123378" w="3638604">
                <a:moveTo>
                  <a:pt x="0" y="0"/>
                </a:moveTo>
                <a:lnTo>
                  <a:pt x="3638604" y="0"/>
                </a:lnTo>
                <a:lnTo>
                  <a:pt x="3638604" y="2123378"/>
                </a:lnTo>
                <a:lnTo>
                  <a:pt x="0" y="2123378"/>
                </a:lnTo>
                <a:lnTo>
                  <a:pt x="0" y="0"/>
                </a:lnTo>
                <a:close/>
              </a:path>
            </a:pathLst>
          </a:custGeom>
          <a:blipFill rotWithShape="1">
            <a:blip r:embed="rId3">
              <a:alphaModFix/>
            </a:blip>
            <a:stretch>
              <a:fillRect b="0" l="0" r="0" t="0"/>
            </a:stretch>
          </a:blipFill>
          <a:ln cap="sq" cmpd="sng" w="19050">
            <a:solidFill>
              <a:srgbClr val="000000"/>
            </a:solidFill>
            <a:prstDash val="solid"/>
            <a:miter lim="8000"/>
            <a:headEnd len="sm" w="sm" type="none"/>
            <a:tailEnd len="sm" w="sm" type="none"/>
          </a:ln>
        </p:spPr>
      </p:sp>
      <p:sp>
        <p:nvSpPr>
          <p:cNvPr id="202" name="Google Shape;202;p9"/>
          <p:cNvSpPr/>
          <p:nvPr/>
        </p:nvSpPr>
        <p:spPr>
          <a:xfrm>
            <a:off x="12812463" y="929242"/>
            <a:ext cx="3616159" cy="2098078"/>
          </a:xfrm>
          <a:custGeom>
            <a:rect b="b" l="l" r="r" t="t"/>
            <a:pathLst>
              <a:path extrusionOk="0" h="2098078" w="3616159">
                <a:moveTo>
                  <a:pt x="0" y="0"/>
                </a:moveTo>
                <a:lnTo>
                  <a:pt x="3616159" y="0"/>
                </a:lnTo>
                <a:lnTo>
                  <a:pt x="3616159" y="2098078"/>
                </a:lnTo>
                <a:lnTo>
                  <a:pt x="0" y="2098078"/>
                </a:lnTo>
                <a:lnTo>
                  <a:pt x="0" y="0"/>
                </a:lnTo>
                <a:close/>
              </a:path>
            </a:pathLst>
          </a:custGeom>
          <a:blipFill rotWithShape="1">
            <a:blip r:embed="rId4">
              <a:alphaModFix/>
            </a:blip>
            <a:stretch>
              <a:fillRect b="0" l="0" r="0" t="0"/>
            </a:stretch>
          </a:blipFill>
          <a:ln cap="sq" cmpd="sng" w="19050">
            <a:solidFill>
              <a:srgbClr val="000000"/>
            </a:solidFill>
            <a:prstDash val="solid"/>
            <a:miter lim="8000"/>
            <a:headEnd len="sm" w="sm" type="none"/>
            <a:tailEnd len="sm" w="sm" type="none"/>
          </a:ln>
        </p:spPr>
      </p:sp>
      <p:sp>
        <p:nvSpPr>
          <p:cNvPr id="203" name="Google Shape;203;p9"/>
          <p:cNvSpPr/>
          <p:nvPr/>
        </p:nvSpPr>
        <p:spPr>
          <a:xfrm>
            <a:off x="8394277" y="3997507"/>
            <a:ext cx="3638604" cy="2088182"/>
          </a:xfrm>
          <a:custGeom>
            <a:rect b="b" l="l" r="r" t="t"/>
            <a:pathLst>
              <a:path extrusionOk="0" h="2088182" w="3638604">
                <a:moveTo>
                  <a:pt x="0" y="0"/>
                </a:moveTo>
                <a:lnTo>
                  <a:pt x="3638604" y="0"/>
                </a:lnTo>
                <a:lnTo>
                  <a:pt x="3638604" y="2088182"/>
                </a:lnTo>
                <a:lnTo>
                  <a:pt x="0" y="2088182"/>
                </a:lnTo>
                <a:lnTo>
                  <a:pt x="0" y="0"/>
                </a:lnTo>
                <a:close/>
              </a:path>
            </a:pathLst>
          </a:custGeom>
          <a:blipFill rotWithShape="1">
            <a:blip r:embed="rId5">
              <a:alphaModFix/>
            </a:blip>
            <a:stretch>
              <a:fillRect b="0" l="0" r="0" t="0"/>
            </a:stretch>
          </a:blipFill>
          <a:ln cap="sq" cmpd="sng" w="19050">
            <a:solidFill>
              <a:srgbClr val="000000"/>
            </a:solidFill>
            <a:prstDash val="solid"/>
            <a:miter lim="8000"/>
            <a:headEnd len="sm" w="sm" type="none"/>
            <a:tailEnd len="sm" w="sm" type="none"/>
          </a:ln>
        </p:spPr>
      </p:sp>
      <p:sp>
        <p:nvSpPr>
          <p:cNvPr id="204" name="Google Shape;204;p9"/>
          <p:cNvSpPr/>
          <p:nvPr/>
        </p:nvSpPr>
        <p:spPr>
          <a:xfrm>
            <a:off x="12812463" y="3975244"/>
            <a:ext cx="3616159" cy="2082241"/>
          </a:xfrm>
          <a:custGeom>
            <a:rect b="b" l="l" r="r" t="t"/>
            <a:pathLst>
              <a:path extrusionOk="0" h="2082241" w="3616159">
                <a:moveTo>
                  <a:pt x="0" y="0"/>
                </a:moveTo>
                <a:lnTo>
                  <a:pt x="3616159" y="0"/>
                </a:lnTo>
                <a:lnTo>
                  <a:pt x="3616159" y="2082241"/>
                </a:lnTo>
                <a:lnTo>
                  <a:pt x="0" y="2082241"/>
                </a:lnTo>
                <a:lnTo>
                  <a:pt x="0" y="0"/>
                </a:lnTo>
                <a:close/>
              </a:path>
            </a:pathLst>
          </a:custGeom>
          <a:blipFill rotWithShape="1">
            <a:blip r:embed="rId6">
              <a:alphaModFix/>
            </a:blip>
            <a:stretch>
              <a:fillRect b="0" l="0" r="0" t="0"/>
            </a:stretch>
          </a:blipFill>
          <a:ln cap="sq" cmpd="sng" w="19050">
            <a:solidFill>
              <a:srgbClr val="000000"/>
            </a:solidFill>
            <a:prstDash val="solid"/>
            <a:miter lim="8000"/>
            <a:headEnd len="sm" w="sm" type="none"/>
            <a:tailEnd len="sm" w="sm" type="none"/>
          </a:ln>
        </p:spPr>
      </p:sp>
      <p:sp>
        <p:nvSpPr>
          <p:cNvPr id="205" name="Google Shape;205;p9"/>
          <p:cNvSpPr/>
          <p:nvPr/>
        </p:nvSpPr>
        <p:spPr>
          <a:xfrm>
            <a:off x="8432175" y="7044591"/>
            <a:ext cx="3600706" cy="2079364"/>
          </a:xfrm>
          <a:custGeom>
            <a:rect b="b" l="l" r="r" t="t"/>
            <a:pathLst>
              <a:path extrusionOk="0" h="2079364" w="3600706">
                <a:moveTo>
                  <a:pt x="0" y="0"/>
                </a:moveTo>
                <a:lnTo>
                  <a:pt x="3600706" y="0"/>
                </a:lnTo>
                <a:lnTo>
                  <a:pt x="3600706" y="2079364"/>
                </a:lnTo>
                <a:lnTo>
                  <a:pt x="0" y="2079364"/>
                </a:lnTo>
                <a:lnTo>
                  <a:pt x="0" y="0"/>
                </a:lnTo>
                <a:close/>
              </a:path>
            </a:pathLst>
          </a:custGeom>
          <a:blipFill rotWithShape="1">
            <a:blip r:embed="rId7">
              <a:alphaModFix/>
            </a:blip>
            <a:stretch>
              <a:fillRect b="0" l="0" r="0" t="0"/>
            </a:stretch>
          </a:blipFill>
          <a:ln cap="sq" cmpd="sng" w="19050">
            <a:solidFill>
              <a:srgbClr val="000000"/>
            </a:solidFill>
            <a:prstDash val="solid"/>
            <a:miter lim="8000"/>
            <a:headEnd len="sm" w="sm" type="none"/>
            <a:tailEnd len="sm" w="sm" type="none"/>
          </a:ln>
        </p:spPr>
      </p:sp>
      <p:sp>
        <p:nvSpPr>
          <p:cNvPr id="206" name="Google Shape;206;p9"/>
          <p:cNvSpPr/>
          <p:nvPr/>
        </p:nvSpPr>
        <p:spPr>
          <a:xfrm>
            <a:off x="12812463" y="7044591"/>
            <a:ext cx="3616159" cy="2053978"/>
          </a:xfrm>
          <a:custGeom>
            <a:rect b="b" l="l" r="r" t="t"/>
            <a:pathLst>
              <a:path extrusionOk="0" h="2053978" w="3616159">
                <a:moveTo>
                  <a:pt x="0" y="0"/>
                </a:moveTo>
                <a:lnTo>
                  <a:pt x="3616159" y="0"/>
                </a:lnTo>
                <a:lnTo>
                  <a:pt x="3616159" y="2053978"/>
                </a:lnTo>
                <a:lnTo>
                  <a:pt x="0" y="2053978"/>
                </a:lnTo>
                <a:lnTo>
                  <a:pt x="0" y="0"/>
                </a:lnTo>
                <a:close/>
              </a:path>
            </a:pathLst>
          </a:custGeom>
          <a:blipFill rotWithShape="1">
            <a:blip r:embed="rId8">
              <a:alphaModFix/>
            </a:blip>
            <a:stretch>
              <a:fillRect b="0" l="0" r="0" t="0"/>
            </a:stretch>
          </a:blipFill>
          <a:ln cap="sq" cmpd="sng" w="19050">
            <a:solidFill>
              <a:srgbClr val="000000"/>
            </a:solidFill>
            <a:prstDash val="solid"/>
            <a:miter lim="8000"/>
            <a:headEnd len="sm" w="sm" type="none"/>
            <a:tailEnd len="sm" w="sm" type="none"/>
          </a:ln>
        </p:spPr>
      </p:sp>
      <p:sp>
        <p:nvSpPr>
          <p:cNvPr id="207" name="Google Shape;207;p9"/>
          <p:cNvSpPr txBox="1"/>
          <p:nvPr/>
        </p:nvSpPr>
        <p:spPr>
          <a:xfrm>
            <a:off x="1714075" y="3475967"/>
            <a:ext cx="5100508" cy="1932461"/>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i="0" lang="en-US" sz="11293" u="none" cap="none" strike="noStrike">
                <a:solidFill>
                  <a:srgbClr val="2254C5"/>
                </a:solidFill>
                <a:latin typeface="Montserrat"/>
                <a:ea typeface="Montserrat"/>
                <a:cs typeface="Montserrat"/>
                <a:sym typeface="Montserrat"/>
              </a:rPr>
              <a:t>Result</a:t>
            </a:r>
            <a:endParaRPr/>
          </a:p>
        </p:txBody>
      </p:sp>
      <p:sp>
        <p:nvSpPr>
          <p:cNvPr id="208" name="Google Shape;208;p9"/>
          <p:cNvSpPr txBox="1"/>
          <p:nvPr/>
        </p:nvSpPr>
        <p:spPr>
          <a:xfrm>
            <a:off x="1714075" y="5534398"/>
            <a:ext cx="6066051" cy="1019175"/>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2999" u="none" cap="none" strike="noStrike">
                <a:solidFill>
                  <a:srgbClr val="2254C5"/>
                </a:solidFill>
                <a:latin typeface="Montserrat"/>
                <a:ea typeface="Montserrat"/>
                <a:cs typeface="Montserrat"/>
                <a:sym typeface="Montserrat"/>
              </a:rPr>
              <a:t>User Interface Design developed</a:t>
            </a:r>
            <a:endParaRPr/>
          </a:p>
        </p:txBody>
      </p:sp>
      <p:sp>
        <p:nvSpPr>
          <p:cNvPr id="209" name="Google Shape;209;p9"/>
          <p:cNvSpPr txBox="1"/>
          <p:nvPr/>
        </p:nvSpPr>
        <p:spPr>
          <a:xfrm>
            <a:off x="10361324" y="3120690"/>
            <a:ext cx="4590155" cy="3067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2254C5"/>
                </a:solidFill>
                <a:latin typeface="Montserrat"/>
                <a:ea typeface="Montserrat"/>
                <a:cs typeface="Montserrat"/>
                <a:sym typeface="Montserrat"/>
              </a:rPr>
              <a:t>UI comparison of the registration page</a:t>
            </a:r>
            <a:endParaRPr/>
          </a:p>
        </p:txBody>
      </p:sp>
      <p:sp>
        <p:nvSpPr>
          <p:cNvPr id="210" name="Google Shape;210;p9"/>
          <p:cNvSpPr txBox="1"/>
          <p:nvPr/>
        </p:nvSpPr>
        <p:spPr>
          <a:xfrm>
            <a:off x="10987595" y="6246869"/>
            <a:ext cx="3337613" cy="3067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2254C5"/>
                </a:solidFill>
                <a:latin typeface="Montserrat"/>
                <a:ea typeface="Montserrat"/>
                <a:cs typeface="Montserrat"/>
                <a:sym typeface="Montserrat"/>
              </a:rPr>
              <a:t>UI comparison of Dashboard</a:t>
            </a:r>
            <a:endParaRPr/>
          </a:p>
        </p:txBody>
      </p:sp>
      <p:sp>
        <p:nvSpPr>
          <p:cNvPr id="211" name="Google Shape;211;p9"/>
          <p:cNvSpPr txBox="1"/>
          <p:nvPr/>
        </p:nvSpPr>
        <p:spPr>
          <a:xfrm>
            <a:off x="10880134" y="9228730"/>
            <a:ext cx="3552535" cy="3067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2254C5"/>
                </a:solidFill>
                <a:latin typeface="Montserrat"/>
                <a:ea typeface="Montserrat"/>
                <a:cs typeface="Montserrat"/>
                <a:sym typeface="Montserrat"/>
              </a:rPr>
              <a:t>UI comparison of Form page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