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86" r:id="rId4"/>
    <p:sldId id="288" r:id="rId5"/>
    <p:sldId id="291" r:id="rId6"/>
    <p:sldId id="303" r:id="rId7"/>
    <p:sldId id="301" r:id="rId8"/>
    <p:sldId id="292" r:id="rId9"/>
    <p:sldId id="304" r:id="rId10"/>
    <p:sldId id="305" r:id="rId11"/>
    <p:sldId id="302" r:id="rId1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D1"/>
    <a:srgbClr val="12429A"/>
    <a:srgbClr val="73CA02"/>
    <a:srgbClr val="12FAF2"/>
    <a:srgbClr val="66FFFF"/>
    <a:srgbClr val="00CC00"/>
    <a:srgbClr val="009900"/>
    <a:srgbClr val="66FFCC"/>
    <a:srgbClr val="920048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1554" y="84"/>
      </p:cViewPr>
      <p:guideLst>
        <p:guide orient="horz" pos="214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049" descr="2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06400"/>
            <a:ext cx="2057400" cy="5721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06400"/>
            <a:ext cx="6052930" cy="5721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2504" cy="4714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412875"/>
            <a:ext cx="4032504" cy="4714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25" descr="2-2副本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863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文本占位符 1027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4714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日期占位符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097"/>
          <p:cNvSpPr>
            <a:spLocks noGrp="1"/>
          </p:cNvSpPr>
          <p:nvPr>
            <p:ph type="ctrTitle"/>
          </p:nvPr>
        </p:nvSpPr>
        <p:spPr>
          <a:xfrm>
            <a:off x="685800" y="2820670"/>
            <a:ext cx="7772400" cy="1470025"/>
          </a:xfrm>
        </p:spPr>
        <p:txBody>
          <a:bodyPr anchor="ctr"/>
          <a:lstStyle/>
          <a:p>
            <a:pPr algn="ctr" defTabSz="914400">
              <a:buSzPct val="100000"/>
            </a:pPr>
            <a:r>
              <a:rPr lang="en-US" sz="6000" kern="1200" baseline="0" dirty="0">
                <a:solidFill>
                  <a:schemeClr val="tx1"/>
                </a:solidFill>
                <a:latin typeface="新蒂黑板报" panose="03000600000000000000" charset="-122"/>
                <a:ea typeface="新蒂黑板报" panose="03000600000000000000" charset="-122"/>
                <a:cs typeface="新蒂黑板报" panose="03000600000000000000" charset="-122"/>
              </a:rPr>
              <a:t>7.26</a:t>
            </a:r>
            <a:br>
              <a:rPr lang="en-US" sz="6000" kern="1200" baseline="0" dirty="0">
                <a:solidFill>
                  <a:schemeClr val="tx1"/>
                </a:solidFill>
                <a:latin typeface="新蒂黑板报" panose="03000600000000000000" charset="-122"/>
                <a:ea typeface="新蒂黑板报" panose="03000600000000000000" charset="-122"/>
                <a:cs typeface="新蒂黑板报" panose="03000600000000000000" charset="-122"/>
              </a:rPr>
            </a:br>
            <a:r>
              <a:rPr lang="zh-CN" sz="6000" kern="1200" baseline="0" dirty="0">
                <a:solidFill>
                  <a:schemeClr val="tx1"/>
                </a:solidFill>
                <a:latin typeface="新蒂黑板报" panose="03000600000000000000" charset="-122"/>
                <a:ea typeface="新蒂黑板报" panose="03000600000000000000" charset="-122"/>
                <a:cs typeface="新蒂黑板报" panose="03000600000000000000" charset="-122"/>
              </a:rPr>
              <a:t>周例会</a:t>
            </a:r>
            <a:endParaRPr lang="zh-CN" sz="6000" kern="1200" baseline="0" dirty="0">
              <a:solidFill>
                <a:schemeClr val="tx1"/>
              </a:solidFill>
              <a:latin typeface="新蒂黑板报" panose="03000600000000000000" charset="-122"/>
              <a:ea typeface="新蒂黑板报" panose="03000600000000000000" charset="-122"/>
              <a:cs typeface="新蒂黑板报" panose="030006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88820" y="1473835"/>
            <a:ext cx="5166995" cy="110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  <a:latin typeface="新蒂黑板报" panose="03000600000000000000" charset="-122"/>
                <a:ea typeface="新蒂黑板报" panose="03000600000000000000" charset="-122"/>
              </a:rPr>
              <a:t>GAVEE</a:t>
            </a:r>
            <a:endParaRPr lang="en-US" altLang="zh-CN" sz="6600" dirty="0">
              <a:solidFill>
                <a:schemeClr val="tx1"/>
              </a:solidFill>
              <a:latin typeface="新蒂黑板报" panose="03000600000000000000" charset="-122"/>
              <a:ea typeface="新蒂黑板报" panose="03000600000000000000" charset="-122"/>
            </a:endParaRPr>
          </a:p>
        </p:txBody>
      </p:sp>
    </p:spTree>
  </p:cSld>
  <p:clrMapOvr>
    <a:masterClrMapping/>
  </p:clrMapOvr>
  <p:transition>
    <p:cover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推广部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珊珊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65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575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下周工作部署</a:t>
                      </a:r>
                      <a:endParaRPr lang="en-US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315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+mn-ea"/>
                          <a:cs typeface="思源黑体 CN Normal" panose="020B0400000000000000" charset="-122"/>
                        </a:rPr>
                        <a:t>1.本周多加了2个新的模式：视频营销，自媒体营销；视频营销主要是抓住热点来蹭热度，获取点击率，提高品牌知名度。自媒体营销审核非常严格，禁广告，所以只适合做一些软广之类的文案。比如：人体工学椅如何安装等等之类的软广。</a:t>
                      </a:r>
                      <a:endParaRPr lang="zh-CN" altLang="en-US" sz="1600">
                        <a:solidFill>
                          <a:srgbClr val="000000"/>
                        </a:solidFill>
                        <a:latin typeface="+mn-ea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+mn-ea"/>
                          <a:cs typeface="思源黑体 CN Normal" panose="020B0400000000000000" charset="-122"/>
                        </a:rPr>
                        <a:t>一如既往的负责站外推广，多去挖掘权重较高的平台来做站外推广，提高品牌的知名度与响誉度！</a:t>
                      </a:r>
                      <a:endParaRPr lang="zh-CN" altLang="en-US" sz="1600">
                        <a:solidFill>
                          <a:srgbClr val="000000"/>
                        </a:solidFill>
                        <a:latin typeface="+mn-ea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</a:tr>
              <a:tr h="10934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+mn-ea"/>
                          <a:cs typeface="思源黑体 CN Normal" panose="020B0400000000000000" charset="-122"/>
                        </a:rPr>
                        <a:t>2.论坛帖子被删记录还有封号也挺严重的，后期我会调整量，还有提高文章质量，优化文章，尝试做一些软广的文案。确保账号的安全性要紧。 </a:t>
                      </a:r>
                      <a:endParaRPr lang="zh-CN" altLang="en-US" sz="1600">
                        <a:solidFill>
                          <a:srgbClr val="000000"/>
                        </a:solidFill>
                        <a:latin typeface="+mn-ea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36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</a:tr>
              <a:tr h="8153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+mn-ea"/>
                          <a:cs typeface="思源黑体 CN Normal" panose="020B0400000000000000" charset="-122"/>
                        </a:rPr>
                        <a:t>3.问答也是，审核严格，特别是搜狗问答，涉及到营销意味的直接删除严重者还封号！所以也要做一些相应的调整，减量，做精。  </a:t>
                      </a:r>
                      <a:endParaRPr lang="zh-CN" altLang="en-US" sz="1600">
                        <a:solidFill>
                          <a:srgbClr val="000000"/>
                        </a:solidFill>
                        <a:latin typeface="+mn-ea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36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</a:tr>
              <a:tr h="10382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+mn-ea"/>
                          <a:cs typeface="思源黑体 CN Normal" panose="020B0400000000000000" charset="-122"/>
                        </a:rPr>
                        <a:t>4.本周做了4个关键字被收录，其中百度2个，搜狗2个（广东办公椅批发厂家、 广东办公家具厂哪个好、广东办公椅批发厂家有哪些呢、人体工学办公椅哪个牌子好） </a:t>
                      </a:r>
                      <a:endParaRPr lang="zh-CN" altLang="en-US" sz="1600">
                        <a:solidFill>
                          <a:srgbClr val="000000"/>
                        </a:solidFill>
                        <a:latin typeface="+mn-ea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36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</a:tr>
              <a:tr h="13271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latin typeface="+mn-ea"/>
                          <a:cs typeface="思源黑体 CN Normal" panose="020B0400000000000000" charset="-122"/>
                        </a:rPr>
                        <a:t>附带任务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+mn-ea"/>
                          <a:cs typeface="思源黑体 CN Normal" panose="020B0400000000000000" charset="-122"/>
                        </a:rPr>
                        <a:t>：搜索哪些关键字可以找到GAVEE官网</a:t>
                      </a:r>
                      <a:endParaRPr lang="zh-CN" altLang="en-US" sz="1600">
                        <a:solidFill>
                          <a:srgbClr val="000000"/>
                        </a:solidFill>
                        <a:latin typeface="+mn-ea"/>
                        <a:cs typeface="思源黑体 CN Normal" panose="020B0400000000000000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+mn-ea"/>
                          <a:cs typeface="思源黑体 CN Normal" panose="020B0400000000000000" charset="-122"/>
                        </a:rPr>
                        <a:t>人体工学办公家具、办公家具职员椅、办公家具电脑椅、办公家具老板椅、办公家具转椅、人体工学电脑椅、办公家具转椅、办公家具网椅、办公家具创意椅 合计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+mn-ea"/>
                          <a:cs typeface="思源黑体 CN Normal" panose="020B0400000000000000" charset="-122"/>
                        </a:rPr>
                        <a:t>9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+mn-ea"/>
                          <a:cs typeface="思源黑体 CN Normal" panose="020B0400000000000000" charset="-122"/>
                        </a:rPr>
                        <a:t>个关键字</a:t>
                      </a:r>
                      <a:endParaRPr lang="zh-CN" altLang="en-US" sz="1600">
                        <a:solidFill>
                          <a:srgbClr val="000000"/>
                        </a:solidFill>
                        <a:latin typeface="+mn-ea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36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客服部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小怡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6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430"/>
                <a:gridCol w="4583430"/>
              </a:tblGrid>
              <a:tr h="11214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8426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1、本周售前整体转化有所改善，并且静默订单也增加了不少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继续保持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</a:tr>
              <a:tr h="8426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2、本周咨询80系列的客户较多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</a:tr>
              <a:tr h="8420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sym typeface="+mn-ea"/>
                        </a:rPr>
                        <a:t>3、客户反馈详情页面的安全性能描述不足，气压棒，底盘防爆等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>
                    <a:solidFill>
                      <a:srgbClr val="FDF3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ctr">
                    <a:solidFill>
                      <a:srgbClr val="FDF3D1"/>
                    </a:solidFill>
                  </a:tcPr>
                </a:tc>
              </a:tr>
              <a:tr h="84264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</a:tr>
              <a:tr h="84264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</a:tr>
              <a:tr h="84264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/>
          <p:nvPr/>
        </p:nvGraphicFramePr>
        <p:xfrm>
          <a:off x="-22860" y="-38100"/>
          <a:ext cx="9166860" cy="617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528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5137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收到客户反馈80靠背后面腰靠断裂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寄出腰靠部件，需要多备些80系列的黑白腰靠</a:t>
                      </a:r>
                      <a:endParaRPr lang="zh-CN" altLang="en-US" sz="16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5137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又收到客户反馈6211腰靠断裂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需要联系厂家寄一些腰靠配件，售后维修使用</a:t>
                      </a:r>
                      <a:endParaRPr lang="zh-CN" altLang="en-US" sz="16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5137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客户确认收货后，安排积分兌产品寄出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运费到付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5137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两个80的靠背腰枕断，黑框绿和黑框灰网返厂维修</a:t>
                      </a:r>
                      <a:endParaRPr lang="zh-CN" altLang="en-US" sz="16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黑框绿网靠背厂家没有维修，联系快递拒收退回厂家</a:t>
                      </a:r>
                      <a:endParaRPr lang="zh-CN" altLang="en-US" sz="16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513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Q6靠背后仰锁不住，发送线控调节视频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经过调节没有用，联系客户寄回维修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5137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Q6灰白框龙纹网发黄脏了，客户要换成黑色网布</a:t>
                      </a:r>
                      <a:endParaRPr lang="zh-CN" altLang="en-US" sz="16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2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给到客户588元网布成本价，跟进中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5137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G12后仰异响和底座问题返厂6件和5只升降问题的扶手，运费到付</a:t>
                      </a:r>
                      <a:endParaRPr lang="zh-CN" altLang="en-US" sz="16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2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待厂家修好寄回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51371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下周售后工作安排</a:t>
                      </a:r>
                      <a:endParaRPr lang="en-US" altLang="en-US" sz="24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>
                    <a:solidFill>
                      <a:srgbClr val="FFC000"/>
                    </a:solidFill>
                  </a:tcPr>
                </a:tc>
                <a:tc hMerge="1">
                  <a:tcPr marL="12700" marR="12700" marT="12700" vert="horz" anchor="ctr">
                    <a:solidFill>
                      <a:srgbClr val="FFC000"/>
                    </a:solidFill>
                  </a:tcPr>
                </a:tc>
              </a:tr>
              <a:tr h="5137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2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跟进上周未完结的售后问题及退货物流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2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3、安排好评返现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5137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2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2、安排积分兌换产品寄出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2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4.跟进返厂维修的G12和80靠背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5137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2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3、安排好评返现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20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4、遇到售后问题积极处理解决好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-16510" y="6140450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客服部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小婷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设计部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小潘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下周工作部署</a:t>
                      </a:r>
                      <a:endParaRPr lang="en-US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0293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/1、8622 安装视频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/1、短视频制作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</a:tr>
              <a:tr h="10293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/2、R3 安装视频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/2、8933 主图视频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</a:tr>
              <a:tr h="10293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/3、视频整理上传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2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/3、</a:t>
                      </a:r>
                      <a:endParaRPr lang="en-US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</a:tr>
              <a:tr h="102933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</a:tr>
              <a:tr h="1029335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运营部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刘斌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7495" cy="6214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3200"/>
                <a:gridCol w="5154295"/>
              </a:tblGrid>
              <a:tr h="9499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9505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小健对我们进行了公司企业文化，公司架构，规章制度，还有产品的培训。</a:t>
                      </a:r>
                      <a:endParaRPr lang="zh-CN" altLang="en-US" sz="1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下周对补单计划的实时调整，跟进企业店的一切数据变化。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anchor="ctr" anchorCtr="0"/>
                </a:tc>
              </a:tr>
              <a:tr h="9499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参观展厅进行产品的详细介绍，对</a:t>
                      </a:r>
                      <a:r>
                        <a:rPr lang="en-US" altLang="zh-CN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M6</a:t>
                      </a:r>
                      <a:r>
                        <a:rPr lang="zh-CN" altLang="en-US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产品进行标题关键词优化，直通车优化，暂停钻展。</a:t>
                      </a:r>
                      <a:endParaRPr lang="zh-CN" altLang="en-US" sz="1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800" dirty="0"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14630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修改</a:t>
                      </a:r>
                      <a:r>
                        <a:rPr lang="en-US" altLang="zh-CN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M6</a:t>
                      </a:r>
                      <a:r>
                        <a:rPr lang="zh-CN" altLang="en-US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主图，直通车测图。测试三天。优化直通车之后每日花费大约</a:t>
                      </a:r>
                      <a:r>
                        <a:rPr lang="en-US" altLang="zh-CN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200</a:t>
                      </a:r>
                      <a:r>
                        <a:rPr lang="zh-CN" altLang="en-US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，展现量平均</a:t>
                      </a:r>
                      <a:r>
                        <a:rPr lang="en-US" altLang="zh-CN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20000.24.25.26</a:t>
                      </a:r>
                      <a:r>
                        <a:rPr lang="zh-CN" altLang="en-US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三天每日真实成交一单。点击率，点击量，各项数据均是稳步上升。</a:t>
                      </a:r>
                      <a:endParaRPr lang="zh-CN" altLang="en-US" sz="1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9505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制作补单一周计划，已交阿谭配合执行。从今日起开始打标补单。</a:t>
                      </a:r>
                      <a:endParaRPr lang="zh-CN" altLang="en-US" sz="1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94996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企业店流量数据从每日</a:t>
                      </a:r>
                      <a:r>
                        <a:rPr lang="en-US" altLang="zh-CN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30</a:t>
                      </a:r>
                      <a:r>
                        <a:rPr lang="zh-CN" altLang="en-US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左右浏览量上升为</a:t>
                      </a:r>
                      <a:r>
                        <a:rPr lang="en-US" altLang="zh-CN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110</a:t>
                      </a:r>
                      <a:r>
                        <a:rPr lang="zh-CN" altLang="en-US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人左右，逐步上升阶段。</a:t>
                      </a:r>
                      <a:endParaRPr lang="zh-CN" altLang="en-US" sz="1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7005" y="3758565"/>
            <a:ext cx="5166995" cy="20434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005" y="1917065"/>
            <a:ext cx="5166995" cy="1777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运营部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阿谭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8826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8826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sym typeface="+mn-ea"/>
                        </a:rPr>
                        <a:t>1.</a:t>
                      </a:r>
                      <a:r>
                        <a:rPr lang="zh-CN" altLang="en-US" sz="2800" dirty="0">
                          <a:sym typeface="+mn-ea"/>
                        </a:rPr>
                        <a:t>熟悉</a:t>
                      </a:r>
                      <a:r>
                        <a:rPr lang="en-US" altLang="zh-CN" sz="2800" dirty="0">
                          <a:sym typeface="+mn-ea"/>
                        </a:rPr>
                        <a:t>1688</a:t>
                      </a:r>
                      <a:r>
                        <a:rPr lang="zh-CN" altLang="en-US" sz="2800" dirty="0">
                          <a:sym typeface="+mn-ea"/>
                        </a:rPr>
                        <a:t>规则</a:t>
                      </a:r>
                      <a:r>
                        <a:rPr lang="en-US" altLang="zh-CN" sz="2800" dirty="0">
                          <a:sym typeface="+mn-ea"/>
                        </a:rPr>
                        <a:t>/</a:t>
                      </a:r>
                      <a:r>
                        <a:rPr lang="zh-CN" altLang="en-US" sz="2800" dirty="0">
                          <a:sym typeface="+mn-ea"/>
                        </a:rPr>
                        <a:t>后台</a:t>
                      </a:r>
                      <a:endParaRPr lang="zh-CN" altLang="en-US" sz="2800" dirty="0"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1688</a:t>
                      </a: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学习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anchor="b"/>
                </a:tc>
              </a:tr>
              <a:tr h="8826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/>
                        <a:t>2.</a:t>
                      </a:r>
                      <a:r>
                        <a:rPr lang="zh-CN" altLang="en-US" sz="2800" dirty="0"/>
                        <a:t>协助天猫 淘宝补单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2800" dirty="0"/>
                    </a:p>
                  </a:txBody>
                  <a:tcPr anchor="ctr"/>
                </a:tc>
              </a:tr>
              <a:tr h="8826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 anchorCtr="0"/>
                </a:tc>
              </a:tr>
              <a:tr h="8826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  <a:tr h="882650"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</a:tr>
              <a:tr h="88265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运营部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小健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8808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9118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263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本周主要开展了新人相关企业文化的讲解，然后在操作京东的</a:t>
                      </a:r>
                      <a:r>
                        <a:rPr lang="en-US" altLang="zh-CN" sz="2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8216</a:t>
                      </a:r>
                      <a:r>
                        <a:rPr lang="zh-CN" altLang="en-US" sz="2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基础补单</a:t>
                      </a:r>
                      <a:r>
                        <a:rPr lang="zh-CN" altLang="en-US" sz="2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晒图工作</a:t>
                      </a: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下周继续</a:t>
                      </a: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操作</a:t>
                      </a:r>
                      <a:r>
                        <a:rPr lang="en-US" altLang="zh-CN" sz="2800" dirty="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8216</a:t>
                      </a: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的基础晒图的补充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anchor="ctr" anchorCtr="0"/>
                </a:tc>
              </a:tr>
              <a:tr h="263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没有什么问题，就是小程序</a:t>
                      </a:r>
                      <a:r>
                        <a:rPr lang="zh-CN" altLang="en-US" sz="2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成交好像并未增长搜索流量，后续再观察</a:t>
                      </a: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800" dirty="0"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运营部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小芳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8655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8648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1.</a:t>
                      </a:r>
                      <a:r>
                        <a:rPr lang="zh-CN" altLang="en-US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本周了解公司文化及公司的发展史</a:t>
                      </a:r>
                      <a:endParaRPr lang="zh-CN" altLang="en-US" sz="20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zh-CN" altLang="en-US" sz="2400" dirty="0"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  <a:sym typeface="+mn-ea"/>
                      </a:endParaRPr>
                    </a:p>
                    <a:p>
                      <a:pPr algn="ctr" fontAlgn="ctr">
                        <a:buNone/>
                      </a:pPr>
                      <a:endParaRPr lang="zh-CN" altLang="en-US" sz="2400" dirty="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anchor="ctr" anchorCtr="0"/>
                </a:tc>
              </a:tr>
              <a:tr h="13277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2.</a:t>
                      </a:r>
                      <a:r>
                        <a:rPr lang="zh-CN" altLang="en-US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本周熟悉公司产品，开始自己去了解时严重分不清产品区别，后经客服主管小怡介绍后慢慢才学会产品区分及产品的功能</a:t>
                      </a:r>
                      <a:endParaRPr lang="zh-CN" altLang="en-US" sz="20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sym typeface="+mn-ea"/>
                        </a:rPr>
                        <a:t>争取在下周能够熟记公司产品，看到一款产品能够第一时间知道其型号及功能，</a:t>
                      </a:r>
                      <a:r>
                        <a:rPr lang="zh-CN" altLang="en-US" sz="2000" dirty="0"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  <a:sym typeface="+mn-ea"/>
                        </a:rPr>
                        <a:t>其余时间听从安排</a:t>
                      </a:r>
                      <a:endParaRPr lang="zh-CN" altLang="en-US" sz="2000" dirty="0"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  <a:sym typeface="+mn-ea"/>
                      </a:endParaRPr>
                    </a:p>
                  </a:txBody>
                  <a:tcPr anchor="ctr"/>
                </a:tc>
              </a:tr>
              <a:tr h="11423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3.</a:t>
                      </a:r>
                      <a:r>
                        <a:rPr lang="zh-CN" altLang="en-US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后面开始慢慢了解天猫后台，慢慢统计一些简单的数据等等</a:t>
                      </a: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14509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本周遇到的问题：对公司的产品认知还不够全面，看到一个产品不能及时的说出产品型号（希望能有个产品介绍书）</a:t>
                      </a: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524510">
                <a:tc>
                  <a:txBody>
                    <a:bodyPr/>
                    <a:lstStyle/>
                    <a:p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运营部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zh-CN" sz="2400">
                <a:latin typeface="思源黑体 CN Bold" panose="020B0800000000000000" charset="-122"/>
                <a:ea typeface="思源黑体 CN Bold" panose="020B0800000000000000" charset="-122"/>
              </a:rPr>
              <a:t>小焦</a:t>
            </a:r>
            <a:endParaRPr lang="zh-CN" altLang="zh-CN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熟悉产品 了解公司企业文化 规章制度和组织构架</a:t>
                      </a:r>
                      <a:endParaRPr lang="zh-CN" altLang="en-US" sz="1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zh-CN" altLang="en-US" sz="2800" dirty="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anchor="ctr" anchorCtr="0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完成日常工作安排 </a:t>
                      </a:r>
                      <a:endParaRPr lang="zh-CN" altLang="en-US" sz="1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800" dirty="0"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城市剪影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4"/>
      </a:accent5>
      <a:accent6>
        <a:srgbClr val="E5895B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1714</Words>
  <Application>WPS 演示</Application>
  <PresentationFormat>全屏显示(4:3)</PresentationFormat>
  <Paragraphs>195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新蒂黑板报</vt:lpstr>
      <vt:lpstr>汉仪中圆简</vt:lpstr>
      <vt:lpstr>思源黑体 CN Bold</vt:lpstr>
      <vt:lpstr>思源黑体 CN Normal</vt:lpstr>
      <vt:lpstr>微软雅黑</vt:lpstr>
      <vt:lpstr>Arial Unicode MS</vt:lpstr>
      <vt:lpstr>Calibri</vt:lpstr>
      <vt:lpstr>城市剪影</vt:lpstr>
      <vt:lpstr>6.21 周例会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5.31 周例会</dc:title>
  <dc:creator>0</dc:creator>
  <cp:lastModifiedBy>J</cp:lastModifiedBy>
  <cp:revision>25</cp:revision>
  <dcterms:created xsi:type="dcterms:W3CDTF">2010-08-17T17:40:00Z</dcterms:created>
  <dcterms:modified xsi:type="dcterms:W3CDTF">2019-07-26T07:55:51Z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