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3"/>
    <p:sldId id="318" r:id="rId4"/>
    <p:sldId id="286" r:id="rId5"/>
    <p:sldId id="288" r:id="rId6"/>
    <p:sldId id="317" r:id="rId7"/>
    <p:sldId id="316" r:id="rId8"/>
    <p:sldId id="305" r:id="rId9"/>
    <p:sldId id="292" r:id="rId10"/>
    <p:sldId id="308" r:id="rId11"/>
    <p:sldId id="309" r:id="rId12"/>
    <p:sldId id="307" r:id="rId13"/>
    <p:sldId id="320" r:id="rId14"/>
    <p:sldId id="330" r:id="rId15"/>
    <p:sldId id="319" r:id="rId16"/>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429A"/>
    <a:srgbClr val="73CA02"/>
    <a:srgbClr val="12FAF2"/>
    <a:srgbClr val="66FFFF"/>
    <a:srgbClr val="00CC00"/>
    <a:srgbClr val="009900"/>
    <a:srgbClr val="66FFCC"/>
    <a:srgbClr val="920048"/>
    <a:srgbClr val="FFFFCC"/>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5" d="100"/>
          <a:sy n="85" d="100"/>
        </p:scale>
        <p:origin x="1554" y="84"/>
      </p:cViewPr>
      <p:guideLst>
        <p:guide orient="horz" pos="2144"/>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spTree>
      <p:nvGrpSpPr>
        <p:cNvPr id="1" name=""/>
        <p:cNvGrpSpPr/>
        <p:nvPr/>
      </p:nvGrpSpPr>
      <p:grpSpPr>
        <a:xfrm>
          <a:off x="0" y="0"/>
          <a:ext cx="0" cy="0"/>
          <a:chOff x="0" y="0"/>
          <a:chExt cx="0" cy="0"/>
        </a:xfrm>
      </p:grpSpPr>
      <p:pic>
        <p:nvPicPr>
          <p:cNvPr id="2050" name="图片 2049" descr="2副本"/>
          <p:cNvPicPr>
            <a:picLocks noChangeAspect="1"/>
          </p:cNvPicPr>
          <p:nvPr/>
        </p:nvPicPr>
        <p:blipFill>
          <a:blip r:embed="rId2"/>
          <a:stretch>
            <a:fillRect/>
          </a:stretch>
        </p:blipFill>
        <p:spPr>
          <a:xfrm>
            <a:off x="0" y="0"/>
            <a:ext cx="9144000" cy="6858000"/>
          </a:xfrm>
          <a:prstGeom prst="rect">
            <a:avLst/>
          </a:prstGeom>
          <a:noFill/>
          <a:ln w="9525">
            <a:noFill/>
          </a:ln>
        </p:spPr>
      </p:pic>
      <p:sp>
        <p:nvSpPr>
          <p:cNvPr id="2051" name="标题 2050"/>
          <p:cNvSpPr>
            <a:spLocks noGrp="1"/>
          </p:cNvSpPr>
          <p:nvPr>
            <p:ph type="ctrTitle"/>
          </p:nvPr>
        </p:nvSpPr>
        <p:spPr>
          <a:xfrm>
            <a:off x="685800" y="2130425"/>
            <a:ext cx="7772400" cy="1470025"/>
          </a:xfrm>
          <a:prstGeom prst="rect">
            <a:avLst/>
          </a:prstGeom>
          <a:noFill/>
          <a:ln w="9525">
            <a:noFill/>
          </a:ln>
        </p:spPr>
        <p:txBody>
          <a:bodyPr anchor="ctr"/>
          <a:lstStyle>
            <a:lvl1pPr lvl="0">
              <a:defRPr/>
            </a:lvl1pPr>
          </a:lstStyle>
          <a:p>
            <a:pPr lvl="0"/>
            <a:r>
              <a:rPr lang="zh-CN" altLang="en-US"/>
              <a:t>单击此处编辑母版标题样式</a:t>
            </a:r>
            <a:endParaRPr lang="zh-CN" altLang="en-US"/>
          </a:p>
        </p:txBody>
      </p:sp>
      <p:sp>
        <p:nvSpPr>
          <p:cNvPr id="2052" name="副标题 2051"/>
          <p:cNvSpPr>
            <a:spLocks noGrp="1"/>
          </p:cNvSpPr>
          <p:nvPr>
            <p:ph type="subTitle" idx="1"/>
          </p:nvPr>
        </p:nvSpPr>
        <p:spPr>
          <a:xfrm>
            <a:off x="1371600" y="3886200"/>
            <a:ext cx="6400800" cy="1752600"/>
          </a:xfrm>
          <a:prstGeom prst="rect">
            <a:avLst/>
          </a:prstGeom>
          <a:noFill/>
          <a:ln w="9525">
            <a:noFill/>
          </a:ln>
        </p:spPr>
        <p:txBody>
          <a:bodyPr anchor="t"/>
          <a:lstStyle>
            <a:lvl1pPr marL="0" lvl="0" indent="0" algn="l">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lvl="0"/>
            <a:r>
              <a:rPr lang="zh-CN" altLang="en-US"/>
              <a:t>单击此处编辑母版副标题样式</a:t>
            </a:r>
            <a:endParaRPr lang="zh-CN" altLang="en-US"/>
          </a:p>
        </p:txBody>
      </p:sp>
      <p:sp>
        <p:nvSpPr>
          <p:cNvPr id="2053" name="日期占位符 2052"/>
          <p:cNvSpPr>
            <a:spLocks noGrp="1"/>
          </p:cNvSpPr>
          <p:nvPr>
            <p:ph type="dt" sz="half" idx="2"/>
          </p:nvPr>
        </p:nvSpPr>
        <p:spPr>
          <a:xfrm>
            <a:off x="457200" y="6245225"/>
            <a:ext cx="2133600" cy="476250"/>
          </a:xfrm>
          <a:prstGeom prst="rect">
            <a:avLst/>
          </a:prstGeom>
          <a:noFill/>
          <a:ln w="9525">
            <a:noFill/>
          </a:ln>
        </p:spPr>
        <p:txBody>
          <a:bodyPr anchor="t"/>
          <a:lstStyle>
            <a:lvl1pPr>
              <a:defRPr sz="1400"/>
            </a:lvl1pPr>
          </a:lstStyle>
          <a:p>
            <a:endParaRPr lang="zh-CN" altLang="en-US" dirty="0">
              <a:latin typeface="Arial" panose="020B0604020202020204" pitchFamily="34" charset="0"/>
            </a:endParaRPr>
          </a:p>
        </p:txBody>
      </p:sp>
      <p:sp>
        <p:nvSpPr>
          <p:cNvPr id="2054" name="页脚占位符 2053"/>
          <p:cNvSpPr>
            <a:spLocks noGrp="1"/>
          </p:cNvSpPr>
          <p:nvPr>
            <p:ph type="ftr" sz="quarter" idx="3"/>
          </p:nvPr>
        </p:nvSpPr>
        <p:spPr>
          <a:xfrm>
            <a:off x="3124200" y="6245225"/>
            <a:ext cx="2895600" cy="476250"/>
          </a:xfrm>
          <a:prstGeom prst="rect">
            <a:avLst/>
          </a:prstGeom>
          <a:noFill/>
          <a:ln w="9525">
            <a:noFill/>
          </a:ln>
        </p:spPr>
        <p:txBody>
          <a:bodyPr anchor="t"/>
          <a:lstStyle>
            <a:lvl1pPr algn="ctr">
              <a:defRPr sz="1400"/>
            </a:lvl1pPr>
          </a:lstStyle>
          <a:p>
            <a:endParaRPr lang="zh-CN" altLang="en-US" dirty="0">
              <a:latin typeface="Arial" panose="020B0604020202020204" pitchFamily="34" charset="0"/>
            </a:endParaRPr>
          </a:p>
        </p:txBody>
      </p:sp>
      <p:sp>
        <p:nvSpPr>
          <p:cNvPr id="2055" name="灯片编号占位符 2054"/>
          <p:cNvSpPr>
            <a:spLocks noGrp="1"/>
          </p:cNvSpPr>
          <p:nvPr>
            <p:ph type="sldNum" sz="quarter" idx="4"/>
          </p:nvPr>
        </p:nvSpPr>
        <p:spPr>
          <a:xfrm>
            <a:off x="6553200" y="6245225"/>
            <a:ext cx="2133600" cy="476250"/>
          </a:xfrm>
          <a:prstGeom prst="rect">
            <a:avLst/>
          </a:prstGeom>
          <a:noFill/>
          <a:ln w="9525">
            <a:noFill/>
          </a:ln>
        </p:spPr>
        <p:txBody>
          <a:bodyPr anchor="t"/>
          <a:lstStyle>
            <a:lvl1pPr algn="r">
              <a:defRPr sz="1400"/>
            </a:lvl1pPr>
          </a:lstStyle>
          <a:p>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06400"/>
            <a:ext cx="2057400" cy="572135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406400"/>
            <a:ext cx="6052930" cy="572135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412875"/>
            <a:ext cx="4032504" cy="471487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54296" y="1412875"/>
            <a:ext cx="4032504" cy="471487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90081" y="2665379"/>
            <a:ext cx="3655181"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pic>
        <p:nvPicPr>
          <p:cNvPr id="1026" name="图片 1025" descr="2-2副本"/>
          <p:cNvPicPr>
            <a:picLocks noChangeAspect="1"/>
          </p:cNvPicPr>
          <p:nvPr/>
        </p:nvPicPr>
        <p:blipFill>
          <a:blip r:embed="rId12"/>
          <a:stretch>
            <a:fillRect/>
          </a:stretch>
        </p:blipFill>
        <p:spPr>
          <a:xfrm>
            <a:off x="0" y="0"/>
            <a:ext cx="9144000" cy="6858000"/>
          </a:xfrm>
          <a:prstGeom prst="rect">
            <a:avLst/>
          </a:prstGeom>
          <a:noFill/>
          <a:ln w="9525">
            <a:noFill/>
          </a:ln>
        </p:spPr>
      </p:pic>
      <p:sp>
        <p:nvSpPr>
          <p:cNvPr id="1027" name="标题 1026"/>
          <p:cNvSpPr>
            <a:spLocks noGrp="1"/>
          </p:cNvSpPr>
          <p:nvPr>
            <p:ph type="title"/>
          </p:nvPr>
        </p:nvSpPr>
        <p:spPr>
          <a:xfrm>
            <a:off x="457200" y="406400"/>
            <a:ext cx="8229600" cy="863600"/>
          </a:xfrm>
          <a:prstGeom prst="rect">
            <a:avLst/>
          </a:prstGeom>
          <a:noFill/>
          <a:ln w="9525">
            <a:noFill/>
          </a:ln>
        </p:spPr>
        <p:txBody>
          <a:bodyPr anchor="ctr"/>
          <a:lstStyle/>
          <a:p>
            <a:pPr lvl="0"/>
            <a:r>
              <a:rPr lang="zh-CN" altLang="en-US"/>
              <a:t>单击此处编辑母版标题样式</a:t>
            </a:r>
            <a:endParaRPr lang="zh-CN" altLang="en-US"/>
          </a:p>
        </p:txBody>
      </p:sp>
      <p:sp>
        <p:nvSpPr>
          <p:cNvPr id="1028" name="文本占位符 1027"/>
          <p:cNvSpPr>
            <a:spLocks noGrp="1"/>
          </p:cNvSpPr>
          <p:nvPr>
            <p:ph type="body" idx="1"/>
          </p:nvPr>
        </p:nvSpPr>
        <p:spPr>
          <a:xfrm>
            <a:off x="457200" y="1412875"/>
            <a:ext cx="8229600" cy="4714875"/>
          </a:xfrm>
          <a:prstGeom prst="rect">
            <a:avLst/>
          </a:prstGeom>
          <a:noFill/>
          <a:ln w="9525">
            <a:noFill/>
          </a:ln>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9" name="日期占位符 1028"/>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30" name="页脚占位符 1029"/>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1" name="灯片编号占位符 1030"/>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914400" eaLnBrk="1" fontAlgn="base" latinLnBrk="0" hangingPunct="1">
        <a:lnSpc>
          <a:spcPct val="100000"/>
        </a:lnSpc>
        <a:spcBef>
          <a:spcPct val="0"/>
        </a:spcBef>
        <a:spcAft>
          <a:spcPct val="0"/>
        </a:spcAft>
        <a:buNone/>
        <a:defRPr sz="36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18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标题 4097"/>
          <p:cNvSpPr>
            <a:spLocks noGrp="1"/>
          </p:cNvSpPr>
          <p:nvPr>
            <p:ph type="ctrTitle"/>
          </p:nvPr>
        </p:nvSpPr>
        <p:spPr>
          <a:xfrm>
            <a:off x="685800" y="2820670"/>
            <a:ext cx="7772400" cy="1470025"/>
          </a:xfrm>
        </p:spPr>
        <p:txBody>
          <a:bodyPr anchor="ctr"/>
          <a:lstStyle/>
          <a:p>
            <a:pPr algn="ctr" defTabSz="914400">
              <a:buSzPct val="100000"/>
            </a:pPr>
            <a:r>
              <a:rPr lang="en-US" sz="6000" kern="1200" baseline="0" dirty="0">
                <a:solidFill>
                  <a:schemeClr val="tx1"/>
                </a:solidFill>
                <a:latin typeface="新蒂黑板报" panose="03000600000000000000" charset="-122"/>
                <a:ea typeface="新蒂黑板报" panose="03000600000000000000" charset="-122"/>
                <a:cs typeface="新蒂黑板报" panose="03000600000000000000" charset="-122"/>
              </a:rPr>
              <a:t>8.16</a:t>
            </a:r>
            <a:br>
              <a:rPr lang="en-US" sz="6000" kern="1200" baseline="0" dirty="0">
                <a:solidFill>
                  <a:schemeClr val="tx1"/>
                </a:solidFill>
                <a:latin typeface="新蒂黑板报" panose="03000600000000000000" charset="-122"/>
                <a:ea typeface="新蒂黑板报" panose="03000600000000000000" charset="-122"/>
                <a:cs typeface="新蒂黑板报" panose="03000600000000000000" charset="-122"/>
              </a:rPr>
            </a:br>
            <a:r>
              <a:rPr lang="zh-CN" sz="6000" kern="1200" baseline="0" dirty="0">
                <a:solidFill>
                  <a:schemeClr val="tx1"/>
                </a:solidFill>
                <a:latin typeface="新蒂黑板报" panose="03000600000000000000" charset="-122"/>
                <a:ea typeface="新蒂黑板报" panose="03000600000000000000" charset="-122"/>
                <a:cs typeface="新蒂黑板报" panose="03000600000000000000" charset="-122"/>
              </a:rPr>
              <a:t>周例会</a:t>
            </a:r>
            <a:endParaRPr lang="zh-CN" sz="6000" kern="1200" baseline="0" dirty="0">
              <a:solidFill>
                <a:schemeClr val="tx1"/>
              </a:solidFill>
              <a:latin typeface="新蒂黑板报" panose="03000600000000000000" charset="-122"/>
              <a:ea typeface="新蒂黑板报" panose="03000600000000000000" charset="-122"/>
              <a:cs typeface="新蒂黑板报" panose="03000600000000000000" charset="-122"/>
            </a:endParaRPr>
          </a:p>
        </p:txBody>
      </p:sp>
      <p:sp>
        <p:nvSpPr>
          <p:cNvPr id="2" name="文本框 1"/>
          <p:cNvSpPr txBox="1"/>
          <p:nvPr/>
        </p:nvSpPr>
        <p:spPr>
          <a:xfrm>
            <a:off x="1988820" y="1473835"/>
            <a:ext cx="5166995" cy="1106805"/>
          </a:xfrm>
          <a:prstGeom prst="rect">
            <a:avLst/>
          </a:prstGeom>
          <a:noFill/>
          <a:extLst>
            <a:ext uri="{909E8E84-426E-40DD-AFC4-6F175D3DCCD1}">
              <a14:hiddenFill xmlns:a14="http://schemas.microsoft.com/office/drawing/2010/main">
                <a:solidFill>
                  <a:schemeClr val="bg1"/>
                </a:solidFill>
              </a14:hiddenFill>
            </a:ext>
          </a:extLst>
        </p:spPr>
        <p:txBody>
          <a:bodyPr wrap="square" rtlCol="0">
            <a:spAutoFit/>
          </a:bodyPr>
          <a:lstStyle/>
          <a:p>
            <a:pPr algn="ctr"/>
            <a:r>
              <a:rPr lang="en-US" altLang="zh-CN" sz="6600" dirty="0">
                <a:solidFill>
                  <a:schemeClr val="tx1"/>
                </a:solidFill>
                <a:latin typeface="新蒂黑板报" panose="03000600000000000000" charset="-122"/>
                <a:ea typeface="新蒂黑板报" panose="03000600000000000000" charset="-122"/>
              </a:rPr>
              <a:t>GAVEE</a:t>
            </a:r>
            <a:endParaRPr lang="en-US" altLang="zh-CN" sz="6600" dirty="0">
              <a:solidFill>
                <a:schemeClr val="tx1"/>
              </a:solidFill>
              <a:latin typeface="新蒂黑板报" panose="03000600000000000000" charset="-122"/>
              <a:ea typeface="新蒂黑板报" panose="03000600000000000000" charset="-122"/>
            </a:endParaRPr>
          </a:p>
        </p:txBody>
      </p:sp>
    </p:spTree>
  </p:cSld>
  <p:clrMapOvr>
    <a:masterClrMapping/>
  </p:clrMapOvr>
  <p:transition>
    <p:cover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2225" y="6138545"/>
            <a:ext cx="9177020" cy="706755"/>
          </a:xfrm>
          <a:prstGeom prst="rect">
            <a:avLst/>
          </a:prstGeom>
          <a:gradFill>
            <a:gsLst>
              <a:gs pos="0">
                <a:schemeClr val="accent1">
                  <a:lumMod val="5000"/>
                  <a:lumOff val="95000"/>
                </a:schemeClr>
              </a:gs>
              <a:gs pos="45000">
                <a:schemeClr val="accent2">
                  <a:lumMod val="40000"/>
                  <a:lumOff val="60000"/>
                </a:schemeClr>
              </a:gs>
              <a:gs pos="83000">
                <a:schemeClr val="accent2">
                  <a:lumMod val="60000"/>
                  <a:lumOff val="40000"/>
                </a:schemeClr>
              </a:gs>
              <a:gs pos="100000">
                <a:schemeClr val="accent2">
                  <a:lumMod val="75000"/>
                  <a:alpha val="58000"/>
                </a:schemeClr>
              </a:gs>
            </a:gsLst>
            <a:lin ang="17940000" scaled="0"/>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280000" scaled="0"/>
            </a:gradFill>
          </a:ln>
        </p:spPr>
        <p:txBody>
          <a:bodyPr wrap="square" rtlCol="0">
            <a:spAutoFit/>
          </a:bodyPr>
          <a:lstStyle/>
          <a:p>
            <a:pPr algn="ctr"/>
            <a:r>
              <a:rPr lang="zh-CN" altLang="en-US" sz="4000">
                <a:latin typeface="汉仪中圆简" panose="02010609000101010101" charset="-122"/>
                <a:ea typeface="汉仪中圆简" panose="02010609000101010101" charset="-122"/>
              </a:rPr>
              <a:t>运营部</a:t>
            </a:r>
            <a:endParaRPr lang="zh-CN" altLang="en-US" sz="4000">
              <a:latin typeface="汉仪中圆简" panose="02010609000101010101" charset="-122"/>
              <a:ea typeface="汉仪中圆简" panose="02010609000101010101" charset="-122"/>
            </a:endParaRPr>
          </a:p>
        </p:txBody>
      </p:sp>
      <p:sp>
        <p:nvSpPr>
          <p:cNvPr id="5" name="文本框 4"/>
          <p:cNvSpPr txBox="1"/>
          <p:nvPr/>
        </p:nvSpPr>
        <p:spPr>
          <a:xfrm>
            <a:off x="8357870" y="6384925"/>
            <a:ext cx="792480" cy="460375"/>
          </a:xfrm>
          <a:prstGeom prst="rect">
            <a:avLst/>
          </a:prstGeom>
          <a:noFill/>
        </p:spPr>
        <p:txBody>
          <a:bodyPr wrap="none" rtlCol="0">
            <a:spAutoFit/>
          </a:bodyPr>
          <a:lstStyle/>
          <a:p>
            <a:pPr algn="r"/>
            <a:r>
              <a:rPr lang="zh-CN" altLang="zh-CN" sz="2400">
                <a:latin typeface="思源黑体 CN Bold" panose="020B0800000000000000" charset="-122"/>
                <a:ea typeface="思源黑体 CN Bold" panose="020B0800000000000000" charset="-122"/>
              </a:rPr>
              <a:t>小焦</a:t>
            </a:r>
            <a:endParaRPr lang="zh-CN" altLang="zh-CN" sz="2400">
              <a:latin typeface="思源黑体 CN Bold" panose="020B0800000000000000" charset="-122"/>
              <a:ea typeface="思源黑体 CN Bold" panose="020B0800000000000000" charset="-122"/>
            </a:endParaRPr>
          </a:p>
        </p:txBody>
      </p:sp>
      <p:graphicFrame>
        <p:nvGraphicFramePr>
          <p:cNvPr id="3" name="表格 2"/>
          <p:cNvGraphicFramePr/>
          <p:nvPr/>
        </p:nvGraphicFramePr>
        <p:xfrm>
          <a:off x="-22860" y="-38100"/>
          <a:ext cx="9166860" cy="6176010"/>
        </p:xfrm>
        <a:graphic>
          <a:graphicData uri="http://schemas.openxmlformats.org/drawingml/2006/table">
            <a:tbl>
              <a:tblPr firstRow="1" bandRow="1">
                <a:tableStyleId>{5C22544A-7EE6-4342-B048-85BDC9FD1C3A}</a:tableStyleId>
              </a:tblPr>
              <a:tblGrid>
                <a:gridCol w="4594860"/>
                <a:gridCol w="4572000"/>
              </a:tblGrid>
              <a:tr h="1029335">
                <a:tc>
                  <a:txBody>
                    <a:bodyPr/>
                    <a:lstStyle/>
                    <a:p>
                      <a:pPr algn="ctr">
                        <a:buNone/>
                      </a:pPr>
                      <a:r>
                        <a:rPr lang="zh-CN" altLang="zh-CN" sz="2800" dirty="0">
                          <a:solidFill>
                            <a:srgbClr val="000000"/>
                          </a:solidFill>
                          <a:latin typeface="思源黑体 CN Bold" panose="020B0800000000000000" charset="-122"/>
                          <a:ea typeface="思源黑体 CN Bold" panose="020B0800000000000000" charset="-122"/>
                        </a:rPr>
                        <a:t>本周工作详情及问题</a:t>
                      </a:r>
                      <a:endParaRPr lang="zh-CN" altLang="en-US" sz="2800" dirty="0">
                        <a:solidFill>
                          <a:srgbClr val="000000"/>
                        </a:solidFill>
                        <a:latin typeface="思源黑体 CN Bold" panose="020B0800000000000000" charset="-122"/>
                        <a:ea typeface="思源黑体 CN Bold" panose="020B0800000000000000" charset="-122"/>
                      </a:endParaRPr>
                    </a:p>
                  </a:txBody>
                  <a:tcPr marL="12700" marR="12700" marT="12700" anchor="ctr"/>
                </a:tc>
                <a:tc>
                  <a:txBody>
                    <a:bodyPr/>
                    <a:lstStyle/>
                    <a:p>
                      <a:pPr marL="0" marR="0" lvl="0" indent="0" algn="ctr" defTabSz="914400" eaLnBrk="1" fontAlgn="base" latinLnBrk="0" hangingPunct="1">
                        <a:lnSpc>
                          <a:spcPct val="100000"/>
                        </a:lnSpc>
                        <a:spcBef>
                          <a:spcPct val="0"/>
                        </a:spcBef>
                        <a:spcAft>
                          <a:spcPct val="0"/>
                        </a:spcAft>
                        <a:buClrTx/>
                        <a:buSzTx/>
                        <a:buFontTx/>
                        <a:buNone/>
                        <a:defRPr/>
                      </a:pPr>
                      <a:r>
                        <a:rPr lang="zh-CN" altLang="zh-CN" sz="2800" dirty="0">
                          <a:solidFill>
                            <a:srgbClr val="000000"/>
                          </a:solidFill>
                          <a:latin typeface="思源黑体 CN Bold" panose="020B0800000000000000" charset="-122"/>
                          <a:ea typeface="思源黑体 CN Bold" panose="020B0800000000000000" charset="-122"/>
                          <a:sym typeface="+mn-ea"/>
                        </a:rPr>
                        <a:t>下周工作部署</a:t>
                      </a:r>
                      <a:endParaRPr lang="zh-CN" altLang="zh-CN" sz="2800" dirty="0">
                        <a:solidFill>
                          <a:srgbClr val="000000"/>
                        </a:solidFill>
                        <a:latin typeface="思源黑体 CN Bold" panose="020B0800000000000000" charset="-122"/>
                        <a:ea typeface="思源黑体 CN Bold" panose="020B0800000000000000" charset="-122"/>
                      </a:endParaRPr>
                    </a:p>
                  </a:txBody>
                  <a:tcPr marL="12700" marR="12700" marT="12700" anchor="ctr"/>
                </a:tc>
              </a:tr>
              <a:tr h="1029335">
                <a:tc>
                  <a:txBody>
                    <a:bodyPr/>
                    <a:lstStyle/>
                    <a:p>
                      <a:pPr algn="ctr">
                        <a:buNone/>
                      </a:pPr>
                      <a:endParaRPr lang="en-US" altLang="zh-CN" sz="1800" dirty="0">
                        <a:latin typeface="思源黑体 CN Normal" panose="020B0400000000000000" charset="-122"/>
                        <a:ea typeface="思源黑体 CN Normal" panose="020B0400000000000000" charset="-122"/>
                      </a:endParaRPr>
                    </a:p>
                  </a:txBody>
                  <a:tcPr anchor="ctr"/>
                </a:tc>
                <a:tc>
                  <a:txBody>
                    <a:bodyPr/>
                    <a:lstStyle/>
                    <a:p>
                      <a:pPr algn="ctr" fontAlgn="ctr">
                        <a:buNone/>
                      </a:pPr>
                      <a:endParaRPr lang="zh-CN" altLang="zh-CN" sz="2800" dirty="0">
                        <a:solidFill>
                          <a:srgbClr val="000000"/>
                        </a:solidFill>
                        <a:latin typeface="思源黑体 CN Normal" panose="020B0400000000000000" charset="-122"/>
                        <a:ea typeface="思源黑体 CN Normal" panose="020B0400000000000000" charset="-122"/>
                      </a:endParaRPr>
                    </a:p>
                  </a:txBody>
                  <a:tcPr marL="12700" marR="12700" marT="12700" anchor="ctr" anchorCtr="0"/>
                </a:tc>
              </a:tr>
              <a:tr h="1029335">
                <a:tc>
                  <a:txBody>
                    <a:bodyPr/>
                    <a:lstStyle/>
                    <a:p>
                      <a:pPr algn="ctr">
                        <a:buNone/>
                      </a:pPr>
                      <a:endParaRPr lang="zh-CN" altLang="en-US" sz="1800" dirty="0">
                        <a:latin typeface="思源黑体 CN Normal" panose="020B0400000000000000" charset="-122"/>
                        <a:ea typeface="思源黑体 CN Normal" panose="020B0400000000000000" charset="-122"/>
                      </a:endParaRPr>
                    </a:p>
                  </a:txBody>
                  <a:tcPr anchor="ctr"/>
                </a:tc>
                <a:tc>
                  <a:txBody>
                    <a:bodyPr/>
                    <a:lstStyle/>
                    <a:p>
                      <a:pPr algn="ctr">
                        <a:buNone/>
                      </a:pPr>
                      <a:endParaRPr lang="en-US" altLang="zh-CN" sz="2800" dirty="0">
                        <a:solidFill>
                          <a:srgbClr val="000000"/>
                        </a:solidFill>
                        <a:latin typeface="思源黑体 CN Normal" panose="020B0400000000000000" charset="-122"/>
                        <a:ea typeface="思源黑体 CN Normal" panose="020B0400000000000000" charset="-122"/>
                        <a:cs typeface="思源黑体 CN Normal" panose="020B0400000000000000" charset="-122"/>
                        <a:sym typeface="+mn-ea"/>
                      </a:endParaRPr>
                    </a:p>
                  </a:txBody>
                  <a:tcPr anchor="ctr"/>
                </a:tc>
              </a:tr>
              <a:tr h="1029335">
                <a:tc>
                  <a:txBody>
                    <a:bodyPr/>
                    <a:lstStyle/>
                    <a:p>
                      <a:pPr algn="ctr">
                        <a:buNone/>
                      </a:pPr>
                      <a:endParaRPr lang="zh-CN" altLang="en-US" sz="1800" dirty="0">
                        <a:latin typeface="思源黑体 CN Normal" panose="020B0400000000000000" charset="-122"/>
                        <a:ea typeface="思源黑体 CN Normal" panose="020B0400000000000000" charset="-122"/>
                      </a:endParaRPr>
                    </a:p>
                  </a:txBody>
                  <a:tcPr anchor="ctr"/>
                </a:tc>
                <a:tc>
                  <a:txBody>
                    <a:bodyPr/>
                    <a:lstStyle/>
                    <a:p>
                      <a:pPr algn="ctr">
                        <a:buNone/>
                      </a:pPr>
                      <a:endParaRPr lang="zh-CN" altLang="en-US" sz="2800" dirty="0">
                        <a:latin typeface="思源黑体 CN Normal" panose="020B0400000000000000" charset="-122"/>
                        <a:ea typeface="思源黑体 CN Normal" panose="020B0400000000000000" charset="-122"/>
                      </a:endParaRPr>
                    </a:p>
                  </a:txBody>
                  <a:tcPr anchor="ctr"/>
                </a:tc>
              </a:tr>
              <a:tr h="1029335">
                <a:tc>
                  <a:txBody>
                    <a:bodyPr/>
                    <a:lstStyle/>
                    <a:p>
                      <a:pPr algn="ctr">
                        <a:buNone/>
                      </a:pPr>
                      <a:endParaRPr lang="zh-CN" altLang="en-US" sz="2800" dirty="0">
                        <a:latin typeface="思源黑体 CN Normal" panose="020B0400000000000000" charset="-122"/>
                        <a:ea typeface="思源黑体 CN Normal" panose="020B0400000000000000" charset="-122"/>
                      </a:endParaRPr>
                    </a:p>
                  </a:txBody>
                  <a:tcPr anchor="ctr"/>
                </a:tc>
                <a:tc>
                  <a:txBody>
                    <a:bodyPr/>
                    <a:lstStyle/>
                    <a:p>
                      <a:pPr algn="ctr">
                        <a:buNone/>
                      </a:pPr>
                      <a:endParaRPr lang="zh-CN" altLang="en-US" sz="2800" dirty="0">
                        <a:latin typeface="思源黑体 CN Normal" panose="020B0400000000000000" charset="-122"/>
                        <a:ea typeface="思源黑体 CN Normal" panose="020B0400000000000000" charset="-122"/>
                      </a:endParaRPr>
                    </a:p>
                  </a:txBody>
                  <a:tcPr anchor="ctr"/>
                </a:tc>
              </a:tr>
              <a:tr h="1029335">
                <a:tc>
                  <a:txBody>
                    <a:bodyPr/>
                    <a:lstStyle/>
                    <a:p>
                      <a:endParaRPr lang="zh-CN" altLang="en-US" sz="2800" dirty="0">
                        <a:latin typeface="思源黑体 CN Normal" panose="020B0400000000000000" charset="-122"/>
                        <a:ea typeface="思源黑体 CN Normal" panose="020B0400000000000000" charset="-122"/>
                      </a:endParaRPr>
                    </a:p>
                  </a:txBody>
                  <a:tcPr anchor="ctr"/>
                </a:tc>
                <a:tc>
                  <a:txBody>
                    <a:bodyPr/>
                    <a:lstStyle/>
                    <a:p>
                      <a:pPr algn="ctr">
                        <a:buNone/>
                      </a:pPr>
                      <a:endParaRPr lang="zh-CN" altLang="en-US" sz="2800" dirty="0">
                        <a:latin typeface="思源黑体 CN Normal" panose="020B0400000000000000" charset="-122"/>
                        <a:ea typeface="思源黑体 CN Normal" panose="020B0400000000000000" charset="-122"/>
                      </a:endParaRPr>
                    </a:p>
                  </a:txBody>
                  <a:tcPr anchor="ct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2225" y="6138545"/>
            <a:ext cx="9177020" cy="706755"/>
          </a:xfrm>
          <a:prstGeom prst="rect">
            <a:avLst/>
          </a:prstGeom>
          <a:gradFill>
            <a:gsLst>
              <a:gs pos="0">
                <a:schemeClr val="accent1">
                  <a:lumMod val="5000"/>
                  <a:lumOff val="95000"/>
                </a:schemeClr>
              </a:gs>
              <a:gs pos="45000">
                <a:schemeClr val="accent2">
                  <a:lumMod val="40000"/>
                  <a:lumOff val="60000"/>
                </a:schemeClr>
              </a:gs>
              <a:gs pos="83000">
                <a:schemeClr val="accent2">
                  <a:lumMod val="60000"/>
                  <a:lumOff val="40000"/>
                </a:schemeClr>
              </a:gs>
              <a:gs pos="100000">
                <a:schemeClr val="accent2">
                  <a:lumMod val="75000"/>
                  <a:alpha val="58000"/>
                </a:schemeClr>
              </a:gs>
            </a:gsLst>
            <a:lin ang="17940000" scaled="0"/>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280000" scaled="0"/>
            </a:gradFill>
          </a:ln>
        </p:spPr>
        <p:txBody>
          <a:bodyPr wrap="square" rtlCol="0">
            <a:spAutoFit/>
          </a:bodyPr>
          <a:lstStyle/>
          <a:p>
            <a:pPr algn="ctr"/>
            <a:r>
              <a:rPr lang="zh-CN" altLang="en-US" sz="4000">
                <a:latin typeface="汉仪中圆简" panose="02010609000101010101" charset="-122"/>
                <a:ea typeface="汉仪中圆简" panose="02010609000101010101" charset="-122"/>
              </a:rPr>
              <a:t>设计部</a:t>
            </a:r>
            <a:endParaRPr lang="zh-CN" altLang="en-US" sz="4000">
              <a:latin typeface="汉仪中圆简" panose="02010609000101010101" charset="-122"/>
              <a:ea typeface="汉仪中圆简" panose="02010609000101010101" charset="-122"/>
            </a:endParaRPr>
          </a:p>
        </p:txBody>
      </p:sp>
      <p:sp>
        <p:nvSpPr>
          <p:cNvPr id="5" name="文本框 4"/>
          <p:cNvSpPr txBox="1"/>
          <p:nvPr/>
        </p:nvSpPr>
        <p:spPr>
          <a:xfrm>
            <a:off x="8357870" y="6384925"/>
            <a:ext cx="792480" cy="460375"/>
          </a:xfrm>
          <a:prstGeom prst="rect">
            <a:avLst/>
          </a:prstGeom>
          <a:noFill/>
        </p:spPr>
        <p:txBody>
          <a:bodyPr wrap="none" rtlCol="0">
            <a:spAutoFit/>
          </a:bodyPr>
          <a:lstStyle/>
          <a:p>
            <a:pPr algn="r"/>
            <a:r>
              <a:rPr lang="zh-CN" altLang="zh-CN" sz="2400">
                <a:latin typeface="思源黑体 CN Bold" panose="020B0800000000000000" charset="-122"/>
                <a:ea typeface="思源黑体 CN Bold" panose="020B0800000000000000" charset="-122"/>
              </a:rPr>
              <a:t>阿潘</a:t>
            </a:r>
            <a:endParaRPr lang="zh-CN" altLang="zh-CN" sz="2400">
              <a:latin typeface="思源黑体 CN Bold" panose="020B0800000000000000" charset="-122"/>
              <a:ea typeface="思源黑体 CN Bold" panose="020B0800000000000000" charset="-122"/>
            </a:endParaRPr>
          </a:p>
        </p:txBody>
      </p:sp>
      <p:graphicFrame>
        <p:nvGraphicFramePr>
          <p:cNvPr id="3" name="表格 2"/>
          <p:cNvGraphicFramePr/>
          <p:nvPr/>
        </p:nvGraphicFramePr>
        <p:xfrm>
          <a:off x="-22860" y="-38100"/>
          <a:ext cx="9166860" cy="6176010"/>
        </p:xfrm>
        <a:graphic>
          <a:graphicData uri="http://schemas.openxmlformats.org/drawingml/2006/table">
            <a:tbl>
              <a:tblPr firstRow="1" bandRow="1">
                <a:tableStyleId>{5C22544A-7EE6-4342-B048-85BDC9FD1C3A}</a:tableStyleId>
              </a:tblPr>
              <a:tblGrid>
                <a:gridCol w="4594860"/>
                <a:gridCol w="4572000"/>
              </a:tblGrid>
              <a:tr h="1029335">
                <a:tc>
                  <a:txBody>
                    <a:bodyPr/>
                    <a:lstStyle/>
                    <a:p>
                      <a:pPr algn="ctr">
                        <a:buNone/>
                      </a:pPr>
                      <a:r>
                        <a:rPr lang="zh-CN" altLang="zh-CN" sz="2800" dirty="0">
                          <a:solidFill>
                            <a:srgbClr val="000000"/>
                          </a:solidFill>
                          <a:latin typeface="思源黑体 CN Bold" panose="020B0800000000000000" charset="-122"/>
                          <a:ea typeface="思源黑体 CN Bold" panose="020B0800000000000000" charset="-122"/>
                        </a:rPr>
                        <a:t>本周工作详情及问题</a:t>
                      </a:r>
                      <a:endParaRPr lang="zh-CN" altLang="en-US" sz="2800" dirty="0">
                        <a:solidFill>
                          <a:srgbClr val="000000"/>
                        </a:solidFill>
                        <a:latin typeface="思源黑体 CN Bold" panose="020B0800000000000000" charset="-122"/>
                        <a:ea typeface="思源黑体 CN Bold" panose="020B0800000000000000" charset="-122"/>
                      </a:endParaRPr>
                    </a:p>
                  </a:txBody>
                  <a:tcPr marL="12700" marR="12700" marT="12700" anchor="ctr"/>
                </a:tc>
                <a:tc>
                  <a:txBody>
                    <a:bodyPr/>
                    <a:lstStyle/>
                    <a:p>
                      <a:pPr marL="0" marR="0" lvl="0" indent="0" algn="ctr" defTabSz="914400" eaLnBrk="1" fontAlgn="base" latinLnBrk="0" hangingPunct="1">
                        <a:lnSpc>
                          <a:spcPct val="100000"/>
                        </a:lnSpc>
                        <a:spcBef>
                          <a:spcPct val="0"/>
                        </a:spcBef>
                        <a:spcAft>
                          <a:spcPct val="0"/>
                        </a:spcAft>
                        <a:buClrTx/>
                        <a:buSzTx/>
                        <a:buFontTx/>
                        <a:buNone/>
                        <a:defRPr/>
                      </a:pPr>
                      <a:r>
                        <a:rPr lang="zh-CN" altLang="zh-CN" sz="2800" dirty="0">
                          <a:solidFill>
                            <a:srgbClr val="000000"/>
                          </a:solidFill>
                          <a:latin typeface="思源黑体 CN Bold" panose="020B0800000000000000" charset="-122"/>
                          <a:ea typeface="思源黑体 CN Bold" panose="020B0800000000000000" charset="-122"/>
                          <a:sym typeface="+mn-ea"/>
                        </a:rPr>
                        <a:t>下周工作部署</a:t>
                      </a:r>
                      <a:endParaRPr lang="zh-CN" altLang="zh-CN" sz="2800" dirty="0">
                        <a:solidFill>
                          <a:srgbClr val="000000"/>
                        </a:solidFill>
                        <a:latin typeface="思源黑体 CN Bold" panose="020B0800000000000000" charset="-122"/>
                        <a:ea typeface="思源黑体 CN Bold" panose="020B0800000000000000" charset="-122"/>
                      </a:endParaRPr>
                    </a:p>
                  </a:txBody>
                  <a:tcPr marL="12700" marR="12700" marT="12700" anchor="ctr"/>
                </a:tc>
              </a:tr>
              <a:tr h="1029335">
                <a:tc>
                  <a:txBody>
                    <a:bodyPr/>
                    <a:lstStyle/>
                    <a:p>
                      <a:pPr algn="ctr">
                        <a:buNone/>
                      </a:pPr>
                      <a:r>
                        <a:rPr lang="zh-CN" altLang="en-US" sz="2800" b="1" dirty="0">
                          <a:latin typeface="黑体" panose="02010609060101010101" charset="-122"/>
                          <a:ea typeface="黑体" panose="02010609060101010101" charset="-122"/>
                          <a:cs typeface="黑体" panose="02010609060101010101" charset="-122"/>
                        </a:rPr>
                        <a:t>/1、8933 短视频制作  横屏完整版、竖版1分钟</a:t>
                      </a:r>
                      <a:endParaRPr lang="zh-CN" altLang="en-US" sz="2800" b="1" dirty="0">
                        <a:latin typeface="黑体" panose="02010609060101010101" charset="-122"/>
                        <a:ea typeface="黑体" panose="02010609060101010101" charset="-122"/>
                        <a:cs typeface="黑体" panose="02010609060101010101" charset="-122"/>
                      </a:endParaRPr>
                    </a:p>
                  </a:txBody>
                  <a:tcPr anchor="ctr"/>
                </a:tc>
                <a:tc>
                  <a:txBody>
                    <a:bodyPr/>
                    <a:lstStyle/>
                    <a:p>
                      <a:pPr algn="ctr" fontAlgn="ctr">
                        <a:buNone/>
                      </a:pPr>
                      <a:r>
                        <a:rPr lang="zh-CN" altLang="zh-CN" sz="2800" b="1" dirty="0">
                          <a:solidFill>
                            <a:srgbClr val="000000"/>
                          </a:solidFill>
                          <a:latin typeface="黑体" panose="02010609060101010101" charset="-122"/>
                          <a:ea typeface="黑体" panose="02010609060101010101" charset="-122"/>
                          <a:cs typeface="黑体" panose="02010609060101010101" charset="-122"/>
                        </a:rPr>
                        <a:t>/1、抖音视频制作</a:t>
                      </a:r>
                      <a:endParaRPr lang="zh-CN" altLang="zh-CN" sz="2800" b="1" dirty="0">
                        <a:solidFill>
                          <a:srgbClr val="000000"/>
                        </a:solidFill>
                        <a:latin typeface="黑体" panose="02010609060101010101" charset="-122"/>
                        <a:ea typeface="黑体" panose="02010609060101010101" charset="-122"/>
                        <a:cs typeface="黑体" panose="02010609060101010101" charset="-122"/>
                      </a:endParaRPr>
                    </a:p>
                  </a:txBody>
                  <a:tcPr marL="12700" marR="12700" marT="12700" anchor="ctr" anchorCtr="0"/>
                </a:tc>
              </a:tr>
              <a:tr h="1029335">
                <a:tc>
                  <a:txBody>
                    <a:bodyPr/>
                    <a:lstStyle/>
                    <a:p>
                      <a:pPr algn="ctr">
                        <a:buNone/>
                      </a:pPr>
                      <a:r>
                        <a:rPr lang="zh-CN" altLang="en-US" sz="2800" b="1" dirty="0">
                          <a:latin typeface="黑体" panose="02010609060101010101" charset="-122"/>
                          <a:ea typeface="黑体" panose="02010609060101010101" charset="-122"/>
                          <a:cs typeface="黑体" panose="02010609060101010101" charset="-122"/>
                        </a:rPr>
                        <a:t>/2、抖音 短视频制作</a:t>
                      </a:r>
                      <a:endParaRPr lang="zh-CN" altLang="en-US" sz="2800" b="1" dirty="0">
                        <a:latin typeface="黑体" panose="02010609060101010101" charset="-122"/>
                        <a:ea typeface="黑体" panose="02010609060101010101" charset="-122"/>
                        <a:cs typeface="黑体" panose="02010609060101010101" charset="-122"/>
                      </a:endParaRPr>
                    </a:p>
                  </a:txBody>
                  <a:tcPr anchor="ctr"/>
                </a:tc>
                <a:tc>
                  <a:txBody>
                    <a:bodyPr/>
                    <a:lstStyle/>
                    <a:p>
                      <a:pPr algn="ctr">
                        <a:buNone/>
                      </a:pPr>
                      <a:r>
                        <a:rPr lang="en-US" altLang="zh-CN" sz="2800" b="1" dirty="0">
                          <a:solidFill>
                            <a:srgbClr val="000000"/>
                          </a:solidFill>
                          <a:latin typeface="黑体" panose="02010609060101010101" charset="-122"/>
                          <a:ea typeface="黑体" panose="02010609060101010101" charset="-122"/>
                          <a:cs typeface="黑体" panose="02010609060101010101" charset="-122"/>
                          <a:sym typeface="+mn-ea"/>
                        </a:rPr>
                        <a:t>/2、自媒体号 内容维护</a:t>
                      </a:r>
                      <a:endParaRPr lang="en-US" altLang="zh-CN" sz="2800" b="1" dirty="0">
                        <a:solidFill>
                          <a:srgbClr val="000000"/>
                        </a:solidFill>
                        <a:latin typeface="黑体" panose="02010609060101010101" charset="-122"/>
                        <a:ea typeface="黑体" panose="02010609060101010101" charset="-122"/>
                        <a:cs typeface="黑体" panose="02010609060101010101" charset="-122"/>
                        <a:sym typeface="+mn-ea"/>
                      </a:endParaRPr>
                    </a:p>
                  </a:txBody>
                  <a:tcPr anchor="ctr"/>
                </a:tc>
              </a:tr>
              <a:tr h="1029335">
                <a:tc>
                  <a:txBody>
                    <a:bodyPr/>
                    <a:lstStyle/>
                    <a:p>
                      <a:pPr algn="ctr">
                        <a:buNone/>
                      </a:pPr>
                      <a:r>
                        <a:rPr lang="zh-CN" altLang="en-US" sz="2800" b="1" dirty="0">
                          <a:latin typeface="黑体" panose="02010609060101010101" charset="-122"/>
                          <a:ea typeface="黑体" panose="02010609060101010101" charset="-122"/>
                          <a:cs typeface="黑体" panose="02010609060101010101" charset="-122"/>
                        </a:rPr>
                        <a:t>/3、抖音号、自媒体号维护</a:t>
                      </a:r>
                      <a:endParaRPr lang="zh-CN" altLang="en-US" sz="2800" b="1" dirty="0">
                        <a:latin typeface="黑体" panose="02010609060101010101" charset="-122"/>
                        <a:ea typeface="黑体" panose="02010609060101010101" charset="-122"/>
                        <a:cs typeface="黑体" panose="02010609060101010101" charset="-122"/>
                      </a:endParaRPr>
                    </a:p>
                  </a:txBody>
                  <a:tcPr anchor="ctr"/>
                </a:tc>
                <a:tc>
                  <a:txBody>
                    <a:bodyPr/>
                    <a:lstStyle/>
                    <a:p>
                      <a:pPr algn="ctr">
                        <a:buNone/>
                      </a:pPr>
                      <a:r>
                        <a:rPr lang="zh-CN" altLang="en-US" sz="2800" b="1" dirty="0">
                          <a:latin typeface="黑体" panose="02010609060101010101" charset="-122"/>
                          <a:ea typeface="黑体" panose="02010609060101010101" charset="-122"/>
                          <a:cs typeface="黑体" panose="02010609060101010101" charset="-122"/>
                        </a:rPr>
                        <a:t>/3、</a:t>
                      </a:r>
                      <a:endParaRPr lang="zh-CN" altLang="en-US" sz="2800" b="1" dirty="0">
                        <a:latin typeface="黑体" panose="02010609060101010101" charset="-122"/>
                        <a:ea typeface="黑体" panose="02010609060101010101" charset="-122"/>
                        <a:cs typeface="黑体" panose="02010609060101010101" charset="-122"/>
                      </a:endParaRPr>
                    </a:p>
                  </a:txBody>
                  <a:tcPr anchor="ctr"/>
                </a:tc>
              </a:tr>
              <a:tr h="1029335">
                <a:tc>
                  <a:txBody>
                    <a:bodyPr/>
                    <a:lstStyle/>
                    <a:p>
                      <a:pPr algn="ctr">
                        <a:buNone/>
                      </a:pPr>
                      <a:endParaRPr lang="zh-CN" altLang="en-US" sz="2800" dirty="0">
                        <a:latin typeface="思源黑体 CN Normal" panose="020B0400000000000000" charset="-122"/>
                        <a:ea typeface="思源黑体 CN Normal" panose="020B0400000000000000" charset="-122"/>
                      </a:endParaRPr>
                    </a:p>
                  </a:txBody>
                  <a:tcPr anchor="ctr"/>
                </a:tc>
                <a:tc>
                  <a:txBody>
                    <a:bodyPr/>
                    <a:lstStyle/>
                    <a:p>
                      <a:pPr algn="ctr">
                        <a:buNone/>
                      </a:pPr>
                      <a:endParaRPr lang="zh-CN" altLang="en-US" sz="2800" dirty="0">
                        <a:latin typeface="思源黑体 CN Normal" panose="020B0400000000000000" charset="-122"/>
                        <a:ea typeface="思源黑体 CN Normal" panose="020B0400000000000000" charset="-122"/>
                      </a:endParaRPr>
                    </a:p>
                  </a:txBody>
                  <a:tcPr anchor="ctr"/>
                </a:tc>
              </a:tr>
              <a:tr h="1029335">
                <a:tc>
                  <a:txBody>
                    <a:bodyPr/>
                    <a:lstStyle/>
                    <a:p>
                      <a:endParaRPr lang="zh-CN" altLang="en-US" sz="2800" dirty="0">
                        <a:latin typeface="思源黑体 CN Normal" panose="020B0400000000000000" charset="-122"/>
                        <a:ea typeface="思源黑体 CN Normal" panose="020B0400000000000000" charset="-122"/>
                      </a:endParaRPr>
                    </a:p>
                  </a:txBody>
                  <a:tcPr anchor="ctr"/>
                </a:tc>
                <a:tc>
                  <a:txBody>
                    <a:bodyPr/>
                    <a:lstStyle/>
                    <a:p>
                      <a:pPr algn="ctr">
                        <a:buNone/>
                      </a:pPr>
                      <a:endParaRPr lang="zh-CN" altLang="en-US" sz="2800" dirty="0">
                        <a:latin typeface="思源黑体 CN Normal" panose="020B0400000000000000" charset="-122"/>
                        <a:ea typeface="思源黑体 CN Normal" panose="020B0400000000000000" charset="-122"/>
                      </a:endParaRPr>
                    </a:p>
                  </a:txBody>
                  <a:tcPr anchor="ct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2333625"/>
            <a:ext cx="8229600" cy="863600"/>
          </a:xfrm>
        </p:spPr>
        <p:txBody>
          <a:bodyPr/>
          <a:p>
            <a:pPr algn="ctr"/>
            <a:r>
              <a:rPr lang="zh-CN" altLang="en-US">
                <a:blipFill>
                  <a:blip r:embed="rId1"/>
                  <a:tile tx="0" ty="0" sx="100000" sy="100000" flip="none" algn="tl"/>
                </a:blipFill>
                <a:sym typeface="+mn-ea"/>
              </a:rPr>
              <a:t>问题分析</a:t>
            </a:r>
            <a:r>
              <a:rPr lang="en-US" altLang="zh-CN">
                <a:blipFill>
                  <a:blip r:embed="rId1"/>
                  <a:tile tx="0" ty="0" sx="100000" sy="100000" flip="none" algn="tl"/>
                </a:blipFill>
                <a:sym typeface="+mn-ea"/>
              </a:rPr>
              <a:t>+</a:t>
            </a:r>
            <a:r>
              <a:rPr lang="zh-CN" altLang="en-US">
                <a:blipFill>
                  <a:blip r:embed="rId1"/>
                  <a:tile tx="0" ty="0" sx="100000" sy="100000" flip="none" algn="tl"/>
                </a:blipFill>
                <a:sym typeface="+mn-ea"/>
              </a:rPr>
              <a:t>建议</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b="1">
                <a:blipFill>
                  <a:blip r:embed="rId1"/>
                  <a:tile tx="0" ty="0" sx="100000" sy="100000" flip="none" algn="tl"/>
                </a:blipFill>
                <a:sym typeface="+mn-ea"/>
              </a:rPr>
              <a:t>会议安排说明</a:t>
            </a:r>
            <a:endParaRPr lang="zh-CN" altLang="en-US"/>
          </a:p>
        </p:txBody>
      </p:sp>
      <p:sp>
        <p:nvSpPr>
          <p:cNvPr id="100" name="文本框 99"/>
          <p:cNvSpPr txBox="1"/>
          <p:nvPr/>
        </p:nvSpPr>
        <p:spPr>
          <a:xfrm>
            <a:off x="169545" y="1320800"/>
            <a:ext cx="8804275" cy="5323205"/>
          </a:xfrm>
          <a:prstGeom prst="rect">
            <a:avLst/>
          </a:prstGeom>
          <a:noFill/>
          <a:ln w="9525">
            <a:noFill/>
          </a:ln>
        </p:spPr>
        <p:txBody>
          <a:bodyPr wrap="square">
            <a:spAutoFit/>
          </a:bodyPr>
          <a:p>
            <a:r>
              <a:rPr lang="zh-CN" sz="2000" b="1">
                <a:solidFill>
                  <a:srgbClr val="333333"/>
                </a:solidFill>
                <a:ea typeface="宋体" panose="02010600030101010101" pitchFamily="2" charset="-122"/>
              </a:rPr>
              <a:t>古训有云：“凡事预则立，不预则废”每个会议都有主题，有要达成的目标，只有主题明确，时刻围绕着主题展开，才能让参会人员留下深刻印象，抓住会议重点，促使会议顺利进行。</a:t>
            </a:r>
            <a:r>
              <a:rPr lang="zh-CN" sz="2000">
                <a:latin typeface="Calibri" panose="020F0502020204030204" charset="0"/>
                <a:ea typeface="宋体" panose="02010600030101010101" pitchFamily="2" charset="-122"/>
              </a:rPr>
              <a:t>开会的目的：提出问题，讨论问题，商量解决方案，首先：会议要有一个主持（小健），列出开会的大钢</a:t>
            </a:r>
            <a:r>
              <a:rPr lang="en-US" sz="2000">
                <a:latin typeface="Calibri" panose="020F0502020204030204" charset="0"/>
                <a:ea typeface="宋体" panose="02010600030101010101" pitchFamily="2" charset="-122"/>
                <a:cs typeface="Times New Roman" panose="02020603050405020304" charset="0"/>
              </a:rPr>
              <a:t> </a:t>
            </a:r>
            <a:r>
              <a:rPr lang="zh-CN" sz="2000">
                <a:latin typeface="Calibri" panose="020F0502020204030204" charset="0"/>
                <a:ea typeface="宋体" panose="02010600030101010101" pitchFamily="2" charset="-122"/>
              </a:rPr>
              <a:t>会议签到表及会议记录（小严）监督工作落实情况（小健）其次：各部门主管综合所在部的上周工作检查总结上一周工作中遇到的问题，</a:t>
            </a:r>
            <a:r>
              <a:rPr lang="en-US" sz="2000">
                <a:latin typeface="Calibri" panose="020F0502020204030204" charset="0"/>
                <a:ea typeface="宋体" panose="02010600030101010101" pitchFamily="2" charset="-122"/>
                <a:cs typeface="Times New Roman" panose="02020603050405020304" charset="0"/>
              </a:rPr>
              <a:t>1.2.3</a:t>
            </a:r>
            <a:r>
              <a:rPr lang="zh-CN" sz="2000">
                <a:latin typeface="Calibri" panose="020F0502020204030204" charset="0"/>
                <a:ea typeface="宋体" panose="02010600030101010101" pitchFamily="2" charset="-122"/>
              </a:rPr>
              <a:t>先是自己作出解决方案，</a:t>
            </a:r>
            <a:r>
              <a:rPr lang="en-US" sz="2000">
                <a:latin typeface="Calibri" panose="020F0502020204030204" charset="0"/>
                <a:ea typeface="宋体" panose="02010600030101010101" pitchFamily="2" charset="-122"/>
                <a:cs typeface="Times New Roman" panose="02020603050405020304" charset="0"/>
              </a:rPr>
              <a:t>ABC</a:t>
            </a:r>
            <a:r>
              <a:rPr lang="zh-CN" sz="2000">
                <a:latin typeface="Calibri" panose="020F0502020204030204" charset="0"/>
                <a:ea typeface="宋体" panose="02010600030101010101" pitchFamily="2" charset="-122"/>
              </a:rPr>
              <a:t>然后大家讨论方案，提出新的建议，综合出最佳解决方案！下周工作计划周计划的工作安排。最后会议总结：活动策划，（无策划，不营销）提出方案，预测方案的可行性，存在问题，各自提出观点，综合出最佳活动策划方案执行！</a:t>
            </a:r>
            <a:endParaRPr lang="zh-CN" altLang="en-US"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ctr"/>
            <a:r>
              <a:rPr lang="zh-CN" altLang="en-US" b="1">
                <a:blipFill>
                  <a:blip r:embed="rId1"/>
                  <a:tile tx="0" ty="0" sx="100000" sy="100000" flip="none" algn="tl"/>
                </a:blipFill>
                <a:sym typeface="+mn-ea"/>
              </a:rPr>
              <a:t>会议安排说明</a:t>
            </a:r>
            <a:endParaRPr lang="zh-CN" altLang="en-US" b="1"/>
          </a:p>
        </p:txBody>
      </p:sp>
      <p:sp>
        <p:nvSpPr>
          <p:cNvPr id="100" name="文本框 99"/>
          <p:cNvSpPr txBox="1"/>
          <p:nvPr/>
        </p:nvSpPr>
        <p:spPr>
          <a:xfrm>
            <a:off x="901700" y="1412875"/>
            <a:ext cx="7974965" cy="3784600"/>
          </a:xfrm>
          <a:prstGeom prst="rect">
            <a:avLst/>
          </a:prstGeom>
          <a:noFill/>
          <a:ln w="9525">
            <a:noFill/>
          </a:ln>
        </p:spPr>
        <p:txBody>
          <a:bodyPr wrap="square">
            <a:spAutoFit/>
          </a:bodyPr>
          <a:p>
            <a:r>
              <a:rPr lang="zh-CN" sz="2400">
                <a:latin typeface="Calibri" panose="020F0502020204030204" charset="0"/>
                <a:ea typeface="宋体" panose="02010600030101010101" pitchFamily="2" charset="-122"/>
              </a:rPr>
              <a:t>开会为三种形式</a:t>
            </a:r>
            <a:r>
              <a:rPr lang="zh-CN" sz="2400">
                <a:highlight>
                  <a:srgbClr val="008000"/>
                </a:highlight>
                <a:latin typeface="Calibri" panose="020F0502020204030204" charset="0"/>
                <a:ea typeface="宋体" panose="02010600030101010101" pitchFamily="2" charset="-122"/>
              </a:rPr>
              <a:t>月大会</a:t>
            </a:r>
            <a:r>
              <a:rPr lang="zh-CN" sz="2400">
                <a:latin typeface="Calibri" panose="020F0502020204030204" charset="0"/>
                <a:ea typeface="宋体" panose="02010600030101010101" pitchFamily="2" charset="-122"/>
              </a:rPr>
              <a:t>（每月</a:t>
            </a:r>
            <a:r>
              <a:rPr lang="en-US" sz="2400">
                <a:latin typeface="Calibri" panose="020F0502020204030204" charset="0"/>
                <a:ea typeface="宋体" panose="02010600030101010101" pitchFamily="2" charset="-122"/>
                <a:cs typeface="Times New Roman" panose="02020603050405020304" charset="0"/>
              </a:rPr>
              <a:t>1</a:t>
            </a:r>
            <a:r>
              <a:rPr lang="zh-CN" sz="2400">
                <a:latin typeface="Calibri" panose="020F0502020204030204" charset="0"/>
                <a:ea typeface="宋体" panose="02010600030101010101" pitchFamily="2" charset="-122"/>
              </a:rPr>
              <a:t>号）公司全体人员</a:t>
            </a:r>
            <a:r>
              <a:rPr lang="zh-CN" sz="2400">
                <a:highlight>
                  <a:srgbClr val="008000"/>
                </a:highlight>
                <a:latin typeface="Calibri" panose="020F0502020204030204" charset="0"/>
                <a:ea typeface="宋体" panose="02010600030101010101" pitchFamily="2" charset="-122"/>
              </a:rPr>
              <a:t>周会</a:t>
            </a:r>
            <a:r>
              <a:rPr lang="en-US" sz="2400">
                <a:latin typeface="Calibri" panose="020F0502020204030204" charset="0"/>
                <a:ea typeface="宋体" panose="02010600030101010101" pitchFamily="2" charset="-122"/>
                <a:cs typeface="Times New Roman" panose="02020603050405020304" charset="0"/>
              </a:rPr>
              <a:t> </a:t>
            </a:r>
            <a:r>
              <a:rPr lang="zh-CN" sz="2400">
                <a:latin typeface="Calibri" panose="020F0502020204030204" charset="0"/>
                <a:ea typeface="宋体" panose="02010600030101010101" pitchFamily="2" charset="-122"/>
              </a:rPr>
              <a:t>（每周五下午</a:t>
            </a:r>
            <a:r>
              <a:rPr lang="en-US" sz="2400">
                <a:latin typeface="Calibri" panose="020F0502020204030204" charset="0"/>
                <a:ea typeface="宋体" panose="02010600030101010101" pitchFamily="2" charset="-122"/>
                <a:cs typeface="Times New Roman" panose="02020603050405020304" charset="0"/>
              </a:rPr>
              <a:t>15</a:t>
            </a:r>
            <a:r>
              <a:rPr lang="zh-CN" sz="2400">
                <a:latin typeface="Calibri" panose="020F0502020204030204" charset="0"/>
                <a:ea typeface="宋体" panose="02010600030101010101" pitchFamily="2" charset="-122"/>
              </a:rPr>
              <a:t>：</a:t>
            </a:r>
            <a:r>
              <a:rPr lang="en-US" sz="2400">
                <a:latin typeface="Calibri" panose="020F0502020204030204" charset="0"/>
                <a:ea typeface="宋体" panose="02010600030101010101" pitchFamily="2" charset="-122"/>
              </a:rPr>
              <a:t>00</a:t>
            </a:r>
            <a:r>
              <a:rPr lang="zh-CN" sz="2400">
                <a:latin typeface="Calibri" panose="020F0502020204030204" charset="0"/>
                <a:ea typeface="宋体" panose="02010600030101010101" pitchFamily="2" charset="-122"/>
              </a:rPr>
              <a:t>）各部门负责人每个部门小周会时间产品部：每周五上午</a:t>
            </a:r>
            <a:r>
              <a:rPr lang="en-US" sz="2400">
                <a:latin typeface="Calibri" panose="020F0502020204030204" charset="0"/>
                <a:ea typeface="宋体" panose="02010600030101010101" pitchFamily="2" charset="-122"/>
                <a:cs typeface="Times New Roman" panose="02020603050405020304" charset="0"/>
              </a:rPr>
              <a:t>9</a:t>
            </a:r>
            <a:r>
              <a:rPr lang="zh-CN" sz="2400">
                <a:latin typeface="Calibri" panose="020F0502020204030204" charset="0"/>
                <a:ea typeface="宋体" panose="02010600030101010101" pitchFamily="2" charset="-122"/>
              </a:rPr>
              <a:t>：</a:t>
            </a:r>
            <a:r>
              <a:rPr lang="en-US" sz="2400">
                <a:latin typeface="Calibri" panose="020F0502020204030204" charset="0"/>
                <a:ea typeface="宋体" panose="02010600030101010101" pitchFamily="2" charset="-122"/>
              </a:rPr>
              <a:t>00</a:t>
            </a:r>
            <a:r>
              <a:rPr lang="zh-CN" sz="2400">
                <a:latin typeface="Calibri" panose="020F0502020204030204" charset="0"/>
                <a:ea typeface="宋体" panose="02010600030101010101" pitchFamily="2" charset="-122"/>
              </a:rPr>
              <a:t>运营部：每周五上午的</a:t>
            </a:r>
            <a:r>
              <a:rPr lang="en-US" sz="2400">
                <a:latin typeface="Calibri" panose="020F0502020204030204" charset="0"/>
                <a:ea typeface="宋体" panose="02010600030101010101" pitchFamily="2" charset="-122"/>
                <a:cs typeface="Times New Roman" panose="02020603050405020304" charset="0"/>
              </a:rPr>
              <a:t>11</a:t>
            </a:r>
            <a:r>
              <a:rPr lang="zh-CN" sz="2400">
                <a:latin typeface="Calibri" panose="020F0502020204030204" charset="0"/>
                <a:ea typeface="宋体" panose="02010600030101010101" pitchFamily="2" charset="-122"/>
              </a:rPr>
              <a:t>：</a:t>
            </a:r>
            <a:r>
              <a:rPr lang="en-US" sz="2400">
                <a:latin typeface="Calibri" panose="020F0502020204030204" charset="0"/>
                <a:ea typeface="宋体" panose="02010600030101010101" pitchFamily="2" charset="-122"/>
              </a:rPr>
              <a:t>00</a:t>
            </a:r>
            <a:r>
              <a:rPr lang="zh-CN" sz="2400">
                <a:latin typeface="Calibri" panose="020F0502020204030204" charset="0"/>
                <a:ea typeface="宋体" panose="02010600030101010101" pitchFamily="2" charset="-122"/>
              </a:rPr>
              <a:t>销售部：每周五下午</a:t>
            </a:r>
            <a:r>
              <a:rPr lang="en-US" sz="2400">
                <a:latin typeface="Calibri" panose="020F0502020204030204" charset="0"/>
                <a:ea typeface="宋体" panose="02010600030101010101" pitchFamily="2" charset="-122"/>
                <a:cs typeface="Times New Roman" panose="02020603050405020304" charset="0"/>
              </a:rPr>
              <a:t>13</a:t>
            </a:r>
            <a:r>
              <a:rPr lang="zh-CN" sz="2400">
                <a:latin typeface="Calibri" panose="020F0502020204030204" charset="0"/>
                <a:ea typeface="宋体" panose="02010600030101010101" pitchFamily="2" charset="-122"/>
              </a:rPr>
              <a:t>：</a:t>
            </a:r>
            <a:r>
              <a:rPr lang="en-US" sz="2400">
                <a:latin typeface="Calibri" panose="020F0502020204030204" charset="0"/>
                <a:ea typeface="宋体" panose="02010600030101010101" pitchFamily="2" charset="-122"/>
              </a:rPr>
              <a:t>30  </a:t>
            </a:r>
            <a:r>
              <a:rPr lang="en-US" sz="2400">
                <a:latin typeface="Calibri" panose="020F0502020204030204" charset="0"/>
                <a:ea typeface="宋体" panose="02010600030101010101" pitchFamily="2" charset="-122"/>
                <a:cs typeface="Times New Roman" panose="02020603050405020304" charset="0"/>
              </a:rPr>
              <a:t> </a:t>
            </a:r>
            <a:r>
              <a:rPr lang="zh-CN" sz="2400">
                <a:highlight>
                  <a:srgbClr val="008000"/>
                </a:highlight>
                <a:latin typeface="Calibri" panose="020F0502020204030204" charset="0"/>
                <a:ea typeface="宋体" panose="02010600030101010101" pitchFamily="2" charset="-122"/>
              </a:rPr>
              <a:t>活动策划</a:t>
            </a:r>
            <a:r>
              <a:rPr lang="en-US" sz="2400">
                <a:highlight>
                  <a:srgbClr val="008000"/>
                </a:highlight>
                <a:latin typeface="Calibri" panose="020F0502020204030204" charset="0"/>
                <a:ea typeface="宋体" panose="02010600030101010101" pitchFamily="2" charset="-122"/>
                <a:cs typeface="Times New Roman" panose="02020603050405020304" charset="0"/>
              </a:rPr>
              <a:t> </a:t>
            </a:r>
            <a:r>
              <a:rPr lang="zh-CN" sz="2400">
                <a:latin typeface="Calibri" panose="020F0502020204030204" charset="0"/>
                <a:ea typeface="宋体" panose="02010600030101010101" pitchFamily="2" charset="-122"/>
              </a:rPr>
              <a:t>时间灵活性根据每次活动时间每活动需参加人员</a:t>
            </a:r>
            <a:endParaRPr lang="zh-CN" alt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1653540" y="1315720"/>
            <a:ext cx="5688330" cy="1008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blipFill>
                  <a:blip r:embed="rId1"/>
                  <a:tile tx="0" ty="0" sx="100000" sy="100000" flip="none" algn="tl"/>
                </a:blipFill>
              </a:rPr>
              <a:t>1</a:t>
            </a:r>
            <a:endParaRPr lang="en-US" altLang="zh-CN">
              <a:blipFill>
                <a:blip r:embed="rId1"/>
                <a:tile tx="0" ty="0" sx="100000" sy="100000" flip="none" algn="tl"/>
              </a:blipFill>
            </a:endParaRPr>
          </a:p>
        </p:txBody>
      </p:sp>
      <p:sp>
        <p:nvSpPr>
          <p:cNvPr id="5" name="矩形 4"/>
          <p:cNvSpPr/>
          <p:nvPr/>
        </p:nvSpPr>
        <p:spPr>
          <a:xfrm>
            <a:off x="1653540" y="3030855"/>
            <a:ext cx="5688330" cy="1008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1653540" y="4745990"/>
            <a:ext cx="5688330" cy="1008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4400">
                <a:blipFill>
                  <a:blip r:embed="rId1"/>
                  <a:tile tx="0" ty="0" sx="100000" sy="100000" flip="none" algn="tl"/>
                </a:blipFill>
              </a:rPr>
              <a:t>3.</a:t>
            </a:r>
            <a:r>
              <a:rPr lang="zh-CN" altLang="en-US" sz="4400">
                <a:blipFill>
                  <a:blip r:embed="rId1"/>
                  <a:tile tx="0" ty="0" sx="100000" sy="100000" flip="none" algn="tl"/>
                </a:blipFill>
              </a:rPr>
              <a:t>会议安排说明</a:t>
            </a:r>
            <a:endParaRPr lang="zh-CN" altLang="en-US" sz="4400">
              <a:blipFill>
                <a:blip r:embed="rId1"/>
                <a:tile tx="0" ty="0" sx="100000" sy="100000" flip="none" algn="tl"/>
              </a:blipFill>
            </a:endParaRPr>
          </a:p>
        </p:txBody>
      </p:sp>
      <p:sp>
        <p:nvSpPr>
          <p:cNvPr id="7" name="矩形 6"/>
          <p:cNvSpPr/>
          <p:nvPr/>
        </p:nvSpPr>
        <p:spPr>
          <a:xfrm>
            <a:off x="1653540" y="1315720"/>
            <a:ext cx="5688330" cy="1008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4400">
                <a:blipFill>
                  <a:blip r:embed="rId1"/>
                  <a:tile tx="0" ty="0" sx="100000" sy="100000" flip="none" algn="tl"/>
                </a:blipFill>
              </a:rPr>
              <a:t>1.</a:t>
            </a:r>
            <a:r>
              <a:rPr lang="zh-CN" altLang="en-US" sz="4400">
                <a:blipFill>
                  <a:blip r:embed="rId1"/>
                  <a:tile tx="0" ty="0" sx="100000" sy="100000" flip="none" algn="tl"/>
                </a:blipFill>
              </a:rPr>
              <a:t>工作汇报</a:t>
            </a:r>
            <a:r>
              <a:rPr lang="en-US" altLang="zh-CN" sz="4400">
                <a:blipFill>
                  <a:blip r:embed="rId1"/>
                  <a:tile tx="0" ty="0" sx="100000" sy="100000" flip="none" algn="tl"/>
                </a:blipFill>
              </a:rPr>
              <a:t>+</a:t>
            </a:r>
            <a:r>
              <a:rPr lang="zh-CN" altLang="en-US" sz="4400">
                <a:blipFill>
                  <a:blip r:embed="rId1"/>
                  <a:tile tx="0" ty="0" sx="100000" sy="100000" flip="none" algn="tl"/>
                </a:blipFill>
              </a:rPr>
              <a:t>问题反馈</a:t>
            </a:r>
            <a:endParaRPr lang="zh-CN" altLang="en-US" sz="4400">
              <a:blipFill>
                <a:blip r:embed="rId1"/>
                <a:tile tx="0" ty="0" sx="100000" sy="100000" flip="none" algn="tl"/>
              </a:blipFill>
            </a:endParaRPr>
          </a:p>
        </p:txBody>
      </p:sp>
      <p:sp>
        <p:nvSpPr>
          <p:cNvPr id="8" name="矩形 7"/>
          <p:cNvSpPr/>
          <p:nvPr/>
        </p:nvSpPr>
        <p:spPr>
          <a:xfrm>
            <a:off x="1653540" y="3030855"/>
            <a:ext cx="5688330" cy="10083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4400">
                <a:blipFill>
                  <a:blip r:embed="rId1"/>
                  <a:tile tx="0" ty="0" sx="100000" sy="100000" flip="none" algn="tl"/>
                </a:blipFill>
              </a:rPr>
              <a:t>2.</a:t>
            </a:r>
            <a:r>
              <a:rPr lang="zh-CN" altLang="en-US" sz="4400">
                <a:blipFill>
                  <a:blip r:embed="rId1"/>
                  <a:tile tx="0" ty="0" sx="100000" sy="100000" flip="none" algn="tl"/>
                </a:blipFill>
              </a:rPr>
              <a:t>问题分析</a:t>
            </a:r>
            <a:r>
              <a:rPr lang="en-US" altLang="zh-CN" sz="4400">
                <a:blipFill>
                  <a:blip r:embed="rId1"/>
                  <a:tile tx="0" ty="0" sx="100000" sy="100000" flip="none" algn="tl"/>
                </a:blipFill>
              </a:rPr>
              <a:t>+</a:t>
            </a:r>
            <a:r>
              <a:rPr lang="zh-CN" altLang="en-US" sz="4400">
                <a:blipFill>
                  <a:blip r:embed="rId1"/>
                  <a:tile tx="0" ty="0" sx="100000" sy="100000" flip="none" algn="tl"/>
                </a:blipFill>
              </a:rPr>
              <a:t>建议</a:t>
            </a:r>
            <a:endParaRPr lang="zh-CN" altLang="en-US" sz="4400">
              <a:blipFill>
                <a:blip r:embed="rId1"/>
                <a:tile tx="0" ty="0" sx="100000" sy="100000" flip="none" algn="tl"/>
              </a:blipFill>
            </a:endParaRPr>
          </a:p>
        </p:txBody>
      </p:sp>
      <p:sp>
        <p:nvSpPr>
          <p:cNvPr id="9" name="文本框 8"/>
          <p:cNvSpPr txBox="1"/>
          <p:nvPr/>
        </p:nvSpPr>
        <p:spPr>
          <a:xfrm>
            <a:off x="2307590" y="225425"/>
            <a:ext cx="4528185" cy="829945"/>
          </a:xfrm>
          <a:prstGeom prst="rect">
            <a:avLst/>
          </a:prstGeom>
          <a:noFill/>
        </p:spPr>
        <p:txBody>
          <a:bodyPr wrap="square" rtlCol="0">
            <a:spAutoFit/>
          </a:bodyPr>
          <a:p>
            <a:r>
              <a:rPr lang="en-US" altLang="zh-CN" sz="4800">
                <a:latin typeface="黑体" panose="02010609060101010101" charset="-122"/>
                <a:ea typeface="黑体" panose="02010609060101010101" charset="-122"/>
                <a:cs typeface="黑体" panose="02010609060101010101" charset="-122"/>
              </a:rPr>
              <a:t>8.16</a:t>
            </a:r>
            <a:r>
              <a:rPr lang="zh-CN" altLang="en-US" sz="4800">
                <a:latin typeface="黑体" panose="02010609060101010101" charset="-122"/>
                <a:ea typeface="黑体" panose="02010609060101010101" charset="-122"/>
                <a:cs typeface="黑体" panose="02010609060101010101" charset="-122"/>
              </a:rPr>
              <a:t>周会议进程</a:t>
            </a:r>
            <a:endParaRPr lang="zh-CN" altLang="en-US" sz="4800">
              <a:latin typeface="黑体" panose="02010609060101010101" charset="-122"/>
              <a:ea typeface="黑体" panose="02010609060101010101" charset="-122"/>
              <a:cs typeface="黑体" panose="02010609060101010101"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文本框 3"/>
          <p:cNvSpPr txBox="1"/>
          <p:nvPr/>
        </p:nvSpPr>
        <p:spPr>
          <a:xfrm>
            <a:off x="-22225" y="6138545"/>
            <a:ext cx="9177020" cy="706755"/>
          </a:xfrm>
          <a:prstGeom prst="rect">
            <a:avLst/>
          </a:prstGeom>
          <a:gradFill>
            <a:gsLst>
              <a:gs pos="0">
                <a:schemeClr val="accent1">
                  <a:lumMod val="5000"/>
                  <a:lumOff val="95000"/>
                </a:schemeClr>
              </a:gs>
              <a:gs pos="45000">
                <a:schemeClr val="accent2">
                  <a:lumMod val="40000"/>
                  <a:lumOff val="60000"/>
                </a:schemeClr>
              </a:gs>
              <a:gs pos="83000">
                <a:schemeClr val="accent2">
                  <a:lumMod val="60000"/>
                  <a:lumOff val="40000"/>
                </a:schemeClr>
              </a:gs>
              <a:gs pos="100000">
                <a:schemeClr val="accent2">
                  <a:lumMod val="75000"/>
                  <a:alpha val="58000"/>
                </a:schemeClr>
              </a:gs>
            </a:gsLst>
            <a:lin ang="17940000" scaled="0"/>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280000" scaled="0"/>
            </a:gradFill>
          </a:ln>
        </p:spPr>
        <p:txBody>
          <a:bodyPr wrap="square" rtlCol="0">
            <a:spAutoFit/>
          </a:bodyPr>
          <a:lstStyle/>
          <a:p>
            <a:pPr algn="ctr"/>
            <a:r>
              <a:rPr lang="zh-CN" altLang="en-US" sz="4000">
                <a:latin typeface="汉仪中圆简" panose="02010609000101010101" charset="-122"/>
                <a:ea typeface="汉仪中圆简" panose="02010609000101010101" charset="-122"/>
              </a:rPr>
              <a:t>客服部</a:t>
            </a:r>
            <a:endParaRPr lang="zh-CN" altLang="en-US" sz="4000">
              <a:latin typeface="汉仪中圆简" panose="02010609000101010101" charset="-122"/>
              <a:ea typeface="汉仪中圆简" panose="02010609000101010101" charset="-122"/>
            </a:endParaRPr>
          </a:p>
        </p:txBody>
      </p:sp>
      <p:sp>
        <p:nvSpPr>
          <p:cNvPr id="5" name="文本框 4"/>
          <p:cNvSpPr txBox="1"/>
          <p:nvPr/>
        </p:nvSpPr>
        <p:spPr>
          <a:xfrm>
            <a:off x="8357870" y="6384925"/>
            <a:ext cx="792480" cy="460375"/>
          </a:xfrm>
          <a:prstGeom prst="rect">
            <a:avLst/>
          </a:prstGeom>
          <a:noFill/>
        </p:spPr>
        <p:txBody>
          <a:bodyPr wrap="none" rtlCol="0">
            <a:spAutoFit/>
          </a:bodyPr>
          <a:lstStyle/>
          <a:p>
            <a:pPr algn="r"/>
            <a:r>
              <a:rPr lang="zh-CN" altLang="en-US" sz="2400">
                <a:latin typeface="思源黑体 CN Bold" panose="020B0800000000000000" charset="-122"/>
                <a:ea typeface="思源黑体 CN Bold" panose="020B0800000000000000" charset="-122"/>
              </a:rPr>
              <a:t>小杰</a:t>
            </a:r>
            <a:endParaRPr lang="zh-CN" altLang="en-US" sz="2400">
              <a:latin typeface="思源黑体 CN Bold" panose="020B0800000000000000" charset="-122"/>
              <a:ea typeface="思源黑体 CN Bold" panose="020B0800000000000000" charset="-122"/>
            </a:endParaRPr>
          </a:p>
        </p:txBody>
      </p:sp>
      <p:graphicFrame>
        <p:nvGraphicFramePr>
          <p:cNvPr id="3" name="表格 2"/>
          <p:cNvGraphicFramePr/>
          <p:nvPr/>
        </p:nvGraphicFramePr>
        <p:xfrm>
          <a:off x="-22860" y="-38100"/>
          <a:ext cx="9166860" cy="6177280"/>
        </p:xfrm>
        <a:graphic>
          <a:graphicData uri="http://schemas.openxmlformats.org/drawingml/2006/table">
            <a:tbl>
              <a:tblPr firstRow="1" bandRow="1">
                <a:tableStyleId>{5C22544A-7EE6-4342-B048-85BDC9FD1C3A}</a:tableStyleId>
              </a:tblPr>
              <a:tblGrid>
                <a:gridCol w="4583430"/>
                <a:gridCol w="4583430"/>
              </a:tblGrid>
              <a:tr h="949325">
                <a:tc>
                  <a:txBody>
                    <a:bodyPr/>
                    <a:lstStyle/>
                    <a:p>
                      <a:pPr algn="ctr">
                        <a:buNone/>
                      </a:pPr>
                      <a:r>
                        <a:rPr lang="zh-CN" altLang="zh-CN" sz="2800" dirty="0">
                          <a:solidFill>
                            <a:srgbClr val="000000"/>
                          </a:solidFill>
                          <a:latin typeface="思源黑体 CN Bold" panose="020B0800000000000000" charset="-122"/>
                          <a:ea typeface="思源黑体 CN Bold" panose="020B0800000000000000" charset="-122"/>
                        </a:rPr>
                        <a:t>本周工作详情及问题</a:t>
                      </a:r>
                      <a:endParaRPr lang="zh-CN" altLang="en-US" sz="2800" dirty="0">
                        <a:solidFill>
                          <a:srgbClr val="000000"/>
                        </a:solidFill>
                        <a:latin typeface="思源黑体 CN Bold" panose="020B0800000000000000" charset="-122"/>
                        <a:ea typeface="思源黑体 CN Bold" panose="020B0800000000000000" charset="-122"/>
                      </a:endParaRPr>
                    </a:p>
                  </a:txBody>
                  <a:tcPr marL="12700" marR="12700" marT="12700" anchor="ctr"/>
                </a:tc>
                <a:tc>
                  <a:txBody>
                    <a:bodyPr/>
                    <a:lstStyle/>
                    <a:p>
                      <a:pPr marL="0" marR="0" lvl="0" indent="0" algn="ctr" defTabSz="914400" eaLnBrk="1" fontAlgn="base" latinLnBrk="0" hangingPunct="1">
                        <a:lnSpc>
                          <a:spcPct val="100000"/>
                        </a:lnSpc>
                        <a:spcBef>
                          <a:spcPct val="0"/>
                        </a:spcBef>
                        <a:spcAft>
                          <a:spcPct val="0"/>
                        </a:spcAft>
                        <a:buClrTx/>
                        <a:buSzTx/>
                        <a:buFontTx/>
                        <a:buNone/>
                        <a:defRPr/>
                      </a:pPr>
                      <a:r>
                        <a:rPr lang="zh-CN" altLang="zh-CN" sz="2800" dirty="0">
                          <a:solidFill>
                            <a:srgbClr val="000000"/>
                          </a:solidFill>
                          <a:latin typeface="思源黑体 CN Bold" panose="020B0800000000000000" charset="-122"/>
                          <a:ea typeface="思源黑体 CN Bold" panose="020B0800000000000000" charset="-122"/>
                        </a:rPr>
                        <a:t>工作部署及建议</a:t>
                      </a:r>
                      <a:endParaRPr lang="zh-CN" altLang="zh-CN" sz="2800" dirty="0">
                        <a:solidFill>
                          <a:srgbClr val="000000"/>
                        </a:solidFill>
                        <a:latin typeface="思源黑体 CN Bold" panose="020B0800000000000000" charset="-122"/>
                        <a:ea typeface="思源黑体 CN Bold" panose="020B0800000000000000" charset="-122"/>
                      </a:endParaRPr>
                    </a:p>
                  </a:txBody>
                  <a:tcPr marL="12700" marR="12700" marT="12700" anchor="ctr"/>
                </a:tc>
              </a:tr>
              <a:tr h="713105">
                <a:tc>
                  <a:txBody>
                    <a:bodyPr/>
                    <a:lstStyle/>
                    <a:p>
                      <a:pPr algn="ctr">
                        <a:buNone/>
                      </a:pPr>
                      <a:r>
                        <a:rPr lang="zh-CN" altLang="en-US" sz="1800">
                          <a:solidFill>
                            <a:srgbClr val="000000"/>
                          </a:solidFill>
                          <a:latin typeface="思源黑体 CN Normal" panose="020B0400000000000000" charset="-122"/>
                          <a:ea typeface="思源黑体 CN Normal" panose="020B0400000000000000" charset="-122"/>
                          <a:cs typeface="思源黑体 CN Normal" panose="020B0400000000000000" charset="-122"/>
                        </a:rPr>
                        <a:t>1.全场商品88折活动结束后有几天的活动空档期，客户的咨询以及消费欲望不大</a:t>
                      </a:r>
                      <a:endParaRPr lang="zh-CN" altLang="en-US" sz="1800">
                        <a:solidFill>
                          <a:srgbClr val="000000"/>
                        </a:solidFill>
                        <a:latin typeface="思源黑体 CN Normal" panose="020B0400000000000000" charset="-122"/>
                        <a:ea typeface="思源黑体 CN Normal" panose="020B0400000000000000" charset="-122"/>
                        <a:cs typeface="思源黑体 CN Normal" panose="020B0400000000000000" charset="-122"/>
                      </a:endParaRPr>
                    </a:p>
                  </a:txBody>
                  <a:tcPr marL="12700" marR="12700" marT="12700" vert="horz" anchor="ctr"/>
                </a:tc>
                <a:tc>
                  <a:txBody>
                    <a:bodyPr/>
                    <a:lstStyle/>
                    <a:p>
                      <a:pPr>
                        <a:buNone/>
                      </a:pPr>
                      <a:r>
                        <a:rPr lang="zh-CN" altLang="en-US" sz="1800">
                          <a:solidFill>
                            <a:srgbClr val="000000"/>
                          </a:solidFill>
                          <a:latin typeface="思源黑体 CN Normal" panose="020B0400000000000000" charset="-122"/>
                          <a:ea typeface="思源黑体 CN Normal" panose="020B0400000000000000" charset="-122"/>
                        </a:rPr>
                        <a:t>针对上周未转化的客户推广我们即将上线的1元抵500元活动</a:t>
                      </a:r>
                      <a:endParaRPr lang="zh-CN" altLang="en-US" sz="1800">
                        <a:solidFill>
                          <a:srgbClr val="000000"/>
                        </a:solidFill>
                        <a:latin typeface="思源黑体 CN Normal" panose="020B0400000000000000" charset="-122"/>
                        <a:ea typeface="思源黑体 CN Normal" panose="020B0400000000000000" charset="-122"/>
                      </a:endParaRPr>
                    </a:p>
                  </a:txBody>
                  <a:tcPr marL="12700" marR="12700" marT="12700" vert="horz" anchor="ctr"/>
                </a:tc>
              </a:tr>
              <a:tr h="948690">
                <a:tc>
                  <a:txBody>
                    <a:bodyPr/>
                    <a:p>
                      <a:pPr>
                        <a:buNone/>
                      </a:pPr>
                      <a:r>
                        <a:rPr lang="en-US" altLang="en-US" sz="1800">
                          <a:solidFill>
                            <a:srgbClr val="000000"/>
                          </a:solidFill>
                          <a:latin typeface="思源黑体 CN Normal" panose="020B0400000000000000" charset="-122"/>
                          <a:ea typeface="思源黑体 CN Normal" panose="020B0400000000000000" charset="-122"/>
                        </a:rPr>
                        <a:t>2.客户表示希望有带锁定的万向椅轮</a:t>
                      </a:r>
                      <a:endParaRPr lang="en-US" altLang="en-US" sz="1800">
                        <a:solidFill>
                          <a:srgbClr val="000000"/>
                        </a:solidFill>
                        <a:latin typeface="思源黑体 CN Normal" panose="020B0400000000000000" charset="-122"/>
                        <a:ea typeface="思源黑体 CN Normal" panose="020B0400000000000000" charset="-122"/>
                      </a:endParaRPr>
                    </a:p>
                  </a:txBody>
                  <a:tcPr marL="12700" marR="12700" marT="12700" vert="horz" anchor="ctr"/>
                </a:tc>
                <a:tc>
                  <a:txBody>
                    <a:bodyPr/>
                    <a:p>
                      <a:pPr>
                        <a:buNone/>
                      </a:pPr>
                      <a:r>
                        <a:rPr lang="en-US" altLang="en-US" sz="1800">
                          <a:solidFill>
                            <a:srgbClr val="000000"/>
                          </a:solidFill>
                          <a:latin typeface="思源黑体 CN Normal" panose="020B0400000000000000" charset="-122"/>
                          <a:ea typeface="思源黑体 CN Normal" panose="020B0400000000000000" charset="-122"/>
                        </a:rPr>
                        <a:t>可以适当的备用一定这类型的椅轮库存，当有个别客户需要时可以更换发出</a:t>
                      </a:r>
                      <a:endParaRPr lang="en-US" altLang="en-US" sz="1800">
                        <a:solidFill>
                          <a:srgbClr val="000000"/>
                        </a:solidFill>
                        <a:latin typeface="思源黑体 CN Normal" panose="020B0400000000000000" charset="-122"/>
                        <a:ea typeface="思源黑体 CN Normal" panose="020B0400000000000000" charset="-122"/>
                      </a:endParaRPr>
                    </a:p>
                  </a:txBody>
                  <a:tcPr marL="12700" marR="12700" marT="12700" vert="horz" anchor="ctr"/>
                </a:tc>
              </a:tr>
              <a:tr h="713740">
                <a:tc gridSpan="2">
                  <a:txBody>
                    <a:bodyPr/>
                    <a:lstStyle/>
                    <a:p>
                      <a:pPr algn="ctr">
                        <a:buNone/>
                      </a:pPr>
                      <a:r>
                        <a:rPr lang="zh-CN" altLang="en-US" sz="1800">
                          <a:solidFill>
                            <a:srgbClr val="000000"/>
                          </a:solidFill>
                          <a:latin typeface="思源黑体 CN Normal" panose="020B0400000000000000" charset="-122"/>
                          <a:ea typeface="思源黑体 CN Normal" panose="020B0400000000000000" charset="-122"/>
                        </a:rPr>
                        <a:t>下周工作安排</a:t>
                      </a:r>
                      <a:endParaRPr lang="zh-CN" altLang="en-US" sz="1800">
                        <a:solidFill>
                          <a:srgbClr val="000000"/>
                        </a:solidFill>
                        <a:latin typeface="思源黑体 CN Normal" panose="020B0400000000000000" charset="-122"/>
                        <a:ea typeface="思源黑体 CN Normal" panose="020B0400000000000000" charset="-122"/>
                      </a:endParaRPr>
                    </a:p>
                  </a:txBody>
                  <a:tcPr marL="12700" marR="12700" marT="12700" vert="horz" anchor="ctr">
                    <a:solidFill>
                      <a:schemeClr val="accent5">
                        <a:lumMod val="75000"/>
                      </a:schemeClr>
                    </a:solidFill>
                  </a:tcPr>
                </a:tc>
                <a:tc hMerge="1">
                  <a:tcPr marL="12700" marR="12700" marT="12700" vert="horz" anchor="ctr">
                    <a:solidFill>
                      <a:schemeClr val="accent5">
                        <a:lumMod val="75000"/>
                      </a:schemeClr>
                    </a:solidFill>
                  </a:tcPr>
                </a:tc>
              </a:tr>
              <a:tr h="713105">
                <a:tc>
                  <a:txBody>
                    <a:bodyPr/>
                    <a:lstStyle/>
                    <a:p>
                      <a:pPr>
                        <a:buNone/>
                      </a:pPr>
                      <a:r>
                        <a:rPr lang="zh-CN" altLang="en-US" sz="1800">
                          <a:solidFill>
                            <a:srgbClr val="000000"/>
                          </a:solidFill>
                          <a:latin typeface="思源黑体 CN Normal" panose="020B0400000000000000" charset="-122"/>
                          <a:ea typeface="思源黑体 CN Normal" panose="020B0400000000000000" charset="-122"/>
                          <a:cs typeface="思源黑体 CN Normal" panose="020B0400000000000000" charset="-122"/>
                        </a:rPr>
                        <a:t>1.带好两位售前新同事，提高个人转化率</a:t>
                      </a:r>
                      <a:endParaRPr lang="zh-CN" altLang="en-US" sz="1800">
                        <a:solidFill>
                          <a:srgbClr val="000000"/>
                        </a:solidFill>
                        <a:latin typeface="思源黑体 CN Normal" panose="020B0400000000000000" charset="-122"/>
                        <a:ea typeface="思源黑体 CN Normal" panose="020B0400000000000000" charset="-122"/>
                        <a:cs typeface="思源黑体 CN Normal" panose="020B0400000000000000" charset="-122"/>
                      </a:endParaRPr>
                    </a:p>
                  </a:txBody>
                  <a:tcPr marL="12700" marR="12700" marT="12700" vert="horz" anchor="ctr"/>
                </a:tc>
                <a:tc>
                  <a:txBody>
                    <a:bodyPr/>
                    <a:lstStyle/>
                    <a:p>
                      <a:pPr>
                        <a:buNone/>
                      </a:pPr>
                      <a:r>
                        <a:rPr lang="zh-CN" altLang="en-US" sz="1800">
                          <a:solidFill>
                            <a:srgbClr val="000000"/>
                          </a:solidFill>
                          <a:latin typeface="思源黑体 CN Normal" panose="020B0400000000000000" charset="-122"/>
                          <a:ea typeface="思源黑体 CN Normal" panose="020B0400000000000000" charset="-122"/>
                        </a:rPr>
                        <a:t>2.跟进好上周未转化的客户</a:t>
                      </a:r>
                      <a:endParaRPr lang="zh-CN" altLang="en-US" sz="1800">
                        <a:solidFill>
                          <a:srgbClr val="000000"/>
                        </a:solidFill>
                        <a:latin typeface="思源黑体 CN Normal" panose="020B0400000000000000" charset="-122"/>
                        <a:ea typeface="思源黑体 CN Normal" panose="020B0400000000000000" charset="-122"/>
                      </a:endParaRPr>
                    </a:p>
                  </a:txBody>
                  <a:tcPr marL="12700" marR="12700" marT="12700" vert="horz" anchor="ctr"/>
                </a:tc>
              </a:tr>
              <a:tr h="713105">
                <a:tc>
                  <a:txBody>
                    <a:bodyPr/>
                    <a:p>
                      <a:pPr>
                        <a:buNone/>
                      </a:pPr>
                      <a:r>
                        <a:rPr lang="zh-CN" altLang="en-US" sz="1800">
                          <a:solidFill>
                            <a:srgbClr val="000000"/>
                          </a:solidFill>
                          <a:latin typeface="思源黑体 CN Normal" panose="020B0400000000000000" charset="-122"/>
                          <a:ea typeface="思源黑体 CN Normal" panose="020B0400000000000000" charset="-122"/>
                          <a:cs typeface="思源黑体 CN Normal" panose="020B0400000000000000" charset="-122"/>
                        </a:rPr>
                        <a:t>3.推广我们的一元抵500元优惠券活动</a:t>
                      </a:r>
                      <a:endParaRPr lang="zh-CN" altLang="en-US" sz="1800">
                        <a:solidFill>
                          <a:srgbClr val="000000"/>
                        </a:solidFill>
                        <a:latin typeface="思源黑体 CN Normal" panose="020B0400000000000000" charset="-122"/>
                        <a:ea typeface="思源黑体 CN Normal" panose="020B0400000000000000" charset="-122"/>
                        <a:cs typeface="思源黑体 CN Normal" panose="020B0400000000000000" charset="-122"/>
                      </a:endParaRPr>
                    </a:p>
                  </a:txBody>
                  <a:tcPr marL="12700" marR="12700" marT="12700" vert="horz" anchor="ctr"/>
                </a:tc>
                <a:tc>
                  <a:txBody>
                    <a:bodyPr/>
                    <a:p>
                      <a:pPr>
                        <a:buNone/>
                      </a:pPr>
                      <a:endParaRPr lang="zh-CN" altLang="en-US" sz="1800">
                        <a:solidFill>
                          <a:srgbClr val="000000"/>
                        </a:solidFill>
                        <a:latin typeface="思源黑体 CN Normal" panose="020B0400000000000000" charset="-122"/>
                        <a:ea typeface="思源黑体 CN Normal" panose="020B0400000000000000" charset="-122"/>
                      </a:endParaRPr>
                    </a:p>
                  </a:txBody>
                  <a:tcPr marL="12700" marR="12700" marT="12700" vert="horz" anchor="ctr"/>
                </a:tc>
              </a:tr>
              <a:tr h="713105">
                <a:tc>
                  <a:txBody>
                    <a:bodyPr/>
                    <a:lstStyle/>
                    <a:p>
                      <a:pPr>
                        <a:buNone/>
                      </a:pPr>
                      <a:endParaRPr lang="zh-CN" altLang="en-US" sz="1800">
                        <a:solidFill>
                          <a:srgbClr val="000000"/>
                        </a:solidFill>
                        <a:latin typeface="思源黑体 CN Normal" panose="020B0400000000000000" charset="-122"/>
                        <a:ea typeface="思源黑体 CN Normal" panose="020B0400000000000000" charset="-122"/>
                        <a:cs typeface="思源黑体 CN Normal" panose="020B0400000000000000" charset="-122"/>
                      </a:endParaRPr>
                    </a:p>
                  </a:txBody>
                  <a:tcPr marL="12700" marR="12700" marT="12700" vert="horz" anchor="ctr"/>
                </a:tc>
                <a:tc>
                  <a:txBody>
                    <a:bodyPr/>
                    <a:lstStyle/>
                    <a:p>
                      <a:pPr>
                        <a:buNone/>
                      </a:pPr>
                      <a:endParaRPr lang="en-US" altLang="en-US" sz="1800">
                        <a:solidFill>
                          <a:srgbClr val="000000"/>
                        </a:solidFill>
                        <a:latin typeface="思源黑体 CN Normal" panose="020B0400000000000000" charset="-122"/>
                        <a:ea typeface="思源黑体 CN Normal" panose="020B0400000000000000" charset="-122"/>
                        <a:cs typeface="思源黑体 CN Normal" panose="020B0400000000000000" charset="-122"/>
                      </a:endParaRPr>
                    </a:p>
                  </a:txBody>
                  <a:tcPr marL="12700" marR="12700" marT="12700" vert="horz" anchor="ctr"/>
                </a:tc>
              </a:tr>
              <a:tr h="713105">
                <a:tc>
                  <a:txBody>
                    <a:bodyPr/>
                    <a:p>
                      <a:pPr>
                        <a:buNone/>
                      </a:pPr>
                      <a:endParaRPr lang="zh-CN" altLang="en-US" sz="1800">
                        <a:solidFill>
                          <a:srgbClr val="000000"/>
                        </a:solidFill>
                        <a:latin typeface="思源黑体 CN Normal" panose="020B0400000000000000" charset="-122"/>
                        <a:ea typeface="思源黑体 CN Normal" panose="020B0400000000000000" charset="-122"/>
                        <a:cs typeface="思源黑体 CN Normal" panose="020B0400000000000000" charset="-122"/>
                      </a:endParaRPr>
                    </a:p>
                  </a:txBody>
                  <a:tcPr marL="12700" marR="12700" marT="12700" vert="horz" anchor="ctr"/>
                </a:tc>
                <a:tc>
                  <a:txBody>
                    <a:bodyPr/>
                    <a:p>
                      <a:pPr>
                        <a:buNone/>
                      </a:pPr>
                      <a:endParaRPr lang="zh-CN" altLang="en-US" sz="1800">
                        <a:solidFill>
                          <a:srgbClr val="000000"/>
                        </a:solidFill>
                        <a:latin typeface="思源黑体 CN Normal" panose="020B0400000000000000" charset="-122"/>
                        <a:ea typeface="思源黑体 CN Normal" panose="020B0400000000000000" charset="-122"/>
                        <a:cs typeface="思源黑体 CN Normal" panose="020B0400000000000000" charset="-122"/>
                      </a:endParaRPr>
                    </a:p>
                  </a:txBody>
                  <a:tcPr marL="12700" marR="12700" marT="12700" vert="horz" anchor="ct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 name="表格 2"/>
          <p:cNvGraphicFramePr/>
          <p:nvPr/>
        </p:nvGraphicFramePr>
        <p:xfrm>
          <a:off x="-22860" y="-38100"/>
          <a:ext cx="9166860" cy="6370320"/>
        </p:xfrm>
        <a:graphic>
          <a:graphicData uri="http://schemas.openxmlformats.org/drawingml/2006/table">
            <a:tbl>
              <a:tblPr firstRow="1" bandRow="1">
                <a:tableStyleId>{5C22544A-7EE6-4342-B048-85BDC9FD1C3A}</a:tableStyleId>
              </a:tblPr>
              <a:tblGrid>
                <a:gridCol w="4594860"/>
                <a:gridCol w="4572000"/>
              </a:tblGrid>
              <a:tr h="485140">
                <a:tc>
                  <a:txBody>
                    <a:bodyPr/>
                    <a:lstStyle/>
                    <a:p>
                      <a:pPr algn="ctr">
                        <a:buNone/>
                      </a:pPr>
                      <a:r>
                        <a:rPr lang="zh-CN" altLang="zh-CN" sz="2800" dirty="0">
                          <a:solidFill>
                            <a:srgbClr val="000000"/>
                          </a:solidFill>
                          <a:latin typeface="思源黑体 CN Bold" panose="020B0800000000000000" charset="-122"/>
                          <a:ea typeface="思源黑体 CN Bold" panose="020B0800000000000000" charset="-122"/>
                        </a:rPr>
                        <a:t>本周工作详情及问题</a:t>
                      </a:r>
                      <a:endParaRPr lang="zh-CN" altLang="zh-CN" sz="2800" dirty="0">
                        <a:solidFill>
                          <a:srgbClr val="000000"/>
                        </a:solidFill>
                        <a:latin typeface="思源黑体 CN Bold" panose="020B0800000000000000" charset="-122"/>
                        <a:ea typeface="思源黑体 CN Bold" panose="020B0800000000000000" charset="-122"/>
                      </a:endParaRPr>
                    </a:p>
                  </a:txBody>
                  <a:tcPr marL="12700" marR="12700" marT="12700" anchor="ctr"/>
                </a:tc>
                <a:tc>
                  <a:txBody>
                    <a:bodyPr/>
                    <a:lstStyle/>
                    <a:p>
                      <a:pPr marL="0" marR="0" lvl="0" indent="0" algn="ctr" defTabSz="914400" eaLnBrk="1" fontAlgn="base" latinLnBrk="0" hangingPunct="1">
                        <a:lnSpc>
                          <a:spcPct val="100000"/>
                        </a:lnSpc>
                        <a:spcBef>
                          <a:spcPct val="0"/>
                        </a:spcBef>
                        <a:spcAft>
                          <a:spcPct val="0"/>
                        </a:spcAft>
                        <a:buClrTx/>
                        <a:buSzTx/>
                        <a:buFontTx/>
                        <a:buNone/>
                        <a:defRPr/>
                      </a:pPr>
                      <a:r>
                        <a:rPr lang="zh-CN" altLang="zh-CN" sz="2800" dirty="0">
                          <a:solidFill>
                            <a:srgbClr val="000000"/>
                          </a:solidFill>
                          <a:latin typeface="思源黑体 CN Bold" panose="020B0800000000000000" charset="-122"/>
                          <a:ea typeface="思源黑体 CN Bold" panose="020B0800000000000000" charset="-122"/>
                        </a:rPr>
                        <a:t>工作部署及建议</a:t>
                      </a:r>
                      <a:endParaRPr lang="zh-CN" altLang="zh-CN" sz="2800" dirty="0">
                        <a:solidFill>
                          <a:srgbClr val="000000"/>
                        </a:solidFill>
                        <a:latin typeface="思源黑体 CN Bold" panose="020B0800000000000000" charset="-122"/>
                        <a:ea typeface="思源黑体 CN Bold" panose="020B0800000000000000" charset="-122"/>
                      </a:endParaRPr>
                    </a:p>
                  </a:txBody>
                  <a:tcPr marL="12700" marR="12700" marT="12700" anchor="ctr"/>
                </a:tc>
              </a:tr>
              <a:tr h="518160">
                <a:tc>
                  <a:txBody>
                    <a:bodyPr/>
                    <a:p>
                      <a:pPr algn="ctr">
                        <a:buNone/>
                      </a:pPr>
                      <a:r>
                        <a:rPr lang="zh-CN" sz="2000">
                          <a:solidFill>
                            <a:srgbClr val="000000"/>
                          </a:solidFill>
                          <a:ea typeface="宋体" panose="02010600030101010101" pitchFamily="2" charset="-122"/>
                        </a:rPr>
                        <a:t>1、Q6返厂维修更换黑色龙纹网布</a:t>
                      </a:r>
                      <a:endParaRPr lang="zh-CN" altLang="en-US" sz="2000">
                        <a:solidFill>
                          <a:srgbClr val="000000"/>
                        </a:solidFill>
                        <a:latin typeface="宋体" panose="02010600030101010101" pitchFamily="2" charset="-122"/>
                        <a:ea typeface="宋体" panose="02010600030101010101" pitchFamily="2" charset="-122"/>
                      </a:endParaRPr>
                    </a:p>
                  </a:txBody>
                  <a:tcPr marL="12700" marR="12700" marT="12700" vert="horz" anchor="ctr"/>
                </a:tc>
                <a:tc>
                  <a:txBody>
                    <a:bodyPr/>
                    <a:p>
                      <a:pPr algn="ctr">
                        <a:buNone/>
                      </a:pPr>
                      <a:r>
                        <a:rPr lang="zh-CN" sz="2000">
                          <a:solidFill>
                            <a:srgbClr val="000000"/>
                          </a:solidFill>
                          <a:ea typeface="宋体" panose="02010600030101010101" pitchFamily="2" charset="-122"/>
                        </a:rPr>
                        <a:t>待厂家修好，要马上寄出</a:t>
                      </a:r>
                      <a:endParaRPr lang="zh-CN" altLang="en-US" sz="2000">
                        <a:solidFill>
                          <a:srgbClr val="000000"/>
                        </a:solidFill>
                        <a:latin typeface="宋体" panose="02010600030101010101" pitchFamily="2" charset="-122"/>
                        <a:ea typeface="宋体" panose="02010600030101010101" pitchFamily="2" charset="-122"/>
                      </a:endParaRPr>
                    </a:p>
                  </a:txBody>
                  <a:tcPr marL="12700" marR="12700" marT="12700" vert="horz" anchor="ctr"/>
                </a:tc>
              </a:tr>
              <a:tr h="518160">
                <a:tc>
                  <a:txBody>
                    <a:bodyPr/>
                    <a:p>
                      <a:pPr algn="ctr">
                        <a:buNone/>
                      </a:pPr>
                      <a:r>
                        <a:rPr lang="zh-CN" sz="2000">
                          <a:solidFill>
                            <a:srgbClr val="000000"/>
                          </a:solidFill>
                          <a:ea typeface="宋体" panose="02010600030101010101" pitchFamily="2" charset="-122"/>
                        </a:rPr>
                        <a:t>2、G12黑框黑网后仰异响，返厂维修</a:t>
                      </a:r>
                      <a:endParaRPr lang="zh-CN" altLang="en-US" sz="2000">
                        <a:solidFill>
                          <a:srgbClr val="000000"/>
                        </a:solidFill>
                        <a:latin typeface="宋体" panose="02010600030101010101" pitchFamily="2" charset="-122"/>
                        <a:ea typeface="宋体" panose="02010600030101010101" pitchFamily="2" charset="-122"/>
                      </a:endParaRPr>
                    </a:p>
                  </a:txBody>
                  <a:tcPr marL="12700" marR="12700" marT="12700" vert="horz" anchor="ctr"/>
                </a:tc>
                <a:tc>
                  <a:txBody>
                    <a:bodyPr/>
                    <a:p>
                      <a:pPr algn="ctr">
                        <a:buNone/>
                      </a:pPr>
                      <a:r>
                        <a:rPr lang="zh-CN" sz="2000">
                          <a:solidFill>
                            <a:srgbClr val="000000"/>
                          </a:solidFill>
                          <a:ea typeface="宋体" panose="02010600030101010101" pitchFamily="2" charset="-122"/>
                        </a:rPr>
                        <a:t>修好要马上寄回</a:t>
                      </a:r>
                      <a:endParaRPr lang="zh-CN" altLang="en-US" sz="2000">
                        <a:solidFill>
                          <a:srgbClr val="000000"/>
                        </a:solidFill>
                        <a:latin typeface="宋体" panose="02010600030101010101" pitchFamily="2" charset="-122"/>
                        <a:ea typeface="宋体" panose="02010600030101010101" pitchFamily="2" charset="-122"/>
                      </a:endParaRPr>
                    </a:p>
                  </a:txBody>
                  <a:tcPr marL="12700" marR="12700" marT="12700" vert="horz" anchor="ctr"/>
                </a:tc>
              </a:tr>
              <a:tr h="518160">
                <a:tc>
                  <a:txBody>
                    <a:bodyPr/>
                    <a:p>
                      <a:pPr algn="ctr">
                        <a:buNone/>
                      </a:pPr>
                      <a:r>
                        <a:rPr lang="zh-CN" sz="2000">
                          <a:solidFill>
                            <a:srgbClr val="000000"/>
                          </a:solidFill>
                          <a:ea typeface="宋体" panose="02010600030101010101" pitchFamily="2" charset="-122"/>
                        </a:rPr>
                        <a:t>3、521L反馈异响（第一例），考虑是气棒安装没到位，网购胶锤拆卸气棒重装</a:t>
                      </a:r>
                      <a:endParaRPr lang="zh-CN" altLang="en-US" sz="2000">
                        <a:solidFill>
                          <a:srgbClr val="000000"/>
                        </a:solidFill>
                        <a:latin typeface="宋体" panose="02010600030101010101" pitchFamily="2" charset="-122"/>
                        <a:ea typeface="宋体" panose="02010600030101010101" pitchFamily="2" charset="-122"/>
                      </a:endParaRPr>
                    </a:p>
                  </a:txBody>
                  <a:tcPr marL="12700" marR="12700" marT="12700" vert="horz" anchor="ctr"/>
                </a:tc>
                <a:tc>
                  <a:txBody>
                    <a:bodyPr/>
                    <a:p>
                      <a:pPr algn="ctr">
                        <a:buNone/>
                      </a:pPr>
                      <a:endParaRPr lang="en-US" altLang="en-US" sz="2000">
                        <a:solidFill>
                          <a:srgbClr val="000000"/>
                        </a:solidFill>
                        <a:latin typeface="宋体" panose="02010600030101010101" pitchFamily="2" charset="-122"/>
                      </a:endParaRPr>
                    </a:p>
                  </a:txBody>
                  <a:tcPr marL="12700" marR="12700" marT="12700" vert="horz" anchor="ctr"/>
                </a:tc>
              </a:tr>
              <a:tr h="518160">
                <a:tc>
                  <a:txBody>
                    <a:bodyPr/>
                    <a:p>
                      <a:pPr algn="ctr">
                        <a:buNone/>
                      </a:pPr>
                      <a:r>
                        <a:rPr lang="zh-CN" sz="2000">
                          <a:solidFill>
                            <a:srgbClr val="000000"/>
                          </a:solidFill>
                          <a:ea typeface="宋体" panose="02010600030101010101" pitchFamily="2" charset="-122"/>
                        </a:rPr>
                        <a:t>4、G12异响问题持续存在，这周反馈有G12五个异响（新旧椅子都有）</a:t>
                      </a:r>
                      <a:endParaRPr lang="zh-CN" altLang="en-US" sz="2000">
                        <a:solidFill>
                          <a:srgbClr val="000000"/>
                        </a:solidFill>
                        <a:latin typeface="宋体" panose="02010600030101010101" pitchFamily="2" charset="-122"/>
                        <a:ea typeface="宋体" panose="02010600030101010101" pitchFamily="2" charset="-122"/>
                      </a:endParaRPr>
                    </a:p>
                  </a:txBody>
                  <a:tcPr marL="12700" marR="12700" marT="12700" vert="horz" anchor="ctr"/>
                </a:tc>
                <a:tc>
                  <a:txBody>
                    <a:bodyPr/>
                    <a:p>
                      <a:pPr algn="ctr">
                        <a:buNone/>
                      </a:pPr>
                      <a:r>
                        <a:rPr lang="zh-CN" sz="2000">
                          <a:solidFill>
                            <a:srgbClr val="000000"/>
                          </a:solidFill>
                          <a:ea typeface="宋体" panose="02010600030101010101" pitchFamily="2" charset="-122"/>
                        </a:rPr>
                        <a:t>两个拧底座螺丝上油已解决，三个跟进中</a:t>
                      </a:r>
                      <a:endParaRPr lang="zh-CN" altLang="en-US" sz="2000">
                        <a:solidFill>
                          <a:srgbClr val="000000"/>
                        </a:solidFill>
                        <a:latin typeface="宋体" panose="02010600030101010101" pitchFamily="2" charset="-122"/>
                        <a:ea typeface="宋体" panose="02010600030101010101" pitchFamily="2" charset="-122"/>
                      </a:endParaRPr>
                    </a:p>
                  </a:txBody>
                  <a:tcPr marL="12700" marR="12700" marT="12700" vert="horz" anchor="ctr"/>
                </a:tc>
              </a:tr>
              <a:tr h="518160">
                <a:tc>
                  <a:txBody>
                    <a:bodyPr/>
                    <a:p>
                      <a:pPr algn="ctr">
                        <a:buNone/>
                      </a:pPr>
                      <a:r>
                        <a:rPr lang="zh-CN" sz="2000">
                          <a:solidFill>
                            <a:srgbClr val="000000"/>
                          </a:solidFill>
                          <a:ea typeface="宋体" panose="02010600030101010101" pitchFamily="2" charset="-122"/>
                        </a:rPr>
                        <a:t>5、T11DE弓形脚 脚垫库存只剩几个</a:t>
                      </a:r>
                      <a:endParaRPr lang="zh-CN" altLang="en-US" sz="2000">
                        <a:solidFill>
                          <a:srgbClr val="000000"/>
                        </a:solidFill>
                        <a:latin typeface="宋体" panose="02010600030101010101" pitchFamily="2" charset="-122"/>
                        <a:ea typeface="宋体" panose="02010600030101010101" pitchFamily="2" charset="-122"/>
                      </a:endParaRPr>
                    </a:p>
                  </a:txBody>
                  <a:tcPr marL="12700" marR="12700" marT="12700" vert="horz" anchor="ctr"/>
                </a:tc>
                <a:tc>
                  <a:txBody>
                    <a:bodyPr/>
                    <a:p>
                      <a:pPr algn="ctr">
                        <a:buNone/>
                      </a:pPr>
                      <a:r>
                        <a:rPr lang="zh-CN" sz="2000">
                          <a:solidFill>
                            <a:srgbClr val="000000"/>
                          </a:solidFill>
                          <a:ea typeface="宋体" panose="02010600030101010101" pitchFamily="2" charset="-122"/>
                        </a:rPr>
                        <a:t>需要库存备用</a:t>
                      </a:r>
                      <a:endParaRPr lang="zh-CN" altLang="en-US" sz="2000">
                        <a:solidFill>
                          <a:srgbClr val="000000"/>
                        </a:solidFill>
                        <a:latin typeface="宋体" panose="02010600030101010101" pitchFamily="2" charset="-122"/>
                        <a:ea typeface="宋体" panose="02010600030101010101" pitchFamily="2" charset="-122"/>
                      </a:endParaRPr>
                    </a:p>
                  </a:txBody>
                  <a:tcPr marL="12700" marR="12700" marT="12700" vert="horz" anchor="ctr"/>
                </a:tc>
              </a:tr>
              <a:tr h="518160">
                <a:tc>
                  <a:txBody>
                    <a:bodyPr/>
                    <a:lstStyle/>
                    <a:p>
                      <a:pPr algn="ctr">
                        <a:buNone/>
                      </a:pPr>
                      <a:endParaRPr lang="en-US" altLang="en-US" sz="2000">
                        <a:solidFill>
                          <a:srgbClr val="000000"/>
                        </a:solidFill>
                        <a:latin typeface="宋体" panose="02010600030101010101" pitchFamily="2" charset="-122"/>
                      </a:endParaRPr>
                    </a:p>
                  </a:txBody>
                  <a:tcPr marL="12700" marR="12700" marT="12700" vert="horz" anchor="ctr"/>
                </a:tc>
                <a:tc>
                  <a:txBody>
                    <a:bodyPr/>
                    <a:lstStyle/>
                    <a:p>
                      <a:pPr algn="ctr">
                        <a:buNone/>
                      </a:pPr>
                      <a:endParaRPr lang="en-US" altLang="en-US" sz="2000">
                        <a:solidFill>
                          <a:srgbClr val="000000"/>
                        </a:solidFill>
                        <a:latin typeface="宋体" panose="02010600030101010101" pitchFamily="2" charset="-122"/>
                      </a:endParaRPr>
                    </a:p>
                  </a:txBody>
                  <a:tcPr marL="12700" marR="12700" marT="12700" vert="horz" anchor="ctr"/>
                </a:tc>
              </a:tr>
              <a:tr h="518160">
                <a:tc gridSpan="2">
                  <a:txBody>
                    <a:bodyPr/>
                    <a:lstStyle/>
                    <a:p>
                      <a:pPr algn="ctr">
                        <a:buNone/>
                      </a:pPr>
                      <a:r>
                        <a:rPr lang="zh-CN" sz="2000">
                          <a:solidFill>
                            <a:srgbClr val="000000"/>
                          </a:solidFill>
                          <a:ea typeface="宋体" panose="02010600030101010101" pitchFamily="2" charset="-122"/>
                        </a:rPr>
                        <a:t>下周的工作安排</a:t>
                      </a:r>
                      <a:endParaRPr lang="zh-CN" altLang="en-US" sz="2000">
                        <a:solidFill>
                          <a:srgbClr val="000000"/>
                        </a:solidFill>
                        <a:latin typeface="宋体" panose="02010600030101010101" pitchFamily="2" charset="-122"/>
                        <a:ea typeface="宋体" panose="02010600030101010101" pitchFamily="2" charset="-122"/>
                      </a:endParaRPr>
                    </a:p>
                  </a:txBody>
                  <a:tcPr marL="12700" marR="12700" marT="12700" vert="horz" anchor="ctr">
                    <a:solidFill>
                      <a:schemeClr val="accent2"/>
                    </a:solidFill>
                  </a:tcPr>
                </a:tc>
                <a:tc hMerge="1">
                  <a:tcPr marL="12700" marR="12700" marT="12700" vert="horz" anchor="ctr">
                    <a:solidFill>
                      <a:schemeClr val="accent2"/>
                    </a:solidFill>
                  </a:tcPr>
                </a:tc>
              </a:tr>
              <a:tr h="518160">
                <a:tc>
                  <a:txBody>
                    <a:bodyPr/>
                    <a:lstStyle/>
                    <a:p>
                      <a:pPr algn="ctr">
                        <a:buNone/>
                      </a:pPr>
                      <a:r>
                        <a:rPr lang="zh-CN" sz="2000">
                          <a:solidFill>
                            <a:srgbClr val="000000"/>
                          </a:solidFill>
                          <a:ea typeface="宋体" panose="02010600030101010101" pitchFamily="2" charset="-122"/>
                        </a:rPr>
                        <a:t>1、跟进上周未处理好的问题</a:t>
                      </a:r>
                      <a:endParaRPr lang="zh-CN" altLang="en-US" sz="2000">
                        <a:solidFill>
                          <a:srgbClr val="000000"/>
                        </a:solidFill>
                        <a:latin typeface="宋体" panose="02010600030101010101" pitchFamily="2" charset="-122"/>
                        <a:ea typeface="宋体" panose="02010600030101010101" pitchFamily="2" charset="-122"/>
                      </a:endParaRPr>
                    </a:p>
                  </a:txBody>
                  <a:tcPr marL="12700" marR="12700" marT="12700" vert="horz" anchor="ctr"/>
                </a:tc>
                <a:tc>
                  <a:txBody>
                    <a:bodyPr/>
                    <a:lstStyle/>
                    <a:p>
                      <a:pPr algn="ctr">
                        <a:buNone/>
                      </a:pPr>
                      <a:r>
                        <a:rPr lang="zh-CN" sz="2000">
                          <a:solidFill>
                            <a:srgbClr val="000000"/>
                          </a:solidFill>
                          <a:ea typeface="宋体" panose="02010600030101010101" pitchFamily="2" charset="-122"/>
                        </a:rPr>
                        <a:t>3、安排返差价和好评返现</a:t>
                      </a:r>
                      <a:endParaRPr lang="zh-CN" altLang="en-US" sz="2000">
                        <a:solidFill>
                          <a:srgbClr val="000000"/>
                        </a:solidFill>
                        <a:latin typeface="宋体" panose="02010600030101010101" pitchFamily="2" charset="-122"/>
                        <a:ea typeface="宋体" panose="02010600030101010101" pitchFamily="2" charset="-122"/>
                      </a:endParaRPr>
                    </a:p>
                  </a:txBody>
                  <a:tcPr marL="12700" marR="12700" marT="12700" vert="horz" anchor="ctr"/>
                </a:tc>
              </a:tr>
              <a:tr h="407670">
                <a:tc>
                  <a:txBody>
                    <a:bodyPr/>
                    <a:lstStyle/>
                    <a:p>
                      <a:pPr algn="ctr">
                        <a:buNone/>
                      </a:pPr>
                      <a:r>
                        <a:rPr lang="zh-CN" sz="2000">
                          <a:solidFill>
                            <a:srgbClr val="000000"/>
                          </a:solidFill>
                          <a:ea typeface="宋体" panose="02010600030101010101" pitchFamily="2" charset="-122"/>
                        </a:rPr>
                        <a:t>2、跟进客户G12异响情况</a:t>
                      </a:r>
                      <a:endParaRPr lang="zh-CN" altLang="en-US" sz="2000">
                        <a:solidFill>
                          <a:srgbClr val="000000"/>
                        </a:solidFill>
                        <a:latin typeface="宋体" panose="02010600030101010101" pitchFamily="2" charset="-122"/>
                        <a:ea typeface="宋体" panose="02010600030101010101" pitchFamily="2" charset="-122"/>
                      </a:endParaRPr>
                    </a:p>
                  </a:txBody>
                  <a:tcPr marL="12700" marR="12700" marT="12700" vert="horz" anchor="ctr"/>
                </a:tc>
                <a:tc>
                  <a:txBody>
                    <a:bodyPr/>
                    <a:lstStyle/>
                    <a:p>
                      <a:pPr algn="ctr">
                        <a:buNone/>
                      </a:pPr>
                      <a:endParaRPr lang="en-US" altLang="en-US" sz="2000">
                        <a:solidFill>
                          <a:srgbClr val="000000"/>
                        </a:solidFill>
                        <a:latin typeface="宋体" panose="02010600030101010101" pitchFamily="2" charset="-122"/>
                      </a:endParaRPr>
                    </a:p>
                  </a:txBody>
                  <a:tcPr marL="12700" marR="12700" marT="12700" vert="horz" anchor="ctr"/>
                </a:tc>
              </a:tr>
              <a:tr h="407035">
                <a:tc>
                  <a:txBody>
                    <a:bodyPr/>
                    <a:lstStyle/>
                    <a:p>
                      <a:pPr algn="l"/>
                      <a:endParaRPr lang="zh-CN" altLang="en-US" sz="2000" dirty="0"/>
                    </a:p>
                  </a:txBody>
                  <a:tcPr anchor="ctr"/>
                </a:tc>
                <a:tc>
                  <a:txBody>
                    <a:bodyPr/>
                    <a:lstStyle/>
                    <a:p>
                      <a:pPr algn="l">
                        <a:buNone/>
                      </a:pPr>
                      <a:endParaRPr lang="en-US" altLang="zh-CN" sz="2000" dirty="0"/>
                    </a:p>
                  </a:txBody>
                  <a:tcPr anchor="ctr"/>
                </a:tc>
              </a:tr>
              <a:tr h="407035">
                <a:tc>
                  <a:txBody>
                    <a:bodyPr/>
                    <a:p>
                      <a:pPr algn="l">
                        <a:buNone/>
                      </a:pPr>
                      <a:endParaRPr lang="zh-CN" altLang="en-US" dirty="0"/>
                    </a:p>
                  </a:txBody>
                  <a:tcPr anchor="ctr"/>
                </a:tc>
                <a:tc>
                  <a:txBody>
                    <a:bodyPr/>
                    <a:p>
                      <a:pPr algn="l">
                        <a:buNone/>
                      </a:pPr>
                      <a:endParaRPr lang="en-US" altLang="zh-CN" dirty="0"/>
                    </a:p>
                  </a:txBody>
                  <a:tcPr anchor="ctr"/>
                </a:tc>
              </a:tr>
            </a:tbl>
          </a:graphicData>
        </a:graphic>
      </p:graphicFrame>
      <p:sp>
        <p:nvSpPr>
          <p:cNvPr id="2" name="文本框 1"/>
          <p:cNvSpPr txBox="1"/>
          <p:nvPr/>
        </p:nvSpPr>
        <p:spPr>
          <a:xfrm>
            <a:off x="-16510" y="6140450"/>
            <a:ext cx="9177020" cy="706755"/>
          </a:xfrm>
          <a:prstGeom prst="rect">
            <a:avLst/>
          </a:prstGeom>
          <a:gradFill>
            <a:gsLst>
              <a:gs pos="0">
                <a:schemeClr val="accent1">
                  <a:lumMod val="5000"/>
                  <a:lumOff val="95000"/>
                </a:schemeClr>
              </a:gs>
              <a:gs pos="45000">
                <a:schemeClr val="accent2">
                  <a:lumMod val="40000"/>
                  <a:lumOff val="60000"/>
                </a:schemeClr>
              </a:gs>
              <a:gs pos="83000">
                <a:schemeClr val="accent2">
                  <a:lumMod val="60000"/>
                  <a:lumOff val="40000"/>
                </a:schemeClr>
              </a:gs>
              <a:gs pos="100000">
                <a:schemeClr val="accent2">
                  <a:lumMod val="75000"/>
                  <a:alpha val="58000"/>
                </a:schemeClr>
              </a:gs>
            </a:gsLst>
            <a:lin ang="17940000" scaled="0"/>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280000" scaled="0"/>
            </a:gradFill>
          </a:ln>
        </p:spPr>
        <p:txBody>
          <a:bodyPr wrap="square" rtlCol="0">
            <a:spAutoFit/>
          </a:bodyPr>
          <a:p>
            <a:pPr algn="ctr"/>
            <a:r>
              <a:rPr lang="zh-CN" altLang="en-US" sz="4000">
                <a:latin typeface="汉仪中圆简" panose="02010609000101010101" charset="-122"/>
                <a:ea typeface="汉仪中圆简" panose="02010609000101010101" charset="-122"/>
              </a:rPr>
              <a:t>客服部</a:t>
            </a:r>
            <a:endParaRPr lang="zh-CN" altLang="en-US" sz="4000">
              <a:latin typeface="汉仪中圆简" panose="02010609000101010101" charset="-122"/>
              <a:ea typeface="汉仪中圆简" panose="02010609000101010101" charset="-122"/>
            </a:endParaRPr>
          </a:p>
        </p:txBody>
      </p:sp>
      <p:sp>
        <p:nvSpPr>
          <p:cNvPr id="6" name="文本框 5"/>
          <p:cNvSpPr txBox="1"/>
          <p:nvPr/>
        </p:nvSpPr>
        <p:spPr>
          <a:xfrm>
            <a:off x="8357870" y="6384925"/>
            <a:ext cx="792480" cy="460375"/>
          </a:xfrm>
          <a:prstGeom prst="rect">
            <a:avLst/>
          </a:prstGeom>
          <a:noFill/>
        </p:spPr>
        <p:txBody>
          <a:bodyPr wrap="none" rtlCol="0">
            <a:spAutoFit/>
          </a:bodyPr>
          <a:p>
            <a:pPr algn="r"/>
            <a:r>
              <a:rPr lang="zh-CN" altLang="en-US" sz="2400">
                <a:latin typeface="思源黑体 CN Bold" panose="020B0800000000000000" charset="-122"/>
                <a:ea typeface="思源黑体 CN Bold" panose="020B0800000000000000" charset="-122"/>
              </a:rPr>
              <a:t>小婷</a:t>
            </a:r>
            <a:endParaRPr lang="zh-CN" altLang="en-US" sz="2400">
              <a:latin typeface="思源黑体 CN Bold" panose="020B0800000000000000" charset="-122"/>
              <a:ea typeface="思源黑体 CN Bold" panose="020B0800000000000000"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2225" y="6138545"/>
            <a:ext cx="9177020" cy="706755"/>
          </a:xfrm>
          <a:prstGeom prst="rect">
            <a:avLst/>
          </a:prstGeom>
          <a:gradFill>
            <a:gsLst>
              <a:gs pos="0">
                <a:schemeClr val="accent1">
                  <a:lumMod val="5000"/>
                  <a:lumOff val="95000"/>
                </a:schemeClr>
              </a:gs>
              <a:gs pos="45000">
                <a:schemeClr val="accent2">
                  <a:lumMod val="40000"/>
                  <a:lumOff val="60000"/>
                </a:schemeClr>
              </a:gs>
              <a:gs pos="83000">
                <a:schemeClr val="accent2">
                  <a:lumMod val="60000"/>
                  <a:lumOff val="40000"/>
                </a:schemeClr>
              </a:gs>
              <a:gs pos="100000">
                <a:schemeClr val="accent2">
                  <a:lumMod val="75000"/>
                  <a:alpha val="58000"/>
                </a:schemeClr>
              </a:gs>
            </a:gsLst>
            <a:lin ang="17940000" scaled="0"/>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280000" scaled="0"/>
            </a:gradFill>
          </a:ln>
        </p:spPr>
        <p:txBody>
          <a:bodyPr wrap="square" rtlCol="0">
            <a:spAutoFit/>
          </a:bodyPr>
          <a:lstStyle/>
          <a:p>
            <a:pPr algn="ctr"/>
            <a:r>
              <a:rPr lang="zh-CN" altLang="en-US" sz="4000">
                <a:latin typeface="汉仪中圆简" panose="02010609000101010101" charset="-122"/>
                <a:ea typeface="汉仪中圆简" panose="02010609000101010101" charset="-122"/>
              </a:rPr>
              <a:t>推广部</a:t>
            </a:r>
            <a:endParaRPr lang="zh-CN" altLang="en-US" sz="4000">
              <a:latin typeface="汉仪中圆简" panose="02010609000101010101" charset="-122"/>
              <a:ea typeface="汉仪中圆简" panose="02010609000101010101" charset="-122"/>
            </a:endParaRPr>
          </a:p>
        </p:txBody>
      </p:sp>
      <p:sp>
        <p:nvSpPr>
          <p:cNvPr id="5" name="文本框 4"/>
          <p:cNvSpPr txBox="1"/>
          <p:nvPr/>
        </p:nvSpPr>
        <p:spPr>
          <a:xfrm>
            <a:off x="7573645" y="6384925"/>
            <a:ext cx="1576705" cy="460375"/>
          </a:xfrm>
          <a:prstGeom prst="rect">
            <a:avLst/>
          </a:prstGeom>
          <a:noFill/>
        </p:spPr>
        <p:txBody>
          <a:bodyPr wrap="square" rtlCol="0">
            <a:spAutoFit/>
          </a:bodyPr>
          <a:lstStyle/>
          <a:p>
            <a:pPr algn="r"/>
            <a:r>
              <a:rPr lang="zh-CN" altLang="en-US" sz="2400">
                <a:latin typeface="思源黑体 CN Bold" panose="020B0800000000000000" charset="-122"/>
                <a:ea typeface="思源黑体 CN Bold" panose="020B0800000000000000" charset="-122"/>
              </a:rPr>
              <a:t>珊珊</a:t>
            </a:r>
            <a:r>
              <a:rPr lang="en-US" altLang="zh-CN" sz="2400">
                <a:latin typeface="思源黑体 CN Bold" panose="020B0800000000000000" charset="-122"/>
                <a:ea typeface="思源黑体 CN Bold" panose="020B0800000000000000" charset="-122"/>
              </a:rPr>
              <a:t>8/16</a:t>
            </a:r>
            <a:endParaRPr lang="zh-CN" altLang="en-US" sz="2400">
              <a:latin typeface="思源黑体 CN Bold" panose="020B0800000000000000" charset="-122"/>
              <a:ea typeface="思源黑体 CN Bold" panose="020B0800000000000000" charset="-122"/>
            </a:endParaRPr>
          </a:p>
        </p:txBody>
      </p:sp>
      <p:graphicFrame>
        <p:nvGraphicFramePr>
          <p:cNvPr id="3" name="表格 2"/>
          <p:cNvGraphicFramePr/>
          <p:nvPr/>
        </p:nvGraphicFramePr>
        <p:xfrm>
          <a:off x="-12065" y="19050"/>
          <a:ext cx="9166860" cy="6119495"/>
        </p:xfrm>
        <a:graphic>
          <a:graphicData uri="http://schemas.openxmlformats.org/drawingml/2006/table">
            <a:tbl>
              <a:tblPr firstRow="1" bandRow="1">
                <a:tableStyleId>{5C22544A-7EE6-4342-B048-85BDC9FD1C3A}</a:tableStyleId>
              </a:tblPr>
              <a:tblGrid>
                <a:gridCol w="4583430"/>
                <a:gridCol w="4583430"/>
              </a:tblGrid>
              <a:tr h="977265">
                <a:tc>
                  <a:txBody>
                    <a:bodyPr/>
                    <a:lstStyle/>
                    <a:p>
                      <a:pPr algn="ctr">
                        <a:buNone/>
                      </a:pPr>
                      <a:r>
                        <a:rPr lang="zh-CN" altLang="zh-CN" sz="2800" dirty="0">
                          <a:solidFill>
                            <a:srgbClr val="000000"/>
                          </a:solidFill>
                          <a:latin typeface="思源黑体 CN Bold" panose="020B0800000000000000" charset="-122"/>
                          <a:ea typeface="思源黑体 CN Bold" panose="020B0800000000000000" charset="-122"/>
                        </a:rPr>
                        <a:t>本周工作详情及问题</a:t>
                      </a:r>
                      <a:endParaRPr lang="zh-CN" altLang="en-US" sz="2800" dirty="0">
                        <a:solidFill>
                          <a:srgbClr val="000000"/>
                        </a:solidFill>
                        <a:latin typeface="思源黑体 CN Bold" panose="020B0800000000000000" charset="-122"/>
                        <a:ea typeface="思源黑体 CN Bold" panose="020B0800000000000000" charset="-122"/>
                      </a:endParaRPr>
                    </a:p>
                  </a:txBody>
                  <a:tcPr marL="12700" marR="12700" marT="12700" anchor="ctr"/>
                </a:tc>
                <a:tc>
                  <a:txBody>
                    <a:bodyPr/>
                    <a:lstStyle/>
                    <a:p>
                      <a:pPr marL="0" marR="0" lvl="0" indent="0" algn="ctr" defTabSz="914400" eaLnBrk="1" fontAlgn="base" latinLnBrk="0" hangingPunct="1">
                        <a:lnSpc>
                          <a:spcPct val="100000"/>
                        </a:lnSpc>
                        <a:spcBef>
                          <a:spcPct val="0"/>
                        </a:spcBef>
                        <a:spcAft>
                          <a:spcPct val="0"/>
                        </a:spcAft>
                        <a:buClrTx/>
                        <a:buSzTx/>
                        <a:buFontTx/>
                        <a:buNone/>
                        <a:defRPr/>
                      </a:pPr>
                      <a:r>
                        <a:rPr lang="zh-CN" altLang="zh-CN" sz="2800" dirty="0">
                          <a:solidFill>
                            <a:srgbClr val="000000"/>
                          </a:solidFill>
                          <a:latin typeface="思源黑体 CN Bold" panose="020B0800000000000000" charset="-122"/>
                          <a:ea typeface="思源黑体 CN Bold" panose="020B0800000000000000" charset="-122"/>
                        </a:rPr>
                        <a:t>下周工作部署</a:t>
                      </a:r>
                      <a:endParaRPr lang="en-US" altLang="zh-CN" sz="2800" dirty="0">
                        <a:solidFill>
                          <a:srgbClr val="000000"/>
                        </a:solidFill>
                        <a:latin typeface="思源黑体 CN Bold" panose="020B0800000000000000" charset="-122"/>
                        <a:ea typeface="思源黑体 CN Bold" panose="020B0800000000000000" charset="-122"/>
                      </a:endParaRPr>
                    </a:p>
                  </a:txBody>
                  <a:tcPr marL="12700" marR="12700" marT="12700" anchor="ctr"/>
                </a:tc>
              </a:tr>
              <a:tr h="1624330">
                <a:tc>
                  <a:txBody>
                    <a:bodyPr/>
                    <a:lstStyle/>
                    <a:p>
                      <a:pPr>
                        <a:buNone/>
                      </a:pPr>
                      <a:r>
                        <a:rPr lang="zh-CN" altLang="en-US" sz="2400">
                          <a:solidFill>
                            <a:srgbClr val="000000"/>
                          </a:solidFill>
                          <a:latin typeface="+mn-ea"/>
                          <a:cs typeface="思源黑体 CN Normal" panose="020B0400000000000000" charset="-122"/>
                        </a:rPr>
                        <a:t>1.本周关键字做了调整，主推人群：企业办公，经销商，批发采购商；以厂家的角度来做品牌推广，不做零售推广                                                          </a:t>
                      </a:r>
                      <a:endParaRPr lang="zh-CN" altLang="en-US" sz="2400">
                        <a:solidFill>
                          <a:srgbClr val="000000"/>
                        </a:solidFill>
                        <a:latin typeface="+mn-ea"/>
                        <a:cs typeface="思源黑体 CN Normal" panose="020B0400000000000000" charset="-122"/>
                      </a:endParaRPr>
                    </a:p>
                  </a:txBody>
                  <a:tcPr marL="12700" marR="12700" marT="12700" vert="horz" anchor="b"/>
                </a:tc>
                <a:tc>
                  <a:txBody>
                    <a:bodyPr/>
                    <a:lstStyle/>
                    <a:p>
                      <a:pPr algn="l">
                        <a:buNone/>
                      </a:pPr>
                      <a:r>
                        <a:rPr lang="zh-CN" altLang="en-US" sz="2400">
                          <a:solidFill>
                            <a:srgbClr val="000000"/>
                          </a:solidFill>
                          <a:latin typeface="+mn-ea"/>
                          <a:cs typeface="思源黑体 CN Normal" panose="020B0400000000000000" charset="-122"/>
                        </a:rPr>
                        <a:t>一如既往的负责站外推广工作；注册更多的账号来做品牌站外推广</a:t>
                      </a:r>
                      <a:endParaRPr lang="zh-CN" altLang="en-US" sz="2400">
                        <a:solidFill>
                          <a:srgbClr val="000000"/>
                        </a:solidFill>
                        <a:latin typeface="+mn-ea"/>
                        <a:cs typeface="思源黑体 CN Normal" panose="020B0400000000000000" charset="-122"/>
                      </a:endParaRPr>
                    </a:p>
                  </a:txBody>
                  <a:tcPr marL="12700" marR="12700" marT="12700" vert="horz" anchor="b"/>
                </a:tc>
              </a:tr>
              <a:tr h="2406015">
                <a:tc>
                  <a:txBody>
                    <a:bodyPr/>
                    <a:lstStyle/>
                    <a:p>
                      <a:pPr algn="l">
                        <a:buNone/>
                      </a:pPr>
                      <a:r>
                        <a:rPr lang="zh-CN" altLang="en-US" sz="2400">
                          <a:solidFill>
                            <a:srgbClr val="000000"/>
                          </a:solidFill>
                          <a:latin typeface="+mn-ea"/>
                          <a:cs typeface="思源黑体 CN Normal" panose="020B0400000000000000" charset="-122"/>
                          <a:sym typeface="+mn-ea"/>
                        </a:rPr>
                        <a:t>2.本周一共做了有3个长尾关键字被百度收录了（分别是：办公家具配套厂家哪个好、郑州职员椅定做厂家哪个好、人体工学椅排名前十）</a:t>
                      </a:r>
                      <a:endParaRPr lang="zh-CN" altLang="en-US" sz="2400">
                        <a:solidFill>
                          <a:srgbClr val="000000"/>
                        </a:solidFill>
                        <a:latin typeface="+mn-ea"/>
                        <a:cs typeface="思源黑体 CN Normal" panose="020B0400000000000000" charset="-122"/>
                        <a:sym typeface="+mn-ea"/>
                      </a:endParaRPr>
                    </a:p>
                    <a:p>
                      <a:pPr algn="l">
                        <a:buNone/>
                      </a:pPr>
                      <a:endParaRPr lang="zh-CN" altLang="en-US" sz="2400">
                        <a:solidFill>
                          <a:srgbClr val="000000"/>
                        </a:solidFill>
                        <a:latin typeface="+mn-ea"/>
                        <a:cs typeface="思源黑体 CN Normal" panose="020B0400000000000000" charset="-122"/>
                        <a:sym typeface="+mn-ea"/>
                      </a:endParaRPr>
                    </a:p>
                  </a:txBody>
                  <a:tcPr marL="12700" marR="12700" marT="12700" vert="horz" anchor="b"/>
                </a:tc>
                <a:tc>
                  <a:txBody>
                    <a:bodyPr/>
                    <a:lstStyle/>
                    <a:p>
                      <a:pPr algn="l">
                        <a:buNone/>
                      </a:pPr>
                      <a:endParaRPr lang="zh-CN" altLang="en-US" sz="2400">
                        <a:solidFill>
                          <a:srgbClr val="000000"/>
                        </a:solidFill>
                        <a:latin typeface="思源黑体 CN Normal" panose="020B0400000000000000" charset="-122"/>
                        <a:ea typeface="思源黑体 CN Normal" panose="020B0400000000000000" charset="-122"/>
                        <a:cs typeface="思源黑体 CN Normal" panose="020B0400000000000000" charset="-122"/>
                      </a:endParaRPr>
                    </a:p>
                  </a:txBody>
                  <a:tcPr marL="12700" marR="12700" marT="12700" vert="horz" anchor="b"/>
                </a:tc>
              </a:tr>
              <a:tr h="1111885">
                <a:tc>
                  <a:txBody>
                    <a:bodyPr/>
                    <a:lstStyle/>
                    <a:p>
                      <a:pPr algn="l">
                        <a:buNone/>
                      </a:pPr>
                      <a:endParaRPr lang="zh-CN" altLang="en-US" sz="2400">
                        <a:solidFill>
                          <a:srgbClr val="000000"/>
                        </a:solidFill>
                        <a:latin typeface="+mn-ea"/>
                        <a:cs typeface="思源黑体 CN Normal" panose="020B0400000000000000" charset="-122"/>
                      </a:endParaRPr>
                    </a:p>
                  </a:txBody>
                  <a:tcPr marL="12700" marR="12700" marT="12700" vert="horz" anchor="b"/>
                </a:tc>
                <a:tc>
                  <a:txBody>
                    <a:bodyPr/>
                    <a:lstStyle/>
                    <a:p>
                      <a:pPr algn="l">
                        <a:buNone/>
                      </a:pPr>
                      <a:endParaRPr lang="en-US" altLang="en-US" sz="2400">
                        <a:solidFill>
                          <a:srgbClr val="000000"/>
                        </a:solidFill>
                        <a:latin typeface="思源黑体 CN Normal" panose="020B0400000000000000" charset="-122"/>
                        <a:ea typeface="思源黑体 CN Normal" panose="020B0400000000000000" charset="-122"/>
                      </a:endParaRPr>
                    </a:p>
                  </a:txBody>
                  <a:tcPr marL="12700" marR="12700" marT="12700" vert="horz" anchor="b"/>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2225" y="6138545"/>
            <a:ext cx="10351135" cy="706755"/>
          </a:xfrm>
          <a:prstGeom prst="rect">
            <a:avLst/>
          </a:prstGeom>
          <a:gradFill>
            <a:gsLst>
              <a:gs pos="0">
                <a:schemeClr val="accent1">
                  <a:lumMod val="5000"/>
                  <a:lumOff val="95000"/>
                </a:schemeClr>
              </a:gs>
              <a:gs pos="45000">
                <a:schemeClr val="accent2">
                  <a:lumMod val="40000"/>
                  <a:lumOff val="60000"/>
                </a:schemeClr>
              </a:gs>
              <a:gs pos="83000">
                <a:schemeClr val="accent2">
                  <a:lumMod val="60000"/>
                  <a:lumOff val="40000"/>
                </a:schemeClr>
              </a:gs>
              <a:gs pos="100000">
                <a:schemeClr val="accent2">
                  <a:lumMod val="75000"/>
                  <a:alpha val="58000"/>
                </a:schemeClr>
              </a:gs>
            </a:gsLst>
            <a:lin ang="17940000" scaled="0"/>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280000" scaled="0"/>
            </a:gradFill>
          </a:ln>
        </p:spPr>
        <p:txBody>
          <a:bodyPr wrap="square" rtlCol="0">
            <a:spAutoFit/>
          </a:bodyPr>
          <a:lstStyle/>
          <a:p>
            <a:pPr algn="ctr"/>
            <a:r>
              <a:rPr lang="zh-CN" altLang="en-US" sz="4000">
                <a:latin typeface="汉仪中圆简" panose="02010609000101010101" charset="-122"/>
                <a:ea typeface="汉仪中圆简" panose="02010609000101010101" charset="-122"/>
              </a:rPr>
              <a:t>运营部</a:t>
            </a:r>
            <a:endParaRPr lang="zh-CN" altLang="en-US" sz="4000">
              <a:latin typeface="汉仪中圆简" panose="02010609000101010101" charset="-122"/>
              <a:ea typeface="汉仪中圆简" panose="02010609000101010101" charset="-122"/>
            </a:endParaRPr>
          </a:p>
        </p:txBody>
      </p:sp>
      <p:sp>
        <p:nvSpPr>
          <p:cNvPr id="5" name="文本框 4"/>
          <p:cNvSpPr txBox="1"/>
          <p:nvPr/>
        </p:nvSpPr>
        <p:spPr>
          <a:xfrm>
            <a:off x="8279130" y="6384925"/>
            <a:ext cx="792480" cy="460375"/>
          </a:xfrm>
          <a:prstGeom prst="rect">
            <a:avLst/>
          </a:prstGeom>
          <a:noFill/>
        </p:spPr>
        <p:txBody>
          <a:bodyPr wrap="none" rtlCol="0">
            <a:spAutoFit/>
          </a:bodyPr>
          <a:lstStyle/>
          <a:p>
            <a:pPr algn="r"/>
            <a:r>
              <a:rPr lang="zh-CN" altLang="en-US" sz="2400">
                <a:latin typeface="思源黑体 CN Bold" panose="020B0800000000000000" charset="-122"/>
                <a:ea typeface="思源黑体 CN Bold" panose="020B0800000000000000" charset="-122"/>
              </a:rPr>
              <a:t>刘斌</a:t>
            </a:r>
            <a:endParaRPr lang="zh-CN" altLang="en-US" sz="2400">
              <a:latin typeface="思源黑体 CN Bold" panose="020B0800000000000000" charset="-122"/>
              <a:ea typeface="思源黑体 CN Bold" panose="020B0800000000000000" charset="-122"/>
            </a:endParaRPr>
          </a:p>
        </p:txBody>
      </p:sp>
      <p:graphicFrame>
        <p:nvGraphicFramePr>
          <p:cNvPr id="3" name="表格 2"/>
          <p:cNvGraphicFramePr/>
          <p:nvPr/>
        </p:nvGraphicFramePr>
        <p:xfrm>
          <a:off x="-22860" y="-38100"/>
          <a:ext cx="10351770" cy="6335395"/>
        </p:xfrm>
        <a:graphic>
          <a:graphicData uri="http://schemas.openxmlformats.org/drawingml/2006/table">
            <a:tbl>
              <a:tblPr firstRow="1" bandRow="1">
                <a:tableStyleId>{5C22544A-7EE6-4342-B048-85BDC9FD1C3A}</a:tableStyleId>
              </a:tblPr>
              <a:tblGrid>
                <a:gridCol w="5267960"/>
                <a:gridCol w="5083810"/>
              </a:tblGrid>
              <a:tr h="1029335">
                <a:tc>
                  <a:txBody>
                    <a:bodyPr/>
                    <a:lstStyle/>
                    <a:p>
                      <a:pPr algn="ctr">
                        <a:buNone/>
                      </a:pPr>
                      <a:r>
                        <a:rPr lang="zh-CN" altLang="zh-CN" sz="2800" dirty="0">
                          <a:solidFill>
                            <a:srgbClr val="000000"/>
                          </a:solidFill>
                          <a:latin typeface="思源黑体 CN Bold" panose="020B0800000000000000" charset="-122"/>
                          <a:ea typeface="思源黑体 CN Bold" panose="020B0800000000000000" charset="-122"/>
                        </a:rPr>
                        <a:t>本周工作详情及问题</a:t>
                      </a:r>
                      <a:endParaRPr lang="zh-CN" altLang="en-US" sz="2800" dirty="0">
                        <a:solidFill>
                          <a:srgbClr val="000000"/>
                        </a:solidFill>
                        <a:latin typeface="思源黑体 CN Bold" panose="020B0800000000000000" charset="-122"/>
                        <a:ea typeface="思源黑体 CN Bold" panose="020B0800000000000000" charset="-122"/>
                      </a:endParaRPr>
                    </a:p>
                  </a:txBody>
                  <a:tcPr marL="12700" marR="12700" marT="12700" anchor="ctr"/>
                </a:tc>
                <a:tc>
                  <a:txBody>
                    <a:bodyPr/>
                    <a:lstStyle/>
                    <a:p>
                      <a:pPr marL="0" marR="0" lvl="0" indent="0" algn="ctr" defTabSz="914400" eaLnBrk="1" fontAlgn="base" latinLnBrk="0" hangingPunct="1">
                        <a:lnSpc>
                          <a:spcPct val="100000"/>
                        </a:lnSpc>
                        <a:spcBef>
                          <a:spcPct val="0"/>
                        </a:spcBef>
                        <a:spcAft>
                          <a:spcPct val="0"/>
                        </a:spcAft>
                        <a:buClrTx/>
                        <a:buSzTx/>
                        <a:buFontTx/>
                        <a:buNone/>
                        <a:defRPr/>
                      </a:pPr>
                      <a:r>
                        <a:rPr lang="zh-CN" altLang="zh-CN" sz="2800" dirty="0">
                          <a:solidFill>
                            <a:srgbClr val="000000"/>
                          </a:solidFill>
                          <a:latin typeface="思源黑体 CN Bold" panose="020B0800000000000000" charset="-122"/>
                          <a:ea typeface="思源黑体 CN Bold" panose="020B0800000000000000" charset="-122"/>
                        </a:rPr>
                        <a:t>工作部署及建议</a:t>
                      </a:r>
                      <a:endParaRPr lang="zh-CN" altLang="zh-CN" sz="2800" dirty="0">
                        <a:solidFill>
                          <a:srgbClr val="000000"/>
                        </a:solidFill>
                        <a:latin typeface="思源黑体 CN Bold" panose="020B0800000000000000" charset="-122"/>
                        <a:ea typeface="思源黑体 CN Bold" panose="020B0800000000000000" charset="-122"/>
                      </a:endParaRPr>
                    </a:p>
                  </a:txBody>
                  <a:tcPr marL="12700" marR="12700" marT="12700" anchor="ctr"/>
                </a:tc>
              </a:tr>
              <a:tr h="1029335">
                <a:tc>
                  <a:txBody>
                    <a:bodyPr/>
                    <a:lstStyle/>
                    <a:p>
                      <a:pPr algn="ctr">
                        <a:buNone/>
                      </a:pPr>
                      <a:r>
                        <a:rPr lang="zh-CN" altLang="en-US" sz="1800" dirty="0">
                          <a:latin typeface="思源黑体 CN Normal" panose="020B0400000000000000" charset="-122"/>
                          <a:ea typeface="思源黑体 CN Normal" panose="020B0400000000000000" charset="-122"/>
                        </a:rPr>
                        <a:t>本周重新优化仓库宝贝，已上架</a:t>
                      </a:r>
                      <a:r>
                        <a:rPr lang="en-US" altLang="zh-CN" sz="1800" dirty="0">
                          <a:latin typeface="思源黑体 CN Normal" panose="020B0400000000000000" charset="-122"/>
                          <a:ea typeface="思源黑体 CN Normal" panose="020B0400000000000000" charset="-122"/>
                        </a:rPr>
                        <a:t>2</a:t>
                      </a:r>
                      <a:r>
                        <a:rPr lang="zh-CN" altLang="en-US" sz="1800" dirty="0">
                          <a:latin typeface="思源黑体 CN Normal" panose="020B0400000000000000" charset="-122"/>
                          <a:ea typeface="思源黑体 CN Normal" panose="020B0400000000000000" charset="-122"/>
                        </a:rPr>
                        <a:t>款产品。做破</a:t>
                      </a:r>
                      <a:r>
                        <a:rPr lang="en-US" altLang="zh-CN" sz="1800" dirty="0">
                          <a:latin typeface="思源黑体 CN Normal" panose="020B0400000000000000" charset="-122"/>
                          <a:ea typeface="思源黑体 CN Normal" panose="020B0400000000000000" charset="-122"/>
                        </a:rPr>
                        <a:t>0</a:t>
                      </a:r>
                      <a:r>
                        <a:rPr lang="zh-CN" altLang="en-US" sz="1800" dirty="0">
                          <a:latin typeface="思源黑体 CN Normal" panose="020B0400000000000000" charset="-122"/>
                          <a:ea typeface="思源黑体 CN Normal" panose="020B0400000000000000" charset="-122"/>
                        </a:rPr>
                        <a:t>动销。完成了</a:t>
                      </a:r>
                      <a:r>
                        <a:rPr lang="en-US" altLang="zh-CN" sz="1800" dirty="0">
                          <a:latin typeface="思源黑体 CN Normal" panose="020B0400000000000000" charset="-122"/>
                          <a:ea typeface="思源黑体 CN Normal" panose="020B0400000000000000" charset="-122"/>
                        </a:rPr>
                        <a:t>M6</a:t>
                      </a:r>
                      <a:r>
                        <a:rPr lang="zh-CN" altLang="en-US" sz="1800" dirty="0">
                          <a:latin typeface="思源黑体 CN Normal" panose="020B0400000000000000" charset="-122"/>
                          <a:ea typeface="思源黑体 CN Normal" panose="020B0400000000000000" charset="-122"/>
                        </a:rPr>
                        <a:t>的洋淘买家秀。</a:t>
                      </a:r>
                      <a:endParaRPr lang="zh-CN" altLang="en-US" sz="1800" dirty="0">
                        <a:latin typeface="思源黑体 CN Normal" panose="020B0400000000000000" charset="-122"/>
                        <a:ea typeface="思源黑体 CN Normal" panose="020B0400000000000000" charset="-122"/>
                      </a:endParaRPr>
                    </a:p>
                  </a:txBody>
                  <a:tcPr anchor="ctr"/>
                </a:tc>
                <a:tc>
                  <a:txBody>
                    <a:bodyPr/>
                    <a:lstStyle/>
                    <a:p>
                      <a:pPr algn="ctr" fontAlgn="ctr">
                        <a:buNone/>
                      </a:pPr>
                      <a:r>
                        <a:rPr lang="zh-CN" altLang="en-US" sz="1800" dirty="0">
                          <a:solidFill>
                            <a:srgbClr val="000000"/>
                          </a:solidFill>
                          <a:latin typeface="思源黑体 CN Normal" panose="020B0400000000000000" charset="-122"/>
                          <a:ea typeface="思源黑体 CN Normal" panose="020B0400000000000000" charset="-122"/>
                        </a:rPr>
                        <a:t>下周完成店铺内所有产品的破</a:t>
                      </a:r>
                      <a:r>
                        <a:rPr lang="en-US" altLang="zh-CN" sz="1800" dirty="0">
                          <a:solidFill>
                            <a:srgbClr val="000000"/>
                          </a:solidFill>
                          <a:latin typeface="思源黑体 CN Normal" panose="020B0400000000000000" charset="-122"/>
                          <a:ea typeface="思源黑体 CN Normal" panose="020B0400000000000000" charset="-122"/>
                        </a:rPr>
                        <a:t>0</a:t>
                      </a:r>
                      <a:r>
                        <a:rPr lang="zh-CN" altLang="en-US" sz="1800" dirty="0">
                          <a:solidFill>
                            <a:srgbClr val="000000"/>
                          </a:solidFill>
                          <a:latin typeface="思源黑体 CN Normal" panose="020B0400000000000000" charset="-122"/>
                          <a:ea typeface="思源黑体 CN Normal" panose="020B0400000000000000" charset="-122"/>
                        </a:rPr>
                        <a:t>动销。</a:t>
                      </a:r>
                      <a:endParaRPr lang="zh-CN" altLang="en-US" sz="1800" dirty="0">
                        <a:solidFill>
                          <a:srgbClr val="000000"/>
                        </a:solidFill>
                        <a:latin typeface="思源黑体 CN Normal" panose="020B0400000000000000" charset="-122"/>
                        <a:ea typeface="思源黑体 CN Normal" panose="020B0400000000000000" charset="-122"/>
                      </a:endParaRPr>
                    </a:p>
                  </a:txBody>
                  <a:tcPr marL="12700" marR="12700" marT="12700" anchor="ctr" anchorCtr="0"/>
                </a:tc>
              </a:tr>
              <a:tr h="1029335">
                <a:tc>
                  <a:txBody>
                    <a:bodyPr/>
                    <a:lstStyle/>
                    <a:p>
                      <a:pPr algn="ctr">
                        <a:buNone/>
                      </a:pPr>
                      <a:r>
                        <a:rPr lang="zh-CN" altLang="en-US" sz="1800" dirty="0">
                          <a:latin typeface="思源黑体 CN Normal" panose="020B0400000000000000" charset="-122"/>
                          <a:ea typeface="思源黑体 CN Normal" panose="020B0400000000000000" charset="-122"/>
                        </a:rPr>
                        <a:t>修改更新补单计划，店内所有产品做一笔基础动销。整理补单流程。和助理沟通补单详情。</a:t>
                      </a:r>
                      <a:endParaRPr lang="zh-CN" altLang="en-US" sz="1800" dirty="0">
                        <a:latin typeface="思源黑体 CN Normal" panose="020B0400000000000000" charset="-122"/>
                        <a:ea typeface="思源黑体 CN Normal" panose="020B0400000000000000" charset="-122"/>
                      </a:endParaRPr>
                    </a:p>
                  </a:txBody>
                  <a:tcPr anchor="ctr"/>
                </a:tc>
                <a:tc>
                  <a:txBody>
                    <a:bodyPr/>
                    <a:lstStyle/>
                    <a:p>
                      <a:pPr algn="ctr">
                        <a:buNone/>
                      </a:pPr>
                      <a:r>
                        <a:rPr lang="zh-CN" altLang="en-US" sz="1800" b="1" dirty="0">
                          <a:latin typeface="+mn-ea"/>
                          <a:cs typeface="思源黑体 CN Normal" panose="020B0400000000000000" charset="-122"/>
                        </a:rPr>
                        <a:t>优化更新，上架仓库内产品。完成日常数据整理统计</a:t>
                      </a:r>
                      <a:endParaRPr lang="zh-CN" altLang="en-US" sz="1800" b="1" dirty="0">
                        <a:latin typeface="+mn-ea"/>
                        <a:cs typeface="思源黑体 CN Normal" panose="020B0400000000000000" charset="-122"/>
                      </a:endParaRPr>
                    </a:p>
                  </a:txBody>
                  <a:tcPr anchor="ctr"/>
                </a:tc>
              </a:tr>
              <a:tr h="1029335">
                <a:tc>
                  <a:txBody>
                    <a:bodyPr/>
                    <a:lstStyle/>
                    <a:p>
                      <a:pPr algn="ctr">
                        <a:buNone/>
                      </a:pPr>
                      <a:r>
                        <a:rPr lang="en-US" altLang="zh-CN" sz="1800" dirty="0">
                          <a:latin typeface="思源黑体 CN Normal" panose="020B0400000000000000" charset="-122"/>
                          <a:ea typeface="思源黑体 CN Normal" panose="020B0400000000000000" charset="-122"/>
                          <a:sym typeface="+mn-ea"/>
                        </a:rPr>
                        <a:t>X2</a:t>
                      </a:r>
                      <a:r>
                        <a:rPr lang="zh-CN" altLang="en-US" sz="1800" dirty="0">
                          <a:latin typeface="思源黑体 CN Normal" panose="020B0400000000000000" charset="-122"/>
                          <a:ea typeface="思源黑体 CN Normal" panose="020B0400000000000000" charset="-122"/>
                          <a:sym typeface="+mn-ea"/>
                        </a:rPr>
                        <a:t>产品的优化，及补单计划的根据。</a:t>
                      </a:r>
                      <a:endParaRPr lang="zh-CN" altLang="en-US" sz="1800" dirty="0">
                        <a:latin typeface="思源黑体 CN Normal" panose="020B0400000000000000" charset="-122"/>
                        <a:ea typeface="思源黑体 CN Normal" panose="020B0400000000000000" charset="-122"/>
                        <a:sym typeface="+mn-ea"/>
                      </a:endParaRPr>
                    </a:p>
                    <a:p>
                      <a:pPr algn="ctr">
                        <a:buNone/>
                      </a:pPr>
                      <a:r>
                        <a:rPr lang="zh-CN" altLang="en-US" sz="1800" dirty="0">
                          <a:latin typeface="思源黑体 CN Normal" panose="020B0400000000000000" charset="-122"/>
                          <a:ea typeface="思源黑体 CN Normal" panose="020B0400000000000000" charset="-122"/>
                          <a:sym typeface="+mn-ea"/>
                        </a:rPr>
                        <a:t>调整优化直通车。分析</a:t>
                      </a:r>
                      <a:r>
                        <a:rPr lang="en-US" altLang="zh-CN" sz="1800" dirty="0">
                          <a:latin typeface="思源黑体 CN Normal" panose="020B0400000000000000" charset="-122"/>
                          <a:ea typeface="思源黑体 CN Normal" panose="020B0400000000000000" charset="-122"/>
                          <a:sym typeface="+mn-ea"/>
                        </a:rPr>
                        <a:t>M6</a:t>
                      </a:r>
                      <a:r>
                        <a:rPr lang="zh-CN" altLang="en-US" sz="1800" dirty="0">
                          <a:latin typeface="思源黑体 CN Normal" panose="020B0400000000000000" charset="-122"/>
                          <a:ea typeface="思源黑体 CN Normal" panose="020B0400000000000000" charset="-122"/>
                          <a:sym typeface="+mn-ea"/>
                        </a:rPr>
                        <a:t>数据。</a:t>
                      </a:r>
                      <a:endParaRPr lang="zh-CN" altLang="en-US" sz="1800" dirty="0">
                        <a:latin typeface="思源黑体 CN Normal" panose="020B0400000000000000" charset="-122"/>
                        <a:ea typeface="思源黑体 CN Normal" panose="020B0400000000000000" charset="-122"/>
                        <a:sym typeface="+mn-ea"/>
                      </a:endParaRPr>
                    </a:p>
                    <a:p>
                      <a:pPr algn="ctr">
                        <a:buNone/>
                      </a:pPr>
                      <a:endParaRPr lang="zh-CN" altLang="en-US" sz="1800" dirty="0">
                        <a:latin typeface="思源黑体 CN Normal" panose="020B0400000000000000" charset="-122"/>
                        <a:ea typeface="思源黑体 CN Normal" panose="020B0400000000000000" charset="-122"/>
                        <a:sym typeface="+mn-ea"/>
                      </a:endParaRPr>
                    </a:p>
                    <a:p>
                      <a:pPr algn="ctr">
                        <a:buNone/>
                      </a:pPr>
                      <a:endParaRPr lang="zh-CN" altLang="en-US" sz="1800" dirty="0">
                        <a:latin typeface="思源黑体 CN Normal" panose="020B0400000000000000" charset="-122"/>
                        <a:ea typeface="思源黑体 CN Normal" panose="020B0400000000000000" charset="-122"/>
                      </a:endParaRPr>
                    </a:p>
                  </a:txBody>
                  <a:tcPr anchor="ctr"/>
                </a:tc>
                <a:tc>
                  <a:txBody>
                    <a:bodyPr/>
                    <a:lstStyle/>
                    <a:p>
                      <a:pPr algn="ctr">
                        <a:buNone/>
                      </a:pPr>
                      <a:endParaRPr lang="zh-CN" altLang="en-US" sz="1800" dirty="0">
                        <a:latin typeface="思源黑体 CN Normal" panose="020B0400000000000000" charset="-122"/>
                        <a:ea typeface="思源黑体 CN Normal" panose="020B0400000000000000" charset="-122"/>
                      </a:endParaRPr>
                    </a:p>
                  </a:txBody>
                  <a:tcPr anchor="ctr"/>
                </a:tc>
              </a:tr>
              <a:tr h="1029335">
                <a:tc>
                  <a:txBody>
                    <a:bodyPr/>
                    <a:lstStyle/>
                    <a:p>
                      <a:pPr algn="ctr">
                        <a:buNone/>
                      </a:pPr>
                      <a:endParaRPr lang="zh-CN" altLang="en-US" sz="1800" dirty="0">
                        <a:latin typeface="思源黑体 CN Normal" panose="020B0400000000000000" charset="-122"/>
                        <a:ea typeface="思源黑体 CN Normal" panose="020B0400000000000000" charset="-122"/>
                      </a:endParaRPr>
                    </a:p>
                  </a:txBody>
                  <a:tcPr anchor="ctr"/>
                </a:tc>
                <a:tc>
                  <a:txBody>
                    <a:bodyPr/>
                    <a:lstStyle/>
                    <a:p>
                      <a:pPr algn="ctr">
                        <a:buNone/>
                      </a:pPr>
                      <a:endParaRPr lang="zh-CN" altLang="en-US" sz="2800" dirty="0">
                        <a:latin typeface="思源黑体 CN Normal" panose="020B0400000000000000" charset="-122"/>
                        <a:ea typeface="思源黑体 CN Normal" panose="020B0400000000000000" charset="-122"/>
                      </a:endParaRPr>
                    </a:p>
                  </a:txBody>
                  <a:tcPr anchor="ctr"/>
                </a:tc>
              </a:tr>
              <a:tr h="1029335">
                <a:tc>
                  <a:txBody>
                    <a:bodyPr/>
                    <a:lstStyle/>
                    <a:p>
                      <a:endParaRPr lang="zh-CN" altLang="en-US" sz="1800" dirty="0">
                        <a:latin typeface="思源黑体 CN Normal" panose="020B0400000000000000" charset="-122"/>
                        <a:ea typeface="思源黑体 CN Normal" panose="020B0400000000000000" charset="-122"/>
                      </a:endParaRPr>
                    </a:p>
                  </a:txBody>
                  <a:tcPr anchor="ctr"/>
                </a:tc>
                <a:tc>
                  <a:txBody>
                    <a:bodyPr/>
                    <a:lstStyle/>
                    <a:p>
                      <a:pPr algn="ctr">
                        <a:buNone/>
                      </a:pPr>
                      <a:endParaRPr lang="zh-CN" altLang="en-US" sz="2800" dirty="0">
                        <a:latin typeface="思源黑体 CN Normal" panose="020B0400000000000000" charset="-122"/>
                        <a:ea typeface="思源黑体 CN Normal" panose="020B0400000000000000" charset="-122"/>
                      </a:endParaRPr>
                    </a:p>
                  </a:txBody>
                  <a:tcPr anchor="ctr"/>
                </a:tc>
              </a:tr>
            </a:tbl>
          </a:graphicData>
        </a:graphic>
      </p:graphicFrame>
      <p:pic>
        <p:nvPicPr>
          <p:cNvPr id="2" name="图片 1"/>
          <p:cNvPicPr>
            <a:picLocks noChangeAspect="1"/>
          </p:cNvPicPr>
          <p:nvPr/>
        </p:nvPicPr>
        <p:blipFill>
          <a:blip r:embed="rId1"/>
          <a:stretch>
            <a:fillRect/>
          </a:stretch>
        </p:blipFill>
        <p:spPr>
          <a:xfrm>
            <a:off x="4425950" y="2903855"/>
            <a:ext cx="5902960" cy="33934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2225" y="6138545"/>
            <a:ext cx="10351135" cy="706755"/>
          </a:xfrm>
          <a:prstGeom prst="rect">
            <a:avLst/>
          </a:prstGeom>
          <a:gradFill>
            <a:gsLst>
              <a:gs pos="0">
                <a:schemeClr val="accent1">
                  <a:lumMod val="5000"/>
                  <a:lumOff val="95000"/>
                </a:schemeClr>
              </a:gs>
              <a:gs pos="45000">
                <a:schemeClr val="accent2">
                  <a:lumMod val="40000"/>
                  <a:lumOff val="60000"/>
                </a:schemeClr>
              </a:gs>
              <a:gs pos="83000">
                <a:schemeClr val="accent2">
                  <a:lumMod val="60000"/>
                  <a:lumOff val="40000"/>
                </a:schemeClr>
              </a:gs>
              <a:gs pos="100000">
                <a:schemeClr val="accent2">
                  <a:lumMod val="75000"/>
                  <a:alpha val="58000"/>
                </a:schemeClr>
              </a:gs>
            </a:gsLst>
            <a:lin ang="17940000" scaled="0"/>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280000" scaled="0"/>
            </a:gradFill>
          </a:ln>
        </p:spPr>
        <p:txBody>
          <a:bodyPr wrap="square" rtlCol="0">
            <a:spAutoFit/>
          </a:bodyPr>
          <a:lstStyle/>
          <a:p>
            <a:pPr algn="ctr"/>
            <a:r>
              <a:rPr lang="zh-CN" altLang="en-US" sz="4000">
                <a:latin typeface="汉仪中圆简" panose="02010609000101010101" charset="-122"/>
                <a:ea typeface="汉仪中圆简" panose="02010609000101010101" charset="-122"/>
              </a:rPr>
              <a:t>运营部</a:t>
            </a:r>
            <a:endParaRPr lang="zh-CN" altLang="en-US" sz="4000">
              <a:latin typeface="汉仪中圆简" panose="02010609000101010101" charset="-122"/>
              <a:ea typeface="汉仪中圆简" panose="02010609000101010101" charset="-122"/>
            </a:endParaRPr>
          </a:p>
        </p:txBody>
      </p:sp>
      <p:sp>
        <p:nvSpPr>
          <p:cNvPr id="5" name="文本框 4"/>
          <p:cNvSpPr txBox="1"/>
          <p:nvPr/>
        </p:nvSpPr>
        <p:spPr>
          <a:xfrm>
            <a:off x="9358630" y="6384925"/>
            <a:ext cx="792480" cy="460375"/>
          </a:xfrm>
          <a:prstGeom prst="rect">
            <a:avLst/>
          </a:prstGeom>
          <a:noFill/>
        </p:spPr>
        <p:txBody>
          <a:bodyPr wrap="none" rtlCol="0">
            <a:spAutoFit/>
          </a:bodyPr>
          <a:lstStyle/>
          <a:p>
            <a:pPr algn="r"/>
            <a:r>
              <a:rPr lang="zh-CN" altLang="en-US" sz="2400">
                <a:latin typeface="思源黑体 CN Bold" panose="020B0800000000000000" charset="-122"/>
                <a:ea typeface="思源黑体 CN Bold" panose="020B0800000000000000" charset="-122"/>
              </a:rPr>
              <a:t>阿谭</a:t>
            </a:r>
            <a:endParaRPr lang="zh-CN" altLang="en-US" sz="2400">
              <a:latin typeface="思源黑体 CN Bold" panose="020B0800000000000000" charset="-122"/>
              <a:ea typeface="思源黑体 CN Bold" panose="020B0800000000000000" charset="-122"/>
            </a:endParaRPr>
          </a:p>
        </p:txBody>
      </p:sp>
      <p:graphicFrame>
        <p:nvGraphicFramePr>
          <p:cNvPr id="3" name="表格 2"/>
          <p:cNvGraphicFramePr/>
          <p:nvPr/>
        </p:nvGraphicFramePr>
        <p:xfrm>
          <a:off x="-22860" y="-38100"/>
          <a:ext cx="10351770" cy="6199505"/>
        </p:xfrm>
        <a:graphic>
          <a:graphicData uri="http://schemas.openxmlformats.org/drawingml/2006/table">
            <a:tbl>
              <a:tblPr firstRow="1" bandRow="1">
                <a:tableStyleId>{5C22544A-7EE6-4342-B048-85BDC9FD1C3A}</a:tableStyleId>
              </a:tblPr>
              <a:tblGrid>
                <a:gridCol w="5267960"/>
                <a:gridCol w="5083810"/>
              </a:tblGrid>
              <a:tr h="1002030">
                <a:tc>
                  <a:txBody>
                    <a:bodyPr/>
                    <a:lstStyle/>
                    <a:p>
                      <a:pPr algn="ctr">
                        <a:buNone/>
                      </a:pPr>
                      <a:r>
                        <a:rPr lang="zh-CN" altLang="zh-CN" sz="2800" dirty="0">
                          <a:solidFill>
                            <a:srgbClr val="000000"/>
                          </a:solidFill>
                          <a:latin typeface="思源黑体 CN Bold" panose="020B0800000000000000" charset="-122"/>
                          <a:ea typeface="思源黑体 CN Bold" panose="020B0800000000000000" charset="-122"/>
                        </a:rPr>
                        <a:t>本周工作详情及问题</a:t>
                      </a:r>
                      <a:endParaRPr lang="zh-CN" altLang="en-US" sz="2800" dirty="0">
                        <a:solidFill>
                          <a:srgbClr val="000000"/>
                        </a:solidFill>
                        <a:latin typeface="思源黑体 CN Bold" panose="020B0800000000000000" charset="-122"/>
                        <a:ea typeface="思源黑体 CN Bold" panose="020B0800000000000000" charset="-122"/>
                      </a:endParaRPr>
                    </a:p>
                  </a:txBody>
                  <a:tcPr marL="12700" marR="12700" marT="12700" anchor="ctr"/>
                </a:tc>
                <a:tc>
                  <a:txBody>
                    <a:bodyPr/>
                    <a:lstStyle/>
                    <a:p>
                      <a:pPr marL="0" marR="0" lvl="0" indent="0" algn="ctr" defTabSz="914400" eaLnBrk="1" fontAlgn="base" latinLnBrk="0" hangingPunct="1">
                        <a:lnSpc>
                          <a:spcPct val="100000"/>
                        </a:lnSpc>
                        <a:spcBef>
                          <a:spcPct val="0"/>
                        </a:spcBef>
                        <a:spcAft>
                          <a:spcPct val="0"/>
                        </a:spcAft>
                        <a:buClrTx/>
                        <a:buSzTx/>
                        <a:buFontTx/>
                        <a:buNone/>
                        <a:defRPr/>
                      </a:pPr>
                      <a:r>
                        <a:rPr lang="zh-CN" altLang="zh-CN" sz="2800" dirty="0">
                          <a:solidFill>
                            <a:srgbClr val="000000"/>
                          </a:solidFill>
                          <a:latin typeface="思源黑体 CN Bold" panose="020B0800000000000000" charset="-122"/>
                          <a:ea typeface="思源黑体 CN Bold" panose="020B0800000000000000" charset="-122"/>
                        </a:rPr>
                        <a:t>工作部署及建议</a:t>
                      </a:r>
                      <a:endParaRPr lang="zh-CN" altLang="zh-CN" sz="2800" dirty="0">
                        <a:solidFill>
                          <a:srgbClr val="000000"/>
                        </a:solidFill>
                        <a:latin typeface="思源黑体 CN Bold" panose="020B0800000000000000" charset="-122"/>
                        <a:ea typeface="思源黑体 CN Bold" panose="020B0800000000000000" charset="-122"/>
                      </a:endParaRPr>
                    </a:p>
                  </a:txBody>
                  <a:tcPr marL="12700" marR="12700" marT="12700" anchor="ctr"/>
                </a:tc>
              </a:tr>
              <a:tr h="1002030">
                <a:tc>
                  <a:txBody>
                    <a:bodyPr/>
                    <a:lstStyle/>
                    <a:p>
                      <a:pPr algn="ctr">
                        <a:buNone/>
                      </a:pPr>
                      <a:endParaRPr lang="zh-CN" altLang="zh-CN" sz="2800" dirty="0">
                        <a:sym typeface="+mn-ea"/>
                      </a:endParaRPr>
                    </a:p>
                  </a:txBody>
                  <a:tcPr anchor="ctr"/>
                </a:tc>
                <a:tc>
                  <a:txBody>
                    <a:bodyPr/>
                    <a:lstStyle/>
                    <a:p>
                      <a:pPr algn="l">
                        <a:buNone/>
                      </a:pPr>
                      <a:endParaRPr lang="zh-CN" altLang="en-US" sz="2800" dirty="0">
                        <a:solidFill>
                          <a:srgbClr val="000000"/>
                        </a:solidFill>
                        <a:latin typeface="宋体" panose="02010600030101010101" pitchFamily="2" charset="-122"/>
                        <a:sym typeface="+mn-ea"/>
                      </a:endParaRPr>
                    </a:p>
                  </a:txBody>
                  <a:tcPr marL="12700" marR="12700" marT="12700" anchor="b"/>
                </a:tc>
              </a:tr>
              <a:tr h="1002665">
                <a:tc>
                  <a:txBody>
                    <a:bodyPr/>
                    <a:lstStyle/>
                    <a:p>
                      <a:pPr algn="ctr">
                        <a:buNone/>
                      </a:pPr>
                      <a:endParaRPr lang="zh-CN" altLang="en-US" sz="2800" dirty="0"/>
                    </a:p>
                  </a:txBody>
                  <a:tcPr anchor="ctr"/>
                </a:tc>
                <a:tc>
                  <a:txBody>
                    <a:bodyPr/>
                    <a:lstStyle/>
                    <a:p>
                      <a:pPr algn="l">
                        <a:buNone/>
                      </a:pPr>
                      <a:endParaRPr lang="zh-CN" altLang="en-US" sz="2800" dirty="0"/>
                    </a:p>
                  </a:txBody>
                  <a:tcPr anchor="ctr"/>
                </a:tc>
              </a:tr>
              <a:tr h="1188720">
                <a:tc>
                  <a:txBody>
                    <a:bodyPr/>
                    <a:lstStyle/>
                    <a:p>
                      <a:pPr algn="ctr">
                        <a:buNone/>
                      </a:pPr>
                      <a:endParaRPr lang="zh-CN" altLang="en-US" sz="1800" dirty="0">
                        <a:latin typeface="思源黑体 CN Normal" panose="020B0400000000000000" charset="-122"/>
                        <a:ea typeface="思源黑体 CN Normal" panose="020B0400000000000000" charset="-122"/>
                      </a:endParaRPr>
                    </a:p>
                  </a:txBody>
                  <a:tcPr anchor="ctr"/>
                </a:tc>
                <a:tc>
                  <a:txBody>
                    <a:bodyPr/>
                    <a:lstStyle/>
                    <a:p>
                      <a:pPr algn="ctr">
                        <a:buNone/>
                      </a:pPr>
                      <a:endParaRPr lang="zh-CN" altLang="en-US" sz="1800" dirty="0">
                        <a:latin typeface="思源黑体 CN Normal" panose="020B0400000000000000" charset="-122"/>
                        <a:ea typeface="思源黑体 CN Normal" panose="020B0400000000000000" charset="-122"/>
                      </a:endParaRPr>
                    </a:p>
                  </a:txBody>
                  <a:tcPr anchor="ctr"/>
                </a:tc>
              </a:tr>
              <a:tr h="1002030">
                <a:tc>
                  <a:txBody>
                    <a:bodyPr/>
                    <a:lstStyle/>
                    <a:p>
                      <a:pPr algn="ctr">
                        <a:buNone/>
                      </a:pPr>
                      <a:endParaRPr lang="zh-CN" altLang="en-US" sz="1800" dirty="0">
                        <a:latin typeface="思源黑体 CN Normal" panose="020B0400000000000000" charset="-122"/>
                        <a:ea typeface="思源黑体 CN Normal" panose="020B0400000000000000" charset="-122"/>
                      </a:endParaRPr>
                    </a:p>
                  </a:txBody>
                  <a:tcPr anchor="ctr"/>
                </a:tc>
                <a:tc>
                  <a:txBody>
                    <a:bodyPr/>
                    <a:lstStyle/>
                    <a:p>
                      <a:pPr algn="ctr">
                        <a:buNone/>
                      </a:pPr>
                      <a:endParaRPr lang="zh-CN" altLang="en-US" sz="2800" dirty="0">
                        <a:latin typeface="思源黑体 CN Normal" panose="020B0400000000000000" charset="-122"/>
                        <a:ea typeface="思源黑体 CN Normal" panose="020B0400000000000000" charset="-122"/>
                      </a:endParaRPr>
                    </a:p>
                  </a:txBody>
                  <a:tcPr anchor="ctr"/>
                </a:tc>
              </a:tr>
              <a:tr h="1002030">
                <a:tc>
                  <a:txBody>
                    <a:bodyPr/>
                    <a:lstStyle/>
                    <a:p>
                      <a:endParaRPr lang="zh-CN" altLang="en-US" sz="1800" dirty="0">
                        <a:latin typeface="思源黑体 CN Normal" panose="020B0400000000000000" charset="-122"/>
                        <a:ea typeface="思源黑体 CN Normal" panose="020B0400000000000000" charset="-122"/>
                      </a:endParaRPr>
                    </a:p>
                  </a:txBody>
                  <a:tcPr anchor="ctr"/>
                </a:tc>
                <a:tc>
                  <a:txBody>
                    <a:bodyPr/>
                    <a:lstStyle/>
                    <a:p>
                      <a:pPr algn="ctr">
                        <a:buNone/>
                      </a:pPr>
                      <a:endParaRPr lang="zh-CN" altLang="en-US" sz="2800" dirty="0">
                        <a:latin typeface="思源黑体 CN Normal" panose="020B0400000000000000" charset="-122"/>
                        <a:ea typeface="思源黑体 CN Normal" panose="020B0400000000000000" charset="-122"/>
                      </a:endParaRPr>
                    </a:p>
                  </a:txBody>
                  <a:tcPr anchor="ct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文本框 3"/>
          <p:cNvSpPr txBox="1"/>
          <p:nvPr/>
        </p:nvSpPr>
        <p:spPr>
          <a:xfrm>
            <a:off x="-22225" y="6138545"/>
            <a:ext cx="9177020" cy="706755"/>
          </a:xfrm>
          <a:prstGeom prst="rect">
            <a:avLst/>
          </a:prstGeom>
          <a:gradFill>
            <a:gsLst>
              <a:gs pos="0">
                <a:schemeClr val="accent1">
                  <a:lumMod val="5000"/>
                  <a:lumOff val="95000"/>
                </a:schemeClr>
              </a:gs>
              <a:gs pos="45000">
                <a:schemeClr val="accent2">
                  <a:lumMod val="40000"/>
                  <a:lumOff val="60000"/>
                </a:schemeClr>
              </a:gs>
              <a:gs pos="83000">
                <a:schemeClr val="accent2">
                  <a:lumMod val="60000"/>
                  <a:lumOff val="40000"/>
                </a:schemeClr>
              </a:gs>
              <a:gs pos="100000">
                <a:schemeClr val="accent2">
                  <a:lumMod val="75000"/>
                  <a:alpha val="58000"/>
                </a:schemeClr>
              </a:gs>
            </a:gsLst>
            <a:lin ang="17940000" scaled="0"/>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280000" scaled="0"/>
            </a:gradFill>
          </a:ln>
        </p:spPr>
        <p:txBody>
          <a:bodyPr wrap="square" rtlCol="0">
            <a:spAutoFit/>
          </a:bodyPr>
          <a:lstStyle/>
          <a:p>
            <a:pPr algn="ctr"/>
            <a:r>
              <a:rPr lang="zh-CN" altLang="en-US" sz="4000">
                <a:latin typeface="汉仪中圆简" panose="02010609000101010101" charset="-122"/>
                <a:ea typeface="汉仪中圆简" panose="02010609000101010101" charset="-122"/>
              </a:rPr>
              <a:t>运营部</a:t>
            </a:r>
            <a:endParaRPr lang="zh-CN" altLang="en-US" sz="4000">
              <a:latin typeface="汉仪中圆简" panose="02010609000101010101" charset="-122"/>
              <a:ea typeface="汉仪中圆简" panose="02010609000101010101" charset="-122"/>
            </a:endParaRPr>
          </a:p>
        </p:txBody>
      </p:sp>
      <p:sp>
        <p:nvSpPr>
          <p:cNvPr id="5" name="文本框 4"/>
          <p:cNvSpPr txBox="1"/>
          <p:nvPr/>
        </p:nvSpPr>
        <p:spPr>
          <a:xfrm>
            <a:off x="8357870" y="6384925"/>
            <a:ext cx="792480" cy="460375"/>
          </a:xfrm>
          <a:prstGeom prst="rect">
            <a:avLst/>
          </a:prstGeom>
          <a:noFill/>
        </p:spPr>
        <p:txBody>
          <a:bodyPr wrap="none" rtlCol="0">
            <a:spAutoFit/>
          </a:bodyPr>
          <a:lstStyle/>
          <a:p>
            <a:pPr algn="r"/>
            <a:r>
              <a:rPr lang="zh-CN" altLang="en-US" sz="2400">
                <a:latin typeface="思源黑体 CN Bold" panose="020B0800000000000000" charset="-122"/>
                <a:ea typeface="思源黑体 CN Bold" panose="020B0800000000000000" charset="-122"/>
              </a:rPr>
              <a:t>小健</a:t>
            </a:r>
            <a:endParaRPr lang="zh-CN" altLang="en-US" sz="2400">
              <a:latin typeface="思源黑体 CN Bold" panose="020B0800000000000000" charset="-122"/>
              <a:ea typeface="思源黑体 CN Bold" panose="020B0800000000000000" charset="-122"/>
            </a:endParaRPr>
          </a:p>
        </p:txBody>
      </p:sp>
      <p:graphicFrame>
        <p:nvGraphicFramePr>
          <p:cNvPr id="3" name="表格 2"/>
          <p:cNvGraphicFramePr/>
          <p:nvPr/>
        </p:nvGraphicFramePr>
        <p:xfrm>
          <a:off x="-22860" y="-38100"/>
          <a:ext cx="9166860" cy="6176010"/>
        </p:xfrm>
        <a:graphic>
          <a:graphicData uri="http://schemas.openxmlformats.org/drawingml/2006/table">
            <a:tbl>
              <a:tblPr firstRow="1" bandRow="1">
                <a:tableStyleId>{5C22544A-7EE6-4342-B048-85BDC9FD1C3A}</a:tableStyleId>
              </a:tblPr>
              <a:tblGrid>
                <a:gridCol w="4594860"/>
                <a:gridCol w="4572000"/>
              </a:tblGrid>
              <a:tr h="1029335">
                <a:tc>
                  <a:txBody>
                    <a:bodyPr/>
                    <a:lstStyle/>
                    <a:p>
                      <a:pPr algn="ctr">
                        <a:buNone/>
                      </a:pPr>
                      <a:r>
                        <a:rPr lang="zh-CN" altLang="zh-CN" sz="2800" dirty="0">
                          <a:solidFill>
                            <a:srgbClr val="000000"/>
                          </a:solidFill>
                          <a:latin typeface="思源黑体 CN Bold" panose="020B0800000000000000" charset="-122"/>
                          <a:ea typeface="思源黑体 CN Bold" panose="020B0800000000000000" charset="-122"/>
                        </a:rPr>
                        <a:t>本周工作详情及问题</a:t>
                      </a:r>
                      <a:endParaRPr lang="zh-CN" altLang="en-US" sz="2800" dirty="0">
                        <a:solidFill>
                          <a:srgbClr val="000000"/>
                        </a:solidFill>
                        <a:latin typeface="思源黑体 CN Bold" panose="020B0800000000000000" charset="-122"/>
                        <a:ea typeface="思源黑体 CN Bold" panose="020B0800000000000000" charset="-122"/>
                      </a:endParaRPr>
                    </a:p>
                  </a:txBody>
                  <a:tcPr marL="12700" marR="12700" marT="12700" anchor="ctr"/>
                </a:tc>
                <a:tc>
                  <a:txBody>
                    <a:bodyPr/>
                    <a:lstStyle/>
                    <a:p>
                      <a:pPr marL="0" marR="0" lvl="0" indent="0" algn="ctr" defTabSz="914400" eaLnBrk="1" fontAlgn="base" latinLnBrk="0" hangingPunct="1">
                        <a:lnSpc>
                          <a:spcPct val="100000"/>
                        </a:lnSpc>
                        <a:spcBef>
                          <a:spcPct val="0"/>
                        </a:spcBef>
                        <a:spcAft>
                          <a:spcPct val="0"/>
                        </a:spcAft>
                        <a:buClrTx/>
                        <a:buSzTx/>
                        <a:buFontTx/>
                        <a:buNone/>
                        <a:defRPr/>
                      </a:pPr>
                      <a:r>
                        <a:rPr lang="zh-CN" altLang="zh-CN" sz="2800" dirty="0">
                          <a:solidFill>
                            <a:srgbClr val="000000"/>
                          </a:solidFill>
                          <a:latin typeface="思源黑体 CN Bold" panose="020B0800000000000000" charset="-122"/>
                          <a:ea typeface="思源黑体 CN Bold" panose="020B0800000000000000" charset="-122"/>
                        </a:rPr>
                        <a:t>工作部署及建议</a:t>
                      </a:r>
                      <a:endParaRPr lang="zh-CN" altLang="zh-CN" sz="2800" dirty="0">
                        <a:solidFill>
                          <a:srgbClr val="000000"/>
                        </a:solidFill>
                        <a:latin typeface="思源黑体 CN Bold" panose="020B0800000000000000" charset="-122"/>
                        <a:ea typeface="思源黑体 CN Bold" panose="020B0800000000000000" charset="-122"/>
                      </a:endParaRPr>
                    </a:p>
                  </a:txBody>
                  <a:tcPr marL="12700" marR="12700" marT="12700" anchor="ctr"/>
                </a:tc>
              </a:tr>
              <a:tr h="1029335">
                <a:tc>
                  <a:txBody>
                    <a:bodyPr/>
                    <a:lstStyle/>
                    <a:p>
                      <a:pPr algn="ctr">
                        <a:buNone/>
                      </a:pPr>
                      <a:r>
                        <a:rPr lang="zh-CN" altLang="en-US" sz="2800" dirty="0">
                          <a:latin typeface="思源黑体 CN Normal" panose="020B0400000000000000" charset="-122"/>
                          <a:ea typeface="思源黑体 CN Normal" panose="020B0400000000000000" charset="-122"/>
                          <a:sym typeface="+mn-ea"/>
                        </a:rPr>
                        <a:t>京东店铺补单维护</a:t>
                      </a:r>
                      <a:endParaRPr lang="zh-CN" altLang="en-US" sz="2800" dirty="0">
                        <a:latin typeface="思源黑体 CN Normal" panose="020B0400000000000000" charset="-122"/>
                        <a:ea typeface="思源黑体 CN Normal" panose="020B0400000000000000" charset="-122"/>
                      </a:endParaRPr>
                    </a:p>
                  </a:txBody>
                  <a:tcPr anchor="ctr"/>
                </a:tc>
                <a:tc>
                  <a:txBody>
                    <a:bodyPr/>
                    <a:lstStyle/>
                    <a:p>
                      <a:pPr algn="ctr" fontAlgn="ctr">
                        <a:buNone/>
                      </a:pPr>
                      <a:r>
                        <a:rPr lang="zh-CN" altLang="en-US" sz="2800" dirty="0">
                          <a:latin typeface="思源黑体 CN Normal" panose="020B0400000000000000" charset="-122"/>
                          <a:ea typeface="思源黑体 CN Normal" panose="020B0400000000000000" charset="-122"/>
                          <a:sym typeface="+mn-ea"/>
                        </a:rPr>
                        <a:t>京东店铺补单维护</a:t>
                      </a:r>
                      <a:endParaRPr lang="zh-CN" altLang="en-US" sz="2800" dirty="0">
                        <a:solidFill>
                          <a:srgbClr val="000000"/>
                        </a:solidFill>
                        <a:latin typeface="思源黑体 CN Normal" panose="020B0400000000000000" charset="-122"/>
                        <a:ea typeface="思源黑体 CN Normal" panose="020B0400000000000000" charset="-122"/>
                      </a:endParaRPr>
                    </a:p>
                  </a:txBody>
                  <a:tcPr marL="12700" marR="12700" marT="12700" anchor="ctr" anchorCtr="0"/>
                </a:tc>
              </a:tr>
              <a:tr h="1029335">
                <a:tc>
                  <a:txBody>
                    <a:bodyPr/>
                    <a:lstStyle/>
                    <a:p>
                      <a:pPr algn="ctr">
                        <a:buNone/>
                      </a:pPr>
                      <a:endParaRPr lang="zh-CN" altLang="en-US" sz="2800" dirty="0">
                        <a:latin typeface="思源黑体 CN Normal" panose="020B0400000000000000" charset="-122"/>
                        <a:ea typeface="思源黑体 CN Normal" panose="020B0400000000000000" charset="-122"/>
                      </a:endParaRPr>
                    </a:p>
                  </a:txBody>
                  <a:tcPr anchor="ctr"/>
                </a:tc>
                <a:tc>
                  <a:txBody>
                    <a:bodyPr/>
                    <a:lstStyle/>
                    <a:p>
                      <a:pPr algn="ctr">
                        <a:buNone/>
                      </a:pPr>
                      <a:r>
                        <a:rPr lang="en-US" altLang="zh-CN" sz="2800" dirty="0">
                          <a:solidFill>
                            <a:srgbClr val="000000"/>
                          </a:solidFill>
                          <a:latin typeface="思源黑体 CN Normal" panose="020B0400000000000000" charset="-122"/>
                          <a:ea typeface="思源黑体 CN Normal" panose="020B0400000000000000" charset="-122"/>
                          <a:sym typeface="+mn-ea"/>
                        </a:rPr>
                        <a:t>8933</a:t>
                      </a:r>
                      <a:r>
                        <a:rPr lang="zh-CN" altLang="en-US" sz="2800" dirty="0">
                          <a:solidFill>
                            <a:srgbClr val="000000"/>
                          </a:solidFill>
                          <a:latin typeface="思源黑体 CN Normal" panose="020B0400000000000000" charset="-122"/>
                          <a:ea typeface="思源黑体 CN Normal" panose="020B0400000000000000" charset="-122"/>
                          <a:sym typeface="+mn-ea"/>
                        </a:rPr>
                        <a:t>晒图评价编辑整理</a:t>
                      </a:r>
                      <a:endParaRPr lang="zh-CN" altLang="en-US" sz="2800" dirty="0">
                        <a:solidFill>
                          <a:srgbClr val="000000"/>
                        </a:solidFill>
                        <a:latin typeface="思源黑体 CN Normal" panose="020B0400000000000000" charset="-122"/>
                        <a:ea typeface="思源黑体 CN Normal" panose="020B0400000000000000" charset="-122"/>
                        <a:sym typeface="+mn-ea"/>
                      </a:endParaRPr>
                    </a:p>
                  </a:txBody>
                  <a:tcPr anchor="ctr"/>
                </a:tc>
              </a:tr>
              <a:tr h="1029335">
                <a:tc>
                  <a:txBody>
                    <a:bodyPr/>
                    <a:lstStyle/>
                    <a:p>
                      <a:pPr algn="ctr">
                        <a:buNone/>
                      </a:pPr>
                      <a:endParaRPr lang="zh-CN" altLang="en-US" sz="2800" dirty="0">
                        <a:latin typeface="思源黑体 CN Normal" panose="020B0400000000000000" charset="-122"/>
                        <a:ea typeface="思源黑体 CN Normal" panose="020B0400000000000000" charset="-122"/>
                      </a:endParaRPr>
                    </a:p>
                  </a:txBody>
                  <a:tcPr anchor="ctr"/>
                </a:tc>
                <a:tc>
                  <a:txBody>
                    <a:bodyPr/>
                    <a:lstStyle/>
                    <a:p>
                      <a:pPr algn="ctr">
                        <a:buNone/>
                      </a:pPr>
                      <a:endParaRPr lang="zh-CN" altLang="en-US" sz="2800" dirty="0">
                        <a:latin typeface="思源黑体 CN Normal" panose="020B0400000000000000" charset="-122"/>
                        <a:ea typeface="思源黑体 CN Normal" panose="020B0400000000000000" charset="-122"/>
                      </a:endParaRPr>
                    </a:p>
                  </a:txBody>
                  <a:tcPr anchor="ctr"/>
                </a:tc>
              </a:tr>
              <a:tr h="1029335">
                <a:tc>
                  <a:txBody>
                    <a:bodyPr/>
                    <a:lstStyle/>
                    <a:p>
                      <a:pPr algn="ctr">
                        <a:buNone/>
                      </a:pPr>
                      <a:endParaRPr lang="zh-CN" altLang="en-US" sz="2800" dirty="0">
                        <a:latin typeface="思源黑体 CN Normal" panose="020B0400000000000000" charset="-122"/>
                        <a:ea typeface="思源黑体 CN Normal" panose="020B0400000000000000" charset="-122"/>
                      </a:endParaRPr>
                    </a:p>
                  </a:txBody>
                  <a:tcPr anchor="ctr"/>
                </a:tc>
                <a:tc>
                  <a:txBody>
                    <a:bodyPr/>
                    <a:lstStyle/>
                    <a:p>
                      <a:pPr algn="ctr">
                        <a:buNone/>
                      </a:pPr>
                      <a:endParaRPr lang="zh-CN" altLang="en-US" sz="2800" dirty="0">
                        <a:latin typeface="思源黑体 CN Normal" panose="020B0400000000000000" charset="-122"/>
                        <a:ea typeface="思源黑体 CN Normal" panose="020B0400000000000000" charset="-122"/>
                      </a:endParaRPr>
                    </a:p>
                  </a:txBody>
                  <a:tcPr anchor="ctr"/>
                </a:tc>
              </a:tr>
              <a:tr h="1029335">
                <a:tc>
                  <a:txBody>
                    <a:bodyPr/>
                    <a:lstStyle/>
                    <a:p>
                      <a:endParaRPr lang="zh-CN" altLang="en-US" sz="2800" dirty="0">
                        <a:latin typeface="思源黑体 CN Normal" panose="020B0400000000000000" charset="-122"/>
                        <a:ea typeface="思源黑体 CN Normal" panose="020B0400000000000000" charset="-122"/>
                      </a:endParaRPr>
                    </a:p>
                  </a:txBody>
                  <a:tcPr anchor="ctr"/>
                </a:tc>
                <a:tc>
                  <a:txBody>
                    <a:bodyPr/>
                    <a:lstStyle/>
                    <a:p>
                      <a:pPr algn="ctr">
                        <a:buNone/>
                      </a:pPr>
                      <a:endParaRPr lang="zh-CN" altLang="en-US" sz="2800" dirty="0">
                        <a:latin typeface="思源黑体 CN Normal" panose="020B0400000000000000" charset="-122"/>
                        <a:ea typeface="思源黑体 CN Normal" panose="020B0400000000000000" charset="-122"/>
                      </a:endParaRPr>
                    </a:p>
                  </a:txBody>
                  <a:tcPr anchor="ct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2225" y="6138545"/>
            <a:ext cx="9177020" cy="706755"/>
          </a:xfrm>
          <a:prstGeom prst="rect">
            <a:avLst/>
          </a:prstGeom>
          <a:gradFill>
            <a:gsLst>
              <a:gs pos="0">
                <a:schemeClr val="accent1">
                  <a:lumMod val="5000"/>
                  <a:lumOff val="95000"/>
                </a:schemeClr>
              </a:gs>
              <a:gs pos="45000">
                <a:schemeClr val="accent2">
                  <a:lumMod val="40000"/>
                  <a:lumOff val="60000"/>
                </a:schemeClr>
              </a:gs>
              <a:gs pos="83000">
                <a:schemeClr val="accent2">
                  <a:lumMod val="60000"/>
                  <a:lumOff val="40000"/>
                </a:schemeClr>
              </a:gs>
              <a:gs pos="100000">
                <a:schemeClr val="accent2">
                  <a:lumMod val="75000"/>
                  <a:alpha val="58000"/>
                </a:schemeClr>
              </a:gs>
            </a:gsLst>
            <a:lin ang="17940000" scaled="0"/>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280000" scaled="0"/>
            </a:gradFill>
          </a:ln>
        </p:spPr>
        <p:txBody>
          <a:bodyPr wrap="square" rtlCol="0">
            <a:spAutoFit/>
          </a:bodyPr>
          <a:lstStyle/>
          <a:p>
            <a:pPr algn="ctr"/>
            <a:r>
              <a:rPr lang="zh-CN" altLang="en-US" sz="4000">
                <a:latin typeface="汉仪中圆简" panose="02010609000101010101" charset="-122"/>
                <a:ea typeface="汉仪中圆简" panose="02010609000101010101" charset="-122"/>
              </a:rPr>
              <a:t>运营部</a:t>
            </a:r>
            <a:endParaRPr lang="zh-CN" altLang="en-US" sz="4000">
              <a:latin typeface="汉仪中圆简" panose="02010609000101010101" charset="-122"/>
              <a:ea typeface="汉仪中圆简" panose="02010609000101010101" charset="-122"/>
            </a:endParaRPr>
          </a:p>
        </p:txBody>
      </p:sp>
      <p:sp>
        <p:nvSpPr>
          <p:cNvPr id="5" name="文本框 4"/>
          <p:cNvSpPr txBox="1"/>
          <p:nvPr/>
        </p:nvSpPr>
        <p:spPr>
          <a:xfrm>
            <a:off x="8357870" y="6384925"/>
            <a:ext cx="792480" cy="460375"/>
          </a:xfrm>
          <a:prstGeom prst="rect">
            <a:avLst/>
          </a:prstGeom>
          <a:noFill/>
        </p:spPr>
        <p:txBody>
          <a:bodyPr wrap="none" rtlCol="0">
            <a:spAutoFit/>
          </a:bodyPr>
          <a:lstStyle/>
          <a:p>
            <a:pPr algn="r"/>
            <a:r>
              <a:rPr lang="zh-CN" altLang="en-US" sz="2400">
                <a:latin typeface="思源黑体 CN Bold" panose="020B0800000000000000" charset="-122"/>
                <a:ea typeface="思源黑体 CN Bold" panose="020B0800000000000000" charset="-122"/>
              </a:rPr>
              <a:t>小芳</a:t>
            </a:r>
            <a:endParaRPr lang="zh-CN" altLang="en-US" sz="2400">
              <a:latin typeface="思源黑体 CN Bold" panose="020B0800000000000000" charset="-122"/>
              <a:ea typeface="思源黑体 CN Bold" panose="020B0800000000000000" charset="-122"/>
            </a:endParaRPr>
          </a:p>
        </p:txBody>
      </p:sp>
      <p:graphicFrame>
        <p:nvGraphicFramePr>
          <p:cNvPr id="3" name="表格 2"/>
          <p:cNvGraphicFramePr/>
          <p:nvPr/>
        </p:nvGraphicFramePr>
        <p:xfrm>
          <a:off x="-22860" y="-38100"/>
          <a:ext cx="9166860" cy="6176010"/>
        </p:xfrm>
        <a:graphic>
          <a:graphicData uri="http://schemas.openxmlformats.org/drawingml/2006/table">
            <a:tbl>
              <a:tblPr firstRow="1" bandRow="1">
                <a:tableStyleId>{5C22544A-7EE6-4342-B048-85BDC9FD1C3A}</a:tableStyleId>
              </a:tblPr>
              <a:tblGrid>
                <a:gridCol w="4594860"/>
                <a:gridCol w="4572000"/>
              </a:tblGrid>
              <a:tr h="865505">
                <a:tc>
                  <a:txBody>
                    <a:bodyPr/>
                    <a:lstStyle/>
                    <a:p>
                      <a:pPr algn="ctr">
                        <a:buNone/>
                      </a:pPr>
                      <a:r>
                        <a:rPr lang="zh-CN" altLang="zh-CN" sz="2800" dirty="0">
                          <a:solidFill>
                            <a:srgbClr val="000000"/>
                          </a:solidFill>
                          <a:latin typeface="思源黑体 CN Bold" panose="020B0800000000000000" charset="-122"/>
                          <a:ea typeface="思源黑体 CN Bold" panose="020B0800000000000000" charset="-122"/>
                        </a:rPr>
                        <a:t>本周工作详情及问题</a:t>
                      </a:r>
                      <a:endParaRPr lang="zh-CN" altLang="en-US" sz="2800" dirty="0">
                        <a:solidFill>
                          <a:srgbClr val="000000"/>
                        </a:solidFill>
                        <a:latin typeface="思源黑体 CN Bold" panose="020B0800000000000000" charset="-122"/>
                        <a:ea typeface="思源黑体 CN Bold" panose="020B0800000000000000" charset="-122"/>
                      </a:endParaRPr>
                    </a:p>
                  </a:txBody>
                  <a:tcPr marL="12700" marR="12700" marT="12700" anchor="ctr"/>
                </a:tc>
                <a:tc>
                  <a:txBody>
                    <a:bodyPr/>
                    <a:lstStyle/>
                    <a:p>
                      <a:pPr marL="0" marR="0" lvl="0" indent="0" algn="ctr" defTabSz="914400" eaLnBrk="1" fontAlgn="base" latinLnBrk="0" hangingPunct="1">
                        <a:lnSpc>
                          <a:spcPct val="100000"/>
                        </a:lnSpc>
                        <a:spcBef>
                          <a:spcPct val="0"/>
                        </a:spcBef>
                        <a:spcAft>
                          <a:spcPct val="0"/>
                        </a:spcAft>
                        <a:buClrTx/>
                        <a:buSzTx/>
                        <a:buFontTx/>
                        <a:buNone/>
                        <a:defRPr/>
                      </a:pPr>
                      <a:r>
                        <a:rPr lang="zh-CN" altLang="zh-CN" sz="2800" dirty="0">
                          <a:solidFill>
                            <a:srgbClr val="000000"/>
                          </a:solidFill>
                          <a:latin typeface="思源黑体 CN Bold" panose="020B0800000000000000" charset="-122"/>
                          <a:ea typeface="思源黑体 CN Bold" panose="020B0800000000000000" charset="-122"/>
                        </a:rPr>
                        <a:t>工作部署及建议</a:t>
                      </a:r>
                      <a:endParaRPr lang="zh-CN" altLang="zh-CN" sz="2800" dirty="0">
                        <a:solidFill>
                          <a:srgbClr val="000000"/>
                        </a:solidFill>
                        <a:latin typeface="思源黑体 CN Bold" panose="020B0800000000000000" charset="-122"/>
                        <a:ea typeface="思源黑体 CN Bold" panose="020B0800000000000000" charset="-122"/>
                      </a:endParaRPr>
                    </a:p>
                  </a:txBody>
                  <a:tcPr marL="12700" marR="12700" marT="12700" anchor="ctr"/>
                </a:tc>
              </a:tr>
              <a:tr h="864870">
                <a:tc>
                  <a:txBody>
                    <a:bodyPr/>
                    <a:lstStyle/>
                    <a:p>
                      <a:pPr algn="ctr">
                        <a:buNone/>
                      </a:pPr>
                      <a:r>
                        <a:rPr lang="en-US" altLang="zh-CN" sz="2000" dirty="0">
                          <a:latin typeface="思源黑体 CN Normal" panose="020B0400000000000000" charset="-122"/>
                          <a:ea typeface="思源黑体 CN Normal" panose="020B0400000000000000" charset="-122"/>
                        </a:rPr>
                        <a:t>1.</a:t>
                      </a:r>
                      <a:r>
                        <a:rPr lang="zh-CN" altLang="en-US" sz="2000" dirty="0">
                          <a:latin typeface="思源黑体 CN Normal" panose="020B0400000000000000" charset="-122"/>
                          <a:ea typeface="思源黑体 CN Normal" panose="020B0400000000000000" charset="-122"/>
                        </a:rPr>
                        <a:t>统计出入库报表</a:t>
                      </a:r>
                      <a:endParaRPr lang="zh-CN" altLang="en-US" sz="2000" dirty="0">
                        <a:latin typeface="思源黑体 CN Normal" panose="020B0400000000000000" charset="-122"/>
                        <a:ea typeface="思源黑体 CN Normal" panose="020B0400000000000000" charset="-122"/>
                      </a:endParaRPr>
                    </a:p>
                  </a:txBody>
                  <a:tcPr anchor="ctr"/>
                </a:tc>
                <a:tc>
                  <a:txBody>
                    <a:bodyPr/>
                    <a:lstStyle/>
                    <a:p>
                      <a:pPr algn="ctr" fontAlgn="ctr">
                        <a:buNone/>
                      </a:pPr>
                      <a:endParaRPr lang="zh-CN" altLang="en-US" sz="2400" dirty="0">
                        <a:latin typeface="思源黑体 CN Normal" panose="020B0400000000000000" charset="-122"/>
                        <a:ea typeface="思源黑体 CN Normal" panose="020B0400000000000000" charset="-122"/>
                        <a:cs typeface="思源黑体 CN Normal" panose="020B0400000000000000" charset="-122"/>
                        <a:sym typeface="+mn-ea"/>
                      </a:endParaRPr>
                    </a:p>
                    <a:p>
                      <a:pPr algn="ctr" fontAlgn="ctr">
                        <a:buNone/>
                      </a:pPr>
                      <a:endParaRPr lang="zh-CN" altLang="en-US" sz="2400" dirty="0">
                        <a:solidFill>
                          <a:srgbClr val="000000"/>
                        </a:solidFill>
                        <a:latin typeface="思源黑体 CN Normal" panose="020B0400000000000000" charset="-122"/>
                        <a:ea typeface="思源黑体 CN Normal" panose="020B0400000000000000" charset="-122"/>
                      </a:endParaRPr>
                    </a:p>
                  </a:txBody>
                  <a:tcPr marL="12700" marR="12700" marT="12700" anchor="ctr" anchorCtr="0"/>
                </a:tc>
              </a:tr>
              <a:tr h="1327785">
                <a:tc>
                  <a:txBody>
                    <a:bodyPr/>
                    <a:lstStyle/>
                    <a:p>
                      <a:pPr algn="ctr">
                        <a:buNone/>
                      </a:pPr>
                      <a:r>
                        <a:rPr lang="en-US" altLang="zh-CN" sz="2000" dirty="0">
                          <a:latin typeface="思源黑体 CN Normal" panose="020B0400000000000000" charset="-122"/>
                          <a:ea typeface="思源黑体 CN Normal" panose="020B0400000000000000" charset="-122"/>
                        </a:rPr>
                        <a:t>2.</a:t>
                      </a:r>
                      <a:r>
                        <a:rPr lang="zh-CN" altLang="en-US" sz="2000" dirty="0">
                          <a:latin typeface="思源黑体 CN Normal" panose="020B0400000000000000" charset="-122"/>
                          <a:ea typeface="思源黑体 CN Normal" panose="020B0400000000000000" charset="-122"/>
                        </a:rPr>
                        <a:t>百度商桥的跟踪，本周百度商桥接到</a:t>
                      </a:r>
                      <a:r>
                        <a:rPr lang="en-US" altLang="zh-CN" sz="2000" dirty="0">
                          <a:latin typeface="思源黑体 CN Normal" panose="020B0400000000000000" charset="-122"/>
                          <a:ea typeface="思源黑体 CN Normal" panose="020B0400000000000000" charset="-122"/>
                        </a:rPr>
                        <a:t>1</a:t>
                      </a:r>
                      <a:r>
                        <a:rPr lang="zh-CN" altLang="en-US" sz="2000" dirty="0">
                          <a:latin typeface="思源黑体 CN Normal" panose="020B0400000000000000" charset="-122"/>
                          <a:ea typeface="思源黑体 CN Normal" panose="020B0400000000000000" charset="-122"/>
                        </a:rPr>
                        <a:t>个联系方式，</a:t>
                      </a:r>
                      <a:endParaRPr lang="zh-CN" altLang="en-US" sz="2000" dirty="0">
                        <a:latin typeface="思源黑体 CN Normal" panose="020B0400000000000000" charset="-122"/>
                        <a:ea typeface="思源黑体 CN Normal" panose="020B0400000000000000" charset="-122"/>
                      </a:endParaRPr>
                    </a:p>
                  </a:txBody>
                  <a:tcPr anchor="ctr"/>
                </a:tc>
                <a:tc>
                  <a:txBody>
                    <a:bodyPr/>
                    <a:lstStyle/>
                    <a:p>
                      <a:pPr algn="ctr">
                        <a:buNone/>
                      </a:pPr>
                      <a:endParaRPr lang="zh-CN" altLang="en-US" sz="2000" dirty="0">
                        <a:latin typeface="思源黑体 CN Normal" panose="020B0400000000000000" charset="-122"/>
                        <a:ea typeface="思源黑体 CN Normal" panose="020B0400000000000000" charset="-122"/>
                        <a:cs typeface="思源黑体 CN Normal" panose="020B0400000000000000" charset="-122"/>
                        <a:sym typeface="+mn-ea"/>
                      </a:endParaRPr>
                    </a:p>
                  </a:txBody>
                  <a:tcPr anchor="ctr"/>
                </a:tc>
              </a:tr>
              <a:tr h="1142365">
                <a:tc>
                  <a:txBody>
                    <a:bodyPr/>
                    <a:lstStyle/>
                    <a:p>
                      <a:pPr algn="ctr">
                        <a:buNone/>
                      </a:pPr>
                      <a:r>
                        <a:rPr lang="zh-CN" altLang="en-US" sz="2000" dirty="0">
                          <a:latin typeface="思源黑体 CN Normal" panose="020B0400000000000000" charset="-122"/>
                          <a:ea typeface="思源黑体 CN Normal" panose="020B0400000000000000" charset="-122"/>
                        </a:rPr>
                        <a:t>本周问题：客户回复我看看，回答需要 了解什么类型后客户就直接下线</a:t>
                      </a:r>
                      <a:endParaRPr lang="zh-CN" altLang="en-US" sz="2000" dirty="0">
                        <a:latin typeface="思源黑体 CN Normal" panose="020B0400000000000000" charset="-122"/>
                        <a:ea typeface="思源黑体 CN Normal" panose="020B0400000000000000" charset="-122"/>
                      </a:endParaRPr>
                    </a:p>
                  </a:txBody>
                  <a:tcPr anchor="ctr"/>
                </a:tc>
                <a:tc>
                  <a:txBody>
                    <a:bodyPr/>
                    <a:lstStyle/>
                    <a:p>
                      <a:pPr algn="ctr">
                        <a:buNone/>
                      </a:pPr>
                      <a:endParaRPr lang="zh-CN" altLang="en-US" sz="2800" dirty="0">
                        <a:latin typeface="思源黑体 CN Normal" panose="020B0400000000000000" charset="-122"/>
                        <a:ea typeface="思源黑体 CN Normal" panose="020B0400000000000000" charset="-122"/>
                      </a:endParaRPr>
                    </a:p>
                  </a:txBody>
                  <a:tcPr anchor="ctr"/>
                </a:tc>
              </a:tr>
              <a:tr h="1450975">
                <a:tc>
                  <a:txBody>
                    <a:bodyPr/>
                    <a:lstStyle/>
                    <a:p>
                      <a:pPr algn="ctr">
                        <a:buNone/>
                      </a:pPr>
                      <a:endParaRPr lang="zh-CN" altLang="en-US" sz="2800" dirty="0">
                        <a:latin typeface="思源黑体 CN Normal" panose="020B0400000000000000" charset="-122"/>
                        <a:ea typeface="思源黑体 CN Normal" panose="020B0400000000000000" charset="-122"/>
                      </a:endParaRPr>
                    </a:p>
                    <a:p>
                      <a:pPr algn="ctr">
                        <a:buNone/>
                      </a:pPr>
                      <a:endParaRPr lang="zh-CN" altLang="en-US" sz="2800" dirty="0">
                        <a:latin typeface="思源黑体 CN Normal" panose="020B0400000000000000" charset="-122"/>
                        <a:ea typeface="思源黑体 CN Normal" panose="020B0400000000000000" charset="-122"/>
                      </a:endParaRPr>
                    </a:p>
                  </a:txBody>
                  <a:tcPr anchor="ctr"/>
                </a:tc>
                <a:tc>
                  <a:txBody>
                    <a:bodyPr/>
                    <a:lstStyle/>
                    <a:p>
                      <a:pPr algn="ctr">
                        <a:buNone/>
                      </a:pPr>
                      <a:endParaRPr lang="zh-CN" altLang="en-US" sz="2800" dirty="0">
                        <a:latin typeface="思源黑体 CN Normal" panose="020B0400000000000000" charset="-122"/>
                        <a:ea typeface="思源黑体 CN Normal" panose="020B0400000000000000" charset="-122"/>
                      </a:endParaRPr>
                    </a:p>
                  </a:txBody>
                  <a:tcPr anchor="ctr"/>
                </a:tc>
              </a:tr>
              <a:tr h="524510">
                <a:tc>
                  <a:txBody>
                    <a:bodyPr/>
                    <a:lstStyle/>
                    <a:p>
                      <a:endParaRPr lang="zh-CN" altLang="en-US" sz="2800" dirty="0">
                        <a:latin typeface="思源黑体 CN Normal" panose="020B0400000000000000" charset="-122"/>
                        <a:ea typeface="思源黑体 CN Normal" panose="020B0400000000000000" charset="-122"/>
                      </a:endParaRPr>
                    </a:p>
                  </a:txBody>
                  <a:tcPr anchor="ctr"/>
                </a:tc>
                <a:tc>
                  <a:txBody>
                    <a:bodyPr/>
                    <a:lstStyle/>
                    <a:p>
                      <a:pPr algn="ctr">
                        <a:buNone/>
                      </a:pPr>
                      <a:endParaRPr lang="zh-CN" altLang="en-US" sz="2800" dirty="0">
                        <a:latin typeface="思源黑体 CN Normal" panose="020B0400000000000000" charset="-122"/>
                        <a:ea typeface="思源黑体 CN Normal" panose="020B0400000000000000" charset="-122"/>
                      </a:endParaRPr>
                    </a:p>
                  </a:txBody>
                  <a:tcPr anchor="ctr"/>
                </a:tc>
              </a:tr>
            </a:tbl>
          </a:graphicData>
        </a:graphic>
      </p:graphicFrame>
    </p:spTree>
  </p:cSld>
  <p:clrMapOvr>
    <a:masterClrMapping/>
  </p:clrMapOvr>
</p:sld>
</file>

<file path=ppt/theme/theme1.xml><?xml version="1.0" encoding="utf-8"?>
<a:theme xmlns:a="http://schemas.openxmlformats.org/drawingml/2006/main" name="城市剪影">
  <a:themeElements>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1607</Words>
  <Application>WPS 演示</Application>
  <PresentationFormat>全屏显示(4:3)</PresentationFormat>
  <Paragraphs>211</Paragraphs>
  <Slides>14</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14</vt:i4>
      </vt:variant>
    </vt:vector>
  </HeadingPairs>
  <TitlesOfParts>
    <vt:vector size="27" baseType="lpstr">
      <vt:lpstr>Arial</vt:lpstr>
      <vt:lpstr>宋体</vt:lpstr>
      <vt:lpstr>Wingdings</vt:lpstr>
      <vt:lpstr>新蒂黑板报</vt:lpstr>
      <vt:lpstr>黑体</vt:lpstr>
      <vt:lpstr>汉仪中圆简</vt:lpstr>
      <vt:lpstr>思源黑体 CN Bold</vt:lpstr>
      <vt:lpstr>思源黑体 CN Normal</vt:lpstr>
      <vt:lpstr>Calibri</vt:lpstr>
      <vt:lpstr>Times New Roman</vt:lpstr>
      <vt:lpstr>微软雅黑</vt:lpstr>
      <vt:lpstr>Arial Unicode MS</vt:lpstr>
      <vt:lpstr>城市剪影</vt:lpstr>
      <vt:lpstr>8.16 周例会</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问题分析+建议</vt:lpstr>
      <vt:lpstr>PowerPoint 演示文稿</vt:lpstr>
      <vt:lpstr>会议安排说明</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5.31 周例会</dc:title>
  <dc:creator>0</dc:creator>
  <cp:lastModifiedBy>J</cp:lastModifiedBy>
  <cp:revision>36</cp:revision>
  <dcterms:created xsi:type="dcterms:W3CDTF">2010-08-17T17:40:00Z</dcterms:created>
  <dcterms:modified xsi:type="dcterms:W3CDTF">2019-08-16T08:01:29Z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2052-11.8.2.8053</vt:lpwstr>
  </property>
</Properties>
</file>