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86" r:id="rId4"/>
    <p:sldId id="288" r:id="rId5"/>
    <p:sldId id="299" r:id="rId6"/>
    <p:sldId id="300" r:id="rId7"/>
    <p:sldId id="292" r:id="rId8"/>
    <p:sldId id="303" r:id="rId9"/>
    <p:sldId id="302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9A"/>
    <a:srgbClr val="73CA02"/>
    <a:srgbClr val="12FAF2"/>
    <a:srgbClr val="66FFFF"/>
    <a:srgbClr val="00CC00"/>
    <a:srgbClr val="009900"/>
    <a:srgbClr val="66FFCC"/>
    <a:srgbClr val="920048"/>
    <a:srgbClr val="FF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84"/>
      </p:cViewPr>
      <p:guideLst>
        <p:guide orient="horz" pos="2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2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06400"/>
            <a:ext cx="2057400" cy="5721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06400"/>
            <a:ext cx="6052930" cy="572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12875"/>
            <a:ext cx="4032504" cy="4714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2-2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406400"/>
            <a:ext cx="8229600" cy="863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685800" y="2820670"/>
            <a:ext cx="7772400" cy="1470025"/>
          </a:xfrm>
        </p:spPr>
        <p:txBody>
          <a:bodyPr anchor="ctr"/>
          <a:lstStyle/>
          <a:p>
            <a:pPr algn="ctr" defTabSz="914400">
              <a:buSzPct val="100000"/>
            </a:pPr>
            <a: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8.2</a:t>
            </a:r>
            <a:br>
              <a:rPr lang="en-US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</a:br>
            <a:r>
              <a:rPr lang="zh-CN" sz="6000" kern="1200" baseline="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  <a:cs typeface="新蒂黑板报" panose="03000600000000000000" charset="-122"/>
              </a:rPr>
              <a:t>周例会</a:t>
            </a:r>
            <a:endParaRPr lang="zh-CN" sz="6000" kern="1200" baseline="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  <a:cs typeface="新蒂黑板报" panose="0300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8820" y="1473835"/>
            <a:ext cx="5166995" cy="110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  <a:latin typeface="新蒂黑板报" panose="03000600000000000000" charset="-122"/>
                <a:ea typeface="新蒂黑板报" panose="03000600000000000000" charset="-122"/>
              </a:rPr>
              <a:t>GAVEE</a:t>
            </a:r>
            <a:endParaRPr lang="en-US" altLang="zh-CN" sz="6600" dirty="0">
              <a:solidFill>
                <a:schemeClr val="tx1"/>
              </a:solidFill>
              <a:latin typeface="新蒂黑板报" panose="03000600000000000000" charset="-122"/>
              <a:ea typeface="新蒂黑板报" panose="03000600000000000000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小怡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/>
                <a:gridCol w="4583430"/>
              </a:tblGrid>
              <a:tr h="9493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7131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1、早班的流量咨询正常，晚班偏少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9486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2、百度商桥接待了四个客户，会遇到的问题有产品的报价、产品能否定做，和产品价格问题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产品的图册可以详细些，加上正常售价作为参考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3、七夕活动下来，咨询和销售额和平时没有什么不同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4、带刹的轮子，可以尽快的定下来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这个可以作为一个优势，因为其他店铺都没有这个宣传</a:t>
                      </a: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  <a:tr h="71310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/>
        </p:nvGraphicFramePr>
        <p:xfrm>
          <a:off x="-22860" y="-38100"/>
          <a:ext cx="916686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4851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1、Q6有两件返厂维修，一件更换成黑色网布，一件后仰锁不住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客户有些急，待厂家修好，无误后安排寄出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2、Q6的底盘转轴客户反馈松动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售后维修需要用到，需要备些库存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3、天猫会员88折活动，有个别客户关注到降价了，安排返活动差价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4、80的两个靠背腰枕断，返厂已经修好了，正常入库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5、这周的到件破损有点多，X2头枕断，M6坐垫小破损，801的靠背断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6、有客户反馈椅子的升降有问题，坐在椅子上会慢慢下降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莫主管反馈气压不够，让客户拍下链接寄出新气棒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7、G12后仰异响和底座问题返厂6件和5只升降问题的扶手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待厂家修好寄回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51816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  <a:sym typeface="+mn-ea"/>
                        </a:rPr>
                        <a:t>下周售后工作安排</a:t>
                      </a:r>
                      <a:endParaRPr lang="zh-CN" altLang="zh-CN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 hMerge="1">
                  <a:tcPr anchor="ctr" anchorCtr="0">
                    <a:solidFill>
                      <a:schemeClr val="accent2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1、跟进上周未完结的售后问题及退货物流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3、跟进返厂维修的Q6和G12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076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2、安排好评返现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4、遇到售后问题积极处理解决好</a:t>
                      </a:r>
                      <a:endParaRPr lang="zh-CN" altLang="en-US" sz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407035"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  <a:tr h="40703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16510" y="6140450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客服部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小婷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推广部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3645" y="6384925"/>
            <a:ext cx="1576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珊珊</a:t>
            </a:r>
            <a:r>
              <a:rPr lang="en-US" altLang="zh-CN" sz="2400">
                <a:latin typeface="思源黑体 CN Bold" panose="020B0800000000000000" charset="-122"/>
                <a:ea typeface="思源黑体 CN Bold" panose="020B0800000000000000" charset="-122"/>
              </a:rPr>
              <a:t>8/02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6450"/>
                <a:gridCol w="4550410"/>
              </a:tblGrid>
              <a:tr h="860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下周工作部署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772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1.本周重点着重QQ营销，搜索关键字，加群。挖掘潜在客户，在群里发广告，或者私聊。本周遇到2位潜在客户：其中一个找实木+软垫的办公椅，另一个找会议椅，我这边发给小怡那边跟进。从而可以确定QQ营销是可持续发展的营销模式。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继续挖掘关键字，寻找权重较高的网站，注册更多的账号来做站外推广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772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2</a:t>
                      </a:r>
                      <a:r>
                        <a:rPr lang="zh-CN" altLang="en-US" sz="2000">
                          <a:solidFill>
                            <a:srgbClr val="000000"/>
                          </a:solidFill>
                          <a:latin typeface="+mn-ea"/>
                          <a:cs typeface="思源黑体 CN Normal" panose="020B0400000000000000" charset="-122"/>
                        </a:rPr>
                        <a:t>.这周问答账号几乎全军覆没，360.搜狗，都封了，后续可能需要借助同事的手机号码来帮忙注册使用。我这边再把之前做上去的问答继续优化，尽快优化上首页</a:t>
                      </a:r>
                      <a:endParaRPr lang="zh-CN" altLang="en-US" sz="20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0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  <a:tr h="1772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200">
                        <a:solidFill>
                          <a:srgbClr val="000000"/>
                        </a:solidFill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US" sz="280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vert="horz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10351135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913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刘斌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10351770" cy="619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960"/>
                <a:gridCol w="5083810"/>
              </a:tblGrid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企业店进行基础销量，评价的铺垫，已按计划执行。总共补单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单。补单金额为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19565.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企业店真实成交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单，成交金额为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7375.</a:t>
                      </a:r>
                      <a:endParaRPr lang="en-US" altLang="zh-CN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优化仓库的宝贝，摸清仓库库存，上架产品，让企业产品维持在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25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到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30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件之间。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026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直通车总共花费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1759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，通过直通车成交金额为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2982.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直通车还在养分阶段，所有花费比较多。后期关键词的分养到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分花费会比较少。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latin typeface="+mn-ea"/>
                          <a:cs typeface="思源黑体 CN Normal" panose="020B0400000000000000" charset="-122"/>
                        </a:rPr>
                        <a:t>已上架宝贝的优化处理，下周更新补单计划。把已上架宝贝</a:t>
                      </a:r>
                      <a:r>
                        <a:rPr lang="en-US" altLang="zh-CN" sz="1800" b="1" dirty="0">
                          <a:latin typeface="+mn-ea"/>
                          <a:cs typeface="思源黑体 CN Normal" panose="020B0400000000000000" charset="-122"/>
                        </a:rPr>
                        <a:t>0</a:t>
                      </a:r>
                      <a:r>
                        <a:rPr lang="zh-CN" altLang="en-US" sz="1800" b="1" dirty="0">
                          <a:latin typeface="+mn-ea"/>
                          <a:cs typeface="思源黑体 CN Normal" panose="020B0400000000000000" charset="-122"/>
                        </a:rPr>
                        <a:t>销量，</a:t>
                      </a:r>
                      <a:r>
                        <a:rPr lang="en-US" altLang="zh-CN" sz="1800" b="1" dirty="0">
                          <a:latin typeface="+mn-ea"/>
                          <a:cs typeface="思源黑体 CN Normal" panose="020B0400000000000000" charset="-122"/>
                        </a:rPr>
                        <a:t>0</a:t>
                      </a:r>
                      <a:r>
                        <a:rPr lang="zh-CN" altLang="en-US" sz="1800" b="1" dirty="0">
                          <a:latin typeface="+mn-ea"/>
                          <a:cs typeface="思源黑体 CN Normal" panose="020B0400000000000000" charset="-122"/>
                        </a:rPr>
                        <a:t>评价的宝贝全部破</a:t>
                      </a:r>
                      <a:r>
                        <a:rPr lang="en-US" altLang="zh-CN" sz="1800" b="1" dirty="0">
                          <a:latin typeface="+mn-ea"/>
                          <a:cs typeface="思源黑体 CN Normal" panose="020B0400000000000000" charset="-122"/>
                        </a:rPr>
                        <a:t>0</a:t>
                      </a:r>
                      <a:r>
                        <a:rPr lang="zh-CN" altLang="en-US" sz="1800" b="1" dirty="0">
                          <a:latin typeface="+mn-ea"/>
                          <a:cs typeface="思源黑体 CN Normal" panose="020B0400000000000000" charset="-122"/>
                        </a:rPr>
                        <a:t>。每个产品做一笔动销。</a:t>
                      </a:r>
                      <a:endParaRPr lang="zh-CN" altLang="en-US" sz="1800" b="1" dirty="0">
                        <a:latin typeface="+mn-ea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188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访客数比六月环比增长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47.63%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，浏览量增长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29.71%.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新老访客增长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45%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。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7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月整体数据比六月数据大幅度增长。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选出除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M6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之外的两款产品，做为企业店的主推，价格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1000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到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2000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之间，并且质量效果不错的。要拉高店内的产品客单价，把流量，客户定位高端人群。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020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优化仓库中宝贝，已重新上架</a:t>
                      </a:r>
                      <a:r>
                        <a:rPr lang="en-US" altLang="zh-CN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</a:t>
                      </a: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款产品。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02030">
                <a:tc>
                  <a:txBody>
                    <a:bodyPr/>
                    <a:lstStyle/>
                    <a:p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小健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进行了京东的日常优化，</a:t>
                      </a:r>
                      <a:r>
                        <a:rPr lang="en-US" altLang="zh-CN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的</a:t>
                      </a: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刷单晒图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继续优化</a:t>
                      </a:r>
                      <a:r>
                        <a:rPr lang="en-US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8216</a:t>
                      </a: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评价晒图数量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京东平台的活动和提报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latin typeface="思源黑体 CN Normal" panose="020B0400000000000000" charset="-122"/>
                          <a:ea typeface="思源黑体 CN Normal" panose="020B0400000000000000" charset="-122"/>
                          <a:cs typeface="思源黑体 CN Normal" panose="020B0400000000000000" charset="-122"/>
                        </a:rPr>
                        <a:t>处理日常的各种事务</a:t>
                      </a: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>
                <a:latin typeface="思源黑体 CN Bold" panose="020B0800000000000000" charset="-122"/>
                <a:ea typeface="思源黑体 CN Bold" panose="020B0800000000000000" charset="-122"/>
              </a:rPr>
              <a:t>小芳</a:t>
            </a:r>
            <a:endParaRPr lang="zh-CN" altLang="en-US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865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工作部署及建议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8648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1.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本周了解了淘宝天猫后台的规则，学习了如何分析店铺数据来，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4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  <a:p>
                      <a:pPr algn="ctr" fontAlgn="ctr">
                        <a:buNone/>
                      </a:pPr>
                      <a:endParaRPr lang="zh-CN" altLang="en-US" sz="24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3277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2.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跟着运营阿谭了解了公司的刷单规则及步骤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142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3.</a:t>
                      </a:r>
                      <a:r>
                        <a:rPr lang="zh-CN" altLang="en-US" sz="20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大概了解百度商桥，目前需要学习百度商桥如何跟客户沟通，让客户信任我们将其联系方式给我们并了解进本情况</a:t>
                      </a:r>
                      <a:endParaRPr lang="zh-CN" altLang="en-US" sz="20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45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524510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22225" y="6138545"/>
            <a:ext cx="9177020" cy="7067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  <a:alpha val="58000"/>
                </a:schemeClr>
              </a:gs>
            </a:gsLst>
            <a:lin ang="1794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280000" scaled="0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汉仪中圆简" panose="02010609000101010101" charset="-122"/>
                <a:ea typeface="汉仪中圆简" panose="02010609000101010101" charset="-122"/>
              </a:rPr>
              <a:t>运营部</a:t>
            </a:r>
            <a:endParaRPr lang="zh-CN" altLang="en-US" sz="4000">
              <a:latin typeface="汉仪中圆简" panose="02010609000101010101" charset="-122"/>
              <a:ea typeface="汉仪中圆简" panose="02010609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7870" y="63849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zh-CN" sz="2400">
                <a:latin typeface="思源黑体 CN Bold" panose="020B0800000000000000" charset="-122"/>
                <a:ea typeface="思源黑体 CN Bold" panose="020B0800000000000000" charset="-122"/>
              </a:rPr>
              <a:t>小焦</a:t>
            </a:r>
            <a:endParaRPr lang="zh-CN" altLang="zh-CN" sz="240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-22860" y="-38100"/>
          <a:ext cx="9166860" cy="617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/>
                <a:gridCol w="4572000"/>
              </a:tblGrid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</a:rPr>
                        <a:t>本周工作详情及问题</a:t>
                      </a:r>
                      <a:endParaRPr lang="zh-CN" altLang="en-US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Bold" panose="020B0800000000000000" charset="-122"/>
                          <a:ea typeface="思源黑体 CN Bold" panose="020B0800000000000000" charset="-122"/>
                          <a:sym typeface="+mn-ea"/>
                        </a:rPr>
                        <a:t>下周工作部署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Bold" panose="020B0800000000000000" charset="-122"/>
                        <a:ea typeface="思源黑体 CN Bold" panose="020B0800000000000000" charset="-122"/>
                      </a:endParaRPr>
                    </a:p>
                  </a:txBody>
                  <a:tcPr marL="12700" marR="12700" marT="12700"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 记录各店动态评分，和客服转化率</a:t>
                      </a: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</a:rPr>
                        <a:t>持续了解产品</a:t>
                      </a:r>
                      <a:endParaRPr lang="zh-CN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marL="12700" marR="12700" marT="12700" anchor="ctr" anchorCtr="0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800" dirty="0">
                          <a:solidFill>
                            <a:srgbClr val="000000"/>
                          </a:solidFill>
                          <a:latin typeface="思源黑体 CN Normal" panose="020B0400000000000000" charset="-122"/>
                          <a:ea typeface="思源黑体 CN Normal" panose="020B0400000000000000" charset="-122"/>
                          <a:sym typeface="+mn-ea"/>
                        </a:rPr>
                        <a:t>着手刷单任务和百度商桥</a:t>
                      </a:r>
                      <a:endParaRPr lang="en-US" altLang="zh-CN" sz="2800" dirty="0">
                        <a:solidFill>
                          <a:srgbClr val="000000"/>
                        </a:solidFill>
                        <a:latin typeface="思源黑体 CN Normal" panose="020B0400000000000000" charset="-122"/>
                        <a:ea typeface="思源黑体 CN Normal" panose="020B0400000000000000" charset="-122"/>
                        <a:cs typeface="思源黑体 CN Normal" panose="020B0400000000000000" charset="-122"/>
                        <a:sym typeface="+mn-ea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  <a:tr h="1029335">
                <a:tc>
                  <a:txBody>
                    <a:bodyPr/>
                    <a:lstStyle/>
                    <a:p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800" dirty="0">
                        <a:latin typeface="思源黑体 CN Normal" panose="020B0400000000000000" charset="-122"/>
                        <a:ea typeface="思源黑体 CN Normal" panose="020B04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城市剪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4"/>
      </a:accent5>
      <a:accent6>
        <a:srgbClr val="E5895B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全屏显示(4:3)</PresentationFormat>
  <Paragraphs>151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新蒂黑板报</vt:lpstr>
      <vt:lpstr>汉仪中圆简</vt:lpstr>
      <vt:lpstr>思源黑体 CN Bold</vt:lpstr>
      <vt:lpstr>思源黑体 CN Normal</vt:lpstr>
      <vt:lpstr>微软雅黑</vt:lpstr>
      <vt:lpstr>Arial Unicode MS</vt:lpstr>
      <vt:lpstr>Calibri</vt:lpstr>
      <vt:lpstr>城市剪影</vt:lpstr>
      <vt:lpstr>6.21 周例会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5.31 周例会</dc:title>
  <dc:creator>0</dc:creator>
  <cp:lastModifiedBy>J</cp:lastModifiedBy>
  <cp:revision>22</cp:revision>
  <dcterms:created xsi:type="dcterms:W3CDTF">2010-08-17T17:40:00Z</dcterms:created>
  <dcterms:modified xsi:type="dcterms:W3CDTF">2019-08-02T08:01:51Z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