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86" r:id="rId4"/>
    <p:sldId id="288" r:id="rId5"/>
    <p:sldId id="299" r:id="rId6"/>
    <p:sldId id="310" r:id="rId7"/>
    <p:sldId id="305" r:id="rId8"/>
    <p:sldId id="292" r:id="rId9"/>
    <p:sldId id="308" r:id="rId10"/>
    <p:sldId id="309" r:id="rId11"/>
    <p:sldId id="307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29A"/>
    <a:srgbClr val="73CA02"/>
    <a:srgbClr val="12FAF2"/>
    <a:srgbClr val="66FFFF"/>
    <a:srgbClr val="00CC00"/>
    <a:srgbClr val="009900"/>
    <a:srgbClr val="66FFCC"/>
    <a:srgbClr val="920048"/>
    <a:srgbClr val="FF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554" y="84"/>
      </p:cViewPr>
      <p:guideLst>
        <p:guide orient="horz" pos="2144"/>
        <p:guide pos="28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2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06400"/>
            <a:ext cx="2057400" cy="5721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06400"/>
            <a:ext cx="6052930" cy="5721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2-2副本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685800" y="2820670"/>
            <a:ext cx="7772400" cy="1470025"/>
          </a:xfrm>
        </p:spPr>
        <p:txBody>
          <a:bodyPr anchor="ctr"/>
          <a:lstStyle/>
          <a:p>
            <a:pPr algn="ctr" defTabSz="914400">
              <a:buSzPct val="100000"/>
            </a:pPr>
            <a:r>
              <a:rPr lang="en-US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  <a:t>8.9</a:t>
            </a:r>
            <a:br>
              <a:rPr lang="en-US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</a:br>
            <a:r>
              <a:rPr lang="zh-CN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  <a:t>周例会</a:t>
            </a:r>
            <a:endParaRPr lang="zh-CN" sz="6000" kern="1200" baseline="0" dirty="0">
              <a:solidFill>
                <a:schemeClr val="tx1"/>
              </a:solidFill>
              <a:latin typeface="新蒂黑板报" panose="03000600000000000000" charset="-122"/>
              <a:ea typeface="新蒂黑板报" panose="03000600000000000000" charset="-122"/>
              <a:cs typeface="新蒂黑板报" panose="0300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88820" y="1473835"/>
            <a:ext cx="5166995" cy="110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</a:rPr>
              <a:t>GAVEE</a:t>
            </a:r>
            <a:endParaRPr lang="en-US" altLang="zh-CN" sz="6600" dirty="0">
              <a:solidFill>
                <a:schemeClr val="tx1"/>
              </a:solidFill>
              <a:latin typeface="新蒂黑板报" panose="03000600000000000000" charset="-122"/>
              <a:ea typeface="新蒂黑板报" panose="03000600000000000000" charset="-122"/>
            </a:endParaRPr>
          </a:p>
        </p:txBody>
      </p:sp>
    </p:spTree>
  </p:cSld>
  <p:clrMapOvr>
    <a:masterClrMapping/>
  </p:clrMapOvr>
  <p:transition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设计部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zh-CN" sz="2400">
                <a:latin typeface="思源黑体 CN Bold" panose="020B0800000000000000" charset="-122"/>
                <a:ea typeface="思源黑体 CN Bold" panose="020B0800000000000000" charset="-122"/>
              </a:rPr>
              <a:t>阿潘</a:t>
            </a:r>
            <a:endParaRPr lang="zh-CN" altLang="zh-CN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  <a:sym typeface="+mn-ea"/>
                        </a:rPr>
                        <a:t>下周工作部署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短视频制作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短视频制作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anchor="ctr" anchorCtr="0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8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客服部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小怡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/>
                <a:gridCol w="4583430"/>
              </a:tblGrid>
              <a:tr h="9493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713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948690">
                <a:tc>
                  <a:txBody>
                    <a:bodyPr/>
                    <a:p>
                      <a:pPr>
                        <a:buNone/>
                      </a:pPr>
                      <a:endParaRPr lang="en-US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7137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7131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71310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7131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71310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/>
        </p:nvGraphicFramePr>
        <p:xfrm>
          <a:off x="-22860" y="-38100"/>
          <a:ext cx="916686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4851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1、Q6有两件返厂维修，一件更换成黑色网布，一件后仰锁不住换网布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客户有些急，待厂家修好，要马上寄出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2、Q6的底盘转轴反馈松动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有一个客户等着用，需要备些库存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3、8216库存里很多使用的是老版本说明书，很多客户安装好后反馈不能升降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需要仓库出货前在说明书备注摘盖帽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4、8216第一次反馈异响，考虑是底盘原因，寄回检修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5、80靠背返厂维修4件，已全部修好，入库两件，寄回给客户两件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6、T11DE弓形脚 脚垫库存快没了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需要库存备用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7、G12后仰异响和底座问题返厂6件和5只升降问题的扶手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有一件异响是客户的，要等着发货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181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下周售后工作安排</a:t>
                      </a:r>
                      <a:endParaRPr lang="zh-CN" altLang="zh-CN" sz="28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 hMerge="1">
                  <a:tcPr anchor="ctr" anchorCtr="0">
                    <a:solidFill>
                      <a:schemeClr val="accent2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1、跟进上周未完结的售后问题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3、跟进返厂的Q6和G12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4076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2、安排好评返现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4、遇到售后问题积极处理解决好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407035"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</a:tr>
              <a:tr h="407035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-16510" y="6140450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客服部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小婷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推广部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73645" y="6384925"/>
            <a:ext cx="1576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珊珊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6450"/>
                <a:gridCol w="4550410"/>
              </a:tblGrid>
              <a:tr h="8604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en-US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7722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rgbClr val="000000"/>
                          </a:solidFill>
                          <a:latin typeface="+mn-ea"/>
                          <a:cs typeface="思源黑体 CN Normal" panose="020B0400000000000000" charset="-122"/>
                        </a:rPr>
                        <a:t>1.论坛帖子被删严重，高达70%。会暂停一段时间，养号为主！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+mn-ea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800">
                          <a:solidFill>
                            <a:srgbClr val="000000"/>
                          </a:solidFill>
                          <a:latin typeface="+mn-ea"/>
                          <a:cs typeface="思源黑体 CN Normal" panose="020B0400000000000000" charset="-122"/>
                        </a:rPr>
                        <a:t>一如既往的负责站外推广工作；挖掘更多的意向客户！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+mn-ea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7722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800">
                          <a:solidFill>
                            <a:srgbClr val="000000"/>
                          </a:solidFill>
                          <a:latin typeface="+mn-ea"/>
                          <a:cs typeface="思源黑体 CN Normal" panose="020B0400000000000000" charset="-122"/>
                        </a:rPr>
                        <a:t>2.本周QQ营销获取了1位意向客户，已转接给下怡跟进</a:t>
                      </a:r>
                      <a:endParaRPr sz="2800">
                        <a:solidFill>
                          <a:srgbClr val="000000"/>
                        </a:solidFill>
                        <a:latin typeface="+mn-ea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7722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200">
                        <a:solidFill>
                          <a:srgbClr val="000000"/>
                        </a:solidFill>
                        <a:latin typeface="+mn-ea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10351135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7913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刘斌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10351770" cy="6335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960"/>
                <a:gridCol w="508381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本周重新优化仓库宝贝，已上架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2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款产品。做破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0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动销。</a:t>
                      </a: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下周完成店铺内所有产品的破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0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动销。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anchor="ctr" anchorCtr="0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修改更新补单计划，店内所有产品做一笔基础动销。整理补单流程。和助理沟通补单详情。</a:t>
                      </a: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 dirty="0">
                          <a:latin typeface="+mn-ea"/>
                          <a:cs typeface="思源黑体 CN Normal" panose="020B0400000000000000" charset="-122"/>
                        </a:rPr>
                        <a:t>优化更新，上架仓库内产品。</a:t>
                      </a:r>
                      <a:endParaRPr lang="zh-CN" altLang="en-US" sz="1800" b="1" dirty="0">
                        <a:latin typeface="+mn-ea"/>
                        <a:cs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整理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7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月至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8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月整体数据，着手准备本月需要打造的重点产品。</a:t>
                      </a: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完成日常数据整理。</a:t>
                      </a: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调整优化直通车。分析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M6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数据。</a:t>
                      </a: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10351135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5863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阿谭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10351770" cy="619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960"/>
                <a:gridCol w="5083810"/>
              </a:tblGrid>
              <a:tr h="10020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020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ym typeface="+mn-ea"/>
                        </a:rPr>
                        <a:t>1.</a:t>
                      </a:r>
                      <a:r>
                        <a:rPr lang="zh-CN" altLang="zh-CN" sz="2800" dirty="0">
                          <a:sym typeface="+mn-ea"/>
                        </a:rPr>
                        <a:t>网络推广学习</a:t>
                      </a:r>
                      <a:endParaRPr lang="zh-CN" altLang="zh-CN" sz="2800" dirty="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完成推广账户搭建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anchor="b"/>
                </a:tc>
              </a:tr>
              <a:tr h="10026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/>
                        <a:t>本周完成：</a:t>
                      </a:r>
                      <a:r>
                        <a:rPr lang="en-US" altLang="zh-CN" sz="2800" dirty="0"/>
                        <a:t>1.</a:t>
                      </a:r>
                      <a:r>
                        <a:rPr lang="zh-CN" altLang="en-US" sz="2800" dirty="0"/>
                        <a:t>竞争对手分析 </a:t>
                      </a:r>
                      <a:r>
                        <a:rPr lang="en-US" altLang="zh-CN" sz="2800" dirty="0"/>
                        <a:t>2.</a:t>
                      </a:r>
                      <a:r>
                        <a:rPr lang="zh-CN" altLang="en-US" sz="2800" dirty="0"/>
                        <a:t>线上推广分析</a:t>
                      </a:r>
                      <a:r>
                        <a:rPr lang="en-US" altLang="zh-CN" sz="2800" dirty="0"/>
                        <a:t>3.</a:t>
                      </a:r>
                      <a:r>
                        <a:rPr lang="zh-CN" altLang="en-US" sz="2800" dirty="0"/>
                        <a:t>广告预算与分配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2800" dirty="0"/>
                    </a:p>
                  </a:txBody>
                  <a:tcPr anchor="ctr"/>
                </a:tc>
              </a:tr>
              <a:tr h="1188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020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02030">
                <a:tc>
                  <a:txBody>
                    <a:bodyPr/>
                    <a:lstStyle/>
                    <a:p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小健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进行了京东的日常维护，</a:t>
                      </a:r>
                      <a:r>
                        <a:rPr lang="en-US" altLang="zh-CN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8216</a:t>
                      </a: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的刷单晒图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继续优化</a:t>
                      </a:r>
                      <a:r>
                        <a:rPr lang="en-US" altLang="zh-CN" sz="2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8216</a:t>
                      </a: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评价晒图数量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anchor="ctr" anchorCtr="0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京东平台的活动和提报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处理日常的各种事务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小芳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865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8648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1.</a:t>
                      </a:r>
                      <a:r>
                        <a:rPr lang="zh-CN" altLang="en-US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统计出入库报表</a:t>
                      </a:r>
                      <a:endParaRPr lang="zh-CN" altLang="en-US" sz="20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24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  <a:p>
                      <a:pPr algn="ctr" fontAlgn="ctr">
                        <a:buNone/>
                      </a:pPr>
                      <a:endParaRPr lang="zh-CN" altLang="en-US" sz="24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anchor="ctr" anchorCtr="0"/>
                </a:tc>
              </a:tr>
              <a:tr h="13277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2.</a:t>
                      </a:r>
                      <a:r>
                        <a:rPr lang="zh-CN" altLang="en-US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百度商桥的跟踪，本周百度商桥聊到</a:t>
                      </a: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2</a:t>
                      </a:r>
                      <a:r>
                        <a:rPr lang="zh-CN" altLang="en-US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个联系方式，百度商桥遇到的问题是客户不回复消息，一般回消息的都会愿意给联系方式</a:t>
                      </a:r>
                      <a:endParaRPr lang="zh-CN" altLang="en-US" sz="20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0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</a:txBody>
                  <a:tcPr anchor="ctr"/>
                </a:tc>
              </a:tr>
              <a:tr h="11423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本周需要讨论解决客户不回复的问题，如何聊才能让客户回复我们</a:t>
                      </a:r>
                      <a:endParaRPr lang="zh-CN" altLang="en-US" sz="20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4509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524510">
                <a:tc>
                  <a:txBody>
                    <a:bodyPr/>
                    <a:lstStyle/>
                    <a:p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zh-CN" sz="2400">
                <a:latin typeface="思源黑体 CN Bold" panose="020B0800000000000000" charset="-122"/>
                <a:ea typeface="思源黑体 CN Bold" panose="020B0800000000000000" charset="-122"/>
              </a:rPr>
              <a:t>小焦</a:t>
            </a:r>
            <a:endParaRPr lang="zh-CN" altLang="zh-CN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  <a:sym typeface="+mn-ea"/>
                        </a:rPr>
                        <a:t>下周工作部署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根据运营的刷单计划，制作每天及次日的刷单汇总明细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.</a:t>
                      </a:r>
                      <a:endParaRPr lang="en-US" altLang="zh-CN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zh-CN" sz="28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anchor="ctr" anchorCtr="0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8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城市剪影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4"/>
      </a:accent5>
      <a:accent6>
        <a:srgbClr val="E5895B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</Words>
  <Application>WPS 演示</Application>
  <PresentationFormat>全屏显示(4:3)</PresentationFormat>
  <Paragraphs>162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新蒂黑板报</vt:lpstr>
      <vt:lpstr>汉仪中圆简</vt:lpstr>
      <vt:lpstr>思源黑体 CN Bold</vt:lpstr>
      <vt:lpstr>思源黑体 CN Normal</vt:lpstr>
      <vt:lpstr>黑体</vt:lpstr>
      <vt:lpstr>微软雅黑</vt:lpstr>
      <vt:lpstr>Arial Unicode MS</vt:lpstr>
      <vt:lpstr>Calibri</vt:lpstr>
      <vt:lpstr>城市剪影</vt:lpstr>
      <vt:lpstr>8.2 周例会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5.31 周例会</dc:title>
  <dc:creator>0</dc:creator>
  <cp:lastModifiedBy>J</cp:lastModifiedBy>
  <cp:revision>28</cp:revision>
  <dcterms:created xsi:type="dcterms:W3CDTF">2010-08-17T17:40:00Z</dcterms:created>
  <dcterms:modified xsi:type="dcterms:W3CDTF">2019-08-09T06:01:29Z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