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257" r:id="rId3"/>
    <p:sldId id="259" r:id="rId4"/>
    <p:sldId id="260" r:id="rId6"/>
    <p:sldId id="270" r:id="rId7"/>
    <p:sldId id="328" r:id="rId8"/>
    <p:sldId id="269" r:id="rId9"/>
    <p:sldId id="265" r:id="rId10"/>
    <p:sldId id="304" r:id="rId11"/>
    <p:sldId id="277" r:id="rId12"/>
    <p:sldId id="271" r:id="rId13"/>
    <p:sldId id="278" r:id="rId14"/>
    <p:sldId id="280" r:id="rId15"/>
    <p:sldId id="282" r:id="rId16"/>
    <p:sldId id="283" r:id="rId17"/>
    <p:sldId id="285" r:id="rId18"/>
    <p:sldId id="286" r:id="rId19"/>
    <p:sldId id="287" r:id="rId20"/>
    <p:sldId id="289" r:id="rId21"/>
    <p:sldId id="290" r:id="rId22"/>
    <p:sldId id="293" r:id="rId23"/>
    <p:sldId id="294" r:id="rId24"/>
    <p:sldId id="295" r:id="rId25"/>
    <p:sldId id="296" r:id="rId26"/>
    <p:sldId id="266" r:id="rId27"/>
    <p:sldId id="272" r:id="rId28"/>
    <p:sldId id="273" r:id="rId29"/>
    <p:sldId id="267" r:id="rId30"/>
    <p:sldId id="274" r:id="rId31"/>
    <p:sldId id="268" r:id="rId32"/>
    <p:sldId id="275" r:id="rId33"/>
    <p:sldId id="358" r:id="rId34"/>
    <p:sldId id="357" r:id="rId35"/>
    <p:sldId id="359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143"/>
    <a:srgbClr val="74A73F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1200"/>
      </p:cViewPr>
      <p:guideLst>
        <p:guide orient="horz" pos="25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452C-976B-4C1C-A6F6-D8312DB6A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452C-976B-4C1C-A6F6-D8312DB6A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DDE87-AA80-41EF-8019-4082FC2831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452C-976B-4C1C-A6F6-D8312DB6A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452C-976B-4C1C-A6F6-D8312DB6A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452C-976B-4C1C-A6F6-D8312DB6A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452C-976B-4C1C-A6F6-D8312DB6A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452C-976B-4C1C-A6F6-D8312DB6A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演讲人与职务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053012" y="2228260"/>
            <a:ext cx="20859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GAVEE</a:t>
            </a:r>
            <a:endParaRPr 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640750" y="3962792"/>
            <a:ext cx="691050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zh-CN" altLang="en-US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客服网销流程</a:t>
            </a:r>
            <a:endParaRPr lang="zh-CN" altLang="en-US" sz="4800" spc="-1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3040078" y="4957674"/>
            <a:ext cx="6112523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GAVEE 2019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0" dirty="0" smtClean="0">
                <a:solidFill>
                  <a:schemeClr val="accent2"/>
                </a:solidFill>
                <a:sym typeface="+mn-ea"/>
              </a:rPr>
              <a:t>建立高效的网络客服沟通技巧</a:t>
            </a:r>
            <a:endParaRPr lang="en-US" altLang="zh-CN" sz="2660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971925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189163" y="5471584"/>
            <a:ext cx="8642351" cy="1279525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35056" y="5506975"/>
            <a:ext cx="12032343" cy="1272683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416520" y="6323224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43304" y="5637604"/>
            <a:ext cx="365981" cy="36598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011304" y="5643891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603656" y="6121495"/>
            <a:ext cx="139491" cy="13949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60471" y="6585675"/>
            <a:ext cx="273384" cy="27338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206608" y="6057051"/>
            <a:ext cx="133893" cy="133893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15355" y="6407876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18656" y="5416550"/>
            <a:ext cx="196845" cy="196215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827771" y="6050165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35055" y="3876373"/>
            <a:ext cx="12171459" cy="2857379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7971" y="4866568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97803" y="6120800"/>
            <a:ext cx="365981" cy="365981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492752" y="5556515"/>
            <a:ext cx="177397" cy="177397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156553" y="6585675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844836" y="6220384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923485" y="5448917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-9525" y="4381500"/>
            <a:ext cx="12223750" cy="682625"/>
          </a:xfrm>
          <a:prstGeom prst="rect">
            <a:avLst/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3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803" name="Group 11"/>
          <p:cNvGrpSpPr/>
          <p:nvPr/>
        </p:nvGrpSpPr>
        <p:grpSpPr bwMode="auto">
          <a:xfrm>
            <a:off x="4327525" y="2146300"/>
            <a:ext cx="3536950" cy="2133600"/>
            <a:chOff x="0" y="0"/>
            <a:chExt cx="3536515" cy="2133600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519687" y="255892"/>
              <a:ext cx="2450592" cy="1530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806" name="Group 14"/>
          <p:cNvGrpSpPr/>
          <p:nvPr/>
        </p:nvGrpSpPr>
        <p:grpSpPr bwMode="auto">
          <a:xfrm>
            <a:off x="873125" y="2146300"/>
            <a:ext cx="3536950" cy="2133600"/>
            <a:chOff x="0" y="0"/>
            <a:chExt cx="3536515" cy="21336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524581" y="255892"/>
              <a:ext cx="2450592" cy="15300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809" name="Group 17"/>
          <p:cNvGrpSpPr/>
          <p:nvPr/>
        </p:nvGrpSpPr>
        <p:grpSpPr bwMode="auto">
          <a:xfrm>
            <a:off x="7781925" y="2146300"/>
            <a:ext cx="3535363" cy="2133600"/>
            <a:chOff x="0" y="0"/>
            <a:chExt cx="3536515" cy="2133600"/>
          </a:xfrm>
        </p:grpSpPr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515715" y="255890"/>
              <a:ext cx="2450592" cy="15300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564005" y="4464685"/>
            <a:ext cx="2117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1.</a:t>
            </a:r>
            <a:r>
              <a:rPr lang="zh-CN" altLang="en-US" sz="2800">
                <a:solidFill>
                  <a:schemeClr val="bg1"/>
                </a:solidFill>
              </a:rPr>
              <a:t>了解客户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22228" y="4464685"/>
            <a:ext cx="1901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2.</a:t>
            </a:r>
            <a:r>
              <a:rPr lang="zh-CN" altLang="en-US" sz="2800">
                <a:solidFill>
                  <a:schemeClr val="bg1"/>
                </a:solidFill>
              </a:rPr>
              <a:t>建立联系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98853" y="4461510"/>
            <a:ext cx="1901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3.</a:t>
            </a:r>
            <a:r>
              <a:rPr lang="zh-CN" altLang="en-US" sz="2800">
                <a:solidFill>
                  <a:schemeClr val="bg1"/>
                </a:solidFill>
              </a:rPr>
              <a:t>产生共鸣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4665345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14:honeycomb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74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000"/>
                            </p:stCondLst>
                            <p:childTnLst>
                              <p:par>
                                <p:cTn id="28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8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500"/>
                            </p:stCondLst>
                            <p:childTnLst>
                              <p:par>
                                <p:cTn id="29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33802" grpId="0" bldLvl="0" animBg="1" autoUpdateAnimBg="0"/>
      <p:bldP spid="38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349127"/>
            <a:ext cx="12192000" cy="3508873"/>
          </a:xfrm>
          <a:prstGeom prst="rect">
            <a:avLst/>
          </a:prstGeom>
          <a:gradFill>
            <a:gsLst>
              <a:gs pos="0">
                <a:srgbClr val="08AEEA">
                  <a:alpha val="0"/>
                </a:srgbClr>
              </a:gs>
              <a:gs pos="100000">
                <a:srgbClr val="2AF598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841375" y="1946275"/>
            <a:ext cx="3073400" cy="460629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4559300" y="1950085"/>
            <a:ext cx="3073400" cy="460629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8277225" y="1950085"/>
            <a:ext cx="3073400" cy="460629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Group 17"/>
          <p:cNvGrpSpPr>
            <a:grpSpLocks noChangeAspect="1"/>
          </p:cNvGrpSpPr>
          <p:nvPr/>
        </p:nvGrpSpPr>
        <p:grpSpPr bwMode="auto">
          <a:xfrm>
            <a:off x="2166144" y="2139808"/>
            <a:ext cx="423863" cy="533400"/>
            <a:chOff x="1742" y="402"/>
            <a:chExt cx="267" cy="336"/>
          </a:xfr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2700000" scaled="0"/>
          </a:gradFill>
        </p:grpSpPr>
        <p:sp>
          <p:nvSpPr>
            <p:cNvPr id="9" name="Freeform 18"/>
            <p:cNvSpPr>
              <a:spLocks noEditPoints="1"/>
            </p:cNvSpPr>
            <p:nvPr/>
          </p:nvSpPr>
          <p:spPr bwMode="auto">
            <a:xfrm>
              <a:off x="1742" y="402"/>
              <a:ext cx="267" cy="336"/>
            </a:xfrm>
            <a:custGeom>
              <a:avLst/>
              <a:gdLst>
                <a:gd name="T0" fmla="*/ 1191 w 1234"/>
                <a:gd name="T1" fmla="*/ 404 h 1554"/>
                <a:gd name="T2" fmla="*/ 244 w 1234"/>
                <a:gd name="T3" fmla="*/ 404 h 1554"/>
                <a:gd name="T4" fmla="*/ 85 w 1234"/>
                <a:gd name="T5" fmla="*/ 244 h 1554"/>
                <a:gd name="T6" fmla="*/ 244 w 1234"/>
                <a:gd name="T7" fmla="*/ 85 h 1554"/>
                <a:gd name="T8" fmla="*/ 1191 w 1234"/>
                <a:gd name="T9" fmla="*/ 85 h 1554"/>
                <a:gd name="T10" fmla="*/ 1234 w 1234"/>
                <a:gd name="T11" fmla="*/ 43 h 1554"/>
                <a:gd name="T12" fmla="*/ 1191 w 1234"/>
                <a:gd name="T13" fmla="*/ 0 h 1554"/>
                <a:gd name="T14" fmla="*/ 244 w 1234"/>
                <a:gd name="T15" fmla="*/ 0 h 1554"/>
                <a:gd name="T16" fmla="*/ 0 w 1234"/>
                <a:gd name="T17" fmla="*/ 244 h 1554"/>
                <a:gd name="T18" fmla="*/ 0 w 1234"/>
                <a:gd name="T19" fmla="*/ 1309 h 1554"/>
                <a:gd name="T20" fmla="*/ 244 w 1234"/>
                <a:gd name="T21" fmla="*/ 1554 h 1554"/>
                <a:gd name="T22" fmla="*/ 1191 w 1234"/>
                <a:gd name="T23" fmla="*/ 1554 h 1554"/>
                <a:gd name="T24" fmla="*/ 1234 w 1234"/>
                <a:gd name="T25" fmla="*/ 1511 h 1554"/>
                <a:gd name="T26" fmla="*/ 1234 w 1234"/>
                <a:gd name="T27" fmla="*/ 446 h 1554"/>
                <a:gd name="T28" fmla="*/ 1191 w 1234"/>
                <a:gd name="T29" fmla="*/ 404 h 1554"/>
                <a:gd name="T30" fmla="*/ 1148 w 1234"/>
                <a:gd name="T31" fmla="*/ 1468 h 1554"/>
                <a:gd name="T32" fmla="*/ 244 w 1234"/>
                <a:gd name="T33" fmla="*/ 1468 h 1554"/>
                <a:gd name="T34" fmla="*/ 85 w 1234"/>
                <a:gd name="T35" fmla="*/ 1309 h 1554"/>
                <a:gd name="T36" fmla="*/ 85 w 1234"/>
                <a:gd name="T37" fmla="*/ 430 h 1554"/>
                <a:gd name="T38" fmla="*/ 244 w 1234"/>
                <a:gd name="T39" fmla="*/ 489 h 1554"/>
                <a:gd name="T40" fmla="*/ 1148 w 1234"/>
                <a:gd name="T41" fmla="*/ 489 h 1554"/>
                <a:gd name="T42" fmla="*/ 1148 w 1234"/>
                <a:gd name="T43" fmla="*/ 1468 h 1554"/>
                <a:gd name="T44" fmla="*/ 1148 w 1234"/>
                <a:gd name="T45" fmla="*/ 1468 h 1554"/>
                <a:gd name="T46" fmla="*/ 1148 w 1234"/>
                <a:gd name="T47" fmla="*/ 1468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34" h="1554">
                  <a:moveTo>
                    <a:pt x="1191" y="404"/>
                  </a:moveTo>
                  <a:cubicBezTo>
                    <a:pt x="244" y="404"/>
                    <a:pt x="244" y="404"/>
                    <a:pt x="244" y="404"/>
                  </a:cubicBezTo>
                  <a:cubicBezTo>
                    <a:pt x="157" y="404"/>
                    <a:pt x="85" y="332"/>
                    <a:pt x="85" y="244"/>
                  </a:cubicBezTo>
                  <a:cubicBezTo>
                    <a:pt x="85" y="157"/>
                    <a:pt x="156" y="85"/>
                    <a:pt x="244" y="85"/>
                  </a:cubicBezTo>
                  <a:cubicBezTo>
                    <a:pt x="1191" y="85"/>
                    <a:pt x="1191" y="85"/>
                    <a:pt x="1191" y="85"/>
                  </a:cubicBezTo>
                  <a:cubicBezTo>
                    <a:pt x="1215" y="85"/>
                    <a:pt x="1234" y="66"/>
                    <a:pt x="1234" y="43"/>
                  </a:cubicBezTo>
                  <a:cubicBezTo>
                    <a:pt x="1234" y="19"/>
                    <a:pt x="1214" y="0"/>
                    <a:pt x="1191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10" y="0"/>
                    <a:pt x="0" y="110"/>
                    <a:pt x="0" y="244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1444"/>
                    <a:pt x="110" y="1554"/>
                    <a:pt x="244" y="1554"/>
                  </a:cubicBezTo>
                  <a:cubicBezTo>
                    <a:pt x="1191" y="1554"/>
                    <a:pt x="1191" y="1554"/>
                    <a:pt x="1191" y="1554"/>
                  </a:cubicBezTo>
                  <a:cubicBezTo>
                    <a:pt x="1215" y="1554"/>
                    <a:pt x="1234" y="1534"/>
                    <a:pt x="1234" y="1511"/>
                  </a:cubicBezTo>
                  <a:cubicBezTo>
                    <a:pt x="1234" y="446"/>
                    <a:pt x="1234" y="446"/>
                    <a:pt x="1234" y="446"/>
                  </a:cubicBezTo>
                  <a:cubicBezTo>
                    <a:pt x="1233" y="423"/>
                    <a:pt x="1214" y="404"/>
                    <a:pt x="1191" y="404"/>
                  </a:cubicBezTo>
                  <a:close/>
                  <a:moveTo>
                    <a:pt x="1148" y="1468"/>
                  </a:moveTo>
                  <a:cubicBezTo>
                    <a:pt x="244" y="1468"/>
                    <a:pt x="244" y="1468"/>
                    <a:pt x="244" y="1468"/>
                  </a:cubicBezTo>
                  <a:cubicBezTo>
                    <a:pt x="157" y="1468"/>
                    <a:pt x="85" y="1397"/>
                    <a:pt x="85" y="1309"/>
                  </a:cubicBezTo>
                  <a:cubicBezTo>
                    <a:pt x="85" y="430"/>
                    <a:pt x="85" y="430"/>
                    <a:pt x="85" y="430"/>
                  </a:cubicBezTo>
                  <a:cubicBezTo>
                    <a:pt x="128" y="467"/>
                    <a:pt x="184" y="489"/>
                    <a:pt x="244" y="489"/>
                  </a:cubicBezTo>
                  <a:cubicBezTo>
                    <a:pt x="1148" y="489"/>
                    <a:pt x="1148" y="489"/>
                    <a:pt x="1148" y="489"/>
                  </a:cubicBezTo>
                  <a:lnTo>
                    <a:pt x="1148" y="1468"/>
                  </a:lnTo>
                  <a:close/>
                  <a:moveTo>
                    <a:pt x="1148" y="1468"/>
                  </a:moveTo>
                  <a:cubicBezTo>
                    <a:pt x="1148" y="1468"/>
                    <a:pt x="1148" y="1468"/>
                    <a:pt x="1148" y="14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788" y="447"/>
              <a:ext cx="192" cy="18"/>
            </a:xfrm>
            <a:custGeom>
              <a:avLst/>
              <a:gdLst>
                <a:gd name="T0" fmla="*/ 43 w 885"/>
                <a:gd name="T1" fmla="*/ 0 h 85"/>
                <a:gd name="T2" fmla="*/ 0 w 885"/>
                <a:gd name="T3" fmla="*/ 42 h 85"/>
                <a:gd name="T4" fmla="*/ 43 w 885"/>
                <a:gd name="T5" fmla="*/ 85 h 85"/>
                <a:gd name="T6" fmla="*/ 842 w 885"/>
                <a:gd name="T7" fmla="*/ 85 h 85"/>
                <a:gd name="T8" fmla="*/ 885 w 885"/>
                <a:gd name="T9" fmla="*/ 42 h 85"/>
                <a:gd name="T10" fmla="*/ 842 w 885"/>
                <a:gd name="T11" fmla="*/ 0 h 85"/>
                <a:gd name="T12" fmla="*/ 43 w 885"/>
                <a:gd name="T13" fmla="*/ 0 h 85"/>
                <a:gd name="T14" fmla="*/ 43 w 885"/>
                <a:gd name="T15" fmla="*/ 0 h 85"/>
                <a:gd name="T16" fmla="*/ 43 w 885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5" h="85"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20" y="85"/>
                    <a:pt x="43" y="85"/>
                  </a:cubicBezTo>
                  <a:cubicBezTo>
                    <a:pt x="842" y="85"/>
                    <a:pt x="842" y="85"/>
                    <a:pt x="842" y="85"/>
                  </a:cubicBezTo>
                  <a:cubicBezTo>
                    <a:pt x="866" y="85"/>
                    <a:pt x="885" y="66"/>
                    <a:pt x="885" y="42"/>
                  </a:cubicBezTo>
                  <a:cubicBezTo>
                    <a:pt x="885" y="19"/>
                    <a:pt x="866" y="0"/>
                    <a:pt x="842" y="0"/>
                  </a:cubicBezTo>
                  <a:lnTo>
                    <a:pt x="43" y="0"/>
                  </a:lnTo>
                  <a:close/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"/>
            <p:cNvSpPr>
              <a:spLocks noEditPoints="1"/>
            </p:cNvSpPr>
            <p:nvPr/>
          </p:nvSpPr>
          <p:spPr bwMode="auto">
            <a:xfrm>
              <a:off x="1823" y="544"/>
              <a:ext cx="105" cy="136"/>
            </a:xfrm>
            <a:custGeom>
              <a:avLst/>
              <a:gdLst>
                <a:gd name="T0" fmla="*/ 34 w 485"/>
                <a:gd name="T1" fmla="*/ 627 h 630"/>
                <a:gd name="T2" fmla="*/ 48 w 485"/>
                <a:gd name="T3" fmla="*/ 630 h 630"/>
                <a:gd name="T4" fmla="*/ 88 w 485"/>
                <a:gd name="T5" fmla="*/ 602 h 630"/>
                <a:gd name="T6" fmla="*/ 140 w 485"/>
                <a:gd name="T7" fmla="*/ 457 h 630"/>
                <a:gd name="T8" fmla="*/ 340 w 485"/>
                <a:gd name="T9" fmla="*/ 457 h 630"/>
                <a:gd name="T10" fmla="*/ 345 w 485"/>
                <a:gd name="T11" fmla="*/ 456 h 630"/>
                <a:gd name="T12" fmla="*/ 397 w 485"/>
                <a:gd name="T13" fmla="*/ 602 h 630"/>
                <a:gd name="T14" fmla="*/ 437 w 485"/>
                <a:gd name="T15" fmla="*/ 630 h 630"/>
                <a:gd name="T16" fmla="*/ 451 w 485"/>
                <a:gd name="T17" fmla="*/ 627 h 630"/>
                <a:gd name="T18" fmla="*/ 477 w 485"/>
                <a:gd name="T19" fmla="*/ 573 h 630"/>
                <a:gd name="T20" fmla="*/ 283 w 485"/>
                <a:gd name="T21" fmla="*/ 29 h 630"/>
                <a:gd name="T22" fmla="*/ 281 w 485"/>
                <a:gd name="T23" fmla="*/ 25 h 630"/>
                <a:gd name="T24" fmla="*/ 280 w 485"/>
                <a:gd name="T25" fmla="*/ 23 h 630"/>
                <a:gd name="T26" fmla="*/ 279 w 485"/>
                <a:gd name="T27" fmla="*/ 21 h 630"/>
                <a:gd name="T28" fmla="*/ 278 w 485"/>
                <a:gd name="T29" fmla="*/ 19 h 630"/>
                <a:gd name="T30" fmla="*/ 277 w 485"/>
                <a:gd name="T31" fmla="*/ 18 h 630"/>
                <a:gd name="T32" fmla="*/ 275 w 485"/>
                <a:gd name="T33" fmla="*/ 16 h 630"/>
                <a:gd name="T34" fmla="*/ 274 w 485"/>
                <a:gd name="T35" fmla="*/ 15 h 630"/>
                <a:gd name="T36" fmla="*/ 272 w 485"/>
                <a:gd name="T37" fmla="*/ 13 h 630"/>
                <a:gd name="T38" fmla="*/ 271 w 485"/>
                <a:gd name="T39" fmla="*/ 12 h 630"/>
                <a:gd name="T40" fmla="*/ 270 w 485"/>
                <a:gd name="T41" fmla="*/ 10 h 630"/>
                <a:gd name="T42" fmla="*/ 268 w 485"/>
                <a:gd name="T43" fmla="*/ 9 h 630"/>
                <a:gd name="T44" fmla="*/ 266 w 485"/>
                <a:gd name="T45" fmla="*/ 8 h 630"/>
                <a:gd name="T46" fmla="*/ 264 w 485"/>
                <a:gd name="T47" fmla="*/ 6 h 630"/>
                <a:gd name="T48" fmla="*/ 262 w 485"/>
                <a:gd name="T49" fmla="*/ 5 h 630"/>
                <a:gd name="T50" fmla="*/ 261 w 485"/>
                <a:gd name="T51" fmla="*/ 5 h 630"/>
                <a:gd name="T52" fmla="*/ 257 w 485"/>
                <a:gd name="T53" fmla="*/ 3 h 630"/>
                <a:gd name="T54" fmla="*/ 256 w 485"/>
                <a:gd name="T55" fmla="*/ 3 h 630"/>
                <a:gd name="T56" fmla="*/ 253 w 485"/>
                <a:gd name="T57" fmla="*/ 2 h 630"/>
                <a:gd name="T58" fmla="*/ 251 w 485"/>
                <a:gd name="T59" fmla="*/ 2 h 630"/>
                <a:gd name="T60" fmla="*/ 248 w 485"/>
                <a:gd name="T61" fmla="*/ 1 h 630"/>
                <a:gd name="T62" fmla="*/ 246 w 485"/>
                <a:gd name="T63" fmla="*/ 1 h 630"/>
                <a:gd name="T64" fmla="*/ 244 w 485"/>
                <a:gd name="T65" fmla="*/ 0 h 630"/>
                <a:gd name="T66" fmla="*/ 240 w 485"/>
                <a:gd name="T67" fmla="*/ 0 h 630"/>
                <a:gd name="T68" fmla="*/ 238 w 485"/>
                <a:gd name="T69" fmla="*/ 1 h 630"/>
                <a:gd name="T70" fmla="*/ 236 w 485"/>
                <a:gd name="T71" fmla="*/ 1 h 630"/>
                <a:gd name="T72" fmla="*/ 233 w 485"/>
                <a:gd name="T73" fmla="*/ 2 h 630"/>
                <a:gd name="T74" fmla="*/ 232 w 485"/>
                <a:gd name="T75" fmla="*/ 2 h 630"/>
                <a:gd name="T76" fmla="*/ 228 w 485"/>
                <a:gd name="T77" fmla="*/ 3 h 630"/>
                <a:gd name="T78" fmla="*/ 228 w 485"/>
                <a:gd name="T79" fmla="*/ 3 h 630"/>
                <a:gd name="T80" fmla="*/ 224 w 485"/>
                <a:gd name="T81" fmla="*/ 5 h 630"/>
                <a:gd name="T82" fmla="*/ 222 w 485"/>
                <a:gd name="T83" fmla="*/ 5 h 630"/>
                <a:gd name="T84" fmla="*/ 220 w 485"/>
                <a:gd name="T85" fmla="*/ 6 h 630"/>
                <a:gd name="T86" fmla="*/ 218 w 485"/>
                <a:gd name="T87" fmla="*/ 8 h 630"/>
                <a:gd name="T88" fmla="*/ 217 w 485"/>
                <a:gd name="T89" fmla="*/ 9 h 630"/>
                <a:gd name="T90" fmla="*/ 215 w 485"/>
                <a:gd name="T91" fmla="*/ 10 h 630"/>
                <a:gd name="T92" fmla="*/ 214 w 485"/>
                <a:gd name="T93" fmla="*/ 12 h 630"/>
                <a:gd name="T94" fmla="*/ 210 w 485"/>
                <a:gd name="T95" fmla="*/ 15 h 630"/>
                <a:gd name="T96" fmla="*/ 209 w 485"/>
                <a:gd name="T97" fmla="*/ 16 h 630"/>
                <a:gd name="T98" fmla="*/ 207 w 485"/>
                <a:gd name="T99" fmla="*/ 18 h 630"/>
                <a:gd name="T100" fmla="*/ 206 w 485"/>
                <a:gd name="T101" fmla="*/ 19 h 630"/>
                <a:gd name="T102" fmla="*/ 205 w 485"/>
                <a:gd name="T103" fmla="*/ 21 h 630"/>
                <a:gd name="T104" fmla="*/ 204 w 485"/>
                <a:gd name="T105" fmla="*/ 23 h 630"/>
                <a:gd name="T106" fmla="*/ 203 w 485"/>
                <a:gd name="T107" fmla="*/ 25 h 630"/>
                <a:gd name="T108" fmla="*/ 202 w 485"/>
                <a:gd name="T109" fmla="*/ 29 h 630"/>
                <a:gd name="T110" fmla="*/ 7 w 485"/>
                <a:gd name="T111" fmla="*/ 573 h 630"/>
                <a:gd name="T112" fmla="*/ 34 w 485"/>
                <a:gd name="T113" fmla="*/ 627 h 630"/>
                <a:gd name="T114" fmla="*/ 243 w 485"/>
                <a:gd name="T115" fmla="*/ 170 h 630"/>
                <a:gd name="T116" fmla="*/ 315 w 485"/>
                <a:gd name="T117" fmla="*/ 372 h 630"/>
                <a:gd name="T118" fmla="*/ 170 w 485"/>
                <a:gd name="T119" fmla="*/ 372 h 630"/>
                <a:gd name="T120" fmla="*/ 243 w 485"/>
                <a:gd name="T121" fmla="*/ 170 h 630"/>
                <a:gd name="T122" fmla="*/ 243 w 485"/>
                <a:gd name="T123" fmla="*/ 170 h 630"/>
                <a:gd name="T124" fmla="*/ 243 w 485"/>
                <a:gd name="T125" fmla="*/ 17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630">
                  <a:moveTo>
                    <a:pt x="34" y="627"/>
                  </a:moveTo>
                  <a:cubicBezTo>
                    <a:pt x="38" y="629"/>
                    <a:pt x="43" y="630"/>
                    <a:pt x="48" y="630"/>
                  </a:cubicBezTo>
                  <a:cubicBezTo>
                    <a:pt x="66" y="630"/>
                    <a:pt x="82" y="619"/>
                    <a:pt x="88" y="602"/>
                  </a:cubicBezTo>
                  <a:cubicBezTo>
                    <a:pt x="140" y="457"/>
                    <a:pt x="140" y="457"/>
                    <a:pt x="140" y="457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1" y="457"/>
                    <a:pt x="343" y="457"/>
                    <a:pt x="345" y="456"/>
                  </a:cubicBezTo>
                  <a:cubicBezTo>
                    <a:pt x="397" y="602"/>
                    <a:pt x="397" y="602"/>
                    <a:pt x="397" y="602"/>
                  </a:cubicBezTo>
                  <a:cubicBezTo>
                    <a:pt x="403" y="619"/>
                    <a:pt x="419" y="630"/>
                    <a:pt x="437" y="630"/>
                  </a:cubicBezTo>
                  <a:cubicBezTo>
                    <a:pt x="441" y="630"/>
                    <a:pt x="446" y="629"/>
                    <a:pt x="451" y="627"/>
                  </a:cubicBezTo>
                  <a:cubicBezTo>
                    <a:pt x="473" y="619"/>
                    <a:pt x="485" y="595"/>
                    <a:pt x="477" y="573"/>
                  </a:cubicBezTo>
                  <a:cubicBezTo>
                    <a:pt x="283" y="29"/>
                    <a:pt x="283" y="29"/>
                    <a:pt x="283" y="29"/>
                  </a:cubicBezTo>
                  <a:cubicBezTo>
                    <a:pt x="282" y="28"/>
                    <a:pt x="282" y="27"/>
                    <a:pt x="281" y="25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279" y="21"/>
                    <a:pt x="279" y="21"/>
                    <a:pt x="279" y="21"/>
                  </a:cubicBezTo>
                  <a:cubicBezTo>
                    <a:pt x="279" y="21"/>
                    <a:pt x="278" y="20"/>
                    <a:pt x="278" y="19"/>
                  </a:cubicBezTo>
                  <a:cubicBezTo>
                    <a:pt x="278" y="19"/>
                    <a:pt x="277" y="18"/>
                    <a:pt x="277" y="18"/>
                  </a:cubicBezTo>
                  <a:cubicBezTo>
                    <a:pt x="277" y="17"/>
                    <a:pt x="276" y="17"/>
                    <a:pt x="275" y="16"/>
                  </a:cubicBezTo>
                  <a:cubicBezTo>
                    <a:pt x="275" y="16"/>
                    <a:pt x="275" y="15"/>
                    <a:pt x="274" y="15"/>
                  </a:cubicBezTo>
                  <a:cubicBezTo>
                    <a:pt x="274" y="14"/>
                    <a:pt x="273" y="14"/>
                    <a:pt x="272" y="13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0" y="11"/>
                    <a:pt x="270" y="11"/>
                    <a:pt x="270" y="10"/>
                  </a:cubicBezTo>
                  <a:cubicBezTo>
                    <a:pt x="269" y="10"/>
                    <a:pt x="268" y="9"/>
                    <a:pt x="268" y="9"/>
                  </a:cubicBezTo>
                  <a:cubicBezTo>
                    <a:pt x="267" y="8"/>
                    <a:pt x="267" y="8"/>
                    <a:pt x="266" y="8"/>
                  </a:cubicBezTo>
                  <a:cubicBezTo>
                    <a:pt x="266" y="7"/>
                    <a:pt x="265" y="7"/>
                    <a:pt x="264" y="6"/>
                  </a:cubicBezTo>
                  <a:cubicBezTo>
                    <a:pt x="262" y="5"/>
                    <a:pt x="262" y="5"/>
                    <a:pt x="262" y="5"/>
                  </a:cubicBezTo>
                  <a:cubicBezTo>
                    <a:pt x="261" y="5"/>
                    <a:pt x="261" y="5"/>
                    <a:pt x="261" y="5"/>
                  </a:cubicBezTo>
                  <a:cubicBezTo>
                    <a:pt x="259" y="4"/>
                    <a:pt x="258" y="3"/>
                    <a:pt x="257" y="3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2" y="2"/>
                    <a:pt x="252" y="2"/>
                    <a:pt x="251" y="2"/>
                  </a:cubicBezTo>
                  <a:cubicBezTo>
                    <a:pt x="250" y="1"/>
                    <a:pt x="249" y="1"/>
                    <a:pt x="248" y="1"/>
                  </a:cubicBezTo>
                  <a:cubicBezTo>
                    <a:pt x="248" y="1"/>
                    <a:pt x="247" y="1"/>
                    <a:pt x="246" y="1"/>
                  </a:cubicBezTo>
                  <a:cubicBezTo>
                    <a:pt x="246" y="1"/>
                    <a:pt x="245" y="0"/>
                    <a:pt x="24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38" y="0"/>
                    <a:pt x="238" y="1"/>
                  </a:cubicBezTo>
                  <a:cubicBezTo>
                    <a:pt x="237" y="1"/>
                    <a:pt x="237" y="1"/>
                    <a:pt x="236" y="1"/>
                  </a:cubicBezTo>
                  <a:cubicBezTo>
                    <a:pt x="235" y="1"/>
                    <a:pt x="234" y="1"/>
                    <a:pt x="233" y="2"/>
                  </a:cubicBezTo>
                  <a:cubicBezTo>
                    <a:pt x="233" y="2"/>
                    <a:pt x="232" y="2"/>
                    <a:pt x="232" y="2"/>
                  </a:cubicBezTo>
                  <a:cubicBezTo>
                    <a:pt x="230" y="2"/>
                    <a:pt x="229" y="3"/>
                    <a:pt x="228" y="3"/>
                  </a:cubicBezTo>
                  <a:cubicBezTo>
                    <a:pt x="228" y="3"/>
                    <a:pt x="228" y="3"/>
                    <a:pt x="228" y="3"/>
                  </a:cubicBezTo>
                  <a:cubicBezTo>
                    <a:pt x="227" y="3"/>
                    <a:pt x="225" y="4"/>
                    <a:pt x="224" y="5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20" y="6"/>
                    <a:pt x="220" y="6"/>
                    <a:pt x="220" y="6"/>
                  </a:cubicBezTo>
                  <a:cubicBezTo>
                    <a:pt x="220" y="7"/>
                    <a:pt x="219" y="7"/>
                    <a:pt x="218" y="8"/>
                  </a:cubicBezTo>
                  <a:cubicBezTo>
                    <a:pt x="218" y="8"/>
                    <a:pt x="217" y="8"/>
                    <a:pt x="217" y="9"/>
                  </a:cubicBezTo>
                  <a:cubicBezTo>
                    <a:pt x="216" y="9"/>
                    <a:pt x="215" y="10"/>
                    <a:pt x="215" y="10"/>
                  </a:cubicBezTo>
                  <a:cubicBezTo>
                    <a:pt x="214" y="11"/>
                    <a:pt x="214" y="11"/>
                    <a:pt x="214" y="12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10" y="15"/>
                    <a:pt x="210" y="16"/>
                    <a:pt x="209" y="16"/>
                  </a:cubicBezTo>
                  <a:cubicBezTo>
                    <a:pt x="208" y="17"/>
                    <a:pt x="208" y="17"/>
                    <a:pt x="207" y="18"/>
                  </a:cubicBezTo>
                  <a:cubicBezTo>
                    <a:pt x="207" y="18"/>
                    <a:pt x="207" y="19"/>
                    <a:pt x="206" y="19"/>
                  </a:cubicBezTo>
                  <a:cubicBezTo>
                    <a:pt x="206" y="20"/>
                    <a:pt x="206" y="21"/>
                    <a:pt x="205" y="21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25"/>
                    <a:pt x="203" y="25"/>
                    <a:pt x="203" y="25"/>
                  </a:cubicBezTo>
                  <a:cubicBezTo>
                    <a:pt x="203" y="26"/>
                    <a:pt x="202" y="28"/>
                    <a:pt x="202" y="29"/>
                  </a:cubicBezTo>
                  <a:cubicBezTo>
                    <a:pt x="7" y="573"/>
                    <a:pt x="7" y="573"/>
                    <a:pt x="7" y="573"/>
                  </a:cubicBezTo>
                  <a:cubicBezTo>
                    <a:pt x="0" y="595"/>
                    <a:pt x="12" y="619"/>
                    <a:pt x="34" y="627"/>
                  </a:cubicBezTo>
                  <a:close/>
                  <a:moveTo>
                    <a:pt x="243" y="170"/>
                  </a:moveTo>
                  <a:cubicBezTo>
                    <a:pt x="315" y="372"/>
                    <a:pt x="315" y="372"/>
                    <a:pt x="315" y="372"/>
                  </a:cubicBezTo>
                  <a:cubicBezTo>
                    <a:pt x="170" y="372"/>
                    <a:pt x="170" y="372"/>
                    <a:pt x="170" y="372"/>
                  </a:cubicBezTo>
                  <a:lnTo>
                    <a:pt x="243" y="170"/>
                  </a:lnTo>
                  <a:close/>
                  <a:moveTo>
                    <a:pt x="243" y="170"/>
                  </a:moveTo>
                  <a:cubicBezTo>
                    <a:pt x="243" y="170"/>
                    <a:pt x="243" y="170"/>
                    <a:pt x="243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Freeform 67"/>
          <p:cNvSpPr>
            <a:spLocks noEditPoints="1"/>
          </p:cNvSpPr>
          <p:nvPr/>
        </p:nvSpPr>
        <p:spPr bwMode="auto">
          <a:xfrm>
            <a:off x="5837238" y="2142983"/>
            <a:ext cx="517525" cy="527051"/>
          </a:xfrm>
          <a:custGeom>
            <a:avLst/>
            <a:gdLst>
              <a:gd name="T0" fmla="*/ 1406 w 1503"/>
              <a:gd name="T1" fmla="*/ 130 h 1534"/>
              <a:gd name="T2" fmla="*/ 937 w 1503"/>
              <a:gd name="T3" fmla="*/ 130 h 1534"/>
              <a:gd name="T4" fmla="*/ 77 w 1503"/>
              <a:gd name="T5" fmla="*/ 989 h 1534"/>
              <a:gd name="T6" fmla="*/ 65 w 1503"/>
              <a:gd name="T7" fmla="*/ 1014 h 1534"/>
              <a:gd name="T8" fmla="*/ 1 w 1503"/>
              <a:gd name="T9" fmla="*/ 1485 h 1534"/>
              <a:gd name="T10" fmla="*/ 14 w 1503"/>
              <a:gd name="T11" fmla="*/ 1522 h 1534"/>
              <a:gd name="T12" fmla="*/ 44 w 1503"/>
              <a:gd name="T13" fmla="*/ 1534 h 1534"/>
              <a:gd name="T14" fmla="*/ 50 w 1503"/>
              <a:gd name="T15" fmla="*/ 1534 h 1534"/>
              <a:gd name="T16" fmla="*/ 334 w 1503"/>
              <a:gd name="T17" fmla="*/ 1496 h 1534"/>
              <a:gd name="T18" fmla="*/ 371 w 1503"/>
              <a:gd name="T19" fmla="*/ 1447 h 1534"/>
              <a:gd name="T20" fmla="*/ 322 w 1503"/>
              <a:gd name="T21" fmla="*/ 1410 h 1534"/>
              <a:gd name="T22" fmla="*/ 95 w 1503"/>
              <a:gd name="T23" fmla="*/ 1441 h 1534"/>
              <a:gd name="T24" fmla="*/ 139 w 1503"/>
              <a:gd name="T25" fmla="*/ 1112 h 1534"/>
              <a:gd name="T26" fmla="*/ 485 w 1503"/>
              <a:gd name="T27" fmla="*/ 1458 h 1534"/>
              <a:gd name="T28" fmla="*/ 516 w 1503"/>
              <a:gd name="T29" fmla="*/ 1471 h 1534"/>
              <a:gd name="T30" fmla="*/ 546 w 1503"/>
              <a:gd name="T31" fmla="*/ 1458 h 1534"/>
              <a:gd name="T32" fmla="*/ 1406 w 1503"/>
              <a:gd name="T33" fmla="*/ 599 h 1534"/>
              <a:gd name="T34" fmla="*/ 1503 w 1503"/>
              <a:gd name="T35" fmla="*/ 364 h 1534"/>
              <a:gd name="T36" fmla="*/ 1406 w 1503"/>
              <a:gd name="T37" fmla="*/ 130 h 1534"/>
              <a:gd name="T38" fmla="*/ 953 w 1503"/>
              <a:gd name="T39" fmla="*/ 235 h 1534"/>
              <a:gd name="T40" fmla="*/ 1098 w 1503"/>
              <a:gd name="T41" fmla="*/ 380 h 1534"/>
              <a:gd name="T42" fmla="*/ 313 w 1503"/>
              <a:gd name="T43" fmla="*/ 1164 h 1534"/>
              <a:gd name="T44" fmla="*/ 169 w 1503"/>
              <a:gd name="T45" fmla="*/ 1020 h 1534"/>
              <a:gd name="T46" fmla="*/ 953 w 1503"/>
              <a:gd name="T47" fmla="*/ 235 h 1534"/>
              <a:gd name="T48" fmla="*/ 516 w 1503"/>
              <a:gd name="T49" fmla="*/ 1366 h 1534"/>
              <a:gd name="T50" fmla="*/ 375 w 1503"/>
              <a:gd name="T51" fmla="*/ 1225 h 1534"/>
              <a:gd name="T52" fmla="*/ 1159 w 1503"/>
              <a:gd name="T53" fmla="*/ 441 h 1534"/>
              <a:gd name="T54" fmla="*/ 1300 w 1503"/>
              <a:gd name="T55" fmla="*/ 582 h 1534"/>
              <a:gd name="T56" fmla="*/ 516 w 1503"/>
              <a:gd name="T57" fmla="*/ 1366 h 1534"/>
              <a:gd name="T58" fmla="*/ 1360 w 1503"/>
              <a:gd name="T59" fmla="*/ 520 h 1534"/>
              <a:gd name="T60" fmla="*/ 1015 w 1503"/>
              <a:gd name="T61" fmla="*/ 175 h 1534"/>
              <a:gd name="T62" fmla="*/ 1171 w 1503"/>
              <a:gd name="T63" fmla="*/ 119 h 1534"/>
              <a:gd name="T64" fmla="*/ 1345 w 1503"/>
              <a:gd name="T65" fmla="*/ 191 h 1534"/>
              <a:gd name="T66" fmla="*/ 1416 w 1503"/>
              <a:gd name="T67" fmla="*/ 364 h 1534"/>
              <a:gd name="T68" fmla="*/ 1360 w 1503"/>
              <a:gd name="T69" fmla="*/ 520 h 1534"/>
              <a:gd name="T70" fmla="*/ 1360 w 1503"/>
              <a:gd name="T71" fmla="*/ 520 h 1534"/>
              <a:gd name="T72" fmla="*/ 1360 w 1503"/>
              <a:gd name="T73" fmla="*/ 52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03" h="1534">
                <a:moveTo>
                  <a:pt x="1406" y="130"/>
                </a:moveTo>
                <a:cubicBezTo>
                  <a:pt x="1276" y="0"/>
                  <a:pt x="1066" y="0"/>
                  <a:pt x="937" y="130"/>
                </a:cubicBezTo>
                <a:cubicBezTo>
                  <a:pt x="77" y="989"/>
                  <a:pt x="77" y="989"/>
                  <a:pt x="77" y="989"/>
                </a:cubicBezTo>
                <a:cubicBezTo>
                  <a:pt x="71" y="996"/>
                  <a:pt x="66" y="1004"/>
                  <a:pt x="65" y="1014"/>
                </a:cubicBezTo>
                <a:cubicBezTo>
                  <a:pt x="1" y="1485"/>
                  <a:pt x="1" y="1485"/>
                  <a:pt x="1" y="1485"/>
                </a:cubicBezTo>
                <a:cubicBezTo>
                  <a:pt x="0" y="1499"/>
                  <a:pt x="4" y="1512"/>
                  <a:pt x="14" y="1522"/>
                </a:cubicBezTo>
                <a:cubicBezTo>
                  <a:pt x="22" y="1530"/>
                  <a:pt x="33" y="1534"/>
                  <a:pt x="44" y="1534"/>
                </a:cubicBezTo>
                <a:cubicBezTo>
                  <a:pt x="46" y="1534"/>
                  <a:pt x="48" y="1534"/>
                  <a:pt x="50" y="1534"/>
                </a:cubicBezTo>
                <a:cubicBezTo>
                  <a:pt x="334" y="1496"/>
                  <a:pt x="334" y="1496"/>
                  <a:pt x="334" y="1496"/>
                </a:cubicBezTo>
                <a:cubicBezTo>
                  <a:pt x="358" y="1492"/>
                  <a:pt x="374" y="1471"/>
                  <a:pt x="371" y="1447"/>
                </a:cubicBezTo>
                <a:cubicBezTo>
                  <a:pt x="368" y="1423"/>
                  <a:pt x="346" y="1407"/>
                  <a:pt x="322" y="1410"/>
                </a:cubicBezTo>
                <a:cubicBezTo>
                  <a:pt x="95" y="1441"/>
                  <a:pt x="95" y="1441"/>
                  <a:pt x="95" y="1441"/>
                </a:cubicBezTo>
                <a:cubicBezTo>
                  <a:pt x="139" y="1112"/>
                  <a:pt x="139" y="1112"/>
                  <a:pt x="139" y="1112"/>
                </a:cubicBezTo>
                <a:cubicBezTo>
                  <a:pt x="485" y="1458"/>
                  <a:pt x="485" y="1458"/>
                  <a:pt x="485" y="1458"/>
                </a:cubicBezTo>
                <a:cubicBezTo>
                  <a:pt x="493" y="1466"/>
                  <a:pt x="504" y="1471"/>
                  <a:pt x="516" y="1471"/>
                </a:cubicBezTo>
                <a:cubicBezTo>
                  <a:pt x="527" y="1471"/>
                  <a:pt x="538" y="1466"/>
                  <a:pt x="546" y="1458"/>
                </a:cubicBezTo>
                <a:cubicBezTo>
                  <a:pt x="1406" y="599"/>
                  <a:pt x="1406" y="599"/>
                  <a:pt x="1406" y="599"/>
                </a:cubicBezTo>
                <a:cubicBezTo>
                  <a:pt x="1468" y="536"/>
                  <a:pt x="1503" y="453"/>
                  <a:pt x="1503" y="364"/>
                </a:cubicBezTo>
                <a:cubicBezTo>
                  <a:pt x="1503" y="275"/>
                  <a:pt x="1468" y="192"/>
                  <a:pt x="1406" y="130"/>
                </a:cubicBezTo>
                <a:close/>
                <a:moveTo>
                  <a:pt x="953" y="235"/>
                </a:moveTo>
                <a:cubicBezTo>
                  <a:pt x="1098" y="380"/>
                  <a:pt x="1098" y="380"/>
                  <a:pt x="1098" y="380"/>
                </a:cubicBezTo>
                <a:cubicBezTo>
                  <a:pt x="313" y="1164"/>
                  <a:pt x="313" y="1164"/>
                  <a:pt x="313" y="1164"/>
                </a:cubicBezTo>
                <a:cubicBezTo>
                  <a:pt x="169" y="1020"/>
                  <a:pt x="169" y="1020"/>
                  <a:pt x="169" y="1020"/>
                </a:cubicBezTo>
                <a:lnTo>
                  <a:pt x="953" y="235"/>
                </a:lnTo>
                <a:close/>
                <a:moveTo>
                  <a:pt x="516" y="1366"/>
                </a:moveTo>
                <a:cubicBezTo>
                  <a:pt x="375" y="1225"/>
                  <a:pt x="375" y="1225"/>
                  <a:pt x="375" y="1225"/>
                </a:cubicBezTo>
                <a:cubicBezTo>
                  <a:pt x="1159" y="441"/>
                  <a:pt x="1159" y="441"/>
                  <a:pt x="1159" y="441"/>
                </a:cubicBezTo>
                <a:cubicBezTo>
                  <a:pt x="1300" y="582"/>
                  <a:pt x="1300" y="582"/>
                  <a:pt x="1300" y="582"/>
                </a:cubicBezTo>
                <a:lnTo>
                  <a:pt x="516" y="1366"/>
                </a:lnTo>
                <a:close/>
                <a:moveTo>
                  <a:pt x="1360" y="520"/>
                </a:moveTo>
                <a:cubicBezTo>
                  <a:pt x="1015" y="175"/>
                  <a:pt x="1015" y="175"/>
                  <a:pt x="1015" y="175"/>
                </a:cubicBezTo>
                <a:cubicBezTo>
                  <a:pt x="1059" y="139"/>
                  <a:pt x="1114" y="119"/>
                  <a:pt x="1171" y="119"/>
                </a:cubicBezTo>
                <a:cubicBezTo>
                  <a:pt x="1237" y="119"/>
                  <a:pt x="1298" y="145"/>
                  <a:pt x="1345" y="191"/>
                </a:cubicBezTo>
                <a:cubicBezTo>
                  <a:pt x="1391" y="237"/>
                  <a:pt x="1416" y="299"/>
                  <a:pt x="1416" y="364"/>
                </a:cubicBezTo>
                <a:cubicBezTo>
                  <a:pt x="1416" y="422"/>
                  <a:pt x="1397" y="476"/>
                  <a:pt x="1360" y="520"/>
                </a:cubicBezTo>
                <a:close/>
                <a:moveTo>
                  <a:pt x="1360" y="520"/>
                </a:moveTo>
                <a:cubicBezTo>
                  <a:pt x="1360" y="520"/>
                  <a:pt x="1360" y="520"/>
                  <a:pt x="1360" y="520"/>
                </a:cubicBezTo>
              </a:path>
            </a:pathLst>
          </a:custGeo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5"/>
          <p:cNvSpPr>
            <a:spLocks noEditPoints="1"/>
          </p:cNvSpPr>
          <p:nvPr/>
        </p:nvSpPr>
        <p:spPr bwMode="auto">
          <a:xfrm>
            <a:off x="9556750" y="2139590"/>
            <a:ext cx="514350" cy="509588"/>
          </a:xfrm>
          <a:custGeom>
            <a:avLst/>
            <a:gdLst>
              <a:gd name="T0" fmla="*/ 1495 w 1495"/>
              <a:gd name="T1" fmla="*/ 748 h 1482"/>
              <a:gd name="T2" fmla="*/ 1276 w 1495"/>
              <a:gd name="T3" fmla="*/ 219 h 1482"/>
              <a:gd name="T4" fmla="*/ 748 w 1495"/>
              <a:gd name="T5" fmla="*/ 0 h 1482"/>
              <a:gd name="T6" fmla="*/ 219 w 1495"/>
              <a:gd name="T7" fmla="*/ 219 h 1482"/>
              <a:gd name="T8" fmla="*/ 0 w 1495"/>
              <a:gd name="T9" fmla="*/ 748 h 1482"/>
              <a:gd name="T10" fmla="*/ 0 w 1495"/>
              <a:gd name="T11" fmla="*/ 1101 h 1482"/>
              <a:gd name="T12" fmla="*/ 363 w 1495"/>
              <a:gd name="T13" fmla="*/ 1464 h 1482"/>
              <a:gd name="T14" fmla="*/ 406 w 1495"/>
              <a:gd name="T15" fmla="*/ 1421 h 1482"/>
              <a:gd name="T16" fmla="*/ 406 w 1495"/>
              <a:gd name="T17" fmla="*/ 782 h 1482"/>
              <a:gd name="T18" fmla="*/ 363 w 1495"/>
              <a:gd name="T19" fmla="*/ 739 h 1482"/>
              <a:gd name="T20" fmla="*/ 86 w 1495"/>
              <a:gd name="T21" fmla="*/ 867 h 1482"/>
              <a:gd name="T22" fmla="*/ 86 w 1495"/>
              <a:gd name="T23" fmla="*/ 748 h 1482"/>
              <a:gd name="T24" fmla="*/ 748 w 1495"/>
              <a:gd name="T25" fmla="*/ 86 h 1482"/>
              <a:gd name="T26" fmla="*/ 1409 w 1495"/>
              <a:gd name="T27" fmla="*/ 748 h 1482"/>
              <a:gd name="T28" fmla="*/ 1410 w 1495"/>
              <a:gd name="T29" fmla="*/ 756 h 1482"/>
              <a:gd name="T30" fmla="*/ 1409 w 1495"/>
              <a:gd name="T31" fmla="*/ 765 h 1482"/>
              <a:gd name="T32" fmla="*/ 1409 w 1495"/>
              <a:gd name="T33" fmla="*/ 884 h 1482"/>
              <a:gd name="T34" fmla="*/ 1132 w 1495"/>
              <a:gd name="T35" fmla="*/ 756 h 1482"/>
              <a:gd name="T36" fmla="*/ 1089 w 1495"/>
              <a:gd name="T37" fmla="*/ 799 h 1482"/>
              <a:gd name="T38" fmla="*/ 1089 w 1495"/>
              <a:gd name="T39" fmla="*/ 1438 h 1482"/>
              <a:gd name="T40" fmla="*/ 1132 w 1495"/>
              <a:gd name="T41" fmla="*/ 1482 h 1482"/>
              <a:gd name="T42" fmla="*/ 1495 w 1495"/>
              <a:gd name="T43" fmla="*/ 1119 h 1482"/>
              <a:gd name="T44" fmla="*/ 1495 w 1495"/>
              <a:gd name="T45" fmla="*/ 765 h 1482"/>
              <a:gd name="T46" fmla="*/ 1494 w 1495"/>
              <a:gd name="T47" fmla="*/ 756 h 1482"/>
              <a:gd name="T48" fmla="*/ 1495 w 1495"/>
              <a:gd name="T49" fmla="*/ 748 h 1482"/>
              <a:gd name="T50" fmla="*/ 319 w 1495"/>
              <a:gd name="T51" fmla="*/ 828 h 1482"/>
              <a:gd name="T52" fmla="*/ 319 w 1495"/>
              <a:gd name="T53" fmla="*/ 1374 h 1482"/>
              <a:gd name="T54" fmla="*/ 86 w 1495"/>
              <a:gd name="T55" fmla="*/ 1101 h 1482"/>
              <a:gd name="T56" fmla="*/ 319 w 1495"/>
              <a:gd name="T57" fmla="*/ 828 h 1482"/>
              <a:gd name="T58" fmla="*/ 1176 w 1495"/>
              <a:gd name="T59" fmla="*/ 1392 h 1482"/>
              <a:gd name="T60" fmla="*/ 1176 w 1495"/>
              <a:gd name="T61" fmla="*/ 846 h 1482"/>
              <a:gd name="T62" fmla="*/ 1409 w 1495"/>
              <a:gd name="T63" fmla="*/ 1119 h 1482"/>
              <a:gd name="T64" fmla="*/ 1176 w 1495"/>
              <a:gd name="T65" fmla="*/ 1392 h 1482"/>
              <a:gd name="T66" fmla="*/ 1176 w 1495"/>
              <a:gd name="T67" fmla="*/ 1392 h 1482"/>
              <a:gd name="T68" fmla="*/ 1176 w 1495"/>
              <a:gd name="T69" fmla="*/ 139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" h="1482">
                <a:moveTo>
                  <a:pt x="1495" y="748"/>
                </a:moveTo>
                <a:cubicBezTo>
                  <a:pt x="1495" y="548"/>
                  <a:pt x="1417" y="360"/>
                  <a:pt x="1276" y="219"/>
                </a:cubicBezTo>
                <a:cubicBezTo>
                  <a:pt x="1135" y="78"/>
                  <a:pt x="947" y="0"/>
                  <a:pt x="748" y="0"/>
                </a:cubicBezTo>
                <a:cubicBezTo>
                  <a:pt x="548" y="0"/>
                  <a:pt x="360" y="78"/>
                  <a:pt x="219" y="219"/>
                </a:cubicBezTo>
                <a:cubicBezTo>
                  <a:pt x="78" y="360"/>
                  <a:pt x="0" y="548"/>
                  <a:pt x="0" y="748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301"/>
                  <a:pt x="163" y="1464"/>
                  <a:pt x="363" y="1464"/>
                </a:cubicBezTo>
                <a:cubicBezTo>
                  <a:pt x="387" y="1464"/>
                  <a:pt x="406" y="1445"/>
                  <a:pt x="406" y="1421"/>
                </a:cubicBezTo>
                <a:cubicBezTo>
                  <a:pt x="406" y="782"/>
                  <a:pt x="406" y="782"/>
                  <a:pt x="406" y="782"/>
                </a:cubicBezTo>
                <a:cubicBezTo>
                  <a:pt x="406" y="758"/>
                  <a:pt x="387" y="739"/>
                  <a:pt x="363" y="739"/>
                </a:cubicBezTo>
                <a:cubicBezTo>
                  <a:pt x="252" y="739"/>
                  <a:pt x="153" y="788"/>
                  <a:pt x="86" y="867"/>
                </a:cubicBezTo>
                <a:cubicBezTo>
                  <a:pt x="86" y="748"/>
                  <a:pt x="86" y="748"/>
                  <a:pt x="86" y="748"/>
                </a:cubicBezTo>
                <a:cubicBezTo>
                  <a:pt x="86" y="383"/>
                  <a:pt x="383" y="86"/>
                  <a:pt x="748" y="86"/>
                </a:cubicBezTo>
                <a:cubicBezTo>
                  <a:pt x="1112" y="86"/>
                  <a:pt x="1409" y="383"/>
                  <a:pt x="1409" y="748"/>
                </a:cubicBezTo>
                <a:cubicBezTo>
                  <a:pt x="1409" y="750"/>
                  <a:pt x="1409" y="753"/>
                  <a:pt x="1410" y="756"/>
                </a:cubicBezTo>
                <a:cubicBezTo>
                  <a:pt x="1409" y="759"/>
                  <a:pt x="1409" y="762"/>
                  <a:pt x="1409" y="765"/>
                </a:cubicBezTo>
                <a:cubicBezTo>
                  <a:pt x="1409" y="884"/>
                  <a:pt x="1409" y="884"/>
                  <a:pt x="1409" y="884"/>
                </a:cubicBezTo>
                <a:cubicBezTo>
                  <a:pt x="1342" y="806"/>
                  <a:pt x="1243" y="756"/>
                  <a:pt x="1132" y="756"/>
                </a:cubicBezTo>
                <a:cubicBezTo>
                  <a:pt x="1108" y="756"/>
                  <a:pt x="1089" y="775"/>
                  <a:pt x="1089" y="799"/>
                </a:cubicBezTo>
                <a:cubicBezTo>
                  <a:pt x="1089" y="1438"/>
                  <a:pt x="1089" y="1438"/>
                  <a:pt x="1089" y="1438"/>
                </a:cubicBezTo>
                <a:cubicBezTo>
                  <a:pt x="1089" y="1462"/>
                  <a:pt x="1108" y="1482"/>
                  <a:pt x="1132" y="1482"/>
                </a:cubicBezTo>
                <a:cubicBezTo>
                  <a:pt x="1332" y="1482"/>
                  <a:pt x="1495" y="1319"/>
                  <a:pt x="1495" y="1119"/>
                </a:cubicBezTo>
                <a:cubicBezTo>
                  <a:pt x="1495" y="765"/>
                  <a:pt x="1495" y="765"/>
                  <a:pt x="1495" y="765"/>
                </a:cubicBezTo>
                <a:cubicBezTo>
                  <a:pt x="1495" y="762"/>
                  <a:pt x="1495" y="759"/>
                  <a:pt x="1494" y="756"/>
                </a:cubicBezTo>
                <a:cubicBezTo>
                  <a:pt x="1495" y="753"/>
                  <a:pt x="1495" y="750"/>
                  <a:pt x="1495" y="748"/>
                </a:cubicBezTo>
                <a:close/>
                <a:moveTo>
                  <a:pt x="319" y="828"/>
                </a:moveTo>
                <a:cubicBezTo>
                  <a:pt x="319" y="1374"/>
                  <a:pt x="319" y="1374"/>
                  <a:pt x="319" y="1374"/>
                </a:cubicBezTo>
                <a:cubicBezTo>
                  <a:pt x="188" y="1354"/>
                  <a:pt x="86" y="1239"/>
                  <a:pt x="86" y="1101"/>
                </a:cubicBezTo>
                <a:cubicBezTo>
                  <a:pt x="86" y="964"/>
                  <a:pt x="188" y="849"/>
                  <a:pt x="319" y="828"/>
                </a:cubicBezTo>
                <a:close/>
                <a:moveTo>
                  <a:pt x="1176" y="1392"/>
                </a:moveTo>
                <a:cubicBezTo>
                  <a:pt x="1176" y="846"/>
                  <a:pt x="1176" y="846"/>
                  <a:pt x="1176" y="846"/>
                </a:cubicBezTo>
                <a:cubicBezTo>
                  <a:pt x="1308" y="867"/>
                  <a:pt x="1409" y="981"/>
                  <a:pt x="1409" y="1119"/>
                </a:cubicBezTo>
                <a:cubicBezTo>
                  <a:pt x="1409" y="1257"/>
                  <a:pt x="1308" y="1371"/>
                  <a:pt x="1176" y="1392"/>
                </a:cubicBezTo>
                <a:close/>
                <a:moveTo>
                  <a:pt x="1176" y="1392"/>
                </a:moveTo>
                <a:cubicBezTo>
                  <a:pt x="1176" y="1392"/>
                  <a:pt x="1176" y="1392"/>
                  <a:pt x="1176" y="1392"/>
                </a:cubicBezTo>
              </a:path>
            </a:pathLst>
          </a:custGeo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00837" y="28436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搜索引擎客户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18762" y="28436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电商平台客户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65285" y="28436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其它渠道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0251" y="3245015"/>
            <a:ext cx="2975648" cy="300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6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品牌词</a:t>
            </a:r>
            <a:endParaRPr lang="en-US" altLang="zh-CN" sz="16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对品牌有认知度，老客户介绍或者听说过品牌广告</a:t>
            </a:r>
            <a:endParaRPr lang="en-US" altLang="zh-CN" sz="16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</a:pPr>
            <a:r>
              <a:rPr lang="en-US" altLang="zh-CN" sz="16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产品词</a:t>
            </a:r>
            <a:endParaRPr lang="en-US" altLang="zh-CN" sz="16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对产品有需求，但是对企业和品牌认知度低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</a:pPr>
            <a:r>
              <a:rPr lang="en-US" altLang="zh-CN" sz="16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问题词</a:t>
            </a:r>
            <a:endParaRPr lang="en-US" altLang="zh-CN" sz="16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有需要解决的问题，但是不确定一定会用这个产品，需要教育客户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04665" y="3245015"/>
            <a:ext cx="2975648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阿里巴巴、慧聪网</a:t>
            </a:r>
            <a:endParaRPr lang="en-US" altLang="zh-CN" sz="16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淘宝网、天猫、京东</a:t>
            </a:r>
            <a:endParaRPr lang="en-US" altLang="zh-CN" sz="16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重性价比，很容在平台内和其它企业比价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客户采购意向明确，需要短时间快速成单（尤其是C端客户）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平台外部圈养教育（微信，QQ,邮件等）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26101" y="3245015"/>
            <a:ext cx="297564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微信好友，朋友圈转化页，</a:t>
            </a:r>
            <a:endParaRPr lang="en-US" altLang="zh-CN" sz="16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自媒体广告、微信公众号</a:t>
            </a:r>
            <a:endParaRPr lang="en-US" altLang="zh-CN" sz="16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根据引流页面的文案内容，策划沟通话术</a:t>
            </a:r>
            <a:endParaRPr lang="zh-CN" altLang="en-US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726940" y="843280"/>
            <a:ext cx="2738755" cy="584200"/>
            <a:chOff x="5172472" y="2144033"/>
            <a:chExt cx="1808480" cy="381892"/>
          </a:xfrm>
        </p:grpSpPr>
        <p:sp>
          <p:nvSpPr>
            <p:cNvPr id="22" name="矩形: 圆角 21"/>
            <p:cNvSpPr/>
            <p:nvPr/>
          </p:nvSpPr>
          <p:spPr>
            <a:xfrm>
              <a:off x="5337723" y="2144033"/>
              <a:ext cx="1477972" cy="381892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  <a:effectLst>
              <a:outerShdw blurRad="50800" dist="25400" dir="5400000" algn="t" rotWithShape="0">
                <a:srgbClr val="08AEEA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72472" y="2204721"/>
              <a:ext cx="1808480" cy="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+mj-lt"/>
                  <a:ea typeface="+mj-ea"/>
                </a:rPr>
                <a:t>客户来源和搜索词</a:t>
              </a:r>
              <a:endParaRPr lang="en-US" altLang="zh-CN" sz="2000" dirty="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+mj-lt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37643" y="223704"/>
            <a:ext cx="2696787" cy="901673"/>
            <a:chOff x="6171606" y="2363147"/>
            <a:chExt cx="2696787" cy="901673"/>
          </a:xfrm>
        </p:grpSpPr>
        <p:sp>
          <p:nvSpPr>
            <p:cNvPr id="25" name="文本框 24"/>
            <p:cNvSpPr txBox="1"/>
            <p:nvPr/>
          </p:nvSpPr>
          <p:spPr>
            <a:xfrm>
              <a:off x="6345763" y="2552373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47436" y="25523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项目概况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高效沟通三大要素之了解客户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9" grpId="0"/>
      <p:bldP spid="5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349127"/>
            <a:ext cx="12192000" cy="3508873"/>
          </a:xfrm>
          <a:prstGeom prst="rect">
            <a:avLst/>
          </a:prstGeom>
          <a:gradFill>
            <a:gsLst>
              <a:gs pos="0">
                <a:srgbClr val="08AEEA">
                  <a:alpha val="0"/>
                </a:srgbClr>
              </a:gs>
              <a:gs pos="100000">
                <a:srgbClr val="2AF598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464185" y="1946275"/>
            <a:ext cx="5400000" cy="460629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6327775" y="1946275"/>
            <a:ext cx="5400000" cy="460629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4562" y="2673465"/>
            <a:ext cx="1939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B2B客户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48627" y="2613140"/>
            <a:ext cx="1958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B2C客户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4185" y="3371850"/>
            <a:ext cx="2652395" cy="248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特点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为企业采购，谨慎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对持续服务能力有需求</a:t>
            </a:r>
            <a:r>
              <a:rPr lang="zh-CN" altLang="en-US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和</a:t>
            </a: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要求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对专业性要求高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对</a:t>
            </a: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综合可信度要求高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对</a:t>
            </a: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综合实力要求高</a:t>
            </a:r>
            <a:endParaRPr lang="en-US" altLang="zh-CN" sz="16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16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36360" y="3371850"/>
            <a:ext cx="225806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特点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为个人购买，自己付钱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灵活度高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客服人格化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有人情味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有趣，惊喜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16580" y="3348990"/>
            <a:ext cx="2510155" cy="302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沟通要点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重点塑造团队价值（生产、研发）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塑造领域专家形象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提供资质认证等相关证书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提供资质认证等相关证书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多提供大客户案例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多提供大客户案例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展示企业实力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726940" y="843280"/>
            <a:ext cx="2738755" cy="584200"/>
            <a:chOff x="5172472" y="2144033"/>
            <a:chExt cx="1808480" cy="381892"/>
          </a:xfrm>
        </p:grpSpPr>
        <p:sp>
          <p:nvSpPr>
            <p:cNvPr id="22" name="矩形: 圆角 21"/>
            <p:cNvSpPr/>
            <p:nvPr/>
          </p:nvSpPr>
          <p:spPr>
            <a:xfrm>
              <a:off x="5337723" y="2144033"/>
              <a:ext cx="1477972" cy="381892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  <a:effectLst>
              <a:outerShdw blurRad="50800" dist="25400" dir="5400000" algn="t" rotWithShape="0">
                <a:srgbClr val="08AEEA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72472" y="2204721"/>
              <a:ext cx="1808480" cy="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+mj-lt"/>
                  <a:ea typeface="+mj-ea"/>
                </a:rPr>
                <a:t>客户采购类型</a:t>
              </a:r>
              <a:endParaRPr lang="en-US" altLang="zh-CN" sz="2000" dirty="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+mj-lt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37643" y="223704"/>
            <a:ext cx="2696787" cy="901673"/>
            <a:chOff x="6171606" y="2363147"/>
            <a:chExt cx="2696787" cy="901673"/>
          </a:xfrm>
        </p:grpSpPr>
        <p:sp>
          <p:nvSpPr>
            <p:cNvPr id="25" name="文本框 24"/>
            <p:cNvSpPr txBox="1"/>
            <p:nvPr/>
          </p:nvSpPr>
          <p:spPr>
            <a:xfrm>
              <a:off x="6345763" y="2552373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47436" y="25523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项目概况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153525" y="3371850"/>
            <a:ext cx="23298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None/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沟通要点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把客户当朋友和客户站在一边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适当的优惠和礼品，灵活应对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来过就是”老客户“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幽默的沟通方式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意外的礼物，赠品，卡片等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285" y="1946275"/>
            <a:ext cx="737870" cy="737870"/>
          </a:xfrm>
          <a:prstGeom prst="rect">
            <a:avLst/>
          </a:prstGeom>
        </p:spPr>
      </p:pic>
      <p:pic>
        <p:nvPicPr>
          <p:cNvPr id="30" name="图片 29" descr="B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665" y="1946275"/>
            <a:ext cx="1043305" cy="73787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76682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高效沟通三大要素之了解客户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4" grpId="0"/>
      <p:bldP spid="15" grpId="0"/>
      <p:bldP spid="17" grpId="0"/>
      <p:bldP spid="18" grpId="0"/>
      <p:bldP spid="19" grpId="0"/>
      <p:bldP spid="6" grpId="0"/>
      <p:bldP spid="20" grpId="0"/>
      <p:bldP spid="21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349127"/>
            <a:ext cx="12192000" cy="3508873"/>
          </a:xfrm>
          <a:prstGeom prst="rect">
            <a:avLst/>
          </a:prstGeom>
          <a:gradFill>
            <a:gsLst>
              <a:gs pos="0">
                <a:srgbClr val="08AEEA">
                  <a:alpha val="0"/>
                </a:srgbClr>
              </a:gs>
              <a:gs pos="100000">
                <a:srgbClr val="2AF598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464185" y="1946275"/>
            <a:ext cx="5400040" cy="4737735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6327775" y="1946275"/>
            <a:ext cx="5400040" cy="4737735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Group 17"/>
          <p:cNvGrpSpPr>
            <a:grpSpLocks noChangeAspect="1"/>
          </p:cNvGrpSpPr>
          <p:nvPr/>
        </p:nvGrpSpPr>
        <p:grpSpPr bwMode="auto">
          <a:xfrm>
            <a:off x="2951639" y="2079483"/>
            <a:ext cx="423863" cy="533400"/>
            <a:chOff x="1742" y="402"/>
            <a:chExt cx="267" cy="336"/>
          </a:xfr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2700000" scaled="0"/>
          </a:gradFill>
        </p:grpSpPr>
        <p:sp>
          <p:nvSpPr>
            <p:cNvPr id="9" name="Freeform 18"/>
            <p:cNvSpPr>
              <a:spLocks noEditPoints="1"/>
            </p:cNvSpPr>
            <p:nvPr/>
          </p:nvSpPr>
          <p:spPr bwMode="auto">
            <a:xfrm>
              <a:off x="1742" y="402"/>
              <a:ext cx="267" cy="336"/>
            </a:xfrm>
            <a:custGeom>
              <a:avLst/>
              <a:gdLst>
                <a:gd name="T0" fmla="*/ 1191 w 1234"/>
                <a:gd name="T1" fmla="*/ 404 h 1554"/>
                <a:gd name="T2" fmla="*/ 244 w 1234"/>
                <a:gd name="T3" fmla="*/ 404 h 1554"/>
                <a:gd name="T4" fmla="*/ 85 w 1234"/>
                <a:gd name="T5" fmla="*/ 244 h 1554"/>
                <a:gd name="T6" fmla="*/ 244 w 1234"/>
                <a:gd name="T7" fmla="*/ 85 h 1554"/>
                <a:gd name="T8" fmla="*/ 1191 w 1234"/>
                <a:gd name="T9" fmla="*/ 85 h 1554"/>
                <a:gd name="T10" fmla="*/ 1234 w 1234"/>
                <a:gd name="T11" fmla="*/ 43 h 1554"/>
                <a:gd name="T12" fmla="*/ 1191 w 1234"/>
                <a:gd name="T13" fmla="*/ 0 h 1554"/>
                <a:gd name="T14" fmla="*/ 244 w 1234"/>
                <a:gd name="T15" fmla="*/ 0 h 1554"/>
                <a:gd name="T16" fmla="*/ 0 w 1234"/>
                <a:gd name="T17" fmla="*/ 244 h 1554"/>
                <a:gd name="T18" fmla="*/ 0 w 1234"/>
                <a:gd name="T19" fmla="*/ 1309 h 1554"/>
                <a:gd name="T20" fmla="*/ 244 w 1234"/>
                <a:gd name="T21" fmla="*/ 1554 h 1554"/>
                <a:gd name="T22" fmla="*/ 1191 w 1234"/>
                <a:gd name="T23" fmla="*/ 1554 h 1554"/>
                <a:gd name="T24" fmla="*/ 1234 w 1234"/>
                <a:gd name="T25" fmla="*/ 1511 h 1554"/>
                <a:gd name="T26" fmla="*/ 1234 w 1234"/>
                <a:gd name="T27" fmla="*/ 446 h 1554"/>
                <a:gd name="T28" fmla="*/ 1191 w 1234"/>
                <a:gd name="T29" fmla="*/ 404 h 1554"/>
                <a:gd name="T30" fmla="*/ 1148 w 1234"/>
                <a:gd name="T31" fmla="*/ 1468 h 1554"/>
                <a:gd name="T32" fmla="*/ 244 w 1234"/>
                <a:gd name="T33" fmla="*/ 1468 h 1554"/>
                <a:gd name="T34" fmla="*/ 85 w 1234"/>
                <a:gd name="T35" fmla="*/ 1309 h 1554"/>
                <a:gd name="T36" fmla="*/ 85 w 1234"/>
                <a:gd name="T37" fmla="*/ 430 h 1554"/>
                <a:gd name="T38" fmla="*/ 244 w 1234"/>
                <a:gd name="T39" fmla="*/ 489 h 1554"/>
                <a:gd name="T40" fmla="*/ 1148 w 1234"/>
                <a:gd name="T41" fmla="*/ 489 h 1554"/>
                <a:gd name="T42" fmla="*/ 1148 w 1234"/>
                <a:gd name="T43" fmla="*/ 1468 h 1554"/>
                <a:gd name="T44" fmla="*/ 1148 w 1234"/>
                <a:gd name="T45" fmla="*/ 1468 h 1554"/>
                <a:gd name="T46" fmla="*/ 1148 w 1234"/>
                <a:gd name="T47" fmla="*/ 1468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34" h="1554">
                  <a:moveTo>
                    <a:pt x="1191" y="404"/>
                  </a:moveTo>
                  <a:cubicBezTo>
                    <a:pt x="244" y="404"/>
                    <a:pt x="244" y="404"/>
                    <a:pt x="244" y="404"/>
                  </a:cubicBezTo>
                  <a:cubicBezTo>
                    <a:pt x="157" y="404"/>
                    <a:pt x="85" y="332"/>
                    <a:pt x="85" y="244"/>
                  </a:cubicBezTo>
                  <a:cubicBezTo>
                    <a:pt x="85" y="157"/>
                    <a:pt x="156" y="85"/>
                    <a:pt x="244" y="85"/>
                  </a:cubicBezTo>
                  <a:cubicBezTo>
                    <a:pt x="1191" y="85"/>
                    <a:pt x="1191" y="85"/>
                    <a:pt x="1191" y="85"/>
                  </a:cubicBezTo>
                  <a:cubicBezTo>
                    <a:pt x="1215" y="85"/>
                    <a:pt x="1234" y="66"/>
                    <a:pt x="1234" y="43"/>
                  </a:cubicBezTo>
                  <a:cubicBezTo>
                    <a:pt x="1234" y="19"/>
                    <a:pt x="1214" y="0"/>
                    <a:pt x="1191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10" y="0"/>
                    <a:pt x="0" y="110"/>
                    <a:pt x="0" y="244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1444"/>
                    <a:pt x="110" y="1554"/>
                    <a:pt x="244" y="1554"/>
                  </a:cubicBezTo>
                  <a:cubicBezTo>
                    <a:pt x="1191" y="1554"/>
                    <a:pt x="1191" y="1554"/>
                    <a:pt x="1191" y="1554"/>
                  </a:cubicBezTo>
                  <a:cubicBezTo>
                    <a:pt x="1215" y="1554"/>
                    <a:pt x="1234" y="1534"/>
                    <a:pt x="1234" y="1511"/>
                  </a:cubicBezTo>
                  <a:cubicBezTo>
                    <a:pt x="1234" y="446"/>
                    <a:pt x="1234" y="446"/>
                    <a:pt x="1234" y="446"/>
                  </a:cubicBezTo>
                  <a:cubicBezTo>
                    <a:pt x="1233" y="423"/>
                    <a:pt x="1214" y="404"/>
                    <a:pt x="1191" y="404"/>
                  </a:cubicBezTo>
                  <a:close/>
                  <a:moveTo>
                    <a:pt x="1148" y="1468"/>
                  </a:moveTo>
                  <a:cubicBezTo>
                    <a:pt x="244" y="1468"/>
                    <a:pt x="244" y="1468"/>
                    <a:pt x="244" y="1468"/>
                  </a:cubicBezTo>
                  <a:cubicBezTo>
                    <a:pt x="157" y="1468"/>
                    <a:pt x="85" y="1397"/>
                    <a:pt x="85" y="1309"/>
                  </a:cubicBezTo>
                  <a:cubicBezTo>
                    <a:pt x="85" y="430"/>
                    <a:pt x="85" y="430"/>
                    <a:pt x="85" y="430"/>
                  </a:cubicBezTo>
                  <a:cubicBezTo>
                    <a:pt x="128" y="467"/>
                    <a:pt x="184" y="489"/>
                    <a:pt x="244" y="489"/>
                  </a:cubicBezTo>
                  <a:cubicBezTo>
                    <a:pt x="1148" y="489"/>
                    <a:pt x="1148" y="489"/>
                    <a:pt x="1148" y="489"/>
                  </a:cubicBezTo>
                  <a:lnTo>
                    <a:pt x="1148" y="1468"/>
                  </a:lnTo>
                  <a:close/>
                  <a:moveTo>
                    <a:pt x="1148" y="1468"/>
                  </a:moveTo>
                  <a:cubicBezTo>
                    <a:pt x="1148" y="1468"/>
                    <a:pt x="1148" y="1468"/>
                    <a:pt x="1148" y="14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788" y="447"/>
              <a:ext cx="192" cy="18"/>
            </a:xfrm>
            <a:custGeom>
              <a:avLst/>
              <a:gdLst>
                <a:gd name="T0" fmla="*/ 43 w 885"/>
                <a:gd name="T1" fmla="*/ 0 h 85"/>
                <a:gd name="T2" fmla="*/ 0 w 885"/>
                <a:gd name="T3" fmla="*/ 42 h 85"/>
                <a:gd name="T4" fmla="*/ 43 w 885"/>
                <a:gd name="T5" fmla="*/ 85 h 85"/>
                <a:gd name="T6" fmla="*/ 842 w 885"/>
                <a:gd name="T7" fmla="*/ 85 h 85"/>
                <a:gd name="T8" fmla="*/ 885 w 885"/>
                <a:gd name="T9" fmla="*/ 42 h 85"/>
                <a:gd name="T10" fmla="*/ 842 w 885"/>
                <a:gd name="T11" fmla="*/ 0 h 85"/>
                <a:gd name="T12" fmla="*/ 43 w 885"/>
                <a:gd name="T13" fmla="*/ 0 h 85"/>
                <a:gd name="T14" fmla="*/ 43 w 885"/>
                <a:gd name="T15" fmla="*/ 0 h 85"/>
                <a:gd name="T16" fmla="*/ 43 w 885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5" h="85"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20" y="85"/>
                    <a:pt x="43" y="85"/>
                  </a:cubicBezTo>
                  <a:cubicBezTo>
                    <a:pt x="842" y="85"/>
                    <a:pt x="842" y="85"/>
                    <a:pt x="842" y="85"/>
                  </a:cubicBezTo>
                  <a:cubicBezTo>
                    <a:pt x="866" y="85"/>
                    <a:pt x="885" y="66"/>
                    <a:pt x="885" y="42"/>
                  </a:cubicBezTo>
                  <a:cubicBezTo>
                    <a:pt x="885" y="19"/>
                    <a:pt x="866" y="0"/>
                    <a:pt x="842" y="0"/>
                  </a:cubicBezTo>
                  <a:lnTo>
                    <a:pt x="43" y="0"/>
                  </a:lnTo>
                  <a:close/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"/>
            <p:cNvSpPr>
              <a:spLocks noEditPoints="1"/>
            </p:cNvSpPr>
            <p:nvPr/>
          </p:nvSpPr>
          <p:spPr bwMode="auto">
            <a:xfrm>
              <a:off x="1823" y="544"/>
              <a:ext cx="105" cy="136"/>
            </a:xfrm>
            <a:custGeom>
              <a:avLst/>
              <a:gdLst>
                <a:gd name="T0" fmla="*/ 34 w 485"/>
                <a:gd name="T1" fmla="*/ 627 h 630"/>
                <a:gd name="T2" fmla="*/ 48 w 485"/>
                <a:gd name="T3" fmla="*/ 630 h 630"/>
                <a:gd name="T4" fmla="*/ 88 w 485"/>
                <a:gd name="T5" fmla="*/ 602 h 630"/>
                <a:gd name="T6" fmla="*/ 140 w 485"/>
                <a:gd name="T7" fmla="*/ 457 h 630"/>
                <a:gd name="T8" fmla="*/ 340 w 485"/>
                <a:gd name="T9" fmla="*/ 457 h 630"/>
                <a:gd name="T10" fmla="*/ 345 w 485"/>
                <a:gd name="T11" fmla="*/ 456 h 630"/>
                <a:gd name="T12" fmla="*/ 397 w 485"/>
                <a:gd name="T13" fmla="*/ 602 h 630"/>
                <a:gd name="T14" fmla="*/ 437 w 485"/>
                <a:gd name="T15" fmla="*/ 630 h 630"/>
                <a:gd name="T16" fmla="*/ 451 w 485"/>
                <a:gd name="T17" fmla="*/ 627 h 630"/>
                <a:gd name="T18" fmla="*/ 477 w 485"/>
                <a:gd name="T19" fmla="*/ 573 h 630"/>
                <a:gd name="T20" fmla="*/ 283 w 485"/>
                <a:gd name="T21" fmla="*/ 29 h 630"/>
                <a:gd name="T22" fmla="*/ 281 w 485"/>
                <a:gd name="T23" fmla="*/ 25 h 630"/>
                <a:gd name="T24" fmla="*/ 280 w 485"/>
                <a:gd name="T25" fmla="*/ 23 h 630"/>
                <a:gd name="T26" fmla="*/ 279 w 485"/>
                <a:gd name="T27" fmla="*/ 21 h 630"/>
                <a:gd name="T28" fmla="*/ 278 w 485"/>
                <a:gd name="T29" fmla="*/ 19 h 630"/>
                <a:gd name="T30" fmla="*/ 277 w 485"/>
                <a:gd name="T31" fmla="*/ 18 h 630"/>
                <a:gd name="T32" fmla="*/ 275 w 485"/>
                <a:gd name="T33" fmla="*/ 16 h 630"/>
                <a:gd name="T34" fmla="*/ 274 w 485"/>
                <a:gd name="T35" fmla="*/ 15 h 630"/>
                <a:gd name="T36" fmla="*/ 272 w 485"/>
                <a:gd name="T37" fmla="*/ 13 h 630"/>
                <a:gd name="T38" fmla="*/ 271 w 485"/>
                <a:gd name="T39" fmla="*/ 12 h 630"/>
                <a:gd name="T40" fmla="*/ 270 w 485"/>
                <a:gd name="T41" fmla="*/ 10 h 630"/>
                <a:gd name="T42" fmla="*/ 268 w 485"/>
                <a:gd name="T43" fmla="*/ 9 h 630"/>
                <a:gd name="T44" fmla="*/ 266 w 485"/>
                <a:gd name="T45" fmla="*/ 8 h 630"/>
                <a:gd name="T46" fmla="*/ 264 w 485"/>
                <a:gd name="T47" fmla="*/ 6 h 630"/>
                <a:gd name="T48" fmla="*/ 262 w 485"/>
                <a:gd name="T49" fmla="*/ 5 h 630"/>
                <a:gd name="T50" fmla="*/ 261 w 485"/>
                <a:gd name="T51" fmla="*/ 5 h 630"/>
                <a:gd name="T52" fmla="*/ 257 w 485"/>
                <a:gd name="T53" fmla="*/ 3 h 630"/>
                <a:gd name="T54" fmla="*/ 256 w 485"/>
                <a:gd name="T55" fmla="*/ 3 h 630"/>
                <a:gd name="T56" fmla="*/ 253 w 485"/>
                <a:gd name="T57" fmla="*/ 2 h 630"/>
                <a:gd name="T58" fmla="*/ 251 w 485"/>
                <a:gd name="T59" fmla="*/ 2 h 630"/>
                <a:gd name="T60" fmla="*/ 248 w 485"/>
                <a:gd name="T61" fmla="*/ 1 h 630"/>
                <a:gd name="T62" fmla="*/ 246 w 485"/>
                <a:gd name="T63" fmla="*/ 1 h 630"/>
                <a:gd name="T64" fmla="*/ 244 w 485"/>
                <a:gd name="T65" fmla="*/ 0 h 630"/>
                <a:gd name="T66" fmla="*/ 240 w 485"/>
                <a:gd name="T67" fmla="*/ 0 h 630"/>
                <a:gd name="T68" fmla="*/ 238 w 485"/>
                <a:gd name="T69" fmla="*/ 1 h 630"/>
                <a:gd name="T70" fmla="*/ 236 w 485"/>
                <a:gd name="T71" fmla="*/ 1 h 630"/>
                <a:gd name="T72" fmla="*/ 233 w 485"/>
                <a:gd name="T73" fmla="*/ 2 h 630"/>
                <a:gd name="T74" fmla="*/ 232 w 485"/>
                <a:gd name="T75" fmla="*/ 2 h 630"/>
                <a:gd name="T76" fmla="*/ 228 w 485"/>
                <a:gd name="T77" fmla="*/ 3 h 630"/>
                <a:gd name="T78" fmla="*/ 228 w 485"/>
                <a:gd name="T79" fmla="*/ 3 h 630"/>
                <a:gd name="T80" fmla="*/ 224 w 485"/>
                <a:gd name="T81" fmla="*/ 5 h 630"/>
                <a:gd name="T82" fmla="*/ 222 w 485"/>
                <a:gd name="T83" fmla="*/ 5 h 630"/>
                <a:gd name="T84" fmla="*/ 220 w 485"/>
                <a:gd name="T85" fmla="*/ 6 h 630"/>
                <a:gd name="T86" fmla="*/ 218 w 485"/>
                <a:gd name="T87" fmla="*/ 8 h 630"/>
                <a:gd name="T88" fmla="*/ 217 w 485"/>
                <a:gd name="T89" fmla="*/ 9 h 630"/>
                <a:gd name="T90" fmla="*/ 215 w 485"/>
                <a:gd name="T91" fmla="*/ 10 h 630"/>
                <a:gd name="T92" fmla="*/ 214 w 485"/>
                <a:gd name="T93" fmla="*/ 12 h 630"/>
                <a:gd name="T94" fmla="*/ 210 w 485"/>
                <a:gd name="T95" fmla="*/ 15 h 630"/>
                <a:gd name="T96" fmla="*/ 209 w 485"/>
                <a:gd name="T97" fmla="*/ 16 h 630"/>
                <a:gd name="T98" fmla="*/ 207 w 485"/>
                <a:gd name="T99" fmla="*/ 18 h 630"/>
                <a:gd name="T100" fmla="*/ 206 w 485"/>
                <a:gd name="T101" fmla="*/ 19 h 630"/>
                <a:gd name="T102" fmla="*/ 205 w 485"/>
                <a:gd name="T103" fmla="*/ 21 h 630"/>
                <a:gd name="T104" fmla="*/ 204 w 485"/>
                <a:gd name="T105" fmla="*/ 23 h 630"/>
                <a:gd name="T106" fmla="*/ 203 w 485"/>
                <a:gd name="T107" fmla="*/ 25 h 630"/>
                <a:gd name="T108" fmla="*/ 202 w 485"/>
                <a:gd name="T109" fmla="*/ 29 h 630"/>
                <a:gd name="T110" fmla="*/ 7 w 485"/>
                <a:gd name="T111" fmla="*/ 573 h 630"/>
                <a:gd name="T112" fmla="*/ 34 w 485"/>
                <a:gd name="T113" fmla="*/ 627 h 630"/>
                <a:gd name="T114" fmla="*/ 243 w 485"/>
                <a:gd name="T115" fmla="*/ 170 h 630"/>
                <a:gd name="T116" fmla="*/ 315 w 485"/>
                <a:gd name="T117" fmla="*/ 372 h 630"/>
                <a:gd name="T118" fmla="*/ 170 w 485"/>
                <a:gd name="T119" fmla="*/ 372 h 630"/>
                <a:gd name="T120" fmla="*/ 243 w 485"/>
                <a:gd name="T121" fmla="*/ 170 h 630"/>
                <a:gd name="T122" fmla="*/ 243 w 485"/>
                <a:gd name="T123" fmla="*/ 170 h 630"/>
                <a:gd name="T124" fmla="*/ 243 w 485"/>
                <a:gd name="T125" fmla="*/ 17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630">
                  <a:moveTo>
                    <a:pt x="34" y="627"/>
                  </a:moveTo>
                  <a:cubicBezTo>
                    <a:pt x="38" y="629"/>
                    <a:pt x="43" y="630"/>
                    <a:pt x="48" y="630"/>
                  </a:cubicBezTo>
                  <a:cubicBezTo>
                    <a:pt x="66" y="630"/>
                    <a:pt x="82" y="619"/>
                    <a:pt x="88" y="602"/>
                  </a:cubicBezTo>
                  <a:cubicBezTo>
                    <a:pt x="140" y="457"/>
                    <a:pt x="140" y="457"/>
                    <a:pt x="140" y="457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1" y="457"/>
                    <a:pt x="343" y="457"/>
                    <a:pt x="345" y="456"/>
                  </a:cubicBezTo>
                  <a:cubicBezTo>
                    <a:pt x="397" y="602"/>
                    <a:pt x="397" y="602"/>
                    <a:pt x="397" y="602"/>
                  </a:cubicBezTo>
                  <a:cubicBezTo>
                    <a:pt x="403" y="619"/>
                    <a:pt x="419" y="630"/>
                    <a:pt x="437" y="630"/>
                  </a:cubicBezTo>
                  <a:cubicBezTo>
                    <a:pt x="441" y="630"/>
                    <a:pt x="446" y="629"/>
                    <a:pt x="451" y="627"/>
                  </a:cubicBezTo>
                  <a:cubicBezTo>
                    <a:pt x="473" y="619"/>
                    <a:pt x="485" y="595"/>
                    <a:pt x="477" y="573"/>
                  </a:cubicBezTo>
                  <a:cubicBezTo>
                    <a:pt x="283" y="29"/>
                    <a:pt x="283" y="29"/>
                    <a:pt x="283" y="29"/>
                  </a:cubicBezTo>
                  <a:cubicBezTo>
                    <a:pt x="282" y="28"/>
                    <a:pt x="282" y="27"/>
                    <a:pt x="281" y="25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279" y="21"/>
                    <a:pt x="279" y="21"/>
                    <a:pt x="279" y="21"/>
                  </a:cubicBezTo>
                  <a:cubicBezTo>
                    <a:pt x="279" y="21"/>
                    <a:pt x="278" y="20"/>
                    <a:pt x="278" y="19"/>
                  </a:cubicBezTo>
                  <a:cubicBezTo>
                    <a:pt x="278" y="19"/>
                    <a:pt x="277" y="18"/>
                    <a:pt x="277" y="18"/>
                  </a:cubicBezTo>
                  <a:cubicBezTo>
                    <a:pt x="277" y="17"/>
                    <a:pt x="276" y="17"/>
                    <a:pt x="275" y="16"/>
                  </a:cubicBezTo>
                  <a:cubicBezTo>
                    <a:pt x="275" y="16"/>
                    <a:pt x="275" y="15"/>
                    <a:pt x="274" y="15"/>
                  </a:cubicBezTo>
                  <a:cubicBezTo>
                    <a:pt x="274" y="14"/>
                    <a:pt x="273" y="14"/>
                    <a:pt x="272" y="13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0" y="11"/>
                    <a:pt x="270" y="11"/>
                    <a:pt x="270" y="10"/>
                  </a:cubicBezTo>
                  <a:cubicBezTo>
                    <a:pt x="269" y="10"/>
                    <a:pt x="268" y="9"/>
                    <a:pt x="268" y="9"/>
                  </a:cubicBezTo>
                  <a:cubicBezTo>
                    <a:pt x="267" y="8"/>
                    <a:pt x="267" y="8"/>
                    <a:pt x="266" y="8"/>
                  </a:cubicBezTo>
                  <a:cubicBezTo>
                    <a:pt x="266" y="7"/>
                    <a:pt x="265" y="7"/>
                    <a:pt x="264" y="6"/>
                  </a:cubicBezTo>
                  <a:cubicBezTo>
                    <a:pt x="262" y="5"/>
                    <a:pt x="262" y="5"/>
                    <a:pt x="262" y="5"/>
                  </a:cubicBezTo>
                  <a:cubicBezTo>
                    <a:pt x="261" y="5"/>
                    <a:pt x="261" y="5"/>
                    <a:pt x="261" y="5"/>
                  </a:cubicBezTo>
                  <a:cubicBezTo>
                    <a:pt x="259" y="4"/>
                    <a:pt x="258" y="3"/>
                    <a:pt x="257" y="3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2" y="2"/>
                    <a:pt x="252" y="2"/>
                    <a:pt x="251" y="2"/>
                  </a:cubicBezTo>
                  <a:cubicBezTo>
                    <a:pt x="250" y="1"/>
                    <a:pt x="249" y="1"/>
                    <a:pt x="248" y="1"/>
                  </a:cubicBezTo>
                  <a:cubicBezTo>
                    <a:pt x="248" y="1"/>
                    <a:pt x="247" y="1"/>
                    <a:pt x="246" y="1"/>
                  </a:cubicBezTo>
                  <a:cubicBezTo>
                    <a:pt x="246" y="1"/>
                    <a:pt x="245" y="0"/>
                    <a:pt x="24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38" y="0"/>
                    <a:pt x="238" y="1"/>
                  </a:cubicBezTo>
                  <a:cubicBezTo>
                    <a:pt x="237" y="1"/>
                    <a:pt x="237" y="1"/>
                    <a:pt x="236" y="1"/>
                  </a:cubicBezTo>
                  <a:cubicBezTo>
                    <a:pt x="235" y="1"/>
                    <a:pt x="234" y="1"/>
                    <a:pt x="233" y="2"/>
                  </a:cubicBezTo>
                  <a:cubicBezTo>
                    <a:pt x="233" y="2"/>
                    <a:pt x="232" y="2"/>
                    <a:pt x="232" y="2"/>
                  </a:cubicBezTo>
                  <a:cubicBezTo>
                    <a:pt x="230" y="2"/>
                    <a:pt x="229" y="3"/>
                    <a:pt x="228" y="3"/>
                  </a:cubicBezTo>
                  <a:cubicBezTo>
                    <a:pt x="228" y="3"/>
                    <a:pt x="228" y="3"/>
                    <a:pt x="228" y="3"/>
                  </a:cubicBezTo>
                  <a:cubicBezTo>
                    <a:pt x="227" y="3"/>
                    <a:pt x="225" y="4"/>
                    <a:pt x="224" y="5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20" y="6"/>
                    <a:pt x="220" y="6"/>
                    <a:pt x="220" y="6"/>
                  </a:cubicBezTo>
                  <a:cubicBezTo>
                    <a:pt x="220" y="7"/>
                    <a:pt x="219" y="7"/>
                    <a:pt x="218" y="8"/>
                  </a:cubicBezTo>
                  <a:cubicBezTo>
                    <a:pt x="218" y="8"/>
                    <a:pt x="217" y="8"/>
                    <a:pt x="217" y="9"/>
                  </a:cubicBezTo>
                  <a:cubicBezTo>
                    <a:pt x="216" y="9"/>
                    <a:pt x="215" y="10"/>
                    <a:pt x="215" y="10"/>
                  </a:cubicBezTo>
                  <a:cubicBezTo>
                    <a:pt x="214" y="11"/>
                    <a:pt x="214" y="11"/>
                    <a:pt x="214" y="12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10" y="15"/>
                    <a:pt x="210" y="16"/>
                    <a:pt x="209" y="16"/>
                  </a:cubicBezTo>
                  <a:cubicBezTo>
                    <a:pt x="208" y="17"/>
                    <a:pt x="208" y="17"/>
                    <a:pt x="207" y="18"/>
                  </a:cubicBezTo>
                  <a:cubicBezTo>
                    <a:pt x="207" y="18"/>
                    <a:pt x="207" y="19"/>
                    <a:pt x="206" y="19"/>
                  </a:cubicBezTo>
                  <a:cubicBezTo>
                    <a:pt x="206" y="20"/>
                    <a:pt x="206" y="21"/>
                    <a:pt x="205" y="21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25"/>
                    <a:pt x="203" y="25"/>
                    <a:pt x="203" y="25"/>
                  </a:cubicBezTo>
                  <a:cubicBezTo>
                    <a:pt x="203" y="26"/>
                    <a:pt x="202" y="28"/>
                    <a:pt x="202" y="29"/>
                  </a:cubicBezTo>
                  <a:cubicBezTo>
                    <a:pt x="7" y="573"/>
                    <a:pt x="7" y="573"/>
                    <a:pt x="7" y="573"/>
                  </a:cubicBezTo>
                  <a:cubicBezTo>
                    <a:pt x="0" y="595"/>
                    <a:pt x="12" y="619"/>
                    <a:pt x="34" y="627"/>
                  </a:cubicBezTo>
                  <a:close/>
                  <a:moveTo>
                    <a:pt x="243" y="170"/>
                  </a:moveTo>
                  <a:cubicBezTo>
                    <a:pt x="315" y="372"/>
                    <a:pt x="315" y="372"/>
                    <a:pt x="315" y="372"/>
                  </a:cubicBezTo>
                  <a:cubicBezTo>
                    <a:pt x="170" y="372"/>
                    <a:pt x="170" y="372"/>
                    <a:pt x="170" y="372"/>
                  </a:cubicBezTo>
                  <a:lnTo>
                    <a:pt x="243" y="170"/>
                  </a:lnTo>
                  <a:close/>
                  <a:moveTo>
                    <a:pt x="243" y="170"/>
                  </a:moveTo>
                  <a:cubicBezTo>
                    <a:pt x="243" y="170"/>
                    <a:pt x="243" y="170"/>
                    <a:pt x="243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Freeform 67"/>
          <p:cNvSpPr>
            <a:spLocks noEditPoints="1"/>
          </p:cNvSpPr>
          <p:nvPr/>
        </p:nvSpPr>
        <p:spPr bwMode="auto">
          <a:xfrm>
            <a:off x="8894128" y="1993758"/>
            <a:ext cx="517525" cy="527051"/>
          </a:xfrm>
          <a:custGeom>
            <a:avLst/>
            <a:gdLst>
              <a:gd name="T0" fmla="*/ 1406 w 1503"/>
              <a:gd name="T1" fmla="*/ 130 h 1534"/>
              <a:gd name="T2" fmla="*/ 937 w 1503"/>
              <a:gd name="T3" fmla="*/ 130 h 1534"/>
              <a:gd name="T4" fmla="*/ 77 w 1503"/>
              <a:gd name="T5" fmla="*/ 989 h 1534"/>
              <a:gd name="T6" fmla="*/ 65 w 1503"/>
              <a:gd name="T7" fmla="*/ 1014 h 1534"/>
              <a:gd name="T8" fmla="*/ 1 w 1503"/>
              <a:gd name="T9" fmla="*/ 1485 h 1534"/>
              <a:gd name="T10" fmla="*/ 14 w 1503"/>
              <a:gd name="T11" fmla="*/ 1522 h 1534"/>
              <a:gd name="T12" fmla="*/ 44 w 1503"/>
              <a:gd name="T13" fmla="*/ 1534 h 1534"/>
              <a:gd name="T14" fmla="*/ 50 w 1503"/>
              <a:gd name="T15" fmla="*/ 1534 h 1534"/>
              <a:gd name="T16" fmla="*/ 334 w 1503"/>
              <a:gd name="T17" fmla="*/ 1496 h 1534"/>
              <a:gd name="T18" fmla="*/ 371 w 1503"/>
              <a:gd name="T19" fmla="*/ 1447 h 1534"/>
              <a:gd name="T20" fmla="*/ 322 w 1503"/>
              <a:gd name="T21" fmla="*/ 1410 h 1534"/>
              <a:gd name="T22" fmla="*/ 95 w 1503"/>
              <a:gd name="T23" fmla="*/ 1441 h 1534"/>
              <a:gd name="T24" fmla="*/ 139 w 1503"/>
              <a:gd name="T25" fmla="*/ 1112 h 1534"/>
              <a:gd name="T26" fmla="*/ 485 w 1503"/>
              <a:gd name="T27" fmla="*/ 1458 h 1534"/>
              <a:gd name="T28" fmla="*/ 516 w 1503"/>
              <a:gd name="T29" fmla="*/ 1471 h 1534"/>
              <a:gd name="T30" fmla="*/ 546 w 1503"/>
              <a:gd name="T31" fmla="*/ 1458 h 1534"/>
              <a:gd name="T32" fmla="*/ 1406 w 1503"/>
              <a:gd name="T33" fmla="*/ 599 h 1534"/>
              <a:gd name="T34" fmla="*/ 1503 w 1503"/>
              <a:gd name="T35" fmla="*/ 364 h 1534"/>
              <a:gd name="T36" fmla="*/ 1406 w 1503"/>
              <a:gd name="T37" fmla="*/ 130 h 1534"/>
              <a:gd name="T38" fmla="*/ 953 w 1503"/>
              <a:gd name="T39" fmla="*/ 235 h 1534"/>
              <a:gd name="T40" fmla="*/ 1098 w 1503"/>
              <a:gd name="T41" fmla="*/ 380 h 1534"/>
              <a:gd name="T42" fmla="*/ 313 w 1503"/>
              <a:gd name="T43" fmla="*/ 1164 h 1534"/>
              <a:gd name="T44" fmla="*/ 169 w 1503"/>
              <a:gd name="T45" fmla="*/ 1020 h 1534"/>
              <a:gd name="T46" fmla="*/ 953 w 1503"/>
              <a:gd name="T47" fmla="*/ 235 h 1534"/>
              <a:gd name="T48" fmla="*/ 516 w 1503"/>
              <a:gd name="T49" fmla="*/ 1366 h 1534"/>
              <a:gd name="T50" fmla="*/ 375 w 1503"/>
              <a:gd name="T51" fmla="*/ 1225 h 1534"/>
              <a:gd name="T52" fmla="*/ 1159 w 1503"/>
              <a:gd name="T53" fmla="*/ 441 h 1534"/>
              <a:gd name="T54" fmla="*/ 1300 w 1503"/>
              <a:gd name="T55" fmla="*/ 582 h 1534"/>
              <a:gd name="T56" fmla="*/ 516 w 1503"/>
              <a:gd name="T57" fmla="*/ 1366 h 1534"/>
              <a:gd name="T58" fmla="*/ 1360 w 1503"/>
              <a:gd name="T59" fmla="*/ 520 h 1534"/>
              <a:gd name="T60" fmla="*/ 1015 w 1503"/>
              <a:gd name="T61" fmla="*/ 175 h 1534"/>
              <a:gd name="T62" fmla="*/ 1171 w 1503"/>
              <a:gd name="T63" fmla="*/ 119 h 1534"/>
              <a:gd name="T64" fmla="*/ 1345 w 1503"/>
              <a:gd name="T65" fmla="*/ 191 h 1534"/>
              <a:gd name="T66" fmla="*/ 1416 w 1503"/>
              <a:gd name="T67" fmla="*/ 364 h 1534"/>
              <a:gd name="T68" fmla="*/ 1360 w 1503"/>
              <a:gd name="T69" fmla="*/ 520 h 1534"/>
              <a:gd name="T70" fmla="*/ 1360 w 1503"/>
              <a:gd name="T71" fmla="*/ 520 h 1534"/>
              <a:gd name="T72" fmla="*/ 1360 w 1503"/>
              <a:gd name="T73" fmla="*/ 52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03" h="1534">
                <a:moveTo>
                  <a:pt x="1406" y="130"/>
                </a:moveTo>
                <a:cubicBezTo>
                  <a:pt x="1276" y="0"/>
                  <a:pt x="1066" y="0"/>
                  <a:pt x="937" y="130"/>
                </a:cubicBezTo>
                <a:cubicBezTo>
                  <a:pt x="77" y="989"/>
                  <a:pt x="77" y="989"/>
                  <a:pt x="77" y="989"/>
                </a:cubicBezTo>
                <a:cubicBezTo>
                  <a:pt x="71" y="996"/>
                  <a:pt x="66" y="1004"/>
                  <a:pt x="65" y="1014"/>
                </a:cubicBezTo>
                <a:cubicBezTo>
                  <a:pt x="1" y="1485"/>
                  <a:pt x="1" y="1485"/>
                  <a:pt x="1" y="1485"/>
                </a:cubicBezTo>
                <a:cubicBezTo>
                  <a:pt x="0" y="1499"/>
                  <a:pt x="4" y="1512"/>
                  <a:pt x="14" y="1522"/>
                </a:cubicBezTo>
                <a:cubicBezTo>
                  <a:pt x="22" y="1530"/>
                  <a:pt x="33" y="1534"/>
                  <a:pt x="44" y="1534"/>
                </a:cubicBezTo>
                <a:cubicBezTo>
                  <a:pt x="46" y="1534"/>
                  <a:pt x="48" y="1534"/>
                  <a:pt x="50" y="1534"/>
                </a:cubicBezTo>
                <a:cubicBezTo>
                  <a:pt x="334" y="1496"/>
                  <a:pt x="334" y="1496"/>
                  <a:pt x="334" y="1496"/>
                </a:cubicBezTo>
                <a:cubicBezTo>
                  <a:pt x="358" y="1492"/>
                  <a:pt x="374" y="1471"/>
                  <a:pt x="371" y="1447"/>
                </a:cubicBezTo>
                <a:cubicBezTo>
                  <a:pt x="368" y="1423"/>
                  <a:pt x="346" y="1407"/>
                  <a:pt x="322" y="1410"/>
                </a:cubicBezTo>
                <a:cubicBezTo>
                  <a:pt x="95" y="1441"/>
                  <a:pt x="95" y="1441"/>
                  <a:pt x="95" y="1441"/>
                </a:cubicBezTo>
                <a:cubicBezTo>
                  <a:pt x="139" y="1112"/>
                  <a:pt x="139" y="1112"/>
                  <a:pt x="139" y="1112"/>
                </a:cubicBezTo>
                <a:cubicBezTo>
                  <a:pt x="485" y="1458"/>
                  <a:pt x="485" y="1458"/>
                  <a:pt x="485" y="1458"/>
                </a:cubicBezTo>
                <a:cubicBezTo>
                  <a:pt x="493" y="1466"/>
                  <a:pt x="504" y="1471"/>
                  <a:pt x="516" y="1471"/>
                </a:cubicBezTo>
                <a:cubicBezTo>
                  <a:pt x="527" y="1471"/>
                  <a:pt x="538" y="1466"/>
                  <a:pt x="546" y="1458"/>
                </a:cubicBezTo>
                <a:cubicBezTo>
                  <a:pt x="1406" y="599"/>
                  <a:pt x="1406" y="599"/>
                  <a:pt x="1406" y="599"/>
                </a:cubicBezTo>
                <a:cubicBezTo>
                  <a:pt x="1468" y="536"/>
                  <a:pt x="1503" y="453"/>
                  <a:pt x="1503" y="364"/>
                </a:cubicBezTo>
                <a:cubicBezTo>
                  <a:pt x="1503" y="275"/>
                  <a:pt x="1468" y="192"/>
                  <a:pt x="1406" y="130"/>
                </a:cubicBezTo>
                <a:close/>
                <a:moveTo>
                  <a:pt x="953" y="235"/>
                </a:moveTo>
                <a:cubicBezTo>
                  <a:pt x="1098" y="380"/>
                  <a:pt x="1098" y="380"/>
                  <a:pt x="1098" y="380"/>
                </a:cubicBezTo>
                <a:cubicBezTo>
                  <a:pt x="313" y="1164"/>
                  <a:pt x="313" y="1164"/>
                  <a:pt x="313" y="1164"/>
                </a:cubicBezTo>
                <a:cubicBezTo>
                  <a:pt x="169" y="1020"/>
                  <a:pt x="169" y="1020"/>
                  <a:pt x="169" y="1020"/>
                </a:cubicBezTo>
                <a:lnTo>
                  <a:pt x="953" y="235"/>
                </a:lnTo>
                <a:close/>
                <a:moveTo>
                  <a:pt x="516" y="1366"/>
                </a:moveTo>
                <a:cubicBezTo>
                  <a:pt x="375" y="1225"/>
                  <a:pt x="375" y="1225"/>
                  <a:pt x="375" y="1225"/>
                </a:cubicBezTo>
                <a:cubicBezTo>
                  <a:pt x="1159" y="441"/>
                  <a:pt x="1159" y="441"/>
                  <a:pt x="1159" y="441"/>
                </a:cubicBezTo>
                <a:cubicBezTo>
                  <a:pt x="1300" y="582"/>
                  <a:pt x="1300" y="582"/>
                  <a:pt x="1300" y="582"/>
                </a:cubicBezTo>
                <a:lnTo>
                  <a:pt x="516" y="1366"/>
                </a:lnTo>
                <a:close/>
                <a:moveTo>
                  <a:pt x="1360" y="520"/>
                </a:moveTo>
                <a:cubicBezTo>
                  <a:pt x="1015" y="175"/>
                  <a:pt x="1015" y="175"/>
                  <a:pt x="1015" y="175"/>
                </a:cubicBezTo>
                <a:cubicBezTo>
                  <a:pt x="1059" y="139"/>
                  <a:pt x="1114" y="119"/>
                  <a:pt x="1171" y="119"/>
                </a:cubicBezTo>
                <a:cubicBezTo>
                  <a:pt x="1237" y="119"/>
                  <a:pt x="1298" y="145"/>
                  <a:pt x="1345" y="191"/>
                </a:cubicBezTo>
                <a:cubicBezTo>
                  <a:pt x="1391" y="237"/>
                  <a:pt x="1416" y="299"/>
                  <a:pt x="1416" y="364"/>
                </a:cubicBezTo>
                <a:cubicBezTo>
                  <a:pt x="1416" y="422"/>
                  <a:pt x="1397" y="476"/>
                  <a:pt x="1360" y="520"/>
                </a:cubicBezTo>
                <a:close/>
                <a:moveTo>
                  <a:pt x="1360" y="520"/>
                </a:moveTo>
                <a:cubicBezTo>
                  <a:pt x="1360" y="520"/>
                  <a:pt x="1360" y="520"/>
                  <a:pt x="1360" y="520"/>
                </a:cubicBezTo>
              </a:path>
            </a:pathLst>
          </a:custGeo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86967" y="267346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主动型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50557" y="261314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+mn-ea"/>
              </a:rPr>
              <a:t>被动型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990" y="3188970"/>
            <a:ext cx="543623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理智型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特点：有原则，细心，责任心强，会在决定前多比较，再选择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应对策略：坦诚，直率的交流，将实际能力，特色产品的优势等直接展示给对方，说到做到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6885" y="4234180"/>
            <a:ext cx="540067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主人翁型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特点：老板或正直的员工，追求价格，品质，服务制最佳合体，最为关注价格和性价比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应对策略：从价格为突破口，质量可以根据客户认知度定夺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726940" y="843280"/>
            <a:ext cx="2738755" cy="584200"/>
            <a:chOff x="5172472" y="2144033"/>
            <a:chExt cx="1808480" cy="381892"/>
          </a:xfrm>
        </p:grpSpPr>
        <p:sp>
          <p:nvSpPr>
            <p:cNvPr id="22" name="矩形: 圆角 21"/>
            <p:cNvSpPr/>
            <p:nvPr/>
          </p:nvSpPr>
          <p:spPr>
            <a:xfrm>
              <a:off x="5337723" y="2144033"/>
              <a:ext cx="1477972" cy="381892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  <a:effectLst>
              <a:outerShdw blurRad="50800" dist="25400" dir="5400000" algn="t" rotWithShape="0">
                <a:srgbClr val="08AEEA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72472" y="2204721"/>
              <a:ext cx="1808480" cy="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+mj-lt"/>
                  <a:ea typeface="+mj-ea"/>
                </a:rPr>
                <a:t>客户性格类型</a:t>
              </a:r>
              <a:endParaRPr lang="en-US" altLang="zh-CN" sz="2000" dirty="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+mj-lt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37643" y="223704"/>
            <a:ext cx="2696787" cy="901673"/>
            <a:chOff x="6171606" y="2363147"/>
            <a:chExt cx="2696787" cy="901673"/>
          </a:xfrm>
        </p:grpSpPr>
        <p:sp>
          <p:nvSpPr>
            <p:cNvPr id="25" name="文本框 24"/>
            <p:cNvSpPr txBox="1"/>
            <p:nvPr/>
          </p:nvSpPr>
          <p:spPr>
            <a:xfrm>
              <a:off x="6345763" y="2552373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47436" y="25523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项目概况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6885" y="5290185"/>
            <a:ext cx="540067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贪婪型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特点：设法问你多个问题，不让你多说，只想了解他想知道的，问题一个接一个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应对策略：给足对方安全感，每回答一个问题，再问一个问题，拿回主动权，多站在客户角度为他着想，沟通中多确认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1580" y="3258185"/>
            <a:ext cx="543623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任务型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特点：不是老板，接受上级任务，没有太多要求和奢望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应对策略：服务周到，主动为他分析优势，承诺时一定要斩钉截铁，多说质量，服务，时间上的承诺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40475" y="4303395"/>
            <a:ext cx="540067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初入行型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特点：对专业问题认知度低，需求不明确，信心也不太足</a:t>
            </a:r>
            <a:r>
              <a:rPr lang="zh-CN" altLang="en-US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。</a:t>
            </a:r>
            <a:endParaRPr lang="zh-CN" altLang="en-US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应对策略：体验专业领域专家身份，强化优势，引导确定需求，给予信心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40475" y="5359400"/>
            <a:ext cx="540067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 b="1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犹豫不决型</a:t>
            </a:r>
            <a:endParaRPr lang="en-US" altLang="zh-CN" sz="2000" b="1" dirty="0" err="1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特点：问问题不够明确，回答你的问题时摸凌两可，好像，大概，可能出现比较多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应对策略：了解需求后，给信心，为他分析利弊，帮助他分析利弊作出决定</a:t>
            </a:r>
            <a:endParaRPr lang="en-US" altLang="zh-CN" sz="1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76682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高效沟通三大要素之了解客户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2" grpId="0" bldLvl="0" animBg="1"/>
      <p:bldP spid="14" grpId="0"/>
      <p:bldP spid="15" grpId="0"/>
      <p:bldP spid="17" grpId="0"/>
      <p:bldP spid="19" grpId="0"/>
      <p:bldP spid="4" grpId="0"/>
      <p:bldP spid="21" grpId="0"/>
      <p:bldP spid="29" grpId="0"/>
      <p:bldP spid="30" grpId="0"/>
      <p:bldP spid="31" grpId="0"/>
      <p:bldP spid="3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35" y="3349127"/>
            <a:ext cx="12192000" cy="3508873"/>
          </a:xfrm>
          <a:prstGeom prst="rect">
            <a:avLst/>
          </a:prstGeom>
          <a:gradFill>
            <a:gsLst>
              <a:gs pos="0">
                <a:srgbClr val="08AEEA">
                  <a:alpha val="0"/>
                </a:srgbClr>
              </a:gs>
              <a:gs pos="100000">
                <a:srgbClr val="2AF598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841375" y="2033270"/>
            <a:ext cx="3073400" cy="381635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4559300" y="2037080"/>
            <a:ext cx="3073400" cy="381635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8277225" y="2037080"/>
            <a:ext cx="3073400" cy="381635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67437" y="284364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关注产品页面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85362" y="284364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关注案例页面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06485" y="2761095"/>
            <a:ext cx="2214880" cy="87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关注公信力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ctr">
              <a:lnSpc>
                <a:spcPct val="8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相关页面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0251" y="3633635"/>
            <a:ext cx="2975648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功能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特点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款式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材质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33240" y="3633635"/>
            <a:ext cx="297564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经验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售后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口碑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26101" y="3633635"/>
            <a:ext cx="297564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资质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认证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媒体报道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726940" y="843280"/>
            <a:ext cx="2738755" cy="584200"/>
            <a:chOff x="5172472" y="2144033"/>
            <a:chExt cx="1808480" cy="381892"/>
          </a:xfrm>
        </p:grpSpPr>
        <p:sp>
          <p:nvSpPr>
            <p:cNvPr id="22" name="矩形: 圆角 21"/>
            <p:cNvSpPr/>
            <p:nvPr/>
          </p:nvSpPr>
          <p:spPr>
            <a:xfrm>
              <a:off x="5337723" y="2144033"/>
              <a:ext cx="1477972" cy="381892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  <a:effectLst>
              <a:outerShdw blurRad="50800" dist="25400" dir="5400000" algn="t" rotWithShape="0">
                <a:srgbClr val="08AEEA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72472" y="2204721"/>
              <a:ext cx="1808480" cy="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+mj-lt"/>
                  <a:ea typeface="+mj-ea"/>
                </a:rPr>
                <a:t>客户的访问轨迹</a:t>
              </a:r>
              <a:endParaRPr lang="en-US" altLang="zh-CN" sz="2000" dirty="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+mj-lt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37643" y="223704"/>
            <a:ext cx="2696787" cy="901673"/>
            <a:chOff x="6171606" y="2363147"/>
            <a:chExt cx="2696787" cy="901673"/>
          </a:xfrm>
        </p:grpSpPr>
        <p:sp>
          <p:nvSpPr>
            <p:cNvPr id="25" name="文本框 24"/>
            <p:cNvSpPr txBox="1"/>
            <p:nvPr/>
          </p:nvSpPr>
          <p:spPr>
            <a:xfrm>
              <a:off x="6345763" y="2552373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47436" y="25523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项目概况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sz="2660" dirty="0" smtClean="0">
                <a:solidFill>
                  <a:schemeClr val="accent2"/>
                </a:solidFill>
                <a:sym typeface="+mn-ea"/>
              </a:rPr>
              <a:t>高效沟通三大要素之建立联系</a:t>
            </a:r>
            <a:endParaRPr sz="2660" dirty="0" smtClean="0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37105" y="6028055"/>
            <a:ext cx="7767320" cy="829945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根据客户的访问踪迹判断客户的需求，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并策划相应话术与客户建立联系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32" name="图片 31" descr="产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185" y="2064385"/>
            <a:ext cx="779145" cy="779145"/>
          </a:xfrm>
          <a:prstGeom prst="rect">
            <a:avLst/>
          </a:prstGeom>
        </p:spPr>
      </p:pic>
      <p:pic>
        <p:nvPicPr>
          <p:cNvPr id="33" name="图片 32" descr="案例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60" y="2146935"/>
            <a:ext cx="614045" cy="6140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495" y="2197100"/>
            <a:ext cx="530860" cy="513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14" grpId="0"/>
      <p:bldP spid="15" grpId="0"/>
      <p:bldP spid="16" grpId="0"/>
      <p:bldP spid="17" grpId="0"/>
      <p:bldP spid="18" grpId="0"/>
      <p:bldP spid="19" grpId="0"/>
      <p:bldP spid="5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35" y="3349127"/>
            <a:ext cx="12192000" cy="3508873"/>
          </a:xfrm>
          <a:prstGeom prst="rect">
            <a:avLst/>
          </a:prstGeom>
          <a:gradFill>
            <a:gsLst>
              <a:gs pos="0">
                <a:srgbClr val="08AEEA">
                  <a:alpha val="0"/>
                </a:srgbClr>
              </a:gs>
              <a:gs pos="100000">
                <a:srgbClr val="2AF598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841375" y="2033270"/>
            <a:ext cx="3073400" cy="404241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4559300" y="2037080"/>
            <a:ext cx="3073400" cy="404241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8277225" y="2037080"/>
            <a:ext cx="3073400" cy="4042410"/>
          </a:xfrm>
          <a:prstGeom prst="roundRect">
            <a:avLst>
              <a:gd name="adj" fmla="val 337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BDB8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97637" y="2717915"/>
            <a:ext cx="196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提供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重要的信息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15562" y="2717915"/>
            <a:ext cx="1960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提供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有用的信息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77885" y="2717915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提供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前所未有的信息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0251" y="3633635"/>
            <a:ext cx="2975648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保证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保障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服务类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33240" y="3633635"/>
            <a:ext cx="29756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解决什么问题？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26101" y="3633635"/>
            <a:ext cx="297564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免费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好处等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2717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竞品对手没有的要做有做的要做的更好</a:t>
            </a:r>
            <a:endParaRPr lang="en-US" altLang="zh-CN" sz="2400" dirty="0" err="1">
              <a:solidFill>
                <a:srgbClr val="72717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726940" y="843280"/>
            <a:ext cx="2738755" cy="584200"/>
            <a:chOff x="5172472" y="2144033"/>
            <a:chExt cx="1808480" cy="381892"/>
          </a:xfrm>
        </p:grpSpPr>
        <p:sp>
          <p:nvSpPr>
            <p:cNvPr id="22" name="矩形: 圆角 21"/>
            <p:cNvSpPr/>
            <p:nvPr/>
          </p:nvSpPr>
          <p:spPr>
            <a:xfrm>
              <a:off x="5337723" y="2144033"/>
              <a:ext cx="1477972" cy="381892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  <a:effectLst>
              <a:outerShdw blurRad="50800" dist="25400" dir="5400000" algn="t" rotWithShape="0">
                <a:srgbClr val="08AEEA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72472" y="2204721"/>
              <a:ext cx="1808480" cy="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+mj-lt"/>
                  <a:ea typeface="+mj-ea"/>
                </a:rPr>
                <a:t>为客户提供信息</a:t>
              </a:r>
              <a:endParaRPr lang="en-US" altLang="zh-CN" sz="2000" dirty="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+mj-lt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37643" y="223704"/>
            <a:ext cx="2696787" cy="901673"/>
            <a:chOff x="6171606" y="2363147"/>
            <a:chExt cx="2696787" cy="901673"/>
          </a:xfrm>
        </p:grpSpPr>
        <p:sp>
          <p:nvSpPr>
            <p:cNvPr id="25" name="文本框 24"/>
            <p:cNvSpPr txBox="1"/>
            <p:nvPr/>
          </p:nvSpPr>
          <p:spPr>
            <a:xfrm>
              <a:off x="6345763" y="2552373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47436" y="25523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项目概况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sz="2660" dirty="0" smtClean="0">
                <a:solidFill>
                  <a:schemeClr val="accent2"/>
                </a:solidFill>
                <a:sym typeface="+mn-ea"/>
              </a:rPr>
              <a:t>高效沟通三大要素之建立联系</a:t>
            </a:r>
            <a:endParaRPr sz="2660" dirty="0" smtClean="0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</a:t>
            </a:r>
            <a:r>
              <a:rPr kumimoji="0" lang="en-US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2</a:t>
            </a:r>
            <a:endParaRPr kumimoji="0" lang="en-US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29" name="图片 28" descr="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225" y="2070100"/>
            <a:ext cx="647700" cy="647700"/>
          </a:xfrm>
          <a:prstGeom prst="rect">
            <a:avLst/>
          </a:prstGeom>
        </p:spPr>
      </p:pic>
      <p:pic>
        <p:nvPicPr>
          <p:cNvPr id="30" name="图片 29" descr="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915" y="2070100"/>
            <a:ext cx="647700" cy="647700"/>
          </a:xfrm>
          <a:prstGeom prst="rect">
            <a:avLst/>
          </a:prstGeom>
        </p:spPr>
      </p:pic>
      <p:pic>
        <p:nvPicPr>
          <p:cNvPr id="31" name="图片 30" descr="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0075" y="2070100"/>
            <a:ext cx="64770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14" grpId="0"/>
      <p:bldP spid="15" grpId="0"/>
      <p:bldP spid="16" grpId="0"/>
      <p:bldP spid="17" grpId="0"/>
      <p:bldP spid="18" grpId="0"/>
      <p:bldP spid="19" grpId="0"/>
      <p:bldP spid="5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726940" y="843280"/>
            <a:ext cx="2738755" cy="584200"/>
            <a:chOff x="5172472" y="2144033"/>
            <a:chExt cx="1808480" cy="381892"/>
          </a:xfrm>
        </p:grpSpPr>
        <p:sp>
          <p:nvSpPr>
            <p:cNvPr id="22" name="矩形: 圆角 21"/>
            <p:cNvSpPr/>
            <p:nvPr/>
          </p:nvSpPr>
          <p:spPr>
            <a:xfrm>
              <a:off x="5337723" y="2144033"/>
              <a:ext cx="1477972" cy="381892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  <a:effectLst>
              <a:outerShdw blurRad="50800" dist="25400" dir="5400000" algn="t" rotWithShape="0">
                <a:srgbClr val="08AEEA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72472" y="2204721"/>
              <a:ext cx="1808480" cy="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+mj-lt"/>
                  <a:ea typeface="+mj-ea"/>
                </a:rPr>
                <a:t>了解客户心</a:t>
              </a:r>
              <a:r>
                <a:rPr lang="zh-CN" altLang="en-US" sz="2000" dirty="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+mj-lt"/>
                  <a:ea typeface="+mj-ea"/>
                </a:rPr>
                <a:t>理</a:t>
              </a:r>
              <a:endParaRPr lang="zh-CN" altLang="en-US" sz="2000" dirty="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+mj-lt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37643" y="223704"/>
            <a:ext cx="2696787" cy="901673"/>
            <a:chOff x="6171606" y="2363147"/>
            <a:chExt cx="2696787" cy="901673"/>
          </a:xfrm>
        </p:grpSpPr>
        <p:sp>
          <p:nvSpPr>
            <p:cNvPr id="25" name="文本框 24"/>
            <p:cNvSpPr txBox="1"/>
            <p:nvPr/>
          </p:nvSpPr>
          <p:spPr>
            <a:xfrm>
              <a:off x="6345763" y="2552373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47436" y="25523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项目概况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71606" y="2363147"/>
              <a:ext cx="901673" cy="90167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8AEEA"/>
                  </a:gs>
                  <a:gs pos="100000">
                    <a:srgbClr val="2AF598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sz="2660" dirty="0" smtClean="0">
                <a:solidFill>
                  <a:schemeClr val="accent2"/>
                </a:solidFill>
                <a:sym typeface="+mn-ea"/>
              </a:rPr>
              <a:t>高效沟通三大要素之产生共鸣</a:t>
            </a:r>
            <a:endParaRPr sz="2660" dirty="0" smtClean="0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e797fe1e-e4a5-41bc-9c4b-d461cb89c987"/>
          <p:cNvGrpSpPr>
            <a:grpSpLocks noChangeAspect="1"/>
          </p:cNvGrpSpPr>
          <p:nvPr/>
        </p:nvGrpSpPr>
        <p:grpSpPr>
          <a:xfrm>
            <a:off x="1307469" y="1736812"/>
            <a:ext cx="9613068" cy="3856221"/>
            <a:chOff x="1307468" y="1736812"/>
            <a:chExt cx="9613068" cy="3856221"/>
          </a:xfrm>
        </p:grpSpPr>
        <p:grpSp>
          <p:nvGrpSpPr>
            <p:cNvPr id="75" name="组合 74"/>
            <p:cNvGrpSpPr/>
            <p:nvPr/>
          </p:nvGrpSpPr>
          <p:grpSpPr>
            <a:xfrm>
              <a:off x="4406313" y="2060848"/>
              <a:ext cx="3379372" cy="3011993"/>
              <a:chOff x="4406313" y="2168993"/>
              <a:chExt cx="3379372" cy="3011993"/>
            </a:xfrm>
          </p:grpSpPr>
          <p:sp>
            <p:nvSpPr>
              <p:cNvPr id="76" name="圆: 空心 33"/>
              <p:cNvSpPr/>
              <p:nvPr/>
            </p:nvSpPr>
            <p:spPr>
              <a:xfrm>
                <a:off x="4715885" y="2248798"/>
                <a:ext cx="2786164" cy="2785458"/>
              </a:xfrm>
              <a:prstGeom prst="donut">
                <a:avLst>
                  <a:gd name="adj" fmla="val 916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6461936" y="2169939"/>
                <a:ext cx="637785" cy="63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800000">
                <a:off x="5092278" y="4542256"/>
                <a:ext cx="637785" cy="6377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6462568" y="4543201"/>
                <a:ext cx="637785" cy="63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 rot="1800000">
                <a:off x="7147900" y="3356172"/>
                <a:ext cx="637785" cy="63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406313" y="3356022"/>
                <a:ext cx="637785" cy="6377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 rot="1800000">
                <a:off x="5091645" y="2168993"/>
                <a:ext cx="637785" cy="6377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3" name="任意多边形: 形状 40"/>
              <p:cNvSpPr/>
              <p:nvPr/>
            </p:nvSpPr>
            <p:spPr>
              <a:xfrm>
                <a:off x="6575602" y="2339479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4" name="任意多边形: 形状 41"/>
              <p:cNvSpPr/>
              <p:nvPr/>
            </p:nvSpPr>
            <p:spPr>
              <a:xfrm>
                <a:off x="5205944" y="4711797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5" name="任意多边形: 形状 42"/>
              <p:cNvSpPr/>
              <p:nvPr/>
            </p:nvSpPr>
            <p:spPr>
              <a:xfrm>
                <a:off x="6576234" y="4712742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6" name="任意多边形: 形状 43"/>
              <p:cNvSpPr/>
              <p:nvPr/>
            </p:nvSpPr>
            <p:spPr>
              <a:xfrm>
                <a:off x="7261566" y="3525712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7" name="任意多边形: 形状 44"/>
              <p:cNvSpPr/>
              <p:nvPr/>
            </p:nvSpPr>
            <p:spPr>
              <a:xfrm>
                <a:off x="4519979" y="3525563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8" name="任意多边形: 形状 45"/>
              <p:cNvSpPr/>
              <p:nvPr/>
            </p:nvSpPr>
            <p:spPr>
              <a:xfrm>
                <a:off x="5205311" y="2338533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865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8170814" y="1736812"/>
              <a:ext cx="2749722" cy="3489826"/>
              <a:chOff x="8170814" y="1912116"/>
              <a:chExt cx="2749722" cy="3489826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8170814" y="1912116"/>
                <a:ext cx="2611120" cy="3489826"/>
                <a:chOff x="1193500" y="1491637"/>
                <a:chExt cx="3761113" cy="3489826"/>
              </a:xfrm>
            </p:grpSpPr>
            <p:grpSp>
              <p:nvGrpSpPr>
                <p:cNvPr id="91" name="组合 90"/>
                <p:cNvGrpSpPr/>
                <p:nvPr/>
              </p:nvGrpSpPr>
              <p:grpSpPr>
                <a:xfrm>
                  <a:off x="1193500" y="1491637"/>
                  <a:ext cx="3761113" cy="821055"/>
                  <a:chOff x="1317257" y="1824875"/>
                  <a:chExt cx="3761113" cy="821055"/>
                </a:xfrm>
              </p:grpSpPr>
              <p:sp>
                <p:nvSpPr>
                  <p:cNvPr id="92" name="文本框 33"/>
                  <p:cNvSpPr txBox="1"/>
                  <p:nvPr/>
                </p:nvSpPr>
                <p:spPr>
                  <a:xfrm>
                    <a:off x="2265767" y="2268740"/>
                    <a:ext cx="2812603" cy="37719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66000"/>
                    </a:schemeClr>
                  </a:solidFill>
                </p:spPr>
                <p:txBody>
                  <a:bodyPr wrap="square" lIns="0" tIns="0" rIns="0" bIns="0">
                    <a:normAutofit/>
                  </a:bodyPr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套近乎</a:t>
                    </a:r>
                    <a:endParaRPr lang="zh-CN" altLang="en-US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1317257" y="1824875"/>
                    <a:ext cx="3761113" cy="4279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p>
                    <a:pPr algn="r"/>
                    <a:r>
                      <a:rPr lang="zh-CN" altLang="en-US" sz="2800" b="1" dirty="0">
                        <a:solidFill>
                          <a:schemeClr val="accent6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喜熟怕生的心理</a:t>
                    </a:r>
                    <a:endParaRPr lang="zh-CN" altLang="en-US" sz="2800" b="1" dirty="0">
                      <a:solidFill>
                        <a:schemeClr val="accent6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94" name="组合 93"/>
                <p:cNvGrpSpPr/>
                <p:nvPr/>
              </p:nvGrpSpPr>
              <p:grpSpPr>
                <a:xfrm>
                  <a:off x="1193500" y="2815545"/>
                  <a:ext cx="3761113" cy="896620"/>
                  <a:chOff x="1317257" y="1824875"/>
                  <a:chExt cx="3761113" cy="896620"/>
                </a:xfrm>
              </p:grpSpPr>
              <p:sp>
                <p:nvSpPr>
                  <p:cNvPr id="95" name="文本框 31"/>
                  <p:cNvSpPr txBox="1"/>
                  <p:nvPr/>
                </p:nvSpPr>
                <p:spPr>
                  <a:xfrm>
                    <a:off x="2265767" y="2344305"/>
                    <a:ext cx="2812603" cy="37719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66000"/>
                    </a:schemeClr>
                  </a:solidFill>
                </p:spPr>
                <p:txBody>
                  <a:bodyPr wrap="square" lIns="0" tIns="0" rIns="0" bIns="0">
                    <a:normAutofit/>
                  </a:bodyPr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快速，高效，简单</a:t>
                    </a:r>
                    <a:endParaRPr lang="zh-CN" altLang="en-US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1317257" y="1824875"/>
                    <a:ext cx="3761113" cy="4279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p>
                    <a:pPr algn="r"/>
                    <a:r>
                      <a:rPr lang="zh-CN" altLang="en-US" sz="2800" b="1" dirty="0">
                        <a:solidFill>
                          <a:schemeClr val="accent6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怕麻烦的心理</a:t>
                    </a:r>
                    <a:endParaRPr lang="zh-CN" altLang="en-US" sz="2800" b="1" dirty="0">
                      <a:solidFill>
                        <a:schemeClr val="accent6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97" name="组合 96"/>
                <p:cNvGrpSpPr/>
                <p:nvPr/>
              </p:nvGrpSpPr>
              <p:grpSpPr>
                <a:xfrm>
                  <a:off x="1193500" y="4139453"/>
                  <a:ext cx="3761113" cy="842010"/>
                  <a:chOff x="1317257" y="1824875"/>
                  <a:chExt cx="3761113" cy="842010"/>
                </a:xfrm>
              </p:grpSpPr>
              <p:sp>
                <p:nvSpPr>
                  <p:cNvPr id="98" name="文本框 29"/>
                  <p:cNvSpPr txBox="1"/>
                  <p:nvPr/>
                </p:nvSpPr>
                <p:spPr>
                  <a:xfrm>
                    <a:off x="2265767" y="2289695"/>
                    <a:ext cx="2812603" cy="37719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66000"/>
                    </a:schemeClr>
                  </a:solidFill>
                </p:spPr>
                <p:txBody>
                  <a:bodyPr wrap="square" lIns="0" tIns="0" rIns="0" bIns="0">
                    <a:normAutofit/>
                  </a:bodyPr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赞美</a:t>
                    </a:r>
                    <a:endParaRPr lang="zh-CN" altLang="en-US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99" name="矩形 98"/>
                  <p:cNvSpPr/>
                  <p:nvPr/>
                </p:nvSpPr>
                <p:spPr>
                  <a:xfrm>
                    <a:off x="1317257" y="1824875"/>
                    <a:ext cx="3761113" cy="4279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p>
                    <a:pPr algn="r"/>
                    <a:r>
                      <a:rPr lang="zh-CN" altLang="en-US" sz="2800" b="1" dirty="0">
                        <a:solidFill>
                          <a:schemeClr val="accent6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爱听好话的心理</a:t>
                    </a:r>
                    <a:endParaRPr lang="zh-CN" altLang="en-US" sz="2800" b="1" dirty="0">
                      <a:solidFill>
                        <a:schemeClr val="accent6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</p:grpSp>
          <p:cxnSp>
            <p:nvCxnSpPr>
              <p:cNvPr id="100" name="直接连接符 99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/>
            <p:cNvGrpSpPr/>
            <p:nvPr/>
          </p:nvGrpSpPr>
          <p:grpSpPr>
            <a:xfrm>
              <a:off x="1307468" y="1736812"/>
              <a:ext cx="2713662" cy="3856221"/>
              <a:chOff x="1307468" y="1697288"/>
              <a:chExt cx="2713662" cy="385622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1410010" y="1697288"/>
                <a:ext cx="2611120" cy="3856221"/>
                <a:chOff x="1193500" y="1491637"/>
                <a:chExt cx="3761113" cy="3856221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1193500" y="1491637"/>
                  <a:ext cx="3761113" cy="933450"/>
                  <a:chOff x="1317257" y="1824875"/>
                  <a:chExt cx="3761113" cy="933450"/>
                </a:xfrm>
              </p:grpSpPr>
              <p:sp>
                <p:nvSpPr>
                  <p:cNvPr id="105" name="文本框 47"/>
                  <p:cNvSpPr txBox="1"/>
                  <p:nvPr/>
                </p:nvSpPr>
                <p:spPr>
                  <a:xfrm>
                    <a:off x="1317257" y="2383040"/>
                    <a:ext cx="3761113" cy="37528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66000"/>
                    </a:schemeClr>
                  </a:solidFill>
                </p:spPr>
                <p:txBody>
                  <a:bodyPr wrap="square" lIns="0" tIns="0" rIns="0" bIns="0">
                    <a:normAutofit/>
                  </a:bodyPr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对策：</a:t>
                    </a:r>
                    <a:r>
                      <a:rPr lang="zh-CN" altLang="en-US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安全，保障</a:t>
                    </a:r>
                    <a:endParaRPr lang="zh-CN" altLang="en-US" dirty="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1317257" y="1824875"/>
                    <a:ext cx="3761113" cy="4038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p>
                    <a:r>
                      <a:rPr lang="zh-CN" altLang="en-US" sz="2800" b="1" dirty="0">
                        <a:solidFill>
                          <a:schemeClr val="accent6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怕上当的心理</a:t>
                    </a:r>
                    <a:endParaRPr lang="zh-CN" altLang="en-US" sz="2800" b="1" dirty="0">
                      <a:solidFill>
                        <a:schemeClr val="accent6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107" name="组合 106"/>
                <p:cNvGrpSpPr/>
                <p:nvPr/>
              </p:nvGrpSpPr>
              <p:grpSpPr>
                <a:xfrm>
                  <a:off x="1193500" y="2815545"/>
                  <a:ext cx="3761113" cy="923290"/>
                  <a:chOff x="1317257" y="1824875"/>
                  <a:chExt cx="3761113" cy="923290"/>
                </a:xfrm>
              </p:grpSpPr>
              <p:sp>
                <p:nvSpPr>
                  <p:cNvPr id="108" name="文本框 45"/>
                  <p:cNvSpPr txBox="1"/>
                  <p:nvPr/>
                </p:nvSpPr>
                <p:spPr>
                  <a:xfrm>
                    <a:off x="1317257" y="2372880"/>
                    <a:ext cx="3761113" cy="37528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66000"/>
                    </a:schemeClr>
                  </a:solidFill>
                </p:spPr>
                <p:txBody>
                  <a:bodyPr wrap="square" lIns="0" tIns="0" rIns="0" bIns="0">
                    <a:normAutofit/>
                  </a:bodyPr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对策：信息得到保护</a:t>
                    </a:r>
                    <a:endParaRPr lang="zh-CN" altLang="en-US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1317257" y="1824875"/>
                    <a:ext cx="3761113" cy="4279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p>
                    <a:r>
                      <a:rPr lang="zh-CN" altLang="en-US" sz="2800" b="1" dirty="0">
                        <a:solidFill>
                          <a:schemeClr val="accent6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怕被骚扰的心理</a:t>
                    </a:r>
                    <a:endParaRPr lang="zh-CN" altLang="en-US" sz="2800" b="1" dirty="0">
                      <a:solidFill>
                        <a:schemeClr val="accent6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1193500" y="4139453"/>
                  <a:ext cx="3761113" cy="1208405"/>
                  <a:chOff x="1317257" y="1824875"/>
                  <a:chExt cx="3761113" cy="1208405"/>
                </a:xfrm>
              </p:grpSpPr>
              <p:sp>
                <p:nvSpPr>
                  <p:cNvPr id="111" name="文本框 43"/>
                  <p:cNvSpPr txBox="1"/>
                  <p:nvPr/>
                </p:nvSpPr>
                <p:spPr>
                  <a:xfrm>
                    <a:off x="1317257" y="2366530"/>
                    <a:ext cx="3761113" cy="66675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  <a:alpha val="66000"/>
                    </a:schemeClr>
                  </a:solidFill>
                </p:spPr>
                <p:txBody>
                  <a:bodyPr wrap="square" lIns="0" tIns="0" rIns="0" bIns="0">
                    <a:noAutofit/>
                  </a:bodyPr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对策：优惠，赠送，</a:t>
                    </a:r>
                    <a:endParaRPr lang="zh-CN" altLang="en-US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          礼物，免费</a:t>
                    </a:r>
                    <a:endParaRPr lang="zh-CN" altLang="en-US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1317257" y="1824875"/>
                    <a:ext cx="3761113" cy="4279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p>
                    <a:r>
                      <a:rPr lang="zh-CN" altLang="en-US" sz="2800" b="1">
                        <a:solidFill>
                          <a:schemeClr val="accent6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占便宜的心理</a:t>
                    </a:r>
                    <a:endParaRPr lang="zh-CN" altLang="en-US" sz="2800" b="1">
                      <a:solidFill>
                        <a:schemeClr val="accent6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</p:grpSp>
          <p:grpSp>
            <p:nvGrpSpPr>
              <p:cNvPr id="113" name="组合 112"/>
              <p:cNvGrpSpPr/>
              <p:nvPr/>
            </p:nvGrpSpPr>
            <p:grpSpPr>
              <a:xfrm>
                <a:off x="1307468" y="2710116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114" name="直接连接符 113"/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53"/>
            <p:cNvSpPr txBox="1"/>
            <p:nvPr/>
          </p:nvSpPr>
          <p:spPr>
            <a:xfrm>
              <a:off x="5405032" y="4266695"/>
              <a:ext cx="1431983" cy="337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客户心理</a:t>
              </a:r>
              <a:endPara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423035" y="5926455"/>
            <a:ext cx="1591310" cy="801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产生共鸣的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要点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385820" y="5926455"/>
            <a:ext cx="7992110" cy="801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6"/>
                </a:solidFill>
              </a:rPr>
              <a:t>对顾客的疑虑和困惑表示理解和认同</a:t>
            </a:r>
            <a:endParaRPr lang="zh-CN" altLang="en-US">
              <a:solidFill>
                <a:schemeClr val="accent6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6"/>
                </a:solidFill>
              </a:rPr>
              <a:t>用相似的客户经历和案例证明</a:t>
            </a:r>
            <a:endParaRPr lang="zh-CN" altLang="en-US">
              <a:solidFill>
                <a:schemeClr val="accent6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6"/>
                </a:solidFill>
              </a:rPr>
              <a:t>用公司的文化和愿景升华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3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4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126" name="图片 125" descr="心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6240" y="2919730"/>
            <a:ext cx="1318895" cy="1318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3" grpId="0"/>
      <p:bldP spid="1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741834" y="2261615"/>
            <a:ext cx="2708332" cy="2334770"/>
          </a:xfrm>
          <a:prstGeom prst="triangle">
            <a:avLst/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en-US" sz="88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第三章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85501" y="1674019"/>
            <a:ext cx="220998" cy="220998"/>
          </a:xfrm>
          <a:prstGeom prst="ellipse">
            <a:avLst/>
          </a:prstGeom>
          <a:gradFill flip="none" rotWithShape="1">
            <a:gsLst>
              <a:gs pos="47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63296" y="2417148"/>
            <a:ext cx="2023704" cy="20237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5360" y="2799162"/>
            <a:ext cx="1679576" cy="1253719"/>
            <a:chOff x="5426709" y="634360"/>
            <a:chExt cx="1679576" cy="1253719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669245" y="1860423"/>
              <a:ext cx="47792" cy="27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26709" y="634360"/>
              <a:ext cx="1679576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GAVEE</a:t>
              </a:r>
              <a:endParaRPr lang="en-US" altLang="zh-CN" sz="2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78051" y="2666403"/>
            <a:ext cx="7262865" cy="101473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打造企业FAQ话术库</a:t>
            </a:r>
            <a:endParaRPr lang="en-US" altLang="zh-CN" sz="6000" dirty="0" smtClean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77241" y="4520631"/>
            <a:ext cx="703638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GAVEE 2019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49686" y="3583967"/>
            <a:ext cx="1050926" cy="398713"/>
            <a:chOff x="2466678" y="2466788"/>
            <a:chExt cx="1050926" cy="398713"/>
          </a:xfrm>
        </p:grpSpPr>
        <p:sp>
          <p:nvSpPr>
            <p:cNvPr id="25" name="矩形 24"/>
            <p:cNvSpPr/>
            <p:nvPr/>
          </p:nvSpPr>
          <p:spPr>
            <a:xfrm>
              <a:off x="2466678" y="2466788"/>
              <a:ext cx="1050926" cy="3964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12580" y="2497201"/>
              <a:ext cx="959556" cy="3683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客服</a:t>
              </a:r>
              <a:endParaRPr lang="zh-CN" altLang="en-US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12502" y="4629405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8" name="椭圆 27"/>
          <p:cNvSpPr/>
          <p:nvPr/>
        </p:nvSpPr>
        <p:spPr>
          <a:xfrm>
            <a:off x="3879482" y="4596385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43626" y="2040954"/>
            <a:ext cx="758276" cy="75827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1" name="椭圆 30"/>
          <p:cNvSpPr/>
          <p:nvPr/>
        </p:nvSpPr>
        <p:spPr>
          <a:xfrm>
            <a:off x="8502160" y="1999488"/>
            <a:ext cx="841208" cy="84120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5" name="椭圆 34"/>
          <p:cNvSpPr/>
          <p:nvPr/>
        </p:nvSpPr>
        <p:spPr>
          <a:xfrm>
            <a:off x="5082995" y="2262037"/>
            <a:ext cx="244782" cy="244782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80749" y="4719330"/>
            <a:ext cx="682232" cy="6822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7" name="椭圆 36"/>
          <p:cNvSpPr/>
          <p:nvPr/>
        </p:nvSpPr>
        <p:spPr>
          <a:xfrm>
            <a:off x="7643442" y="4682023"/>
            <a:ext cx="756846" cy="75684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70914" y="3967468"/>
            <a:ext cx="361732" cy="3617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40" name="椭圆 39"/>
          <p:cNvSpPr/>
          <p:nvPr/>
        </p:nvSpPr>
        <p:spPr>
          <a:xfrm>
            <a:off x="10551133" y="3947687"/>
            <a:ext cx="401294" cy="4012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C 0.06588 0.0044 0.10443 0.06898 0.12213 0.13403 C 0.14023 0.19815 0.15 0.30532 0.11003 0.38495 C 0.07018 0.46482 0.03789 0.49583 -0.02682 0.47222 C -0.14219 0.39884 -0.09922 0.44074 -0.27669 0.2419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39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900000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0 L 0.2806 0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6" grpId="0" bldLvl="0" animBg="1"/>
      <p:bldP spid="6" grpId="1" bldLvl="0" animBg="1"/>
      <p:bldP spid="6" grpId="2" bldLvl="0" animBg="1"/>
      <p:bldP spid="24" grpId="0" bldLvl="0" animBg="1"/>
      <p:bldP spid="30" grpId="0"/>
      <p:bldP spid="27" grpId="0" bldLvl="0" animBg="1"/>
      <p:bldP spid="28" grpId="0" bldLvl="0" animBg="1"/>
      <p:bldP spid="29" grpId="0" bldLvl="0" animBg="1"/>
      <p:bldP spid="31" grpId="0" bldLvl="0" animBg="1"/>
      <p:bldP spid="35" grpId="0" bldLvl="0" animBg="1"/>
      <p:bldP spid="36" grpId="0" bldLvl="0" animBg="1"/>
      <p:bldP spid="37" grpId="0" bldLvl="0" animBg="1"/>
      <p:bldP spid="39" grpId="0" bldLvl="0" animBg="1"/>
      <p:bldP spid="40" grpId="0" bldLvl="0" animBg="1"/>
      <p:bldP spid="2" grpId="0" bldLvl="0" animBg="1"/>
      <p:bldP spid="2" grpId="1" bldLvl="0" animBg="1"/>
      <p:bldP spid="2" grpId="2" bldLvl="0" animBg="1"/>
      <p:bldP spid="2" grpId="3" bldLvl="0" animBg="1"/>
      <p:bldP spid="2" grpId="4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75" y="3586480"/>
            <a:ext cx="6253480" cy="1368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ysClr val="window" lastClr="FFFFFF">
                <a:lumMod val="75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75" y="5308925"/>
            <a:ext cx="6253163" cy="1368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ysClr val="window" lastClr="FFFFFF">
                <a:lumMod val="75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875" y="1819275"/>
            <a:ext cx="6253480" cy="1368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sysClr val="window" lastClr="FFFFFF">
                <a:lumMod val="75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0" y="1709874"/>
            <a:ext cx="1713600" cy="1715400"/>
          </a:xfrm>
          <a:prstGeom prst="rect">
            <a:avLst/>
          </a:prstGeom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425139" y="1709874"/>
            <a:ext cx="1713600" cy="170520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3418848"/>
            <a:ext cx="1713600" cy="1713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1712913" y="5134248"/>
            <a:ext cx="1713600" cy="1713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712913" y="3414713"/>
            <a:ext cx="1713600" cy="17177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712913" y="1709874"/>
            <a:ext cx="1712913" cy="1706724"/>
          </a:xfrm>
          <a:prstGeom prst="rect">
            <a:avLst/>
          </a:prstGeo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5826" y="3412372"/>
            <a:ext cx="1713600" cy="1716350"/>
          </a:xfrm>
          <a:prstGeom prst="rect">
            <a:avLst/>
          </a:prstGeo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5133798"/>
            <a:ext cx="1713600" cy="1714500"/>
          </a:xfrm>
          <a:prstGeom prst="rect">
            <a:avLst/>
          </a:prstGeo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3423234" y="5129201"/>
            <a:ext cx="1713600" cy="172752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527838" y="516338"/>
            <a:ext cx="264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Nexa Bold"/>
              </a:rPr>
              <a:t>添加你的标题</a:t>
            </a:r>
            <a:r>
              <a:rPr lang="en-US" altLang="zh-CN" sz="2000" dirty="0">
                <a:solidFill>
                  <a:prstClr val="black"/>
                </a:solidFill>
                <a:latin typeface="Nexa Bold"/>
              </a:rPr>
              <a:t> </a:t>
            </a:r>
            <a:endParaRPr lang="zh-CN" altLang="en-US" sz="2000" dirty="0">
              <a:solidFill>
                <a:prstClr val="black"/>
              </a:solidFill>
              <a:latin typeface="Nexa Bold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297996" y="2276357"/>
            <a:ext cx="548566" cy="614962"/>
            <a:chOff x="1014413" y="4373563"/>
            <a:chExt cx="1350962" cy="1514474"/>
          </a:xfrm>
          <a:solidFill>
            <a:sysClr val="window" lastClr="FFFFFF"/>
          </a:solidFill>
        </p:grpSpPr>
        <p:sp>
          <p:nvSpPr>
            <p:cNvPr id="28" name="Freeform 458"/>
            <p:cNvSpPr/>
            <p:nvPr/>
          </p:nvSpPr>
          <p:spPr bwMode="auto">
            <a:xfrm>
              <a:off x="1577975" y="5807075"/>
              <a:ext cx="222250" cy="80962"/>
            </a:xfrm>
            <a:custGeom>
              <a:avLst/>
              <a:gdLst>
                <a:gd name="T0" fmla="*/ 68 w 176"/>
                <a:gd name="T1" fmla="*/ 65 h 65"/>
                <a:gd name="T2" fmla="*/ 20 w 176"/>
                <a:gd name="T3" fmla="*/ 44 h 65"/>
                <a:gd name="T4" fmla="*/ 2 w 176"/>
                <a:gd name="T5" fmla="*/ 21 h 65"/>
                <a:gd name="T6" fmla="*/ 20 w 176"/>
                <a:gd name="T7" fmla="*/ 4 h 65"/>
                <a:gd name="T8" fmla="*/ 39 w 176"/>
                <a:gd name="T9" fmla="*/ 13 h 65"/>
                <a:gd name="T10" fmla="*/ 141 w 176"/>
                <a:gd name="T11" fmla="*/ 10 h 65"/>
                <a:gd name="T12" fmla="*/ 175 w 176"/>
                <a:gd name="T13" fmla="*/ 8 h 65"/>
                <a:gd name="T14" fmla="*/ 157 w 176"/>
                <a:gd name="T15" fmla="*/ 41 h 65"/>
                <a:gd name="T16" fmla="*/ 95 w 176"/>
                <a:gd name="T17" fmla="*/ 63 h 65"/>
                <a:gd name="T18" fmla="*/ 84 w 176"/>
                <a:gd name="T19" fmla="*/ 65 h 65"/>
                <a:gd name="T20" fmla="*/ 68 w 176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65">
                  <a:moveTo>
                    <a:pt x="68" y="65"/>
                  </a:moveTo>
                  <a:cubicBezTo>
                    <a:pt x="52" y="58"/>
                    <a:pt x="36" y="50"/>
                    <a:pt x="20" y="44"/>
                  </a:cubicBezTo>
                  <a:cubicBezTo>
                    <a:pt x="9" y="39"/>
                    <a:pt x="4" y="31"/>
                    <a:pt x="2" y="21"/>
                  </a:cubicBezTo>
                  <a:cubicBezTo>
                    <a:pt x="0" y="9"/>
                    <a:pt x="9" y="0"/>
                    <a:pt x="20" y="4"/>
                  </a:cubicBezTo>
                  <a:cubicBezTo>
                    <a:pt x="27" y="6"/>
                    <a:pt x="33" y="10"/>
                    <a:pt x="39" y="13"/>
                  </a:cubicBezTo>
                  <a:cubicBezTo>
                    <a:pt x="74" y="33"/>
                    <a:pt x="108" y="31"/>
                    <a:pt x="141" y="10"/>
                  </a:cubicBezTo>
                  <a:cubicBezTo>
                    <a:pt x="155" y="2"/>
                    <a:pt x="159" y="1"/>
                    <a:pt x="175" y="8"/>
                  </a:cubicBezTo>
                  <a:cubicBezTo>
                    <a:pt x="176" y="22"/>
                    <a:pt x="170" y="33"/>
                    <a:pt x="157" y="41"/>
                  </a:cubicBezTo>
                  <a:cubicBezTo>
                    <a:pt x="138" y="53"/>
                    <a:pt x="117" y="60"/>
                    <a:pt x="95" y="63"/>
                  </a:cubicBezTo>
                  <a:cubicBezTo>
                    <a:pt x="91" y="63"/>
                    <a:pt x="87" y="64"/>
                    <a:pt x="84" y="65"/>
                  </a:cubicBezTo>
                  <a:cubicBezTo>
                    <a:pt x="79" y="65"/>
                    <a:pt x="73" y="65"/>
                    <a:pt x="6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29" name="Freeform 459"/>
            <p:cNvSpPr/>
            <p:nvPr/>
          </p:nvSpPr>
          <p:spPr bwMode="auto">
            <a:xfrm>
              <a:off x="1665288" y="4373563"/>
              <a:ext cx="46038" cy="204787"/>
            </a:xfrm>
            <a:custGeom>
              <a:avLst/>
              <a:gdLst>
                <a:gd name="T0" fmla="*/ 19 w 37"/>
                <a:gd name="T1" fmla="*/ 0 h 163"/>
                <a:gd name="T2" fmla="*/ 19 w 37"/>
                <a:gd name="T3" fmla="*/ 1 h 163"/>
                <a:gd name="T4" fmla="*/ 37 w 37"/>
                <a:gd name="T5" fmla="*/ 43 h 163"/>
                <a:gd name="T6" fmla="*/ 36 w 37"/>
                <a:gd name="T7" fmla="*/ 141 h 163"/>
                <a:gd name="T8" fmla="*/ 31 w 37"/>
                <a:gd name="T9" fmla="*/ 152 h 163"/>
                <a:gd name="T10" fmla="*/ 16 w 37"/>
                <a:gd name="T11" fmla="*/ 163 h 163"/>
                <a:gd name="T12" fmla="*/ 0 w 37"/>
                <a:gd name="T13" fmla="*/ 129 h 163"/>
                <a:gd name="T14" fmla="*/ 1 w 37"/>
                <a:gd name="T15" fmla="*/ 29 h 163"/>
                <a:gd name="T16" fmla="*/ 17 w 37"/>
                <a:gd name="T17" fmla="*/ 0 h 163"/>
                <a:gd name="T18" fmla="*/ 19 w 37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3">
                  <a:moveTo>
                    <a:pt x="19" y="0"/>
                  </a:moveTo>
                  <a:cubicBezTo>
                    <a:pt x="19" y="0"/>
                    <a:pt x="19" y="1"/>
                    <a:pt x="19" y="1"/>
                  </a:cubicBezTo>
                  <a:cubicBezTo>
                    <a:pt x="36" y="10"/>
                    <a:pt x="37" y="26"/>
                    <a:pt x="37" y="43"/>
                  </a:cubicBezTo>
                  <a:cubicBezTo>
                    <a:pt x="36" y="76"/>
                    <a:pt x="36" y="108"/>
                    <a:pt x="36" y="141"/>
                  </a:cubicBezTo>
                  <a:cubicBezTo>
                    <a:pt x="36" y="145"/>
                    <a:pt x="33" y="149"/>
                    <a:pt x="31" y="152"/>
                  </a:cubicBezTo>
                  <a:cubicBezTo>
                    <a:pt x="27" y="156"/>
                    <a:pt x="21" y="159"/>
                    <a:pt x="16" y="163"/>
                  </a:cubicBezTo>
                  <a:cubicBezTo>
                    <a:pt x="7" y="153"/>
                    <a:pt x="0" y="143"/>
                    <a:pt x="0" y="129"/>
                  </a:cubicBezTo>
                  <a:cubicBezTo>
                    <a:pt x="1" y="96"/>
                    <a:pt x="1" y="62"/>
                    <a:pt x="1" y="29"/>
                  </a:cubicBezTo>
                  <a:cubicBezTo>
                    <a:pt x="1" y="16"/>
                    <a:pt x="11" y="9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0" name="Freeform 460"/>
            <p:cNvSpPr/>
            <p:nvPr/>
          </p:nvSpPr>
          <p:spPr bwMode="auto">
            <a:xfrm>
              <a:off x="1298575" y="4608513"/>
              <a:ext cx="793750" cy="979487"/>
            </a:xfrm>
            <a:custGeom>
              <a:avLst/>
              <a:gdLst>
                <a:gd name="T0" fmla="*/ 0 w 631"/>
                <a:gd name="T1" fmla="*/ 333 h 782"/>
                <a:gd name="T2" fmla="*/ 253 w 631"/>
                <a:gd name="T3" fmla="*/ 28 h 782"/>
                <a:gd name="T4" fmla="*/ 603 w 631"/>
                <a:gd name="T5" fmla="*/ 236 h 782"/>
                <a:gd name="T6" fmla="*/ 581 w 631"/>
                <a:gd name="T7" fmla="*/ 483 h 782"/>
                <a:gd name="T8" fmla="*/ 526 w 631"/>
                <a:gd name="T9" fmla="*/ 556 h 782"/>
                <a:gd name="T10" fmla="*/ 474 w 631"/>
                <a:gd name="T11" fmla="*/ 629 h 782"/>
                <a:gd name="T12" fmla="*/ 460 w 631"/>
                <a:gd name="T13" fmla="*/ 683 h 782"/>
                <a:gd name="T14" fmla="*/ 427 w 631"/>
                <a:gd name="T15" fmla="*/ 721 h 782"/>
                <a:gd name="T16" fmla="*/ 191 w 631"/>
                <a:gd name="T17" fmla="*/ 780 h 782"/>
                <a:gd name="T18" fmla="*/ 178 w 631"/>
                <a:gd name="T19" fmla="*/ 782 h 782"/>
                <a:gd name="T20" fmla="*/ 161 w 631"/>
                <a:gd name="T21" fmla="*/ 769 h 782"/>
                <a:gd name="T22" fmla="*/ 168 w 631"/>
                <a:gd name="T23" fmla="*/ 748 h 782"/>
                <a:gd name="T24" fmla="*/ 183 w 631"/>
                <a:gd name="T25" fmla="*/ 742 h 782"/>
                <a:gd name="T26" fmla="*/ 396 w 631"/>
                <a:gd name="T27" fmla="*/ 691 h 782"/>
                <a:gd name="T28" fmla="*/ 424 w 631"/>
                <a:gd name="T29" fmla="*/ 661 h 782"/>
                <a:gd name="T30" fmla="*/ 487 w 631"/>
                <a:gd name="T31" fmla="*/ 542 h 782"/>
                <a:gd name="T32" fmla="*/ 553 w 631"/>
                <a:gd name="T33" fmla="*/ 456 h 782"/>
                <a:gd name="T34" fmla="*/ 575 w 631"/>
                <a:gd name="T35" fmla="*/ 276 h 782"/>
                <a:gd name="T36" fmla="*/ 370 w 631"/>
                <a:gd name="T37" fmla="*/ 69 h 782"/>
                <a:gd name="T38" fmla="*/ 158 w 631"/>
                <a:gd name="T39" fmla="*/ 106 h 782"/>
                <a:gd name="T40" fmla="*/ 62 w 631"/>
                <a:gd name="T41" fmla="*/ 224 h 782"/>
                <a:gd name="T42" fmla="*/ 57 w 631"/>
                <a:gd name="T43" fmla="*/ 434 h 782"/>
                <a:gd name="T44" fmla="*/ 108 w 631"/>
                <a:gd name="T45" fmla="*/ 520 h 782"/>
                <a:gd name="T46" fmla="*/ 174 w 631"/>
                <a:gd name="T47" fmla="*/ 605 h 782"/>
                <a:gd name="T48" fmla="*/ 204 w 631"/>
                <a:gd name="T49" fmla="*/ 703 h 782"/>
                <a:gd name="T50" fmla="*/ 204 w 631"/>
                <a:gd name="T51" fmla="*/ 710 h 782"/>
                <a:gd name="T52" fmla="*/ 193 w 631"/>
                <a:gd name="T53" fmla="*/ 729 h 782"/>
                <a:gd name="T54" fmla="*/ 172 w 631"/>
                <a:gd name="T55" fmla="*/ 720 h 782"/>
                <a:gd name="T56" fmla="*/ 166 w 631"/>
                <a:gd name="T57" fmla="*/ 707 h 782"/>
                <a:gd name="T58" fmla="*/ 90 w 631"/>
                <a:gd name="T59" fmla="*/ 554 h 782"/>
                <a:gd name="T60" fmla="*/ 17 w 631"/>
                <a:gd name="T61" fmla="*/ 435 h 782"/>
                <a:gd name="T62" fmla="*/ 0 w 631"/>
                <a:gd name="T63" fmla="*/ 333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1" h="782">
                  <a:moveTo>
                    <a:pt x="0" y="333"/>
                  </a:moveTo>
                  <a:cubicBezTo>
                    <a:pt x="0" y="183"/>
                    <a:pt x="105" y="55"/>
                    <a:pt x="253" y="28"/>
                  </a:cubicBezTo>
                  <a:cubicBezTo>
                    <a:pt x="403" y="0"/>
                    <a:pt x="553" y="80"/>
                    <a:pt x="603" y="236"/>
                  </a:cubicBezTo>
                  <a:cubicBezTo>
                    <a:pt x="631" y="322"/>
                    <a:pt x="627" y="405"/>
                    <a:pt x="581" y="483"/>
                  </a:cubicBezTo>
                  <a:cubicBezTo>
                    <a:pt x="566" y="509"/>
                    <a:pt x="546" y="533"/>
                    <a:pt x="526" y="556"/>
                  </a:cubicBezTo>
                  <a:cubicBezTo>
                    <a:pt x="507" y="579"/>
                    <a:pt x="485" y="600"/>
                    <a:pt x="474" y="629"/>
                  </a:cubicBezTo>
                  <a:cubicBezTo>
                    <a:pt x="468" y="646"/>
                    <a:pt x="463" y="665"/>
                    <a:pt x="460" y="683"/>
                  </a:cubicBezTo>
                  <a:cubicBezTo>
                    <a:pt x="455" y="706"/>
                    <a:pt x="450" y="715"/>
                    <a:pt x="427" y="721"/>
                  </a:cubicBezTo>
                  <a:cubicBezTo>
                    <a:pt x="348" y="741"/>
                    <a:pt x="269" y="760"/>
                    <a:pt x="191" y="780"/>
                  </a:cubicBezTo>
                  <a:cubicBezTo>
                    <a:pt x="187" y="781"/>
                    <a:pt x="182" y="782"/>
                    <a:pt x="178" y="782"/>
                  </a:cubicBezTo>
                  <a:cubicBezTo>
                    <a:pt x="169" y="782"/>
                    <a:pt x="164" y="778"/>
                    <a:pt x="161" y="769"/>
                  </a:cubicBezTo>
                  <a:cubicBezTo>
                    <a:pt x="159" y="760"/>
                    <a:pt x="160" y="753"/>
                    <a:pt x="168" y="748"/>
                  </a:cubicBezTo>
                  <a:cubicBezTo>
                    <a:pt x="173" y="745"/>
                    <a:pt x="178" y="743"/>
                    <a:pt x="183" y="742"/>
                  </a:cubicBezTo>
                  <a:cubicBezTo>
                    <a:pt x="254" y="725"/>
                    <a:pt x="325" y="707"/>
                    <a:pt x="396" y="691"/>
                  </a:cubicBezTo>
                  <a:cubicBezTo>
                    <a:pt x="412" y="687"/>
                    <a:pt x="421" y="679"/>
                    <a:pt x="424" y="661"/>
                  </a:cubicBezTo>
                  <a:cubicBezTo>
                    <a:pt x="431" y="614"/>
                    <a:pt x="454" y="575"/>
                    <a:pt x="487" y="542"/>
                  </a:cubicBezTo>
                  <a:cubicBezTo>
                    <a:pt x="513" y="516"/>
                    <a:pt x="537" y="489"/>
                    <a:pt x="553" y="456"/>
                  </a:cubicBezTo>
                  <a:cubicBezTo>
                    <a:pt x="581" y="398"/>
                    <a:pt x="590" y="338"/>
                    <a:pt x="575" y="276"/>
                  </a:cubicBezTo>
                  <a:cubicBezTo>
                    <a:pt x="548" y="167"/>
                    <a:pt x="480" y="95"/>
                    <a:pt x="370" y="69"/>
                  </a:cubicBezTo>
                  <a:cubicBezTo>
                    <a:pt x="295" y="51"/>
                    <a:pt x="223" y="64"/>
                    <a:pt x="158" y="106"/>
                  </a:cubicBezTo>
                  <a:cubicBezTo>
                    <a:pt x="114" y="135"/>
                    <a:pt x="82" y="175"/>
                    <a:pt x="62" y="224"/>
                  </a:cubicBezTo>
                  <a:cubicBezTo>
                    <a:pt x="33" y="293"/>
                    <a:pt x="31" y="364"/>
                    <a:pt x="57" y="434"/>
                  </a:cubicBezTo>
                  <a:cubicBezTo>
                    <a:pt x="68" y="466"/>
                    <a:pt x="85" y="495"/>
                    <a:pt x="108" y="520"/>
                  </a:cubicBezTo>
                  <a:cubicBezTo>
                    <a:pt x="133" y="546"/>
                    <a:pt x="158" y="572"/>
                    <a:pt x="174" y="605"/>
                  </a:cubicBezTo>
                  <a:cubicBezTo>
                    <a:pt x="190" y="636"/>
                    <a:pt x="199" y="669"/>
                    <a:pt x="204" y="703"/>
                  </a:cubicBezTo>
                  <a:cubicBezTo>
                    <a:pt x="204" y="705"/>
                    <a:pt x="204" y="708"/>
                    <a:pt x="204" y="710"/>
                  </a:cubicBezTo>
                  <a:cubicBezTo>
                    <a:pt x="204" y="718"/>
                    <a:pt x="202" y="726"/>
                    <a:pt x="193" y="729"/>
                  </a:cubicBezTo>
                  <a:cubicBezTo>
                    <a:pt x="184" y="732"/>
                    <a:pt x="177" y="728"/>
                    <a:pt x="172" y="720"/>
                  </a:cubicBezTo>
                  <a:cubicBezTo>
                    <a:pt x="169" y="716"/>
                    <a:pt x="167" y="712"/>
                    <a:pt x="166" y="707"/>
                  </a:cubicBezTo>
                  <a:cubicBezTo>
                    <a:pt x="158" y="648"/>
                    <a:pt x="129" y="598"/>
                    <a:pt x="90" y="554"/>
                  </a:cubicBezTo>
                  <a:cubicBezTo>
                    <a:pt x="59" y="519"/>
                    <a:pt x="32" y="480"/>
                    <a:pt x="17" y="435"/>
                  </a:cubicBezTo>
                  <a:cubicBezTo>
                    <a:pt x="6" y="402"/>
                    <a:pt x="0" y="368"/>
                    <a:pt x="0" y="3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1" name="Freeform 461"/>
            <p:cNvSpPr/>
            <p:nvPr/>
          </p:nvSpPr>
          <p:spPr bwMode="auto">
            <a:xfrm>
              <a:off x="1555750" y="5133975"/>
              <a:ext cx="255588" cy="320675"/>
            </a:xfrm>
            <a:custGeom>
              <a:avLst/>
              <a:gdLst>
                <a:gd name="T0" fmla="*/ 57 w 203"/>
                <a:gd name="T1" fmla="*/ 48 h 256"/>
                <a:gd name="T2" fmla="*/ 72 w 203"/>
                <a:gd name="T3" fmla="*/ 121 h 256"/>
                <a:gd name="T4" fmla="*/ 83 w 203"/>
                <a:gd name="T5" fmla="*/ 227 h 256"/>
                <a:gd name="T6" fmla="*/ 72 w 203"/>
                <a:gd name="T7" fmla="*/ 249 h 256"/>
                <a:gd name="T8" fmla="*/ 56 w 203"/>
                <a:gd name="T9" fmla="*/ 254 h 256"/>
                <a:gd name="T10" fmla="*/ 48 w 203"/>
                <a:gd name="T11" fmla="*/ 240 h 256"/>
                <a:gd name="T12" fmla="*/ 45 w 203"/>
                <a:gd name="T13" fmla="*/ 186 h 256"/>
                <a:gd name="T14" fmla="*/ 9 w 203"/>
                <a:gd name="T15" fmla="*/ 41 h 256"/>
                <a:gd name="T16" fmla="*/ 3 w 203"/>
                <a:gd name="T17" fmla="*/ 24 h 256"/>
                <a:gd name="T18" fmla="*/ 20 w 203"/>
                <a:gd name="T19" fmla="*/ 3 h 256"/>
                <a:gd name="T20" fmla="*/ 51 w 203"/>
                <a:gd name="T21" fmla="*/ 8 h 256"/>
                <a:gd name="T22" fmla="*/ 100 w 203"/>
                <a:gd name="T23" fmla="*/ 23 h 256"/>
                <a:gd name="T24" fmla="*/ 114 w 203"/>
                <a:gd name="T25" fmla="*/ 23 h 256"/>
                <a:gd name="T26" fmla="*/ 164 w 203"/>
                <a:gd name="T27" fmla="*/ 4 h 256"/>
                <a:gd name="T28" fmla="*/ 172 w 203"/>
                <a:gd name="T29" fmla="*/ 3 h 256"/>
                <a:gd name="T30" fmla="*/ 196 w 203"/>
                <a:gd name="T31" fmla="*/ 33 h 256"/>
                <a:gd name="T32" fmla="*/ 168 w 203"/>
                <a:gd name="T33" fmla="*/ 122 h 256"/>
                <a:gd name="T34" fmla="*/ 156 w 203"/>
                <a:gd name="T35" fmla="*/ 223 h 256"/>
                <a:gd name="T36" fmla="*/ 155 w 203"/>
                <a:gd name="T37" fmla="*/ 238 h 256"/>
                <a:gd name="T38" fmla="*/ 136 w 203"/>
                <a:gd name="T39" fmla="*/ 256 h 256"/>
                <a:gd name="T40" fmla="*/ 117 w 203"/>
                <a:gd name="T41" fmla="*/ 237 h 256"/>
                <a:gd name="T42" fmla="*/ 125 w 203"/>
                <a:gd name="T43" fmla="*/ 176 h 256"/>
                <a:gd name="T44" fmla="*/ 142 w 203"/>
                <a:gd name="T45" fmla="*/ 73 h 256"/>
                <a:gd name="T46" fmla="*/ 146 w 203"/>
                <a:gd name="T47" fmla="*/ 60 h 256"/>
                <a:gd name="T48" fmla="*/ 145 w 203"/>
                <a:gd name="T49" fmla="*/ 54 h 256"/>
                <a:gd name="T50" fmla="*/ 139 w 203"/>
                <a:gd name="T51" fmla="*/ 56 h 256"/>
                <a:gd name="T52" fmla="*/ 118 w 203"/>
                <a:gd name="T53" fmla="*/ 72 h 256"/>
                <a:gd name="T54" fmla="*/ 80 w 203"/>
                <a:gd name="T55" fmla="*/ 69 h 256"/>
                <a:gd name="T56" fmla="*/ 59 w 203"/>
                <a:gd name="T57" fmla="*/ 47 h 256"/>
                <a:gd name="T58" fmla="*/ 57 w 203"/>
                <a:gd name="T59" fmla="*/ 4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3" h="256">
                  <a:moveTo>
                    <a:pt x="57" y="48"/>
                  </a:moveTo>
                  <a:cubicBezTo>
                    <a:pt x="62" y="72"/>
                    <a:pt x="67" y="97"/>
                    <a:pt x="72" y="121"/>
                  </a:cubicBezTo>
                  <a:cubicBezTo>
                    <a:pt x="79" y="156"/>
                    <a:pt x="85" y="191"/>
                    <a:pt x="83" y="227"/>
                  </a:cubicBezTo>
                  <a:cubicBezTo>
                    <a:pt x="83" y="237"/>
                    <a:pt x="80" y="245"/>
                    <a:pt x="72" y="249"/>
                  </a:cubicBezTo>
                  <a:cubicBezTo>
                    <a:pt x="68" y="252"/>
                    <a:pt x="60" y="255"/>
                    <a:pt x="56" y="254"/>
                  </a:cubicBezTo>
                  <a:cubicBezTo>
                    <a:pt x="52" y="252"/>
                    <a:pt x="49" y="245"/>
                    <a:pt x="48" y="240"/>
                  </a:cubicBezTo>
                  <a:cubicBezTo>
                    <a:pt x="46" y="222"/>
                    <a:pt x="46" y="204"/>
                    <a:pt x="45" y="186"/>
                  </a:cubicBezTo>
                  <a:cubicBezTo>
                    <a:pt x="40" y="136"/>
                    <a:pt x="28" y="87"/>
                    <a:pt x="9" y="41"/>
                  </a:cubicBezTo>
                  <a:cubicBezTo>
                    <a:pt x="6" y="35"/>
                    <a:pt x="4" y="30"/>
                    <a:pt x="3" y="24"/>
                  </a:cubicBezTo>
                  <a:cubicBezTo>
                    <a:pt x="0" y="12"/>
                    <a:pt x="7" y="2"/>
                    <a:pt x="20" y="3"/>
                  </a:cubicBezTo>
                  <a:cubicBezTo>
                    <a:pt x="30" y="3"/>
                    <a:pt x="41" y="5"/>
                    <a:pt x="51" y="8"/>
                  </a:cubicBezTo>
                  <a:cubicBezTo>
                    <a:pt x="68" y="12"/>
                    <a:pt x="84" y="18"/>
                    <a:pt x="100" y="23"/>
                  </a:cubicBezTo>
                  <a:cubicBezTo>
                    <a:pt x="105" y="24"/>
                    <a:pt x="110" y="24"/>
                    <a:pt x="114" y="23"/>
                  </a:cubicBezTo>
                  <a:cubicBezTo>
                    <a:pt x="131" y="17"/>
                    <a:pt x="147" y="10"/>
                    <a:pt x="164" y="4"/>
                  </a:cubicBezTo>
                  <a:cubicBezTo>
                    <a:pt x="167" y="3"/>
                    <a:pt x="169" y="3"/>
                    <a:pt x="172" y="3"/>
                  </a:cubicBezTo>
                  <a:cubicBezTo>
                    <a:pt x="193" y="0"/>
                    <a:pt x="203" y="12"/>
                    <a:pt x="196" y="33"/>
                  </a:cubicBezTo>
                  <a:cubicBezTo>
                    <a:pt x="187" y="62"/>
                    <a:pt x="176" y="92"/>
                    <a:pt x="168" y="122"/>
                  </a:cubicBezTo>
                  <a:cubicBezTo>
                    <a:pt x="159" y="155"/>
                    <a:pt x="156" y="189"/>
                    <a:pt x="156" y="223"/>
                  </a:cubicBezTo>
                  <a:cubicBezTo>
                    <a:pt x="156" y="228"/>
                    <a:pt x="156" y="233"/>
                    <a:pt x="155" y="238"/>
                  </a:cubicBezTo>
                  <a:cubicBezTo>
                    <a:pt x="154" y="250"/>
                    <a:pt x="148" y="256"/>
                    <a:pt x="136" y="256"/>
                  </a:cubicBezTo>
                  <a:cubicBezTo>
                    <a:pt x="124" y="256"/>
                    <a:pt x="116" y="249"/>
                    <a:pt x="117" y="237"/>
                  </a:cubicBezTo>
                  <a:cubicBezTo>
                    <a:pt x="119" y="217"/>
                    <a:pt x="122" y="196"/>
                    <a:pt x="125" y="176"/>
                  </a:cubicBezTo>
                  <a:cubicBezTo>
                    <a:pt x="130" y="142"/>
                    <a:pt x="136" y="107"/>
                    <a:pt x="142" y="73"/>
                  </a:cubicBezTo>
                  <a:cubicBezTo>
                    <a:pt x="143" y="69"/>
                    <a:pt x="145" y="65"/>
                    <a:pt x="146" y="60"/>
                  </a:cubicBezTo>
                  <a:cubicBezTo>
                    <a:pt x="146" y="58"/>
                    <a:pt x="145" y="56"/>
                    <a:pt x="145" y="54"/>
                  </a:cubicBezTo>
                  <a:cubicBezTo>
                    <a:pt x="143" y="55"/>
                    <a:pt x="141" y="54"/>
                    <a:pt x="139" y="56"/>
                  </a:cubicBezTo>
                  <a:cubicBezTo>
                    <a:pt x="132" y="61"/>
                    <a:pt x="125" y="66"/>
                    <a:pt x="118" y="72"/>
                  </a:cubicBezTo>
                  <a:cubicBezTo>
                    <a:pt x="101" y="86"/>
                    <a:pt x="94" y="85"/>
                    <a:pt x="80" y="69"/>
                  </a:cubicBezTo>
                  <a:cubicBezTo>
                    <a:pt x="73" y="61"/>
                    <a:pt x="66" y="54"/>
                    <a:pt x="59" y="47"/>
                  </a:cubicBezTo>
                  <a:cubicBezTo>
                    <a:pt x="58" y="47"/>
                    <a:pt x="57" y="47"/>
                    <a:pt x="5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2" name="Freeform 462"/>
            <p:cNvSpPr/>
            <p:nvPr/>
          </p:nvSpPr>
          <p:spPr bwMode="auto">
            <a:xfrm>
              <a:off x="1503363" y="5680075"/>
              <a:ext cx="371475" cy="127000"/>
            </a:xfrm>
            <a:custGeom>
              <a:avLst/>
              <a:gdLst>
                <a:gd name="T0" fmla="*/ 296 w 296"/>
                <a:gd name="T1" fmla="*/ 13 h 102"/>
                <a:gd name="T2" fmla="*/ 266 w 296"/>
                <a:gd name="T3" fmla="*/ 41 h 102"/>
                <a:gd name="T4" fmla="*/ 26 w 296"/>
                <a:gd name="T5" fmla="*/ 100 h 102"/>
                <a:gd name="T6" fmla="*/ 2 w 296"/>
                <a:gd name="T7" fmla="*/ 85 h 102"/>
                <a:gd name="T8" fmla="*/ 17 w 296"/>
                <a:gd name="T9" fmla="*/ 65 h 102"/>
                <a:gd name="T10" fmla="*/ 99 w 296"/>
                <a:gd name="T11" fmla="*/ 44 h 102"/>
                <a:gd name="T12" fmla="*/ 256 w 296"/>
                <a:gd name="T13" fmla="*/ 4 h 102"/>
                <a:gd name="T14" fmla="*/ 296 w 296"/>
                <a:gd name="T15" fmla="*/ 1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02">
                  <a:moveTo>
                    <a:pt x="296" y="13"/>
                  </a:moveTo>
                  <a:cubicBezTo>
                    <a:pt x="290" y="28"/>
                    <a:pt x="282" y="37"/>
                    <a:pt x="266" y="41"/>
                  </a:cubicBezTo>
                  <a:cubicBezTo>
                    <a:pt x="186" y="60"/>
                    <a:pt x="106" y="80"/>
                    <a:pt x="26" y="100"/>
                  </a:cubicBezTo>
                  <a:cubicBezTo>
                    <a:pt x="17" y="102"/>
                    <a:pt x="5" y="94"/>
                    <a:pt x="2" y="85"/>
                  </a:cubicBezTo>
                  <a:cubicBezTo>
                    <a:pt x="0" y="78"/>
                    <a:pt x="7" y="68"/>
                    <a:pt x="17" y="65"/>
                  </a:cubicBezTo>
                  <a:cubicBezTo>
                    <a:pt x="44" y="58"/>
                    <a:pt x="71" y="51"/>
                    <a:pt x="99" y="44"/>
                  </a:cubicBezTo>
                  <a:cubicBezTo>
                    <a:pt x="151" y="31"/>
                    <a:pt x="204" y="18"/>
                    <a:pt x="256" y="4"/>
                  </a:cubicBezTo>
                  <a:cubicBezTo>
                    <a:pt x="272" y="0"/>
                    <a:pt x="283" y="8"/>
                    <a:pt x="29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3" name="Freeform 463"/>
            <p:cNvSpPr/>
            <p:nvPr/>
          </p:nvSpPr>
          <p:spPr bwMode="auto">
            <a:xfrm>
              <a:off x="1500188" y="5570538"/>
              <a:ext cx="371475" cy="128587"/>
            </a:xfrm>
            <a:custGeom>
              <a:avLst/>
              <a:gdLst>
                <a:gd name="T0" fmla="*/ 296 w 296"/>
                <a:gd name="T1" fmla="*/ 11 h 103"/>
                <a:gd name="T2" fmla="*/ 265 w 296"/>
                <a:gd name="T3" fmla="*/ 40 h 103"/>
                <a:gd name="T4" fmla="*/ 35 w 296"/>
                <a:gd name="T5" fmla="*/ 97 h 103"/>
                <a:gd name="T6" fmla="*/ 11 w 296"/>
                <a:gd name="T7" fmla="*/ 95 h 103"/>
                <a:gd name="T8" fmla="*/ 21 w 296"/>
                <a:gd name="T9" fmla="*/ 63 h 103"/>
                <a:gd name="T10" fmla="*/ 101 w 296"/>
                <a:gd name="T11" fmla="*/ 43 h 103"/>
                <a:gd name="T12" fmla="*/ 267 w 296"/>
                <a:gd name="T13" fmla="*/ 3 h 103"/>
                <a:gd name="T14" fmla="*/ 296 w 296"/>
                <a:gd name="T15" fmla="*/ 1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03">
                  <a:moveTo>
                    <a:pt x="296" y="11"/>
                  </a:moveTo>
                  <a:cubicBezTo>
                    <a:pt x="292" y="29"/>
                    <a:pt x="281" y="36"/>
                    <a:pt x="265" y="40"/>
                  </a:cubicBezTo>
                  <a:cubicBezTo>
                    <a:pt x="188" y="58"/>
                    <a:pt x="112" y="78"/>
                    <a:pt x="35" y="97"/>
                  </a:cubicBezTo>
                  <a:cubicBezTo>
                    <a:pt x="28" y="99"/>
                    <a:pt x="19" y="103"/>
                    <a:pt x="11" y="95"/>
                  </a:cubicBezTo>
                  <a:cubicBezTo>
                    <a:pt x="0" y="82"/>
                    <a:pt x="4" y="68"/>
                    <a:pt x="21" y="63"/>
                  </a:cubicBezTo>
                  <a:cubicBezTo>
                    <a:pt x="47" y="56"/>
                    <a:pt x="74" y="49"/>
                    <a:pt x="101" y="43"/>
                  </a:cubicBezTo>
                  <a:cubicBezTo>
                    <a:pt x="157" y="29"/>
                    <a:pt x="212" y="16"/>
                    <a:pt x="267" y="3"/>
                  </a:cubicBezTo>
                  <a:cubicBezTo>
                    <a:pt x="279" y="0"/>
                    <a:pt x="287" y="7"/>
                    <a:pt x="29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4" name="Freeform 464"/>
            <p:cNvSpPr/>
            <p:nvPr/>
          </p:nvSpPr>
          <p:spPr bwMode="auto">
            <a:xfrm>
              <a:off x="2060575" y="5295900"/>
              <a:ext cx="193675" cy="174625"/>
            </a:xfrm>
            <a:custGeom>
              <a:avLst/>
              <a:gdLst>
                <a:gd name="T0" fmla="*/ 0 w 154"/>
                <a:gd name="T1" fmla="*/ 20 h 139"/>
                <a:gd name="T2" fmla="*/ 10 w 154"/>
                <a:gd name="T3" fmla="*/ 4 h 139"/>
                <a:gd name="T4" fmla="*/ 33 w 154"/>
                <a:gd name="T5" fmla="*/ 7 h 139"/>
                <a:gd name="T6" fmla="*/ 106 w 154"/>
                <a:gd name="T7" fmla="*/ 67 h 139"/>
                <a:gd name="T8" fmla="*/ 142 w 154"/>
                <a:gd name="T9" fmla="*/ 98 h 139"/>
                <a:gd name="T10" fmla="*/ 152 w 154"/>
                <a:gd name="T11" fmla="*/ 119 h 139"/>
                <a:gd name="T12" fmla="*/ 120 w 154"/>
                <a:gd name="T13" fmla="*/ 129 h 139"/>
                <a:gd name="T14" fmla="*/ 63 w 154"/>
                <a:gd name="T15" fmla="*/ 82 h 139"/>
                <a:gd name="T16" fmla="*/ 10 w 154"/>
                <a:gd name="T17" fmla="*/ 36 h 139"/>
                <a:gd name="T18" fmla="*/ 0 w 154"/>
                <a:gd name="T19" fmla="*/ 2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39">
                  <a:moveTo>
                    <a:pt x="0" y="20"/>
                  </a:moveTo>
                  <a:cubicBezTo>
                    <a:pt x="4" y="13"/>
                    <a:pt x="5" y="6"/>
                    <a:pt x="10" y="4"/>
                  </a:cubicBezTo>
                  <a:cubicBezTo>
                    <a:pt x="17" y="0"/>
                    <a:pt x="26" y="1"/>
                    <a:pt x="33" y="7"/>
                  </a:cubicBezTo>
                  <a:cubicBezTo>
                    <a:pt x="57" y="27"/>
                    <a:pt x="82" y="47"/>
                    <a:pt x="106" y="67"/>
                  </a:cubicBezTo>
                  <a:cubicBezTo>
                    <a:pt x="118" y="77"/>
                    <a:pt x="130" y="87"/>
                    <a:pt x="142" y="98"/>
                  </a:cubicBezTo>
                  <a:cubicBezTo>
                    <a:pt x="148" y="103"/>
                    <a:pt x="154" y="109"/>
                    <a:pt x="152" y="119"/>
                  </a:cubicBezTo>
                  <a:cubicBezTo>
                    <a:pt x="147" y="134"/>
                    <a:pt x="133" y="139"/>
                    <a:pt x="120" y="129"/>
                  </a:cubicBezTo>
                  <a:cubicBezTo>
                    <a:pt x="101" y="113"/>
                    <a:pt x="82" y="98"/>
                    <a:pt x="63" y="82"/>
                  </a:cubicBezTo>
                  <a:cubicBezTo>
                    <a:pt x="45" y="67"/>
                    <a:pt x="28" y="51"/>
                    <a:pt x="10" y="36"/>
                  </a:cubicBezTo>
                  <a:cubicBezTo>
                    <a:pt x="6" y="32"/>
                    <a:pt x="4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5" name="Freeform 465"/>
            <p:cNvSpPr/>
            <p:nvPr/>
          </p:nvSpPr>
          <p:spPr bwMode="auto">
            <a:xfrm>
              <a:off x="1114425" y="5295900"/>
              <a:ext cx="188913" cy="163512"/>
            </a:xfrm>
            <a:custGeom>
              <a:avLst/>
              <a:gdLst>
                <a:gd name="T0" fmla="*/ 129 w 150"/>
                <a:gd name="T1" fmla="*/ 0 h 131"/>
                <a:gd name="T2" fmla="*/ 146 w 150"/>
                <a:gd name="T3" fmla="*/ 13 h 131"/>
                <a:gd name="T4" fmla="*/ 144 w 150"/>
                <a:gd name="T5" fmla="*/ 26 h 131"/>
                <a:gd name="T6" fmla="*/ 129 w 150"/>
                <a:gd name="T7" fmla="*/ 44 h 131"/>
                <a:gd name="T8" fmla="*/ 48 w 150"/>
                <a:gd name="T9" fmla="*/ 113 h 131"/>
                <a:gd name="T10" fmla="*/ 33 w 150"/>
                <a:gd name="T11" fmla="*/ 125 h 131"/>
                <a:gd name="T12" fmla="*/ 6 w 150"/>
                <a:gd name="T13" fmla="*/ 119 h 131"/>
                <a:gd name="T14" fmla="*/ 10 w 150"/>
                <a:gd name="T15" fmla="*/ 94 h 131"/>
                <a:gd name="T16" fmla="*/ 82 w 150"/>
                <a:gd name="T17" fmla="*/ 33 h 131"/>
                <a:gd name="T18" fmla="*/ 110 w 150"/>
                <a:gd name="T19" fmla="*/ 9 h 131"/>
                <a:gd name="T20" fmla="*/ 129 w 150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31">
                  <a:moveTo>
                    <a:pt x="129" y="0"/>
                  </a:moveTo>
                  <a:cubicBezTo>
                    <a:pt x="139" y="0"/>
                    <a:pt x="142" y="7"/>
                    <a:pt x="146" y="13"/>
                  </a:cubicBezTo>
                  <a:cubicBezTo>
                    <a:pt x="150" y="18"/>
                    <a:pt x="147" y="22"/>
                    <a:pt x="144" y="26"/>
                  </a:cubicBezTo>
                  <a:cubicBezTo>
                    <a:pt x="139" y="32"/>
                    <a:pt x="135" y="39"/>
                    <a:pt x="129" y="44"/>
                  </a:cubicBezTo>
                  <a:cubicBezTo>
                    <a:pt x="102" y="67"/>
                    <a:pt x="75" y="90"/>
                    <a:pt x="48" y="113"/>
                  </a:cubicBezTo>
                  <a:cubicBezTo>
                    <a:pt x="43" y="118"/>
                    <a:pt x="38" y="121"/>
                    <a:pt x="33" y="125"/>
                  </a:cubicBezTo>
                  <a:cubicBezTo>
                    <a:pt x="22" y="131"/>
                    <a:pt x="13" y="129"/>
                    <a:pt x="6" y="119"/>
                  </a:cubicBezTo>
                  <a:cubicBezTo>
                    <a:pt x="0" y="110"/>
                    <a:pt x="1" y="103"/>
                    <a:pt x="10" y="94"/>
                  </a:cubicBezTo>
                  <a:cubicBezTo>
                    <a:pt x="34" y="74"/>
                    <a:pt x="58" y="53"/>
                    <a:pt x="82" y="33"/>
                  </a:cubicBezTo>
                  <a:cubicBezTo>
                    <a:pt x="91" y="25"/>
                    <a:pt x="100" y="16"/>
                    <a:pt x="110" y="9"/>
                  </a:cubicBezTo>
                  <a:cubicBezTo>
                    <a:pt x="116" y="5"/>
                    <a:pt x="123" y="3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6" name="Freeform 466"/>
            <p:cNvSpPr/>
            <p:nvPr/>
          </p:nvSpPr>
          <p:spPr bwMode="auto">
            <a:xfrm>
              <a:off x="2149475" y="4949825"/>
              <a:ext cx="215900" cy="47625"/>
            </a:xfrm>
            <a:custGeom>
              <a:avLst/>
              <a:gdLst>
                <a:gd name="T0" fmla="*/ 171 w 171"/>
                <a:gd name="T1" fmla="*/ 18 h 38"/>
                <a:gd name="T2" fmla="*/ 136 w 171"/>
                <a:gd name="T3" fmla="*/ 37 h 38"/>
                <a:gd name="T4" fmla="*/ 34 w 171"/>
                <a:gd name="T5" fmla="*/ 37 h 38"/>
                <a:gd name="T6" fmla="*/ 0 w 171"/>
                <a:gd name="T7" fmla="*/ 19 h 38"/>
                <a:gd name="T8" fmla="*/ 8 w 171"/>
                <a:gd name="T9" fmla="*/ 9 h 38"/>
                <a:gd name="T10" fmla="*/ 25 w 171"/>
                <a:gd name="T11" fmla="*/ 0 h 38"/>
                <a:gd name="T12" fmla="*/ 140 w 171"/>
                <a:gd name="T13" fmla="*/ 0 h 38"/>
                <a:gd name="T14" fmla="*/ 171 w 171"/>
                <a:gd name="T15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8">
                  <a:moveTo>
                    <a:pt x="171" y="18"/>
                  </a:moveTo>
                  <a:cubicBezTo>
                    <a:pt x="162" y="31"/>
                    <a:pt x="151" y="38"/>
                    <a:pt x="136" y="37"/>
                  </a:cubicBezTo>
                  <a:cubicBezTo>
                    <a:pt x="102" y="37"/>
                    <a:pt x="68" y="37"/>
                    <a:pt x="34" y="37"/>
                  </a:cubicBezTo>
                  <a:cubicBezTo>
                    <a:pt x="19" y="38"/>
                    <a:pt x="8" y="32"/>
                    <a:pt x="0" y="19"/>
                  </a:cubicBezTo>
                  <a:cubicBezTo>
                    <a:pt x="3" y="16"/>
                    <a:pt x="5" y="13"/>
                    <a:pt x="8" y="9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63" y="1"/>
                    <a:pt x="102" y="1"/>
                    <a:pt x="140" y="0"/>
                  </a:cubicBezTo>
                  <a:cubicBezTo>
                    <a:pt x="155" y="0"/>
                    <a:pt x="163" y="8"/>
                    <a:pt x="17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7" name="Freeform 467"/>
            <p:cNvSpPr/>
            <p:nvPr/>
          </p:nvSpPr>
          <p:spPr bwMode="auto">
            <a:xfrm>
              <a:off x="1014413" y="4949825"/>
              <a:ext cx="204788" cy="47625"/>
            </a:xfrm>
            <a:custGeom>
              <a:avLst/>
              <a:gdLst>
                <a:gd name="T0" fmla="*/ 163 w 163"/>
                <a:gd name="T1" fmla="*/ 18 h 38"/>
                <a:gd name="T2" fmla="*/ 129 w 163"/>
                <a:gd name="T3" fmla="*/ 37 h 38"/>
                <a:gd name="T4" fmla="*/ 18 w 163"/>
                <a:gd name="T5" fmla="*/ 37 h 38"/>
                <a:gd name="T6" fmla="*/ 2 w 163"/>
                <a:gd name="T7" fmla="*/ 29 h 38"/>
                <a:gd name="T8" fmla="*/ 7 w 163"/>
                <a:gd name="T9" fmla="*/ 12 h 38"/>
                <a:gd name="T10" fmla="*/ 28 w 163"/>
                <a:gd name="T11" fmla="*/ 0 h 38"/>
                <a:gd name="T12" fmla="*/ 132 w 163"/>
                <a:gd name="T13" fmla="*/ 0 h 38"/>
                <a:gd name="T14" fmla="*/ 163 w 163"/>
                <a:gd name="T15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38">
                  <a:moveTo>
                    <a:pt x="163" y="18"/>
                  </a:moveTo>
                  <a:cubicBezTo>
                    <a:pt x="156" y="32"/>
                    <a:pt x="145" y="38"/>
                    <a:pt x="129" y="37"/>
                  </a:cubicBezTo>
                  <a:cubicBezTo>
                    <a:pt x="92" y="37"/>
                    <a:pt x="55" y="38"/>
                    <a:pt x="18" y="37"/>
                  </a:cubicBezTo>
                  <a:cubicBezTo>
                    <a:pt x="13" y="37"/>
                    <a:pt x="4" y="33"/>
                    <a:pt x="2" y="29"/>
                  </a:cubicBezTo>
                  <a:cubicBezTo>
                    <a:pt x="0" y="25"/>
                    <a:pt x="4" y="17"/>
                    <a:pt x="7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63" y="1"/>
                    <a:pt x="97" y="0"/>
                    <a:pt x="132" y="0"/>
                  </a:cubicBezTo>
                  <a:cubicBezTo>
                    <a:pt x="150" y="0"/>
                    <a:pt x="153" y="3"/>
                    <a:pt x="16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8" name="Freeform 468"/>
            <p:cNvSpPr/>
            <p:nvPr/>
          </p:nvSpPr>
          <p:spPr bwMode="auto">
            <a:xfrm>
              <a:off x="1203325" y="4572000"/>
              <a:ext cx="163513" cy="146050"/>
            </a:xfrm>
            <a:custGeom>
              <a:avLst/>
              <a:gdLst>
                <a:gd name="T0" fmla="*/ 0 w 131"/>
                <a:gd name="T1" fmla="*/ 17 h 117"/>
                <a:gd name="T2" fmla="*/ 9 w 131"/>
                <a:gd name="T3" fmla="*/ 2 h 117"/>
                <a:gd name="T4" fmla="*/ 30 w 131"/>
                <a:gd name="T5" fmla="*/ 4 h 117"/>
                <a:gd name="T6" fmla="*/ 122 w 131"/>
                <a:gd name="T7" fmla="*/ 83 h 117"/>
                <a:gd name="T8" fmla="*/ 124 w 131"/>
                <a:gd name="T9" fmla="*/ 109 h 117"/>
                <a:gd name="T10" fmla="*/ 98 w 131"/>
                <a:gd name="T11" fmla="*/ 110 h 117"/>
                <a:gd name="T12" fmla="*/ 52 w 131"/>
                <a:gd name="T13" fmla="*/ 71 h 117"/>
                <a:gd name="T14" fmla="*/ 9 w 131"/>
                <a:gd name="T15" fmla="*/ 31 h 117"/>
                <a:gd name="T16" fmla="*/ 0 w 131"/>
                <a:gd name="T17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7">
                  <a:moveTo>
                    <a:pt x="0" y="17"/>
                  </a:moveTo>
                  <a:cubicBezTo>
                    <a:pt x="4" y="11"/>
                    <a:pt x="5" y="3"/>
                    <a:pt x="9" y="2"/>
                  </a:cubicBezTo>
                  <a:cubicBezTo>
                    <a:pt x="15" y="0"/>
                    <a:pt x="26" y="0"/>
                    <a:pt x="30" y="4"/>
                  </a:cubicBezTo>
                  <a:cubicBezTo>
                    <a:pt x="62" y="29"/>
                    <a:pt x="92" y="56"/>
                    <a:pt x="122" y="83"/>
                  </a:cubicBezTo>
                  <a:cubicBezTo>
                    <a:pt x="131" y="90"/>
                    <a:pt x="131" y="101"/>
                    <a:pt x="124" y="109"/>
                  </a:cubicBezTo>
                  <a:cubicBezTo>
                    <a:pt x="118" y="116"/>
                    <a:pt x="107" y="117"/>
                    <a:pt x="98" y="110"/>
                  </a:cubicBezTo>
                  <a:cubicBezTo>
                    <a:pt x="82" y="97"/>
                    <a:pt x="67" y="84"/>
                    <a:pt x="52" y="71"/>
                  </a:cubicBezTo>
                  <a:cubicBezTo>
                    <a:pt x="37" y="58"/>
                    <a:pt x="23" y="45"/>
                    <a:pt x="9" y="31"/>
                  </a:cubicBezTo>
                  <a:cubicBezTo>
                    <a:pt x="5" y="28"/>
                    <a:pt x="4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  <p:sp>
          <p:nvSpPr>
            <p:cNvPr id="39" name="Freeform 469"/>
            <p:cNvSpPr/>
            <p:nvPr/>
          </p:nvSpPr>
          <p:spPr bwMode="auto">
            <a:xfrm>
              <a:off x="1998663" y="4562475"/>
              <a:ext cx="171450" cy="153987"/>
            </a:xfrm>
            <a:custGeom>
              <a:avLst/>
              <a:gdLst>
                <a:gd name="T0" fmla="*/ 137 w 137"/>
                <a:gd name="T1" fmla="*/ 19 h 123"/>
                <a:gd name="T2" fmla="*/ 128 w 137"/>
                <a:gd name="T3" fmla="*/ 32 h 123"/>
                <a:gd name="T4" fmla="*/ 32 w 137"/>
                <a:gd name="T5" fmla="*/ 115 h 123"/>
                <a:gd name="T6" fmla="*/ 5 w 137"/>
                <a:gd name="T7" fmla="*/ 114 h 123"/>
                <a:gd name="T8" fmla="*/ 10 w 137"/>
                <a:gd name="T9" fmla="*/ 88 h 123"/>
                <a:gd name="T10" fmla="*/ 85 w 137"/>
                <a:gd name="T11" fmla="*/ 22 h 123"/>
                <a:gd name="T12" fmla="*/ 104 w 137"/>
                <a:gd name="T13" fmla="*/ 6 h 123"/>
                <a:gd name="T14" fmla="*/ 125 w 137"/>
                <a:gd name="T15" fmla="*/ 5 h 123"/>
                <a:gd name="T16" fmla="*/ 137 w 137"/>
                <a:gd name="T17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23">
                  <a:moveTo>
                    <a:pt x="137" y="19"/>
                  </a:moveTo>
                  <a:cubicBezTo>
                    <a:pt x="133" y="25"/>
                    <a:pt x="131" y="29"/>
                    <a:pt x="128" y="32"/>
                  </a:cubicBezTo>
                  <a:cubicBezTo>
                    <a:pt x="96" y="60"/>
                    <a:pt x="64" y="87"/>
                    <a:pt x="32" y="115"/>
                  </a:cubicBezTo>
                  <a:cubicBezTo>
                    <a:pt x="21" y="123"/>
                    <a:pt x="13" y="123"/>
                    <a:pt x="5" y="114"/>
                  </a:cubicBezTo>
                  <a:cubicBezTo>
                    <a:pt x="0" y="107"/>
                    <a:pt x="2" y="95"/>
                    <a:pt x="10" y="88"/>
                  </a:cubicBezTo>
                  <a:cubicBezTo>
                    <a:pt x="35" y="66"/>
                    <a:pt x="60" y="44"/>
                    <a:pt x="85" y="22"/>
                  </a:cubicBezTo>
                  <a:cubicBezTo>
                    <a:pt x="92" y="17"/>
                    <a:pt x="98" y="12"/>
                    <a:pt x="104" y="6"/>
                  </a:cubicBezTo>
                  <a:cubicBezTo>
                    <a:pt x="111" y="0"/>
                    <a:pt x="119" y="1"/>
                    <a:pt x="125" y="5"/>
                  </a:cubicBezTo>
                  <a:cubicBezTo>
                    <a:pt x="130" y="8"/>
                    <a:pt x="132" y="14"/>
                    <a:pt x="13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</a:endParaRPr>
            </a:p>
          </p:txBody>
        </p:sp>
      </p:grpSp>
      <p:sp>
        <p:nvSpPr>
          <p:cNvPr id="40" name="Freeform 5"/>
          <p:cNvSpPr>
            <a:spLocks noEditPoints="1"/>
          </p:cNvSpPr>
          <p:nvPr/>
        </p:nvSpPr>
        <p:spPr bwMode="auto">
          <a:xfrm>
            <a:off x="4082212" y="4073279"/>
            <a:ext cx="396356" cy="394536"/>
          </a:xfrm>
          <a:custGeom>
            <a:avLst/>
            <a:gdLst>
              <a:gd name="T0" fmla="*/ 0 w 3968"/>
              <a:gd name="T1" fmla="*/ 1984 h 3968"/>
              <a:gd name="T2" fmla="*/ 3968 w 3968"/>
              <a:gd name="T3" fmla="*/ 1984 h 3968"/>
              <a:gd name="T4" fmla="*/ 3709 w 3968"/>
              <a:gd name="T5" fmla="*/ 1920 h 3968"/>
              <a:gd name="T6" fmla="*/ 2794 w 3968"/>
              <a:gd name="T7" fmla="*/ 1118 h 3968"/>
              <a:gd name="T8" fmla="*/ 3709 w 3968"/>
              <a:gd name="T9" fmla="*/ 1920 h 3968"/>
              <a:gd name="T10" fmla="*/ 1391 w 3968"/>
              <a:gd name="T11" fmla="*/ 3034 h 3968"/>
              <a:gd name="T12" fmla="*/ 1920 w 3968"/>
              <a:gd name="T13" fmla="*/ 3709 h 3968"/>
              <a:gd name="T14" fmla="*/ 2055 w 3968"/>
              <a:gd name="T15" fmla="*/ 260 h 3968"/>
              <a:gd name="T16" fmla="*/ 2048 w 3968"/>
              <a:gd name="T17" fmla="*/ 1149 h 3968"/>
              <a:gd name="T18" fmla="*/ 2055 w 3968"/>
              <a:gd name="T19" fmla="*/ 260 h 3968"/>
              <a:gd name="T20" fmla="*/ 3185 w 3968"/>
              <a:gd name="T21" fmla="*/ 744 h 3968"/>
              <a:gd name="T22" fmla="*/ 2268 w 3968"/>
              <a:gd name="T23" fmla="*/ 281 h 3968"/>
              <a:gd name="T24" fmla="*/ 1920 w 3968"/>
              <a:gd name="T25" fmla="*/ 1149 h 3968"/>
              <a:gd name="T26" fmla="*/ 1913 w 3968"/>
              <a:gd name="T27" fmla="*/ 260 h 3968"/>
              <a:gd name="T28" fmla="*/ 1222 w 3968"/>
              <a:gd name="T29" fmla="*/ 1000 h 3968"/>
              <a:gd name="T30" fmla="*/ 1700 w 3968"/>
              <a:gd name="T31" fmla="*/ 281 h 3968"/>
              <a:gd name="T32" fmla="*/ 1293 w 3968"/>
              <a:gd name="T33" fmla="*/ 1162 h 3968"/>
              <a:gd name="T34" fmla="*/ 1920 w 3968"/>
              <a:gd name="T35" fmla="*/ 1920 h 3968"/>
              <a:gd name="T36" fmla="*/ 1293 w 3968"/>
              <a:gd name="T37" fmla="*/ 1162 h 3968"/>
              <a:gd name="T38" fmla="*/ 1920 w 3968"/>
              <a:gd name="T39" fmla="*/ 2819 h 3968"/>
              <a:gd name="T40" fmla="*/ 1155 w 3968"/>
              <a:gd name="T41" fmla="*/ 2048 h 3968"/>
              <a:gd name="T42" fmla="*/ 1700 w 3968"/>
              <a:gd name="T43" fmla="*/ 3687 h 3968"/>
              <a:gd name="T44" fmla="*/ 1271 w 3968"/>
              <a:gd name="T45" fmla="*/ 3078 h 3968"/>
              <a:gd name="T46" fmla="*/ 2048 w 3968"/>
              <a:gd name="T47" fmla="*/ 3709 h 3968"/>
              <a:gd name="T48" fmla="*/ 2577 w 3968"/>
              <a:gd name="T49" fmla="*/ 3034 h 3968"/>
              <a:gd name="T50" fmla="*/ 2048 w 3968"/>
              <a:gd name="T51" fmla="*/ 3709 h 3968"/>
              <a:gd name="T52" fmla="*/ 3106 w 3968"/>
              <a:gd name="T53" fmla="*/ 3296 h 3968"/>
              <a:gd name="T54" fmla="*/ 2697 w 3968"/>
              <a:gd name="T55" fmla="*/ 3078 h 3968"/>
              <a:gd name="T56" fmla="*/ 2048 w 3968"/>
              <a:gd name="T57" fmla="*/ 2819 h 3968"/>
              <a:gd name="T58" fmla="*/ 2813 w 3968"/>
              <a:gd name="T59" fmla="*/ 2048 h 3968"/>
              <a:gd name="T60" fmla="*/ 2048 w 3968"/>
              <a:gd name="T61" fmla="*/ 1920 h 3968"/>
              <a:gd name="T62" fmla="*/ 2675 w 3968"/>
              <a:gd name="T63" fmla="*/ 1162 h 3968"/>
              <a:gd name="T64" fmla="*/ 2048 w 3968"/>
              <a:gd name="T65" fmla="*/ 1920 h 3968"/>
              <a:gd name="T66" fmla="*/ 1174 w 3968"/>
              <a:gd name="T67" fmla="*/ 1118 h 3968"/>
              <a:gd name="T68" fmla="*/ 259 w 3968"/>
              <a:gd name="T69" fmla="*/ 1920 h 3968"/>
              <a:gd name="T70" fmla="*/ 259 w 3968"/>
              <a:gd name="T71" fmla="*/ 2048 h 3968"/>
              <a:gd name="T72" fmla="*/ 1219 w 3968"/>
              <a:gd name="T73" fmla="*/ 2962 h 3968"/>
              <a:gd name="T74" fmla="*/ 259 w 3968"/>
              <a:gd name="T75" fmla="*/ 2048 h 3968"/>
              <a:gd name="T76" fmla="*/ 2749 w 3968"/>
              <a:gd name="T77" fmla="*/ 2961 h 3968"/>
              <a:gd name="T78" fmla="*/ 3709 w 3968"/>
              <a:gd name="T79" fmla="*/ 2048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68" h="3968">
                <a:moveTo>
                  <a:pt x="1984" y="0"/>
                </a:moveTo>
                <a:cubicBezTo>
                  <a:pt x="888" y="0"/>
                  <a:pt x="0" y="888"/>
                  <a:pt x="0" y="1984"/>
                </a:cubicBezTo>
                <a:cubicBezTo>
                  <a:pt x="0" y="3080"/>
                  <a:pt x="888" y="3968"/>
                  <a:pt x="1984" y="3968"/>
                </a:cubicBezTo>
                <a:cubicBezTo>
                  <a:pt x="3080" y="3968"/>
                  <a:pt x="3968" y="3080"/>
                  <a:pt x="3968" y="1984"/>
                </a:cubicBezTo>
                <a:cubicBezTo>
                  <a:pt x="3968" y="888"/>
                  <a:pt x="3080" y="0"/>
                  <a:pt x="1984" y="0"/>
                </a:cubicBezTo>
                <a:close/>
                <a:moveTo>
                  <a:pt x="3709" y="1920"/>
                </a:moveTo>
                <a:cubicBezTo>
                  <a:pt x="2941" y="1920"/>
                  <a:pt x="2941" y="1920"/>
                  <a:pt x="2941" y="1920"/>
                </a:cubicBezTo>
                <a:cubicBezTo>
                  <a:pt x="2934" y="1636"/>
                  <a:pt x="2884" y="1366"/>
                  <a:pt x="2794" y="1118"/>
                </a:cubicBezTo>
                <a:cubicBezTo>
                  <a:pt x="2967" y="1046"/>
                  <a:pt x="3127" y="950"/>
                  <a:pt x="3273" y="836"/>
                </a:cubicBezTo>
                <a:cubicBezTo>
                  <a:pt x="3532" y="1127"/>
                  <a:pt x="3693" y="1505"/>
                  <a:pt x="3709" y="1920"/>
                </a:cubicBezTo>
                <a:close/>
                <a:moveTo>
                  <a:pt x="1913" y="3708"/>
                </a:moveTo>
                <a:cubicBezTo>
                  <a:pt x="1700" y="3531"/>
                  <a:pt x="1522" y="3301"/>
                  <a:pt x="1391" y="3034"/>
                </a:cubicBezTo>
                <a:cubicBezTo>
                  <a:pt x="1559" y="2982"/>
                  <a:pt x="1737" y="2953"/>
                  <a:pt x="1920" y="2947"/>
                </a:cubicBezTo>
                <a:cubicBezTo>
                  <a:pt x="1920" y="3709"/>
                  <a:pt x="1920" y="3709"/>
                  <a:pt x="1920" y="3709"/>
                </a:cubicBezTo>
                <a:cubicBezTo>
                  <a:pt x="1918" y="3709"/>
                  <a:pt x="1916" y="3709"/>
                  <a:pt x="1913" y="3708"/>
                </a:cubicBezTo>
                <a:close/>
                <a:moveTo>
                  <a:pt x="2055" y="260"/>
                </a:moveTo>
                <a:cubicBezTo>
                  <a:pt x="2296" y="461"/>
                  <a:pt x="2493" y="730"/>
                  <a:pt x="2626" y="1044"/>
                </a:cubicBezTo>
                <a:cubicBezTo>
                  <a:pt x="2444" y="1106"/>
                  <a:pt x="2250" y="1142"/>
                  <a:pt x="2048" y="1149"/>
                </a:cubicBezTo>
                <a:cubicBezTo>
                  <a:pt x="2048" y="259"/>
                  <a:pt x="2048" y="259"/>
                  <a:pt x="2048" y="259"/>
                </a:cubicBezTo>
                <a:cubicBezTo>
                  <a:pt x="2050" y="259"/>
                  <a:pt x="2052" y="259"/>
                  <a:pt x="2055" y="260"/>
                </a:cubicBezTo>
                <a:close/>
                <a:moveTo>
                  <a:pt x="2268" y="281"/>
                </a:moveTo>
                <a:cubicBezTo>
                  <a:pt x="2621" y="340"/>
                  <a:pt x="2938" y="505"/>
                  <a:pt x="3185" y="744"/>
                </a:cubicBezTo>
                <a:cubicBezTo>
                  <a:pt x="3051" y="847"/>
                  <a:pt x="2904" y="934"/>
                  <a:pt x="2746" y="1000"/>
                </a:cubicBezTo>
                <a:cubicBezTo>
                  <a:pt x="2630" y="724"/>
                  <a:pt x="2466" y="479"/>
                  <a:pt x="2268" y="281"/>
                </a:cubicBezTo>
                <a:close/>
                <a:moveTo>
                  <a:pt x="1920" y="259"/>
                </a:moveTo>
                <a:cubicBezTo>
                  <a:pt x="1920" y="1149"/>
                  <a:pt x="1920" y="1149"/>
                  <a:pt x="1920" y="1149"/>
                </a:cubicBezTo>
                <a:cubicBezTo>
                  <a:pt x="1718" y="1142"/>
                  <a:pt x="1524" y="1106"/>
                  <a:pt x="1342" y="1044"/>
                </a:cubicBezTo>
                <a:cubicBezTo>
                  <a:pt x="1475" y="730"/>
                  <a:pt x="1672" y="461"/>
                  <a:pt x="1913" y="260"/>
                </a:cubicBezTo>
                <a:cubicBezTo>
                  <a:pt x="1916" y="259"/>
                  <a:pt x="1918" y="259"/>
                  <a:pt x="1920" y="259"/>
                </a:cubicBezTo>
                <a:close/>
                <a:moveTo>
                  <a:pt x="1222" y="1000"/>
                </a:moveTo>
                <a:cubicBezTo>
                  <a:pt x="1064" y="934"/>
                  <a:pt x="917" y="847"/>
                  <a:pt x="783" y="744"/>
                </a:cubicBezTo>
                <a:cubicBezTo>
                  <a:pt x="1030" y="505"/>
                  <a:pt x="1347" y="340"/>
                  <a:pt x="1700" y="281"/>
                </a:cubicBezTo>
                <a:cubicBezTo>
                  <a:pt x="1502" y="479"/>
                  <a:pt x="1338" y="724"/>
                  <a:pt x="1222" y="1000"/>
                </a:cubicBezTo>
                <a:close/>
                <a:moveTo>
                  <a:pt x="1293" y="1162"/>
                </a:moveTo>
                <a:cubicBezTo>
                  <a:pt x="1491" y="1230"/>
                  <a:pt x="1701" y="1270"/>
                  <a:pt x="1920" y="1277"/>
                </a:cubicBezTo>
                <a:cubicBezTo>
                  <a:pt x="1920" y="1920"/>
                  <a:pt x="1920" y="1920"/>
                  <a:pt x="1920" y="1920"/>
                </a:cubicBezTo>
                <a:cubicBezTo>
                  <a:pt x="1155" y="1920"/>
                  <a:pt x="1155" y="1920"/>
                  <a:pt x="1155" y="1920"/>
                </a:cubicBezTo>
                <a:cubicBezTo>
                  <a:pt x="1162" y="1652"/>
                  <a:pt x="1209" y="1396"/>
                  <a:pt x="1293" y="1162"/>
                </a:cubicBezTo>
                <a:close/>
                <a:moveTo>
                  <a:pt x="1920" y="2048"/>
                </a:moveTo>
                <a:cubicBezTo>
                  <a:pt x="1920" y="2819"/>
                  <a:pt x="1920" y="2819"/>
                  <a:pt x="1920" y="2819"/>
                </a:cubicBezTo>
                <a:cubicBezTo>
                  <a:pt x="1718" y="2825"/>
                  <a:pt x="1523" y="2858"/>
                  <a:pt x="1339" y="2918"/>
                </a:cubicBezTo>
                <a:cubicBezTo>
                  <a:pt x="1228" y="2654"/>
                  <a:pt x="1163" y="2360"/>
                  <a:pt x="1155" y="2048"/>
                </a:cubicBezTo>
                <a:cubicBezTo>
                  <a:pt x="1920" y="2048"/>
                  <a:pt x="1920" y="2048"/>
                  <a:pt x="1920" y="2048"/>
                </a:cubicBezTo>
                <a:close/>
                <a:moveTo>
                  <a:pt x="1700" y="3687"/>
                </a:moveTo>
                <a:cubicBezTo>
                  <a:pt x="1384" y="3634"/>
                  <a:pt x="1096" y="3496"/>
                  <a:pt x="862" y="3296"/>
                </a:cubicBezTo>
                <a:cubicBezTo>
                  <a:pt x="989" y="3209"/>
                  <a:pt x="1125" y="3135"/>
                  <a:pt x="1271" y="3078"/>
                </a:cubicBezTo>
                <a:cubicBezTo>
                  <a:pt x="1382" y="3310"/>
                  <a:pt x="1528" y="3515"/>
                  <a:pt x="1700" y="3687"/>
                </a:cubicBezTo>
                <a:close/>
                <a:moveTo>
                  <a:pt x="2048" y="3709"/>
                </a:moveTo>
                <a:cubicBezTo>
                  <a:pt x="2048" y="2947"/>
                  <a:pt x="2048" y="2947"/>
                  <a:pt x="2048" y="2947"/>
                </a:cubicBezTo>
                <a:cubicBezTo>
                  <a:pt x="2231" y="2953"/>
                  <a:pt x="2409" y="2982"/>
                  <a:pt x="2577" y="3034"/>
                </a:cubicBezTo>
                <a:cubicBezTo>
                  <a:pt x="2446" y="3301"/>
                  <a:pt x="2268" y="3531"/>
                  <a:pt x="2055" y="3709"/>
                </a:cubicBezTo>
                <a:cubicBezTo>
                  <a:pt x="2053" y="3709"/>
                  <a:pt x="2050" y="3709"/>
                  <a:pt x="2048" y="3709"/>
                </a:cubicBezTo>
                <a:close/>
                <a:moveTo>
                  <a:pt x="2697" y="3078"/>
                </a:moveTo>
                <a:cubicBezTo>
                  <a:pt x="2843" y="3135"/>
                  <a:pt x="2979" y="3209"/>
                  <a:pt x="3106" y="3296"/>
                </a:cubicBezTo>
                <a:cubicBezTo>
                  <a:pt x="2872" y="3496"/>
                  <a:pt x="2584" y="3634"/>
                  <a:pt x="2268" y="3687"/>
                </a:cubicBezTo>
                <a:cubicBezTo>
                  <a:pt x="2440" y="3515"/>
                  <a:pt x="2586" y="3310"/>
                  <a:pt x="2697" y="3078"/>
                </a:cubicBezTo>
                <a:close/>
                <a:moveTo>
                  <a:pt x="2629" y="2918"/>
                </a:moveTo>
                <a:cubicBezTo>
                  <a:pt x="2445" y="2858"/>
                  <a:pt x="2250" y="2825"/>
                  <a:pt x="2048" y="2819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813" y="2048"/>
                  <a:pt x="2813" y="2048"/>
                  <a:pt x="2813" y="2048"/>
                </a:cubicBezTo>
                <a:cubicBezTo>
                  <a:pt x="2805" y="2360"/>
                  <a:pt x="2740" y="2654"/>
                  <a:pt x="2629" y="2918"/>
                </a:cubicBezTo>
                <a:close/>
                <a:moveTo>
                  <a:pt x="2048" y="1920"/>
                </a:moveTo>
                <a:cubicBezTo>
                  <a:pt x="2048" y="1277"/>
                  <a:pt x="2048" y="1277"/>
                  <a:pt x="2048" y="1277"/>
                </a:cubicBezTo>
                <a:cubicBezTo>
                  <a:pt x="2267" y="1270"/>
                  <a:pt x="2477" y="1230"/>
                  <a:pt x="2675" y="1162"/>
                </a:cubicBezTo>
                <a:cubicBezTo>
                  <a:pt x="2759" y="1396"/>
                  <a:pt x="2806" y="1652"/>
                  <a:pt x="2813" y="1920"/>
                </a:cubicBezTo>
                <a:cubicBezTo>
                  <a:pt x="2048" y="1920"/>
                  <a:pt x="2048" y="1920"/>
                  <a:pt x="2048" y="1920"/>
                </a:cubicBezTo>
                <a:close/>
                <a:moveTo>
                  <a:pt x="696" y="836"/>
                </a:moveTo>
                <a:cubicBezTo>
                  <a:pt x="841" y="950"/>
                  <a:pt x="1001" y="1046"/>
                  <a:pt x="1174" y="1118"/>
                </a:cubicBezTo>
                <a:cubicBezTo>
                  <a:pt x="1084" y="1366"/>
                  <a:pt x="1034" y="1636"/>
                  <a:pt x="1027" y="1920"/>
                </a:cubicBezTo>
                <a:cubicBezTo>
                  <a:pt x="259" y="1920"/>
                  <a:pt x="259" y="1920"/>
                  <a:pt x="259" y="1920"/>
                </a:cubicBezTo>
                <a:cubicBezTo>
                  <a:pt x="275" y="1505"/>
                  <a:pt x="436" y="1127"/>
                  <a:pt x="696" y="836"/>
                </a:cubicBezTo>
                <a:close/>
                <a:moveTo>
                  <a:pt x="259" y="2048"/>
                </a:moveTo>
                <a:cubicBezTo>
                  <a:pt x="1027" y="2048"/>
                  <a:pt x="1027" y="2048"/>
                  <a:pt x="1027" y="2048"/>
                </a:cubicBezTo>
                <a:cubicBezTo>
                  <a:pt x="1035" y="2375"/>
                  <a:pt x="1103" y="2684"/>
                  <a:pt x="1219" y="2962"/>
                </a:cubicBezTo>
                <a:cubicBezTo>
                  <a:pt x="1057" y="3025"/>
                  <a:pt x="906" y="3109"/>
                  <a:pt x="766" y="3209"/>
                </a:cubicBezTo>
                <a:cubicBezTo>
                  <a:pt x="466" y="2910"/>
                  <a:pt x="276" y="2501"/>
                  <a:pt x="259" y="2048"/>
                </a:cubicBezTo>
                <a:close/>
                <a:moveTo>
                  <a:pt x="3202" y="3209"/>
                </a:moveTo>
                <a:cubicBezTo>
                  <a:pt x="3062" y="3109"/>
                  <a:pt x="2911" y="3025"/>
                  <a:pt x="2749" y="2961"/>
                </a:cubicBezTo>
                <a:cubicBezTo>
                  <a:pt x="2865" y="2684"/>
                  <a:pt x="2933" y="2375"/>
                  <a:pt x="2941" y="2048"/>
                </a:cubicBezTo>
                <a:cubicBezTo>
                  <a:pt x="3709" y="2048"/>
                  <a:pt x="3709" y="2048"/>
                  <a:pt x="3709" y="2048"/>
                </a:cubicBezTo>
                <a:cubicBezTo>
                  <a:pt x="3692" y="2501"/>
                  <a:pt x="3502" y="2910"/>
                  <a:pt x="3202" y="320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</a:endParaRPr>
          </a:p>
        </p:txBody>
      </p:sp>
      <p:sp>
        <p:nvSpPr>
          <p:cNvPr id="41" name="Freeform 45"/>
          <p:cNvSpPr>
            <a:spLocks noEditPoints="1"/>
          </p:cNvSpPr>
          <p:nvPr/>
        </p:nvSpPr>
        <p:spPr bwMode="auto">
          <a:xfrm>
            <a:off x="651373" y="5787139"/>
            <a:ext cx="410168" cy="407818"/>
          </a:xfrm>
          <a:custGeom>
            <a:avLst/>
            <a:gdLst>
              <a:gd name="T0" fmla="*/ 60 w 128"/>
              <a:gd name="T1" fmla="*/ 0 h 128"/>
              <a:gd name="T2" fmla="*/ 52 w 128"/>
              <a:gd name="T3" fmla="*/ 0 h 128"/>
              <a:gd name="T4" fmla="*/ 52 w 128"/>
              <a:gd name="T5" fmla="*/ 12 h 128"/>
              <a:gd name="T6" fmla="*/ 0 w 128"/>
              <a:gd name="T7" fmla="*/ 70 h 128"/>
              <a:gd name="T8" fmla="*/ 58 w 128"/>
              <a:gd name="T9" fmla="*/ 128 h 128"/>
              <a:gd name="T10" fmla="*/ 111 w 128"/>
              <a:gd name="T11" fmla="*/ 94 h 128"/>
              <a:gd name="T12" fmla="*/ 120 w 128"/>
              <a:gd name="T13" fmla="*/ 96 h 128"/>
              <a:gd name="T14" fmla="*/ 128 w 128"/>
              <a:gd name="T15" fmla="*/ 66 h 128"/>
              <a:gd name="T16" fmla="*/ 60 w 128"/>
              <a:gd name="T17" fmla="*/ 0 h 128"/>
              <a:gd name="T18" fmla="*/ 58 w 128"/>
              <a:gd name="T19" fmla="*/ 120 h 128"/>
              <a:gd name="T20" fmla="*/ 8 w 128"/>
              <a:gd name="T21" fmla="*/ 70 h 128"/>
              <a:gd name="T22" fmla="*/ 52 w 128"/>
              <a:gd name="T23" fmla="*/ 20 h 128"/>
              <a:gd name="T24" fmla="*/ 52 w 128"/>
              <a:gd name="T25" fmla="*/ 74 h 128"/>
              <a:gd name="T26" fmla="*/ 103 w 128"/>
              <a:gd name="T27" fmla="*/ 91 h 128"/>
              <a:gd name="T28" fmla="*/ 58 w 128"/>
              <a:gd name="T29" fmla="*/ 120 h 128"/>
              <a:gd name="T30" fmla="*/ 114 w 128"/>
              <a:gd name="T31" fmla="*/ 86 h 128"/>
              <a:gd name="T32" fmla="*/ 60 w 128"/>
              <a:gd name="T33" fmla="*/ 68 h 128"/>
              <a:gd name="T34" fmla="*/ 60 w 128"/>
              <a:gd name="T35" fmla="*/ 8 h 128"/>
              <a:gd name="T36" fmla="*/ 120 w 128"/>
              <a:gd name="T37" fmla="*/ 66 h 128"/>
              <a:gd name="T38" fmla="*/ 114 w 128"/>
              <a:gd name="T39" fmla="*/ 8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28">
                <a:moveTo>
                  <a:pt x="60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12"/>
                  <a:pt x="52" y="12"/>
                  <a:pt x="52" y="12"/>
                </a:cubicBezTo>
                <a:cubicBezTo>
                  <a:pt x="23" y="15"/>
                  <a:pt x="0" y="40"/>
                  <a:pt x="0" y="70"/>
                </a:cubicBezTo>
                <a:cubicBezTo>
                  <a:pt x="0" y="102"/>
                  <a:pt x="26" y="128"/>
                  <a:pt x="58" y="128"/>
                </a:cubicBezTo>
                <a:cubicBezTo>
                  <a:pt x="82" y="128"/>
                  <a:pt x="102" y="114"/>
                  <a:pt x="111" y="94"/>
                </a:cubicBezTo>
                <a:cubicBezTo>
                  <a:pt x="120" y="96"/>
                  <a:pt x="120" y="96"/>
                  <a:pt x="120" y="96"/>
                </a:cubicBezTo>
                <a:cubicBezTo>
                  <a:pt x="124" y="89"/>
                  <a:pt x="128" y="79"/>
                  <a:pt x="128" y="66"/>
                </a:cubicBezTo>
                <a:cubicBezTo>
                  <a:pt x="128" y="30"/>
                  <a:pt x="96" y="0"/>
                  <a:pt x="60" y="0"/>
                </a:cubicBezTo>
                <a:close/>
                <a:moveTo>
                  <a:pt x="58" y="120"/>
                </a:moveTo>
                <a:cubicBezTo>
                  <a:pt x="30" y="120"/>
                  <a:pt x="8" y="98"/>
                  <a:pt x="8" y="70"/>
                </a:cubicBezTo>
                <a:cubicBezTo>
                  <a:pt x="8" y="45"/>
                  <a:pt x="28" y="24"/>
                  <a:pt x="52" y="20"/>
                </a:cubicBezTo>
                <a:cubicBezTo>
                  <a:pt x="52" y="74"/>
                  <a:pt x="52" y="74"/>
                  <a:pt x="52" y="74"/>
                </a:cubicBezTo>
                <a:cubicBezTo>
                  <a:pt x="103" y="91"/>
                  <a:pt x="103" y="91"/>
                  <a:pt x="103" y="91"/>
                </a:cubicBezTo>
                <a:cubicBezTo>
                  <a:pt x="96" y="109"/>
                  <a:pt x="77" y="120"/>
                  <a:pt x="58" y="120"/>
                </a:cubicBezTo>
                <a:close/>
                <a:moveTo>
                  <a:pt x="114" y="86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"/>
                  <a:pt x="60" y="8"/>
                  <a:pt x="60" y="8"/>
                </a:cubicBezTo>
                <a:cubicBezTo>
                  <a:pt x="91" y="8"/>
                  <a:pt x="120" y="35"/>
                  <a:pt x="120" y="66"/>
                </a:cubicBezTo>
                <a:cubicBezTo>
                  <a:pt x="120" y="75"/>
                  <a:pt x="117" y="81"/>
                  <a:pt x="114" y="8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942983" y="2319566"/>
            <a:ext cx="414138" cy="464264"/>
            <a:chOff x="1014413" y="4373563"/>
            <a:chExt cx="1350962" cy="1514474"/>
          </a:xfr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5400000" scaled="1"/>
          </a:gradFill>
        </p:grpSpPr>
        <p:sp>
          <p:nvSpPr>
            <p:cNvPr id="55" name="Freeform 458"/>
            <p:cNvSpPr/>
            <p:nvPr/>
          </p:nvSpPr>
          <p:spPr bwMode="auto">
            <a:xfrm>
              <a:off x="1577975" y="5807075"/>
              <a:ext cx="222250" cy="80962"/>
            </a:xfrm>
            <a:custGeom>
              <a:avLst/>
              <a:gdLst>
                <a:gd name="T0" fmla="*/ 68 w 176"/>
                <a:gd name="T1" fmla="*/ 65 h 65"/>
                <a:gd name="T2" fmla="*/ 20 w 176"/>
                <a:gd name="T3" fmla="*/ 44 h 65"/>
                <a:gd name="T4" fmla="*/ 2 w 176"/>
                <a:gd name="T5" fmla="*/ 21 h 65"/>
                <a:gd name="T6" fmla="*/ 20 w 176"/>
                <a:gd name="T7" fmla="*/ 4 h 65"/>
                <a:gd name="T8" fmla="*/ 39 w 176"/>
                <a:gd name="T9" fmla="*/ 13 h 65"/>
                <a:gd name="T10" fmla="*/ 141 w 176"/>
                <a:gd name="T11" fmla="*/ 10 h 65"/>
                <a:gd name="T12" fmla="*/ 175 w 176"/>
                <a:gd name="T13" fmla="*/ 8 h 65"/>
                <a:gd name="T14" fmla="*/ 157 w 176"/>
                <a:gd name="T15" fmla="*/ 41 h 65"/>
                <a:gd name="T16" fmla="*/ 95 w 176"/>
                <a:gd name="T17" fmla="*/ 63 h 65"/>
                <a:gd name="T18" fmla="*/ 84 w 176"/>
                <a:gd name="T19" fmla="*/ 65 h 65"/>
                <a:gd name="T20" fmla="*/ 68 w 176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65">
                  <a:moveTo>
                    <a:pt x="68" y="65"/>
                  </a:moveTo>
                  <a:cubicBezTo>
                    <a:pt x="52" y="58"/>
                    <a:pt x="36" y="50"/>
                    <a:pt x="20" y="44"/>
                  </a:cubicBezTo>
                  <a:cubicBezTo>
                    <a:pt x="9" y="39"/>
                    <a:pt x="4" y="31"/>
                    <a:pt x="2" y="21"/>
                  </a:cubicBezTo>
                  <a:cubicBezTo>
                    <a:pt x="0" y="9"/>
                    <a:pt x="9" y="0"/>
                    <a:pt x="20" y="4"/>
                  </a:cubicBezTo>
                  <a:cubicBezTo>
                    <a:pt x="27" y="6"/>
                    <a:pt x="33" y="10"/>
                    <a:pt x="39" y="13"/>
                  </a:cubicBezTo>
                  <a:cubicBezTo>
                    <a:pt x="74" y="33"/>
                    <a:pt x="108" y="31"/>
                    <a:pt x="141" y="10"/>
                  </a:cubicBezTo>
                  <a:cubicBezTo>
                    <a:pt x="155" y="2"/>
                    <a:pt x="159" y="1"/>
                    <a:pt x="175" y="8"/>
                  </a:cubicBezTo>
                  <a:cubicBezTo>
                    <a:pt x="176" y="22"/>
                    <a:pt x="170" y="33"/>
                    <a:pt x="157" y="41"/>
                  </a:cubicBezTo>
                  <a:cubicBezTo>
                    <a:pt x="138" y="53"/>
                    <a:pt x="117" y="60"/>
                    <a:pt x="95" y="63"/>
                  </a:cubicBezTo>
                  <a:cubicBezTo>
                    <a:pt x="91" y="63"/>
                    <a:pt x="87" y="64"/>
                    <a:pt x="84" y="65"/>
                  </a:cubicBezTo>
                  <a:cubicBezTo>
                    <a:pt x="79" y="65"/>
                    <a:pt x="73" y="65"/>
                    <a:pt x="6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56" name="Freeform 459"/>
            <p:cNvSpPr/>
            <p:nvPr/>
          </p:nvSpPr>
          <p:spPr bwMode="auto">
            <a:xfrm>
              <a:off x="1665288" y="4373563"/>
              <a:ext cx="46038" cy="204787"/>
            </a:xfrm>
            <a:custGeom>
              <a:avLst/>
              <a:gdLst>
                <a:gd name="T0" fmla="*/ 19 w 37"/>
                <a:gd name="T1" fmla="*/ 0 h 163"/>
                <a:gd name="T2" fmla="*/ 19 w 37"/>
                <a:gd name="T3" fmla="*/ 1 h 163"/>
                <a:gd name="T4" fmla="*/ 37 w 37"/>
                <a:gd name="T5" fmla="*/ 43 h 163"/>
                <a:gd name="T6" fmla="*/ 36 w 37"/>
                <a:gd name="T7" fmla="*/ 141 h 163"/>
                <a:gd name="T8" fmla="*/ 31 w 37"/>
                <a:gd name="T9" fmla="*/ 152 h 163"/>
                <a:gd name="T10" fmla="*/ 16 w 37"/>
                <a:gd name="T11" fmla="*/ 163 h 163"/>
                <a:gd name="T12" fmla="*/ 0 w 37"/>
                <a:gd name="T13" fmla="*/ 129 h 163"/>
                <a:gd name="T14" fmla="*/ 1 w 37"/>
                <a:gd name="T15" fmla="*/ 29 h 163"/>
                <a:gd name="T16" fmla="*/ 17 w 37"/>
                <a:gd name="T17" fmla="*/ 0 h 163"/>
                <a:gd name="T18" fmla="*/ 19 w 37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3">
                  <a:moveTo>
                    <a:pt x="19" y="0"/>
                  </a:moveTo>
                  <a:cubicBezTo>
                    <a:pt x="19" y="0"/>
                    <a:pt x="19" y="1"/>
                    <a:pt x="19" y="1"/>
                  </a:cubicBezTo>
                  <a:cubicBezTo>
                    <a:pt x="36" y="10"/>
                    <a:pt x="37" y="26"/>
                    <a:pt x="37" y="43"/>
                  </a:cubicBezTo>
                  <a:cubicBezTo>
                    <a:pt x="36" y="76"/>
                    <a:pt x="36" y="108"/>
                    <a:pt x="36" y="141"/>
                  </a:cubicBezTo>
                  <a:cubicBezTo>
                    <a:pt x="36" y="145"/>
                    <a:pt x="33" y="149"/>
                    <a:pt x="31" y="152"/>
                  </a:cubicBezTo>
                  <a:cubicBezTo>
                    <a:pt x="27" y="156"/>
                    <a:pt x="21" y="159"/>
                    <a:pt x="16" y="163"/>
                  </a:cubicBezTo>
                  <a:cubicBezTo>
                    <a:pt x="7" y="153"/>
                    <a:pt x="0" y="143"/>
                    <a:pt x="0" y="129"/>
                  </a:cubicBezTo>
                  <a:cubicBezTo>
                    <a:pt x="1" y="96"/>
                    <a:pt x="1" y="62"/>
                    <a:pt x="1" y="29"/>
                  </a:cubicBezTo>
                  <a:cubicBezTo>
                    <a:pt x="1" y="16"/>
                    <a:pt x="11" y="9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57" name="Freeform 460"/>
            <p:cNvSpPr/>
            <p:nvPr/>
          </p:nvSpPr>
          <p:spPr bwMode="auto">
            <a:xfrm>
              <a:off x="1298575" y="4608513"/>
              <a:ext cx="793750" cy="979487"/>
            </a:xfrm>
            <a:custGeom>
              <a:avLst/>
              <a:gdLst>
                <a:gd name="T0" fmla="*/ 0 w 631"/>
                <a:gd name="T1" fmla="*/ 333 h 782"/>
                <a:gd name="T2" fmla="*/ 253 w 631"/>
                <a:gd name="T3" fmla="*/ 28 h 782"/>
                <a:gd name="T4" fmla="*/ 603 w 631"/>
                <a:gd name="T5" fmla="*/ 236 h 782"/>
                <a:gd name="T6" fmla="*/ 581 w 631"/>
                <a:gd name="T7" fmla="*/ 483 h 782"/>
                <a:gd name="T8" fmla="*/ 526 w 631"/>
                <a:gd name="T9" fmla="*/ 556 h 782"/>
                <a:gd name="T10" fmla="*/ 474 w 631"/>
                <a:gd name="T11" fmla="*/ 629 h 782"/>
                <a:gd name="T12" fmla="*/ 460 w 631"/>
                <a:gd name="T13" fmla="*/ 683 h 782"/>
                <a:gd name="T14" fmla="*/ 427 w 631"/>
                <a:gd name="T15" fmla="*/ 721 h 782"/>
                <a:gd name="T16" fmla="*/ 191 w 631"/>
                <a:gd name="T17" fmla="*/ 780 h 782"/>
                <a:gd name="T18" fmla="*/ 178 w 631"/>
                <a:gd name="T19" fmla="*/ 782 h 782"/>
                <a:gd name="T20" fmla="*/ 161 w 631"/>
                <a:gd name="T21" fmla="*/ 769 h 782"/>
                <a:gd name="T22" fmla="*/ 168 w 631"/>
                <a:gd name="T23" fmla="*/ 748 h 782"/>
                <a:gd name="T24" fmla="*/ 183 w 631"/>
                <a:gd name="T25" fmla="*/ 742 h 782"/>
                <a:gd name="T26" fmla="*/ 396 w 631"/>
                <a:gd name="T27" fmla="*/ 691 h 782"/>
                <a:gd name="T28" fmla="*/ 424 w 631"/>
                <a:gd name="T29" fmla="*/ 661 h 782"/>
                <a:gd name="T30" fmla="*/ 487 w 631"/>
                <a:gd name="T31" fmla="*/ 542 h 782"/>
                <a:gd name="T32" fmla="*/ 553 w 631"/>
                <a:gd name="T33" fmla="*/ 456 h 782"/>
                <a:gd name="T34" fmla="*/ 575 w 631"/>
                <a:gd name="T35" fmla="*/ 276 h 782"/>
                <a:gd name="T36" fmla="*/ 370 w 631"/>
                <a:gd name="T37" fmla="*/ 69 h 782"/>
                <a:gd name="T38" fmla="*/ 158 w 631"/>
                <a:gd name="T39" fmla="*/ 106 h 782"/>
                <a:gd name="T40" fmla="*/ 62 w 631"/>
                <a:gd name="T41" fmla="*/ 224 h 782"/>
                <a:gd name="T42" fmla="*/ 57 w 631"/>
                <a:gd name="T43" fmla="*/ 434 h 782"/>
                <a:gd name="T44" fmla="*/ 108 w 631"/>
                <a:gd name="T45" fmla="*/ 520 h 782"/>
                <a:gd name="T46" fmla="*/ 174 w 631"/>
                <a:gd name="T47" fmla="*/ 605 h 782"/>
                <a:gd name="T48" fmla="*/ 204 w 631"/>
                <a:gd name="T49" fmla="*/ 703 h 782"/>
                <a:gd name="T50" fmla="*/ 204 w 631"/>
                <a:gd name="T51" fmla="*/ 710 h 782"/>
                <a:gd name="T52" fmla="*/ 193 w 631"/>
                <a:gd name="T53" fmla="*/ 729 h 782"/>
                <a:gd name="T54" fmla="*/ 172 w 631"/>
                <a:gd name="T55" fmla="*/ 720 h 782"/>
                <a:gd name="T56" fmla="*/ 166 w 631"/>
                <a:gd name="T57" fmla="*/ 707 h 782"/>
                <a:gd name="T58" fmla="*/ 90 w 631"/>
                <a:gd name="T59" fmla="*/ 554 h 782"/>
                <a:gd name="T60" fmla="*/ 17 w 631"/>
                <a:gd name="T61" fmla="*/ 435 h 782"/>
                <a:gd name="T62" fmla="*/ 0 w 631"/>
                <a:gd name="T63" fmla="*/ 333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1" h="782">
                  <a:moveTo>
                    <a:pt x="0" y="333"/>
                  </a:moveTo>
                  <a:cubicBezTo>
                    <a:pt x="0" y="183"/>
                    <a:pt x="105" y="55"/>
                    <a:pt x="253" y="28"/>
                  </a:cubicBezTo>
                  <a:cubicBezTo>
                    <a:pt x="403" y="0"/>
                    <a:pt x="553" y="80"/>
                    <a:pt x="603" y="236"/>
                  </a:cubicBezTo>
                  <a:cubicBezTo>
                    <a:pt x="631" y="322"/>
                    <a:pt x="627" y="405"/>
                    <a:pt x="581" y="483"/>
                  </a:cubicBezTo>
                  <a:cubicBezTo>
                    <a:pt x="566" y="509"/>
                    <a:pt x="546" y="533"/>
                    <a:pt x="526" y="556"/>
                  </a:cubicBezTo>
                  <a:cubicBezTo>
                    <a:pt x="507" y="579"/>
                    <a:pt x="485" y="600"/>
                    <a:pt x="474" y="629"/>
                  </a:cubicBezTo>
                  <a:cubicBezTo>
                    <a:pt x="468" y="646"/>
                    <a:pt x="463" y="665"/>
                    <a:pt x="460" y="683"/>
                  </a:cubicBezTo>
                  <a:cubicBezTo>
                    <a:pt x="455" y="706"/>
                    <a:pt x="450" y="715"/>
                    <a:pt x="427" y="721"/>
                  </a:cubicBezTo>
                  <a:cubicBezTo>
                    <a:pt x="348" y="741"/>
                    <a:pt x="269" y="760"/>
                    <a:pt x="191" y="780"/>
                  </a:cubicBezTo>
                  <a:cubicBezTo>
                    <a:pt x="187" y="781"/>
                    <a:pt x="182" y="782"/>
                    <a:pt x="178" y="782"/>
                  </a:cubicBezTo>
                  <a:cubicBezTo>
                    <a:pt x="169" y="782"/>
                    <a:pt x="164" y="778"/>
                    <a:pt x="161" y="769"/>
                  </a:cubicBezTo>
                  <a:cubicBezTo>
                    <a:pt x="159" y="760"/>
                    <a:pt x="160" y="753"/>
                    <a:pt x="168" y="748"/>
                  </a:cubicBezTo>
                  <a:cubicBezTo>
                    <a:pt x="173" y="745"/>
                    <a:pt x="178" y="743"/>
                    <a:pt x="183" y="742"/>
                  </a:cubicBezTo>
                  <a:cubicBezTo>
                    <a:pt x="254" y="725"/>
                    <a:pt x="325" y="707"/>
                    <a:pt x="396" y="691"/>
                  </a:cubicBezTo>
                  <a:cubicBezTo>
                    <a:pt x="412" y="687"/>
                    <a:pt x="421" y="679"/>
                    <a:pt x="424" y="661"/>
                  </a:cubicBezTo>
                  <a:cubicBezTo>
                    <a:pt x="431" y="614"/>
                    <a:pt x="454" y="575"/>
                    <a:pt x="487" y="542"/>
                  </a:cubicBezTo>
                  <a:cubicBezTo>
                    <a:pt x="513" y="516"/>
                    <a:pt x="537" y="489"/>
                    <a:pt x="553" y="456"/>
                  </a:cubicBezTo>
                  <a:cubicBezTo>
                    <a:pt x="581" y="398"/>
                    <a:pt x="590" y="338"/>
                    <a:pt x="575" y="276"/>
                  </a:cubicBezTo>
                  <a:cubicBezTo>
                    <a:pt x="548" y="167"/>
                    <a:pt x="480" y="95"/>
                    <a:pt x="370" y="69"/>
                  </a:cubicBezTo>
                  <a:cubicBezTo>
                    <a:pt x="295" y="51"/>
                    <a:pt x="223" y="64"/>
                    <a:pt x="158" y="106"/>
                  </a:cubicBezTo>
                  <a:cubicBezTo>
                    <a:pt x="114" y="135"/>
                    <a:pt x="82" y="175"/>
                    <a:pt x="62" y="224"/>
                  </a:cubicBezTo>
                  <a:cubicBezTo>
                    <a:pt x="33" y="293"/>
                    <a:pt x="31" y="364"/>
                    <a:pt x="57" y="434"/>
                  </a:cubicBezTo>
                  <a:cubicBezTo>
                    <a:pt x="68" y="466"/>
                    <a:pt x="85" y="495"/>
                    <a:pt x="108" y="520"/>
                  </a:cubicBezTo>
                  <a:cubicBezTo>
                    <a:pt x="133" y="546"/>
                    <a:pt x="158" y="572"/>
                    <a:pt x="174" y="605"/>
                  </a:cubicBezTo>
                  <a:cubicBezTo>
                    <a:pt x="190" y="636"/>
                    <a:pt x="199" y="669"/>
                    <a:pt x="204" y="703"/>
                  </a:cubicBezTo>
                  <a:cubicBezTo>
                    <a:pt x="204" y="705"/>
                    <a:pt x="204" y="708"/>
                    <a:pt x="204" y="710"/>
                  </a:cubicBezTo>
                  <a:cubicBezTo>
                    <a:pt x="204" y="718"/>
                    <a:pt x="202" y="726"/>
                    <a:pt x="193" y="729"/>
                  </a:cubicBezTo>
                  <a:cubicBezTo>
                    <a:pt x="184" y="732"/>
                    <a:pt x="177" y="728"/>
                    <a:pt x="172" y="720"/>
                  </a:cubicBezTo>
                  <a:cubicBezTo>
                    <a:pt x="169" y="716"/>
                    <a:pt x="167" y="712"/>
                    <a:pt x="166" y="707"/>
                  </a:cubicBezTo>
                  <a:cubicBezTo>
                    <a:pt x="158" y="648"/>
                    <a:pt x="129" y="598"/>
                    <a:pt x="90" y="554"/>
                  </a:cubicBezTo>
                  <a:cubicBezTo>
                    <a:pt x="59" y="519"/>
                    <a:pt x="32" y="480"/>
                    <a:pt x="17" y="435"/>
                  </a:cubicBezTo>
                  <a:cubicBezTo>
                    <a:pt x="6" y="402"/>
                    <a:pt x="0" y="368"/>
                    <a:pt x="0" y="3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58" name="Freeform 461"/>
            <p:cNvSpPr/>
            <p:nvPr/>
          </p:nvSpPr>
          <p:spPr bwMode="auto">
            <a:xfrm>
              <a:off x="1555750" y="5133975"/>
              <a:ext cx="255588" cy="320675"/>
            </a:xfrm>
            <a:custGeom>
              <a:avLst/>
              <a:gdLst>
                <a:gd name="T0" fmla="*/ 57 w 203"/>
                <a:gd name="T1" fmla="*/ 48 h 256"/>
                <a:gd name="T2" fmla="*/ 72 w 203"/>
                <a:gd name="T3" fmla="*/ 121 h 256"/>
                <a:gd name="T4" fmla="*/ 83 w 203"/>
                <a:gd name="T5" fmla="*/ 227 h 256"/>
                <a:gd name="T6" fmla="*/ 72 w 203"/>
                <a:gd name="T7" fmla="*/ 249 h 256"/>
                <a:gd name="T8" fmla="*/ 56 w 203"/>
                <a:gd name="T9" fmla="*/ 254 h 256"/>
                <a:gd name="T10" fmla="*/ 48 w 203"/>
                <a:gd name="T11" fmla="*/ 240 h 256"/>
                <a:gd name="T12" fmla="*/ 45 w 203"/>
                <a:gd name="T13" fmla="*/ 186 h 256"/>
                <a:gd name="T14" fmla="*/ 9 w 203"/>
                <a:gd name="T15" fmla="*/ 41 h 256"/>
                <a:gd name="T16" fmla="*/ 3 w 203"/>
                <a:gd name="T17" fmla="*/ 24 h 256"/>
                <a:gd name="T18" fmla="*/ 20 w 203"/>
                <a:gd name="T19" fmla="*/ 3 h 256"/>
                <a:gd name="T20" fmla="*/ 51 w 203"/>
                <a:gd name="T21" fmla="*/ 8 h 256"/>
                <a:gd name="T22" fmla="*/ 100 w 203"/>
                <a:gd name="T23" fmla="*/ 23 h 256"/>
                <a:gd name="T24" fmla="*/ 114 w 203"/>
                <a:gd name="T25" fmla="*/ 23 h 256"/>
                <a:gd name="T26" fmla="*/ 164 w 203"/>
                <a:gd name="T27" fmla="*/ 4 h 256"/>
                <a:gd name="T28" fmla="*/ 172 w 203"/>
                <a:gd name="T29" fmla="*/ 3 h 256"/>
                <a:gd name="T30" fmla="*/ 196 w 203"/>
                <a:gd name="T31" fmla="*/ 33 h 256"/>
                <a:gd name="T32" fmla="*/ 168 w 203"/>
                <a:gd name="T33" fmla="*/ 122 h 256"/>
                <a:gd name="T34" fmla="*/ 156 w 203"/>
                <a:gd name="T35" fmla="*/ 223 h 256"/>
                <a:gd name="T36" fmla="*/ 155 w 203"/>
                <a:gd name="T37" fmla="*/ 238 h 256"/>
                <a:gd name="T38" fmla="*/ 136 w 203"/>
                <a:gd name="T39" fmla="*/ 256 h 256"/>
                <a:gd name="T40" fmla="*/ 117 w 203"/>
                <a:gd name="T41" fmla="*/ 237 h 256"/>
                <a:gd name="T42" fmla="*/ 125 w 203"/>
                <a:gd name="T43" fmla="*/ 176 h 256"/>
                <a:gd name="T44" fmla="*/ 142 w 203"/>
                <a:gd name="T45" fmla="*/ 73 h 256"/>
                <a:gd name="T46" fmla="*/ 146 w 203"/>
                <a:gd name="T47" fmla="*/ 60 h 256"/>
                <a:gd name="T48" fmla="*/ 145 w 203"/>
                <a:gd name="T49" fmla="*/ 54 h 256"/>
                <a:gd name="T50" fmla="*/ 139 w 203"/>
                <a:gd name="T51" fmla="*/ 56 h 256"/>
                <a:gd name="T52" fmla="*/ 118 w 203"/>
                <a:gd name="T53" fmla="*/ 72 h 256"/>
                <a:gd name="T54" fmla="*/ 80 w 203"/>
                <a:gd name="T55" fmla="*/ 69 h 256"/>
                <a:gd name="T56" fmla="*/ 59 w 203"/>
                <a:gd name="T57" fmla="*/ 47 h 256"/>
                <a:gd name="T58" fmla="*/ 57 w 203"/>
                <a:gd name="T59" fmla="*/ 4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3" h="256">
                  <a:moveTo>
                    <a:pt x="57" y="48"/>
                  </a:moveTo>
                  <a:cubicBezTo>
                    <a:pt x="62" y="72"/>
                    <a:pt x="67" y="97"/>
                    <a:pt x="72" y="121"/>
                  </a:cubicBezTo>
                  <a:cubicBezTo>
                    <a:pt x="79" y="156"/>
                    <a:pt x="85" y="191"/>
                    <a:pt x="83" y="227"/>
                  </a:cubicBezTo>
                  <a:cubicBezTo>
                    <a:pt x="83" y="237"/>
                    <a:pt x="80" y="245"/>
                    <a:pt x="72" y="249"/>
                  </a:cubicBezTo>
                  <a:cubicBezTo>
                    <a:pt x="68" y="252"/>
                    <a:pt x="60" y="255"/>
                    <a:pt x="56" y="254"/>
                  </a:cubicBezTo>
                  <a:cubicBezTo>
                    <a:pt x="52" y="252"/>
                    <a:pt x="49" y="245"/>
                    <a:pt x="48" y="240"/>
                  </a:cubicBezTo>
                  <a:cubicBezTo>
                    <a:pt x="46" y="222"/>
                    <a:pt x="46" y="204"/>
                    <a:pt x="45" y="186"/>
                  </a:cubicBezTo>
                  <a:cubicBezTo>
                    <a:pt x="40" y="136"/>
                    <a:pt x="28" y="87"/>
                    <a:pt x="9" y="41"/>
                  </a:cubicBezTo>
                  <a:cubicBezTo>
                    <a:pt x="6" y="35"/>
                    <a:pt x="4" y="30"/>
                    <a:pt x="3" y="24"/>
                  </a:cubicBezTo>
                  <a:cubicBezTo>
                    <a:pt x="0" y="12"/>
                    <a:pt x="7" y="2"/>
                    <a:pt x="20" y="3"/>
                  </a:cubicBezTo>
                  <a:cubicBezTo>
                    <a:pt x="30" y="3"/>
                    <a:pt x="41" y="5"/>
                    <a:pt x="51" y="8"/>
                  </a:cubicBezTo>
                  <a:cubicBezTo>
                    <a:pt x="68" y="12"/>
                    <a:pt x="84" y="18"/>
                    <a:pt x="100" y="23"/>
                  </a:cubicBezTo>
                  <a:cubicBezTo>
                    <a:pt x="105" y="24"/>
                    <a:pt x="110" y="24"/>
                    <a:pt x="114" y="23"/>
                  </a:cubicBezTo>
                  <a:cubicBezTo>
                    <a:pt x="131" y="17"/>
                    <a:pt x="147" y="10"/>
                    <a:pt x="164" y="4"/>
                  </a:cubicBezTo>
                  <a:cubicBezTo>
                    <a:pt x="167" y="3"/>
                    <a:pt x="169" y="3"/>
                    <a:pt x="172" y="3"/>
                  </a:cubicBezTo>
                  <a:cubicBezTo>
                    <a:pt x="193" y="0"/>
                    <a:pt x="203" y="12"/>
                    <a:pt x="196" y="33"/>
                  </a:cubicBezTo>
                  <a:cubicBezTo>
                    <a:pt x="187" y="62"/>
                    <a:pt x="176" y="92"/>
                    <a:pt x="168" y="122"/>
                  </a:cubicBezTo>
                  <a:cubicBezTo>
                    <a:pt x="159" y="155"/>
                    <a:pt x="156" y="189"/>
                    <a:pt x="156" y="223"/>
                  </a:cubicBezTo>
                  <a:cubicBezTo>
                    <a:pt x="156" y="228"/>
                    <a:pt x="156" y="233"/>
                    <a:pt x="155" y="238"/>
                  </a:cubicBezTo>
                  <a:cubicBezTo>
                    <a:pt x="154" y="250"/>
                    <a:pt x="148" y="256"/>
                    <a:pt x="136" y="256"/>
                  </a:cubicBezTo>
                  <a:cubicBezTo>
                    <a:pt x="124" y="256"/>
                    <a:pt x="116" y="249"/>
                    <a:pt x="117" y="237"/>
                  </a:cubicBezTo>
                  <a:cubicBezTo>
                    <a:pt x="119" y="217"/>
                    <a:pt x="122" y="196"/>
                    <a:pt x="125" y="176"/>
                  </a:cubicBezTo>
                  <a:cubicBezTo>
                    <a:pt x="130" y="142"/>
                    <a:pt x="136" y="107"/>
                    <a:pt x="142" y="73"/>
                  </a:cubicBezTo>
                  <a:cubicBezTo>
                    <a:pt x="143" y="69"/>
                    <a:pt x="145" y="65"/>
                    <a:pt x="146" y="60"/>
                  </a:cubicBezTo>
                  <a:cubicBezTo>
                    <a:pt x="146" y="58"/>
                    <a:pt x="145" y="56"/>
                    <a:pt x="145" y="54"/>
                  </a:cubicBezTo>
                  <a:cubicBezTo>
                    <a:pt x="143" y="55"/>
                    <a:pt x="141" y="54"/>
                    <a:pt x="139" y="56"/>
                  </a:cubicBezTo>
                  <a:cubicBezTo>
                    <a:pt x="132" y="61"/>
                    <a:pt x="125" y="66"/>
                    <a:pt x="118" y="72"/>
                  </a:cubicBezTo>
                  <a:cubicBezTo>
                    <a:pt x="101" y="86"/>
                    <a:pt x="94" y="85"/>
                    <a:pt x="80" y="69"/>
                  </a:cubicBezTo>
                  <a:cubicBezTo>
                    <a:pt x="73" y="61"/>
                    <a:pt x="66" y="54"/>
                    <a:pt x="59" y="47"/>
                  </a:cubicBezTo>
                  <a:cubicBezTo>
                    <a:pt x="58" y="47"/>
                    <a:pt x="57" y="47"/>
                    <a:pt x="5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59" name="Freeform 462"/>
            <p:cNvSpPr/>
            <p:nvPr/>
          </p:nvSpPr>
          <p:spPr bwMode="auto">
            <a:xfrm>
              <a:off x="1503363" y="5680075"/>
              <a:ext cx="371475" cy="127000"/>
            </a:xfrm>
            <a:custGeom>
              <a:avLst/>
              <a:gdLst>
                <a:gd name="T0" fmla="*/ 296 w 296"/>
                <a:gd name="T1" fmla="*/ 13 h 102"/>
                <a:gd name="T2" fmla="*/ 266 w 296"/>
                <a:gd name="T3" fmla="*/ 41 h 102"/>
                <a:gd name="T4" fmla="*/ 26 w 296"/>
                <a:gd name="T5" fmla="*/ 100 h 102"/>
                <a:gd name="T6" fmla="*/ 2 w 296"/>
                <a:gd name="T7" fmla="*/ 85 h 102"/>
                <a:gd name="T8" fmla="*/ 17 w 296"/>
                <a:gd name="T9" fmla="*/ 65 h 102"/>
                <a:gd name="T10" fmla="*/ 99 w 296"/>
                <a:gd name="T11" fmla="*/ 44 h 102"/>
                <a:gd name="T12" fmla="*/ 256 w 296"/>
                <a:gd name="T13" fmla="*/ 4 h 102"/>
                <a:gd name="T14" fmla="*/ 296 w 296"/>
                <a:gd name="T15" fmla="*/ 1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02">
                  <a:moveTo>
                    <a:pt x="296" y="13"/>
                  </a:moveTo>
                  <a:cubicBezTo>
                    <a:pt x="290" y="28"/>
                    <a:pt x="282" y="37"/>
                    <a:pt x="266" y="41"/>
                  </a:cubicBezTo>
                  <a:cubicBezTo>
                    <a:pt x="186" y="60"/>
                    <a:pt x="106" y="80"/>
                    <a:pt x="26" y="100"/>
                  </a:cubicBezTo>
                  <a:cubicBezTo>
                    <a:pt x="17" y="102"/>
                    <a:pt x="5" y="94"/>
                    <a:pt x="2" y="85"/>
                  </a:cubicBezTo>
                  <a:cubicBezTo>
                    <a:pt x="0" y="78"/>
                    <a:pt x="7" y="68"/>
                    <a:pt x="17" y="65"/>
                  </a:cubicBezTo>
                  <a:cubicBezTo>
                    <a:pt x="44" y="58"/>
                    <a:pt x="71" y="51"/>
                    <a:pt x="99" y="44"/>
                  </a:cubicBezTo>
                  <a:cubicBezTo>
                    <a:pt x="151" y="31"/>
                    <a:pt x="204" y="18"/>
                    <a:pt x="256" y="4"/>
                  </a:cubicBezTo>
                  <a:cubicBezTo>
                    <a:pt x="272" y="0"/>
                    <a:pt x="283" y="8"/>
                    <a:pt x="29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60" name="Freeform 463"/>
            <p:cNvSpPr/>
            <p:nvPr/>
          </p:nvSpPr>
          <p:spPr bwMode="auto">
            <a:xfrm>
              <a:off x="1500188" y="5570538"/>
              <a:ext cx="371475" cy="128587"/>
            </a:xfrm>
            <a:custGeom>
              <a:avLst/>
              <a:gdLst>
                <a:gd name="T0" fmla="*/ 296 w 296"/>
                <a:gd name="T1" fmla="*/ 11 h 103"/>
                <a:gd name="T2" fmla="*/ 265 w 296"/>
                <a:gd name="T3" fmla="*/ 40 h 103"/>
                <a:gd name="T4" fmla="*/ 35 w 296"/>
                <a:gd name="T5" fmla="*/ 97 h 103"/>
                <a:gd name="T6" fmla="*/ 11 w 296"/>
                <a:gd name="T7" fmla="*/ 95 h 103"/>
                <a:gd name="T8" fmla="*/ 21 w 296"/>
                <a:gd name="T9" fmla="*/ 63 h 103"/>
                <a:gd name="T10" fmla="*/ 101 w 296"/>
                <a:gd name="T11" fmla="*/ 43 h 103"/>
                <a:gd name="T12" fmla="*/ 267 w 296"/>
                <a:gd name="T13" fmla="*/ 3 h 103"/>
                <a:gd name="T14" fmla="*/ 296 w 296"/>
                <a:gd name="T15" fmla="*/ 1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03">
                  <a:moveTo>
                    <a:pt x="296" y="11"/>
                  </a:moveTo>
                  <a:cubicBezTo>
                    <a:pt x="292" y="29"/>
                    <a:pt x="281" y="36"/>
                    <a:pt x="265" y="40"/>
                  </a:cubicBezTo>
                  <a:cubicBezTo>
                    <a:pt x="188" y="58"/>
                    <a:pt x="112" y="78"/>
                    <a:pt x="35" y="97"/>
                  </a:cubicBezTo>
                  <a:cubicBezTo>
                    <a:pt x="28" y="99"/>
                    <a:pt x="19" y="103"/>
                    <a:pt x="11" y="95"/>
                  </a:cubicBezTo>
                  <a:cubicBezTo>
                    <a:pt x="0" y="82"/>
                    <a:pt x="4" y="68"/>
                    <a:pt x="21" y="63"/>
                  </a:cubicBezTo>
                  <a:cubicBezTo>
                    <a:pt x="47" y="56"/>
                    <a:pt x="74" y="49"/>
                    <a:pt x="101" y="43"/>
                  </a:cubicBezTo>
                  <a:cubicBezTo>
                    <a:pt x="157" y="29"/>
                    <a:pt x="212" y="16"/>
                    <a:pt x="267" y="3"/>
                  </a:cubicBezTo>
                  <a:cubicBezTo>
                    <a:pt x="279" y="0"/>
                    <a:pt x="287" y="7"/>
                    <a:pt x="29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61" name="Freeform 464"/>
            <p:cNvSpPr/>
            <p:nvPr/>
          </p:nvSpPr>
          <p:spPr bwMode="auto">
            <a:xfrm>
              <a:off x="2060575" y="5295900"/>
              <a:ext cx="193675" cy="174625"/>
            </a:xfrm>
            <a:custGeom>
              <a:avLst/>
              <a:gdLst>
                <a:gd name="T0" fmla="*/ 0 w 154"/>
                <a:gd name="T1" fmla="*/ 20 h 139"/>
                <a:gd name="T2" fmla="*/ 10 w 154"/>
                <a:gd name="T3" fmla="*/ 4 h 139"/>
                <a:gd name="T4" fmla="*/ 33 w 154"/>
                <a:gd name="T5" fmla="*/ 7 h 139"/>
                <a:gd name="T6" fmla="*/ 106 w 154"/>
                <a:gd name="T7" fmla="*/ 67 h 139"/>
                <a:gd name="T8" fmla="*/ 142 w 154"/>
                <a:gd name="T9" fmla="*/ 98 h 139"/>
                <a:gd name="T10" fmla="*/ 152 w 154"/>
                <a:gd name="T11" fmla="*/ 119 h 139"/>
                <a:gd name="T12" fmla="*/ 120 w 154"/>
                <a:gd name="T13" fmla="*/ 129 h 139"/>
                <a:gd name="T14" fmla="*/ 63 w 154"/>
                <a:gd name="T15" fmla="*/ 82 h 139"/>
                <a:gd name="T16" fmla="*/ 10 w 154"/>
                <a:gd name="T17" fmla="*/ 36 h 139"/>
                <a:gd name="T18" fmla="*/ 0 w 154"/>
                <a:gd name="T19" fmla="*/ 2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39">
                  <a:moveTo>
                    <a:pt x="0" y="20"/>
                  </a:moveTo>
                  <a:cubicBezTo>
                    <a:pt x="4" y="13"/>
                    <a:pt x="5" y="6"/>
                    <a:pt x="10" y="4"/>
                  </a:cubicBezTo>
                  <a:cubicBezTo>
                    <a:pt x="17" y="0"/>
                    <a:pt x="26" y="1"/>
                    <a:pt x="33" y="7"/>
                  </a:cubicBezTo>
                  <a:cubicBezTo>
                    <a:pt x="57" y="27"/>
                    <a:pt x="82" y="47"/>
                    <a:pt x="106" y="67"/>
                  </a:cubicBezTo>
                  <a:cubicBezTo>
                    <a:pt x="118" y="77"/>
                    <a:pt x="130" y="87"/>
                    <a:pt x="142" y="98"/>
                  </a:cubicBezTo>
                  <a:cubicBezTo>
                    <a:pt x="148" y="103"/>
                    <a:pt x="154" y="109"/>
                    <a:pt x="152" y="119"/>
                  </a:cubicBezTo>
                  <a:cubicBezTo>
                    <a:pt x="147" y="134"/>
                    <a:pt x="133" y="139"/>
                    <a:pt x="120" y="129"/>
                  </a:cubicBezTo>
                  <a:cubicBezTo>
                    <a:pt x="101" y="113"/>
                    <a:pt x="82" y="98"/>
                    <a:pt x="63" y="82"/>
                  </a:cubicBezTo>
                  <a:cubicBezTo>
                    <a:pt x="45" y="67"/>
                    <a:pt x="28" y="51"/>
                    <a:pt x="10" y="36"/>
                  </a:cubicBezTo>
                  <a:cubicBezTo>
                    <a:pt x="6" y="32"/>
                    <a:pt x="4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62" name="Freeform 465"/>
            <p:cNvSpPr/>
            <p:nvPr/>
          </p:nvSpPr>
          <p:spPr bwMode="auto">
            <a:xfrm>
              <a:off x="1114425" y="5295900"/>
              <a:ext cx="188913" cy="163512"/>
            </a:xfrm>
            <a:custGeom>
              <a:avLst/>
              <a:gdLst>
                <a:gd name="T0" fmla="*/ 129 w 150"/>
                <a:gd name="T1" fmla="*/ 0 h 131"/>
                <a:gd name="T2" fmla="*/ 146 w 150"/>
                <a:gd name="T3" fmla="*/ 13 h 131"/>
                <a:gd name="T4" fmla="*/ 144 w 150"/>
                <a:gd name="T5" fmla="*/ 26 h 131"/>
                <a:gd name="T6" fmla="*/ 129 w 150"/>
                <a:gd name="T7" fmla="*/ 44 h 131"/>
                <a:gd name="T8" fmla="*/ 48 w 150"/>
                <a:gd name="T9" fmla="*/ 113 h 131"/>
                <a:gd name="T10" fmla="*/ 33 w 150"/>
                <a:gd name="T11" fmla="*/ 125 h 131"/>
                <a:gd name="T12" fmla="*/ 6 w 150"/>
                <a:gd name="T13" fmla="*/ 119 h 131"/>
                <a:gd name="T14" fmla="*/ 10 w 150"/>
                <a:gd name="T15" fmla="*/ 94 h 131"/>
                <a:gd name="T16" fmla="*/ 82 w 150"/>
                <a:gd name="T17" fmla="*/ 33 h 131"/>
                <a:gd name="T18" fmla="*/ 110 w 150"/>
                <a:gd name="T19" fmla="*/ 9 h 131"/>
                <a:gd name="T20" fmla="*/ 129 w 150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31">
                  <a:moveTo>
                    <a:pt x="129" y="0"/>
                  </a:moveTo>
                  <a:cubicBezTo>
                    <a:pt x="139" y="0"/>
                    <a:pt x="142" y="7"/>
                    <a:pt x="146" y="13"/>
                  </a:cubicBezTo>
                  <a:cubicBezTo>
                    <a:pt x="150" y="18"/>
                    <a:pt x="147" y="22"/>
                    <a:pt x="144" y="26"/>
                  </a:cubicBezTo>
                  <a:cubicBezTo>
                    <a:pt x="139" y="32"/>
                    <a:pt x="135" y="39"/>
                    <a:pt x="129" y="44"/>
                  </a:cubicBezTo>
                  <a:cubicBezTo>
                    <a:pt x="102" y="67"/>
                    <a:pt x="75" y="90"/>
                    <a:pt x="48" y="113"/>
                  </a:cubicBezTo>
                  <a:cubicBezTo>
                    <a:pt x="43" y="118"/>
                    <a:pt x="38" y="121"/>
                    <a:pt x="33" y="125"/>
                  </a:cubicBezTo>
                  <a:cubicBezTo>
                    <a:pt x="22" y="131"/>
                    <a:pt x="13" y="129"/>
                    <a:pt x="6" y="119"/>
                  </a:cubicBezTo>
                  <a:cubicBezTo>
                    <a:pt x="0" y="110"/>
                    <a:pt x="1" y="103"/>
                    <a:pt x="10" y="94"/>
                  </a:cubicBezTo>
                  <a:cubicBezTo>
                    <a:pt x="34" y="74"/>
                    <a:pt x="58" y="53"/>
                    <a:pt x="82" y="33"/>
                  </a:cubicBezTo>
                  <a:cubicBezTo>
                    <a:pt x="91" y="25"/>
                    <a:pt x="100" y="16"/>
                    <a:pt x="110" y="9"/>
                  </a:cubicBezTo>
                  <a:cubicBezTo>
                    <a:pt x="116" y="5"/>
                    <a:pt x="123" y="3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63" name="Freeform 466"/>
            <p:cNvSpPr/>
            <p:nvPr/>
          </p:nvSpPr>
          <p:spPr bwMode="auto">
            <a:xfrm>
              <a:off x="2149475" y="4949825"/>
              <a:ext cx="215900" cy="47625"/>
            </a:xfrm>
            <a:custGeom>
              <a:avLst/>
              <a:gdLst>
                <a:gd name="T0" fmla="*/ 171 w 171"/>
                <a:gd name="T1" fmla="*/ 18 h 38"/>
                <a:gd name="T2" fmla="*/ 136 w 171"/>
                <a:gd name="T3" fmla="*/ 37 h 38"/>
                <a:gd name="T4" fmla="*/ 34 w 171"/>
                <a:gd name="T5" fmla="*/ 37 h 38"/>
                <a:gd name="T6" fmla="*/ 0 w 171"/>
                <a:gd name="T7" fmla="*/ 19 h 38"/>
                <a:gd name="T8" fmla="*/ 8 w 171"/>
                <a:gd name="T9" fmla="*/ 9 h 38"/>
                <a:gd name="T10" fmla="*/ 25 w 171"/>
                <a:gd name="T11" fmla="*/ 0 h 38"/>
                <a:gd name="T12" fmla="*/ 140 w 171"/>
                <a:gd name="T13" fmla="*/ 0 h 38"/>
                <a:gd name="T14" fmla="*/ 171 w 171"/>
                <a:gd name="T15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8">
                  <a:moveTo>
                    <a:pt x="171" y="18"/>
                  </a:moveTo>
                  <a:cubicBezTo>
                    <a:pt x="162" y="31"/>
                    <a:pt x="151" y="38"/>
                    <a:pt x="136" y="37"/>
                  </a:cubicBezTo>
                  <a:cubicBezTo>
                    <a:pt x="102" y="37"/>
                    <a:pt x="68" y="37"/>
                    <a:pt x="34" y="37"/>
                  </a:cubicBezTo>
                  <a:cubicBezTo>
                    <a:pt x="19" y="38"/>
                    <a:pt x="8" y="32"/>
                    <a:pt x="0" y="19"/>
                  </a:cubicBezTo>
                  <a:cubicBezTo>
                    <a:pt x="3" y="16"/>
                    <a:pt x="5" y="13"/>
                    <a:pt x="8" y="9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63" y="1"/>
                    <a:pt x="102" y="1"/>
                    <a:pt x="140" y="0"/>
                  </a:cubicBezTo>
                  <a:cubicBezTo>
                    <a:pt x="155" y="0"/>
                    <a:pt x="163" y="8"/>
                    <a:pt x="17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64" name="Freeform 467"/>
            <p:cNvSpPr/>
            <p:nvPr/>
          </p:nvSpPr>
          <p:spPr bwMode="auto">
            <a:xfrm>
              <a:off x="1014413" y="4949825"/>
              <a:ext cx="204788" cy="47625"/>
            </a:xfrm>
            <a:custGeom>
              <a:avLst/>
              <a:gdLst>
                <a:gd name="T0" fmla="*/ 163 w 163"/>
                <a:gd name="T1" fmla="*/ 18 h 38"/>
                <a:gd name="T2" fmla="*/ 129 w 163"/>
                <a:gd name="T3" fmla="*/ 37 h 38"/>
                <a:gd name="T4" fmla="*/ 18 w 163"/>
                <a:gd name="T5" fmla="*/ 37 h 38"/>
                <a:gd name="T6" fmla="*/ 2 w 163"/>
                <a:gd name="T7" fmla="*/ 29 h 38"/>
                <a:gd name="T8" fmla="*/ 7 w 163"/>
                <a:gd name="T9" fmla="*/ 12 h 38"/>
                <a:gd name="T10" fmla="*/ 28 w 163"/>
                <a:gd name="T11" fmla="*/ 0 h 38"/>
                <a:gd name="T12" fmla="*/ 132 w 163"/>
                <a:gd name="T13" fmla="*/ 0 h 38"/>
                <a:gd name="T14" fmla="*/ 163 w 163"/>
                <a:gd name="T15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38">
                  <a:moveTo>
                    <a:pt x="163" y="18"/>
                  </a:moveTo>
                  <a:cubicBezTo>
                    <a:pt x="156" y="32"/>
                    <a:pt x="145" y="38"/>
                    <a:pt x="129" y="37"/>
                  </a:cubicBezTo>
                  <a:cubicBezTo>
                    <a:pt x="92" y="37"/>
                    <a:pt x="55" y="38"/>
                    <a:pt x="18" y="37"/>
                  </a:cubicBezTo>
                  <a:cubicBezTo>
                    <a:pt x="13" y="37"/>
                    <a:pt x="4" y="33"/>
                    <a:pt x="2" y="29"/>
                  </a:cubicBezTo>
                  <a:cubicBezTo>
                    <a:pt x="0" y="25"/>
                    <a:pt x="4" y="17"/>
                    <a:pt x="7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63" y="1"/>
                    <a:pt x="97" y="0"/>
                    <a:pt x="132" y="0"/>
                  </a:cubicBezTo>
                  <a:cubicBezTo>
                    <a:pt x="150" y="0"/>
                    <a:pt x="153" y="3"/>
                    <a:pt x="16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65" name="Freeform 468"/>
            <p:cNvSpPr/>
            <p:nvPr/>
          </p:nvSpPr>
          <p:spPr bwMode="auto">
            <a:xfrm>
              <a:off x="1203325" y="4572000"/>
              <a:ext cx="163513" cy="146050"/>
            </a:xfrm>
            <a:custGeom>
              <a:avLst/>
              <a:gdLst>
                <a:gd name="T0" fmla="*/ 0 w 131"/>
                <a:gd name="T1" fmla="*/ 17 h 117"/>
                <a:gd name="T2" fmla="*/ 9 w 131"/>
                <a:gd name="T3" fmla="*/ 2 h 117"/>
                <a:gd name="T4" fmla="*/ 30 w 131"/>
                <a:gd name="T5" fmla="*/ 4 h 117"/>
                <a:gd name="T6" fmla="*/ 122 w 131"/>
                <a:gd name="T7" fmla="*/ 83 h 117"/>
                <a:gd name="T8" fmla="*/ 124 w 131"/>
                <a:gd name="T9" fmla="*/ 109 h 117"/>
                <a:gd name="T10" fmla="*/ 98 w 131"/>
                <a:gd name="T11" fmla="*/ 110 h 117"/>
                <a:gd name="T12" fmla="*/ 52 w 131"/>
                <a:gd name="T13" fmla="*/ 71 h 117"/>
                <a:gd name="T14" fmla="*/ 9 w 131"/>
                <a:gd name="T15" fmla="*/ 31 h 117"/>
                <a:gd name="T16" fmla="*/ 0 w 131"/>
                <a:gd name="T17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17">
                  <a:moveTo>
                    <a:pt x="0" y="17"/>
                  </a:moveTo>
                  <a:cubicBezTo>
                    <a:pt x="4" y="11"/>
                    <a:pt x="5" y="3"/>
                    <a:pt x="9" y="2"/>
                  </a:cubicBezTo>
                  <a:cubicBezTo>
                    <a:pt x="15" y="0"/>
                    <a:pt x="26" y="0"/>
                    <a:pt x="30" y="4"/>
                  </a:cubicBezTo>
                  <a:cubicBezTo>
                    <a:pt x="62" y="29"/>
                    <a:pt x="92" y="56"/>
                    <a:pt x="122" y="83"/>
                  </a:cubicBezTo>
                  <a:cubicBezTo>
                    <a:pt x="131" y="90"/>
                    <a:pt x="131" y="101"/>
                    <a:pt x="124" y="109"/>
                  </a:cubicBezTo>
                  <a:cubicBezTo>
                    <a:pt x="118" y="116"/>
                    <a:pt x="107" y="117"/>
                    <a:pt x="98" y="110"/>
                  </a:cubicBezTo>
                  <a:cubicBezTo>
                    <a:pt x="82" y="97"/>
                    <a:pt x="67" y="84"/>
                    <a:pt x="52" y="71"/>
                  </a:cubicBezTo>
                  <a:cubicBezTo>
                    <a:pt x="37" y="58"/>
                    <a:pt x="23" y="45"/>
                    <a:pt x="9" y="31"/>
                  </a:cubicBezTo>
                  <a:cubicBezTo>
                    <a:pt x="5" y="28"/>
                    <a:pt x="4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  <p:sp>
          <p:nvSpPr>
            <p:cNvPr id="66" name="Freeform 469"/>
            <p:cNvSpPr/>
            <p:nvPr/>
          </p:nvSpPr>
          <p:spPr bwMode="auto">
            <a:xfrm>
              <a:off x="1998663" y="4562475"/>
              <a:ext cx="171450" cy="153987"/>
            </a:xfrm>
            <a:custGeom>
              <a:avLst/>
              <a:gdLst>
                <a:gd name="T0" fmla="*/ 137 w 137"/>
                <a:gd name="T1" fmla="*/ 19 h 123"/>
                <a:gd name="T2" fmla="*/ 128 w 137"/>
                <a:gd name="T3" fmla="*/ 32 h 123"/>
                <a:gd name="T4" fmla="*/ 32 w 137"/>
                <a:gd name="T5" fmla="*/ 115 h 123"/>
                <a:gd name="T6" fmla="*/ 5 w 137"/>
                <a:gd name="T7" fmla="*/ 114 h 123"/>
                <a:gd name="T8" fmla="*/ 10 w 137"/>
                <a:gd name="T9" fmla="*/ 88 h 123"/>
                <a:gd name="T10" fmla="*/ 85 w 137"/>
                <a:gd name="T11" fmla="*/ 22 h 123"/>
                <a:gd name="T12" fmla="*/ 104 w 137"/>
                <a:gd name="T13" fmla="*/ 6 h 123"/>
                <a:gd name="T14" fmla="*/ 125 w 137"/>
                <a:gd name="T15" fmla="*/ 5 h 123"/>
                <a:gd name="T16" fmla="*/ 137 w 137"/>
                <a:gd name="T17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23">
                  <a:moveTo>
                    <a:pt x="137" y="19"/>
                  </a:moveTo>
                  <a:cubicBezTo>
                    <a:pt x="133" y="25"/>
                    <a:pt x="131" y="29"/>
                    <a:pt x="128" y="32"/>
                  </a:cubicBezTo>
                  <a:cubicBezTo>
                    <a:pt x="96" y="60"/>
                    <a:pt x="64" y="87"/>
                    <a:pt x="32" y="115"/>
                  </a:cubicBezTo>
                  <a:cubicBezTo>
                    <a:pt x="21" y="123"/>
                    <a:pt x="13" y="123"/>
                    <a:pt x="5" y="114"/>
                  </a:cubicBezTo>
                  <a:cubicBezTo>
                    <a:pt x="0" y="107"/>
                    <a:pt x="2" y="95"/>
                    <a:pt x="10" y="88"/>
                  </a:cubicBezTo>
                  <a:cubicBezTo>
                    <a:pt x="35" y="66"/>
                    <a:pt x="60" y="44"/>
                    <a:pt x="85" y="22"/>
                  </a:cubicBezTo>
                  <a:cubicBezTo>
                    <a:pt x="92" y="17"/>
                    <a:pt x="98" y="12"/>
                    <a:pt x="104" y="6"/>
                  </a:cubicBezTo>
                  <a:cubicBezTo>
                    <a:pt x="111" y="0"/>
                    <a:pt x="119" y="1"/>
                    <a:pt x="125" y="5"/>
                  </a:cubicBezTo>
                  <a:cubicBezTo>
                    <a:pt x="130" y="8"/>
                    <a:pt x="132" y="14"/>
                    <a:pt x="13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华文细黑"/>
              </a:endParaRPr>
            </a:p>
          </p:txBody>
        </p:sp>
      </p:grpSp>
      <p:sp>
        <p:nvSpPr>
          <p:cNvPr id="68" name="Freeform 5"/>
          <p:cNvSpPr>
            <a:spLocks noEditPoints="1"/>
          </p:cNvSpPr>
          <p:nvPr/>
        </p:nvSpPr>
        <p:spPr bwMode="auto">
          <a:xfrm>
            <a:off x="5969010" y="4114820"/>
            <a:ext cx="324516" cy="323026"/>
          </a:xfrm>
          <a:custGeom>
            <a:avLst/>
            <a:gdLst>
              <a:gd name="T0" fmla="*/ 0 w 3968"/>
              <a:gd name="T1" fmla="*/ 1984 h 3968"/>
              <a:gd name="T2" fmla="*/ 3968 w 3968"/>
              <a:gd name="T3" fmla="*/ 1984 h 3968"/>
              <a:gd name="T4" fmla="*/ 3709 w 3968"/>
              <a:gd name="T5" fmla="*/ 1920 h 3968"/>
              <a:gd name="T6" fmla="*/ 2794 w 3968"/>
              <a:gd name="T7" fmla="*/ 1118 h 3968"/>
              <a:gd name="T8" fmla="*/ 3709 w 3968"/>
              <a:gd name="T9" fmla="*/ 1920 h 3968"/>
              <a:gd name="T10" fmla="*/ 1391 w 3968"/>
              <a:gd name="T11" fmla="*/ 3034 h 3968"/>
              <a:gd name="T12" fmla="*/ 1920 w 3968"/>
              <a:gd name="T13" fmla="*/ 3709 h 3968"/>
              <a:gd name="T14" fmla="*/ 2055 w 3968"/>
              <a:gd name="T15" fmla="*/ 260 h 3968"/>
              <a:gd name="T16" fmla="*/ 2048 w 3968"/>
              <a:gd name="T17" fmla="*/ 1149 h 3968"/>
              <a:gd name="T18" fmla="*/ 2055 w 3968"/>
              <a:gd name="T19" fmla="*/ 260 h 3968"/>
              <a:gd name="T20" fmla="*/ 3185 w 3968"/>
              <a:gd name="T21" fmla="*/ 744 h 3968"/>
              <a:gd name="T22" fmla="*/ 2268 w 3968"/>
              <a:gd name="T23" fmla="*/ 281 h 3968"/>
              <a:gd name="T24" fmla="*/ 1920 w 3968"/>
              <a:gd name="T25" fmla="*/ 1149 h 3968"/>
              <a:gd name="T26" fmla="*/ 1913 w 3968"/>
              <a:gd name="T27" fmla="*/ 260 h 3968"/>
              <a:gd name="T28" fmla="*/ 1222 w 3968"/>
              <a:gd name="T29" fmla="*/ 1000 h 3968"/>
              <a:gd name="T30" fmla="*/ 1700 w 3968"/>
              <a:gd name="T31" fmla="*/ 281 h 3968"/>
              <a:gd name="T32" fmla="*/ 1293 w 3968"/>
              <a:gd name="T33" fmla="*/ 1162 h 3968"/>
              <a:gd name="T34" fmla="*/ 1920 w 3968"/>
              <a:gd name="T35" fmla="*/ 1920 h 3968"/>
              <a:gd name="T36" fmla="*/ 1293 w 3968"/>
              <a:gd name="T37" fmla="*/ 1162 h 3968"/>
              <a:gd name="T38" fmla="*/ 1920 w 3968"/>
              <a:gd name="T39" fmla="*/ 2819 h 3968"/>
              <a:gd name="T40" fmla="*/ 1155 w 3968"/>
              <a:gd name="T41" fmla="*/ 2048 h 3968"/>
              <a:gd name="T42" fmla="*/ 1700 w 3968"/>
              <a:gd name="T43" fmla="*/ 3687 h 3968"/>
              <a:gd name="T44" fmla="*/ 1271 w 3968"/>
              <a:gd name="T45" fmla="*/ 3078 h 3968"/>
              <a:gd name="T46" fmla="*/ 2048 w 3968"/>
              <a:gd name="T47" fmla="*/ 3709 h 3968"/>
              <a:gd name="T48" fmla="*/ 2577 w 3968"/>
              <a:gd name="T49" fmla="*/ 3034 h 3968"/>
              <a:gd name="T50" fmla="*/ 2048 w 3968"/>
              <a:gd name="T51" fmla="*/ 3709 h 3968"/>
              <a:gd name="T52" fmla="*/ 3106 w 3968"/>
              <a:gd name="T53" fmla="*/ 3296 h 3968"/>
              <a:gd name="T54" fmla="*/ 2697 w 3968"/>
              <a:gd name="T55" fmla="*/ 3078 h 3968"/>
              <a:gd name="T56" fmla="*/ 2048 w 3968"/>
              <a:gd name="T57" fmla="*/ 2819 h 3968"/>
              <a:gd name="T58" fmla="*/ 2813 w 3968"/>
              <a:gd name="T59" fmla="*/ 2048 h 3968"/>
              <a:gd name="T60" fmla="*/ 2048 w 3968"/>
              <a:gd name="T61" fmla="*/ 1920 h 3968"/>
              <a:gd name="T62" fmla="*/ 2675 w 3968"/>
              <a:gd name="T63" fmla="*/ 1162 h 3968"/>
              <a:gd name="T64" fmla="*/ 2048 w 3968"/>
              <a:gd name="T65" fmla="*/ 1920 h 3968"/>
              <a:gd name="T66" fmla="*/ 1174 w 3968"/>
              <a:gd name="T67" fmla="*/ 1118 h 3968"/>
              <a:gd name="T68" fmla="*/ 259 w 3968"/>
              <a:gd name="T69" fmla="*/ 1920 h 3968"/>
              <a:gd name="T70" fmla="*/ 259 w 3968"/>
              <a:gd name="T71" fmla="*/ 2048 h 3968"/>
              <a:gd name="T72" fmla="*/ 1219 w 3968"/>
              <a:gd name="T73" fmla="*/ 2962 h 3968"/>
              <a:gd name="T74" fmla="*/ 259 w 3968"/>
              <a:gd name="T75" fmla="*/ 2048 h 3968"/>
              <a:gd name="T76" fmla="*/ 2749 w 3968"/>
              <a:gd name="T77" fmla="*/ 2961 h 3968"/>
              <a:gd name="T78" fmla="*/ 3709 w 3968"/>
              <a:gd name="T79" fmla="*/ 2048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68" h="3968">
                <a:moveTo>
                  <a:pt x="1984" y="0"/>
                </a:moveTo>
                <a:cubicBezTo>
                  <a:pt x="888" y="0"/>
                  <a:pt x="0" y="888"/>
                  <a:pt x="0" y="1984"/>
                </a:cubicBezTo>
                <a:cubicBezTo>
                  <a:pt x="0" y="3080"/>
                  <a:pt x="888" y="3968"/>
                  <a:pt x="1984" y="3968"/>
                </a:cubicBezTo>
                <a:cubicBezTo>
                  <a:pt x="3080" y="3968"/>
                  <a:pt x="3968" y="3080"/>
                  <a:pt x="3968" y="1984"/>
                </a:cubicBezTo>
                <a:cubicBezTo>
                  <a:pt x="3968" y="888"/>
                  <a:pt x="3080" y="0"/>
                  <a:pt x="1984" y="0"/>
                </a:cubicBezTo>
                <a:close/>
                <a:moveTo>
                  <a:pt x="3709" y="1920"/>
                </a:moveTo>
                <a:cubicBezTo>
                  <a:pt x="2941" y="1920"/>
                  <a:pt x="2941" y="1920"/>
                  <a:pt x="2941" y="1920"/>
                </a:cubicBezTo>
                <a:cubicBezTo>
                  <a:pt x="2934" y="1636"/>
                  <a:pt x="2884" y="1366"/>
                  <a:pt x="2794" y="1118"/>
                </a:cubicBezTo>
                <a:cubicBezTo>
                  <a:pt x="2967" y="1046"/>
                  <a:pt x="3127" y="950"/>
                  <a:pt x="3273" y="836"/>
                </a:cubicBezTo>
                <a:cubicBezTo>
                  <a:pt x="3532" y="1127"/>
                  <a:pt x="3693" y="1505"/>
                  <a:pt x="3709" y="1920"/>
                </a:cubicBezTo>
                <a:close/>
                <a:moveTo>
                  <a:pt x="1913" y="3708"/>
                </a:moveTo>
                <a:cubicBezTo>
                  <a:pt x="1700" y="3531"/>
                  <a:pt x="1522" y="3301"/>
                  <a:pt x="1391" y="3034"/>
                </a:cubicBezTo>
                <a:cubicBezTo>
                  <a:pt x="1559" y="2982"/>
                  <a:pt x="1737" y="2953"/>
                  <a:pt x="1920" y="2947"/>
                </a:cubicBezTo>
                <a:cubicBezTo>
                  <a:pt x="1920" y="3709"/>
                  <a:pt x="1920" y="3709"/>
                  <a:pt x="1920" y="3709"/>
                </a:cubicBezTo>
                <a:cubicBezTo>
                  <a:pt x="1918" y="3709"/>
                  <a:pt x="1916" y="3709"/>
                  <a:pt x="1913" y="3708"/>
                </a:cubicBezTo>
                <a:close/>
                <a:moveTo>
                  <a:pt x="2055" y="260"/>
                </a:moveTo>
                <a:cubicBezTo>
                  <a:pt x="2296" y="461"/>
                  <a:pt x="2493" y="730"/>
                  <a:pt x="2626" y="1044"/>
                </a:cubicBezTo>
                <a:cubicBezTo>
                  <a:pt x="2444" y="1106"/>
                  <a:pt x="2250" y="1142"/>
                  <a:pt x="2048" y="1149"/>
                </a:cubicBezTo>
                <a:cubicBezTo>
                  <a:pt x="2048" y="259"/>
                  <a:pt x="2048" y="259"/>
                  <a:pt x="2048" y="259"/>
                </a:cubicBezTo>
                <a:cubicBezTo>
                  <a:pt x="2050" y="259"/>
                  <a:pt x="2052" y="259"/>
                  <a:pt x="2055" y="260"/>
                </a:cubicBezTo>
                <a:close/>
                <a:moveTo>
                  <a:pt x="2268" y="281"/>
                </a:moveTo>
                <a:cubicBezTo>
                  <a:pt x="2621" y="340"/>
                  <a:pt x="2938" y="505"/>
                  <a:pt x="3185" y="744"/>
                </a:cubicBezTo>
                <a:cubicBezTo>
                  <a:pt x="3051" y="847"/>
                  <a:pt x="2904" y="934"/>
                  <a:pt x="2746" y="1000"/>
                </a:cubicBezTo>
                <a:cubicBezTo>
                  <a:pt x="2630" y="724"/>
                  <a:pt x="2466" y="479"/>
                  <a:pt x="2268" y="281"/>
                </a:cubicBezTo>
                <a:close/>
                <a:moveTo>
                  <a:pt x="1920" y="259"/>
                </a:moveTo>
                <a:cubicBezTo>
                  <a:pt x="1920" y="1149"/>
                  <a:pt x="1920" y="1149"/>
                  <a:pt x="1920" y="1149"/>
                </a:cubicBezTo>
                <a:cubicBezTo>
                  <a:pt x="1718" y="1142"/>
                  <a:pt x="1524" y="1106"/>
                  <a:pt x="1342" y="1044"/>
                </a:cubicBezTo>
                <a:cubicBezTo>
                  <a:pt x="1475" y="730"/>
                  <a:pt x="1672" y="461"/>
                  <a:pt x="1913" y="260"/>
                </a:cubicBezTo>
                <a:cubicBezTo>
                  <a:pt x="1916" y="259"/>
                  <a:pt x="1918" y="259"/>
                  <a:pt x="1920" y="259"/>
                </a:cubicBezTo>
                <a:close/>
                <a:moveTo>
                  <a:pt x="1222" y="1000"/>
                </a:moveTo>
                <a:cubicBezTo>
                  <a:pt x="1064" y="934"/>
                  <a:pt x="917" y="847"/>
                  <a:pt x="783" y="744"/>
                </a:cubicBezTo>
                <a:cubicBezTo>
                  <a:pt x="1030" y="505"/>
                  <a:pt x="1347" y="340"/>
                  <a:pt x="1700" y="281"/>
                </a:cubicBezTo>
                <a:cubicBezTo>
                  <a:pt x="1502" y="479"/>
                  <a:pt x="1338" y="724"/>
                  <a:pt x="1222" y="1000"/>
                </a:cubicBezTo>
                <a:close/>
                <a:moveTo>
                  <a:pt x="1293" y="1162"/>
                </a:moveTo>
                <a:cubicBezTo>
                  <a:pt x="1491" y="1230"/>
                  <a:pt x="1701" y="1270"/>
                  <a:pt x="1920" y="1277"/>
                </a:cubicBezTo>
                <a:cubicBezTo>
                  <a:pt x="1920" y="1920"/>
                  <a:pt x="1920" y="1920"/>
                  <a:pt x="1920" y="1920"/>
                </a:cubicBezTo>
                <a:cubicBezTo>
                  <a:pt x="1155" y="1920"/>
                  <a:pt x="1155" y="1920"/>
                  <a:pt x="1155" y="1920"/>
                </a:cubicBezTo>
                <a:cubicBezTo>
                  <a:pt x="1162" y="1652"/>
                  <a:pt x="1209" y="1396"/>
                  <a:pt x="1293" y="1162"/>
                </a:cubicBezTo>
                <a:close/>
                <a:moveTo>
                  <a:pt x="1920" y="2048"/>
                </a:moveTo>
                <a:cubicBezTo>
                  <a:pt x="1920" y="2819"/>
                  <a:pt x="1920" y="2819"/>
                  <a:pt x="1920" y="2819"/>
                </a:cubicBezTo>
                <a:cubicBezTo>
                  <a:pt x="1718" y="2825"/>
                  <a:pt x="1523" y="2858"/>
                  <a:pt x="1339" y="2918"/>
                </a:cubicBezTo>
                <a:cubicBezTo>
                  <a:pt x="1228" y="2654"/>
                  <a:pt x="1163" y="2360"/>
                  <a:pt x="1155" y="2048"/>
                </a:cubicBezTo>
                <a:cubicBezTo>
                  <a:pt x="1920" y="2048"/>
                  <a:pt x="1920" y="2048"/>
                  <a:pt x="1920" y="2048"/>
                </a:cubicBezTo>
                <a:close/>
                <a:moveTo>
                  <a:pt x="1700" y="3687"/>
                </a:moveTo>
                <a:cubicBezTo>
                  <a:pt x="1384" y="3634"/>
                  <a:pt x="1096" y="3496"/>
                  <a:pt x="862" y="3296"/>
                </a:cubicBezTo>
                <a:cubicBezTo>
                  <a:pt x="989" y="3209"/>
                  <a:pt x="1125" y="3135"/>
                  <a:pt x="1271" y="3078"/>
                </a:cubicBezTo>
                <a:cubicBezTo>
                  <a:pt x="1382" y="3310"/>
                  <a:pt x="1528" y="3515"/>
                  <a:pt x="1700" y="3687"/>
                </a:cubicBezTo>
                <a:close/>
                <a:moveTo>
                  <a:pt x="2048" y="3709"/>
                </a:moveTo>
                <a:cubicBezTo>
                  <a:pt x="2048" y="2947"/>
                  <a:pt x="2048" y="2947"/>
                  <a:pt x="2048" y="2947"/>
                </a:cubicBezTo>
                <a:cubicBezTo>
                  <a:pt x="2231" y="2953"/>
                  <a:pt x="2409" y="2982"/>
                  <a:pt x="2577" y="3034"/>
                </a:cubicBezTo>
                <a:cubicBezTo>
                  <a:pt x="2446" y="3301"/>
                  <a:pt x="2268" y="3531"/>
                  <a:pt x="2055" y="3709"/>
                </a:cubicBezTo>
                <a:cubicBezTo>
                  <a:pt x="2053" y="3709"/>
                  <a:pt x="2050" y="3709"/>
                  <a:pt x="2048" y="3709"/>
                </a:cubicBezTo>
                <a:close/>
                <a:moveTo>
                  <a:pt x="2697" y="3078"/>
                </a:moveTo>
                <a:cubicBezTo>
                  <a:pt x="2843" y="3135"/>
                  <a:pt x="2979" y="3209"/>
                  <a:pt x="3106" y="3296"/>
                </a:cubicBezTo>
                <a:cubicBezTo>
                  <a:pt x="2872" y="3496"/>
                  <a:pt x="2584" y="3634"/>
                  <a:pt x="2268" y="3687"/>
                </a:cubicBezTo>
                <a:cubicBezTo>
                  <a:pt x="2440" y="3515"/>
                  <a:pt x="2586" y="3310"/>
                  <a:pt x="2697" y="3078"/>
                </a:cubicBezTo>
                <a:close/>
                <a:moveTo>
                  <a:pt x="2629" y="2918"/>
                </a:moveTo>
                <a:cubicBezTo>
                  <a:pt x="2445" y="2858"/>
                  <a:pt x="2250" y="2825"/>
                  <a:pt x="2048" y="2819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813" y="2048"/>
                  <a:pt x="2813" y="2048"/>
                  <a:pt x="2813" y="2048"/>
                </a:cubicBezTo>
                <a:cubicBezTo>
                  <a:pt x="2805" y="2360"/>
                  <a:pt x="2740" y="2654"/>
                  <a:pt x="2629" y="2918"/>
                </a:cubicBezTo>
                <a:close/>
                <a:moveTo>
                  <a:pt x="2048" y="1920"/>
                </a:moveTo>
                <a:cubicBezTo>
                  <a:pt x="2048" y="1277"/>
                  <a:pt x="2048" y="1277"/>
                  <a:pt x="2048" y="1277"/>
                </a:cubicBezTo>
                <a:cubicBezTo>
                  <a:pt x="2267" y="1270"/>
                  <a:pt x="2477" y="1230"/>
                  <a:pt x="2675" y="1162"/>
                </a:cubicBezTo>
                <a:cubicBezTo>
                  <a:pt x="2759" y="1396"/>
                  <a:pt x="2806" y="1652"/>
                  <a:pt x="2813" y="1920"/>
                </a:cubicBezTo>
                <a:cubicBezTo>
                  <a:pt x="2048" y="1920"/>
                  <a:pt x="2048" y="1920"/>
                  <a:pt x="2048" y="1920"/>
                </a:cubicBezTo>
                <a:close/>
                <a:moveTo>
                  <a:pt x="696" y="836"/>
                </a:moveTo>
                <a:cubicBezTo>
                  <a:pt x="841" y="950"/>
                  <a:pt x="1001" y="1046"/>
                  <a:pt x="1174" y="1118"/>
                </a:cubicBezTo>
                <a:cubicBezTo>
                  <a:pt x="1084" y="1366"/>
                  <a:pt x="1034" y="1636"/>
                  <a:pt x="1027" y="1920"/>
                </a:cubicBezTo>
                <a:cubicBezTo>
                  <a:pt x="259" y="1920"/>
                  <a:pt x="259" y="1920"/>
                  <a:pt x="259" y="1920"/>
                </a:cubicBezTo>
                <a:cubicBezTo>
                  <a:pt x="275" y="1505"/>
                  <a:pt x="436" y="1127"/>
                  <a:pt x="696" y="836"/>
                </a:cubicBezTo>
                <a:close/>
                <a:moveTo>
                  <a:pt x="259" y="2048"/>
                </a:moveTo>
                <a:cubicBezTo>
                  <a:pt x="1027" y="2048"/>
                  <a:pt x="1027" y="2048"/>
                  <a:pt x="1027" y="2048"/>
                </a:cubicBezTo>
                <a:cubicBezTo>
                  <a:pt x="1035" y="2375"/>
                  <a:pt x="1103" y="2684"/>
                  <a:pt x="1219" y="2962"/>
                </a:cubicBezTo>
                <a:cubicBezTo>
                  <a:pt x="1057" y="3025"/>
                  <a:pt x="906" y="3109"/>
                  <a:pt x="766" y="3209"/>
                </a:cubicBezTo>
                <a:cubicBezTo>
                  <a:pt x="466" y="2910"/>
                  <a:pt x="276" y="2501"/>
                  <a:pt x="259" y="2048"/>
                </a:cubicBezTo>
                <a:close/>
                <a:moveTo>
                  <a:pt x="3202" y="3209"/>
                </a:moveTo>
                <a:cubicBezTo>
                  <a:pt x="3062" y="3109"/>
                  <a:pt x="2911" y="3025"/>
                  <a:pt x="2749" y="2961"/>
                </a:cubicBezTo>
                <a:cubicBezTo>
                  <a:pt x="2865" y="2684"/>
                  <a:pt x="2933" y="2375"/>
                  <a:pt x="2941" y="2048"/>
                </a:cubicBezTo>
                <a:cubicBezTo>
                  <a:pt x="3709" y="2048"/>
                  <a:pt x="3709" y="2048"/>
                  <a:pt x="3709" y="2048"/>
                </a:cubicBezTo>
                <a:cubicBezTo>
                  <a:pt x="3692" y="2501"/>
                  <a:pt x="3502" y="2910"/>
                  <a:pt x="3202" y="3209"/>
                </a:cubicBezTo>
                <a:close/>
              </a:path>
            </a:pathLst>
          </a:custGeo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华文细黑"/>
            </a:endParaRPr>
          </a:p>
        </p:txBody>
      </p:sp>
      <p:sp>
        <p:nvSpPr>
          <p:cNvPr id="69" name="Freeform 45"/>
          <p:cNvSpPr>
            <a:spLocks noEditPoints="1"/>
          </p:cNvSpPr>
          <p:nvPr/>
        </p:nvSpPr>
        <p:spPr bwMode="auto">
          <a:xfrm>
            <a:off x="6001773" y="5814790"/>
            <a:ext cx="291436" cy="289766"/>
          </a:xfrm>
          <a:custGeom>
            <a:avLst/>
            <a:gdLst>
              <a:gd name="T0" fmla="*/ 60 w 128"/>
              <a:gd name="T1" fmla="*/ 0 h 128"/>
              <a:gd name="T2" fmla="*/ 52 w 128"/>
              <a:gd name="T3" fmla="*/ 0 h 128"/>
              <a:gd name="T4" fmla="*/ 52 w 128"/>
              <a:gd name="T5" fmla="*/ 12 h 128"/>
              <a:gd name="T6" fmla="*/ 0 w 128"/>
              <a:gd name="T7" fmla="*/ 70 h 128"/>
              <a:gd name="T8" fmla="*/ 58 w 128"/>
              <a:gd name="T9" fmla="*/ 128 h 128"/>
              <a:gd name="T10" fmla="*/ 111 w 128"/>
              <a:gd name="T11" fmla="*/ 94 h 128"/>
              <a:gd name="T12" fmla="*/ 120 w 128"/>
              <a:gd name="T13" fmla="*/ 96 h 128"/>
              <a:gd name="T14" fmla="*/ 128 w 128"/>
              <a:gd name="T15" fmla="*/ 66 h 128"/>
              <a:gd name="T16" fmla="*/ 60 w 128"/>
              <a:gd name="T17" fmla="*/ 0 h 128"/>
              <a:gd name="T18" fmla="*/ 58 w 128"/>
              <a:gd name="T19" fmla="*/ 120 h 128"/>
              <a:gd name="T20" fmla="*/ 8 w 128"/>
              <a:gd name="T21" fmla="*/ 70 h 128"/>
              <a:gd name="T22" fmla="*/ 52 w 128"/>
              <a:gd name="T23" fmla="*/ 20 h 128"/>
              <a:gd name="T24" fmla="*/ 52 w 128"/>
              <a:gd name="T25" fmla="*/ 74 h 128"/>
              <a:gd name="T26" fmla="*/ 103 w 128"/>
              <a:gd name="T27" fmla="*/ 91 h 128"/>
              <a:gd name="T28" fmla="*/ 58 w 128"/>
              <a:gd name="T29" fmla="*/ 120 h 128"/>
              <a:gd name="T30" fmla="*/ 114 w 128"/>
              <a:gd name="T31" fmla="*/ 86 h 128"/>
              <a:gd name="T32" fmla="*/ 60 w 128"/>
              <a:gd name="T33" fmla="*/ 68 h 128"/>
              <a:gd name="T34" fmla="*/ 60 w 128"/>
              <a:gd name="T35" fmla="*/ 8 h 128"/>
              <a:gd name="T36" fmla="*/ 120 w 128"/>
              <a:gd name="T37" fmla="*/ 66 h 128"/>
              <a:gd name="T38" fmla="*/ 114 w 128"/>
              <a:gd name="T39" fmla="*/ 8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28">
                <a:moveTo>
                  <a:pt x="60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12"/>
                  <a:pt x="52" y="12"/>
                  <a:pt x="52" y="12"/>
                </a:cubicBezTo>
                <a:cubicBezTo>
                  <a:pt x="23" y="15"/>
                  <a:pt x="0" y="40"/>
                  <a:pt x="0" y="70"/>
                </a:cubicBezTo>
                <a:cubicBezTo>
                  <a:pt x="0" y="102"/>
                  <a:pt x="26" y="128"/>
                  <a:pt x="58" y="128"/>
                </a:cubicBezTo>
                <a:cubicBezTo>
                  <a:pt x="82" y="128"/>
                  <a:pt x="102" y="114"/>
                  <a:pt x="111" y="94"/>
                </a:cubicBezTo>
                <a:cubicBezTo>
                  <a:pt x="120" y="96"/>
                  <a:pt x="120" y="96"/>
                  <a:pt x="120" y="96"/>
                </a:cubicBezTo>
                <a:cubicBezTo>
                  <a:pt x="124" y="89"/>
                  <a:pt x="128" y="79"/>
                  <a:pt x="128" y="66"/>
                </a:cubicBezTo>
                <a:cubicBezTo>
                  <a:pt x="128" y="30"/>
                  <a:pt x="96" y="0"/>
                  <a:pt x="60" y="0"/>
                </a:cubicBezTo>
                <a:close/>
                <a:moveTo>
                  <a:pt x="58" y="120"/>
                </a:moveTo>
                <a:cubicBezTo>
                  <a:pt x="30" y="120"/>
                  <a:pt x="8" y="98"/>
                  <a:pt x="8" y="70"/>
                </a:cubicBezTo>
                <a:cubicBezTo>
                  <a:pt x="8" y="45"/>
                  <a:pt x="28" y="24"/>
                  <a:pt x="52" y="20"/>
                </a:cubicBezTo>
                <a:cubicBezTo>
                  <a:pt x="52" y="74"/>
                  <a:pt x="52" y="74"/>
                  <a:pt x="52" y="74"/>
                </a:cubicBezTo>
                <a:cubicBezTo>
                  <a:pt x="103" y="91"/>
                  <a:pt x="103" y="91"/>
                  <a:pt x="103" y="91"/>
                </a:cubicBezTo>
                <a:cubicBezTo>
                  <a:pt x="96" y="109"/>
                  <a:pt x="77" y="120"/>
                  <a:pt x="58" y="120"/>
                </a:cubicBezTo>
                <a:close/>
                <a:moveTo>
                  <a:pt x="114" y="86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"/>
                  <a:pt x="60" y="8"/>
                  <a:pt x="60" y="8"/>
                </a:cubicBezTo>
                <a:cubicBezTo>
                  <a:pt x="91" y="8"/>
                  <a:pt x="120" y="35"/>
                  <a:pt x="120" y="66"/>
                </a:cubicBezTo>
                <a:cubicBezTo>
                  <a:pt x="120" y="75"/>
                  <a:pt x="117" y="81"/>
                  <a:pt x="114" y="86"/>
                </a:cubicBezTo>
                <a:close/>
              </a:path>
            </a:pathLst>
          </a:custGeom>
          <a:gradFill>
            <a:gsLst>
              <a:gs pos="0">
                <a:srgbClr val="08AEEA"/>
              </a:gs>
              <a:gs pos="100000">
                <a:srgbClr val="2AF598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华文细黑"/>
            </a:endParaRPr>
          </a:p>
        </p:txBody>
      </p:sp>
      <p:sp>
        <p:nvSpPr>
          <p:cNvPr id="84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沟通素材库的建立库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423025" y="1898015"/>
            <a:ext cx="817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常见</a:t>
            </a:r>
            <a:endParaRPr lang="zh-CN" altLang="en-US" sz="2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  <a:p>
            <a:pPr algn="ctr"/>
            <a:r>
              <a:rPr lang="zh-CN" alt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问题</a:t>
            </a:r>
            <a:endParaRPr lang="zh-CN" altLang="en-US" sz="2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  <a:p>
            <a:pPr algn="ctr"/>
            <a:r>
              <a:rPr lang="zh-CN" alt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收集</a:t>
            </a:r>
            <a:endParaRPr lang="zh-CN" altLang="en-US" sz="2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23025" y="3769360"/>
            <a:ext cx="8178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客户</a:t>
            </a:r>
            <a:endParaRPr lang="zh-C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  <a:p>
            <a:pPr algn="ctr"/>
            <a:r>
              <a:rPr lang="zh-C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案例</a:t>
            </a:r>
            <a:endParaRPr lang="zh-C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  <a:p>
            <a:pPr algn="ctr"/>
            <a:r>
              <a:rPr lang="zh-C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sym typeface="+mn-ea"/>
              </a:rPr>
              <a:t>收集</a:t>
            </a:r>
            <a:endParaRPr lang="zh-C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356985" y="5360035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公信力</a:t>
            </a:r>
            <a:endParaRPr lang="zh-CN" altLang="en-US" sz="2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  <a:p>
            <a:pPr algn="ctr"/>
            <a:r>
              <a:rPr lang="zh-CN" alt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资料</a:t>
            </a:r>
            <a:endParaRPr lang="zh-CN" altLang="en-US" sz="2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  <a:p>
            <a:pPr algn="ctr"/>
            <a:r>
              <a:rPr lang="zh-CN" alt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收集</a:t>
            </a:r>
            <a:endParaRPr lang="zh-CN" altLang="en-US" sz="2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610475" y="1898015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客户的线上对话数据</a:t>
            </a:r>
            <a:endParaRPr lang="zh-CN" altLang="en-US"/>
          </a:p>
          <a:p>
            <a:pPr algn="l"/>
            <a:r>
              <a:rPr lang="zh-CN" altLang="en-US"/>
              <a:t>线下业务提供问题</a:t>
            </a:r>
            <a:endParaRPr lang="zh-CN" altLang="en-US"/>
          </a:p>
          <a:p>
            <a:pPr algn="l"/>
            <a:r>
              <a:rPr lang="zh-CN" altLang="en-US"/>
              <a:t>问题归类处理</a:t>
            </a:r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7610475" y="3677285"/>
            <a:ext cx="1554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大客户见证</a:t>
            </a:r>
            <a:endParaRPr lang="zh-CN" altLang="en-US"/>
          </a:p>
          <a:p>
            <a:pPr algn="l"/>
            <a:r>
              <a:rPr lang="zh-CN" altLang="en-US"/>
              <a:t>行业分类</a:t>
            </a:r>
            <a:endParaRPr lang="zh-CN" altLang="en-US"/>
          </a:p>
          <a:p>
            <a:pPr algn="l"/>
            <a:r>
              <a:rPr lang="zh-CN" altLang="en-US"/>
              <a:t>产品分类</a:t>
            </a:r>
            <a:endParaRPr lang="zh-CN" altLang="en-US"/>
          </a:p>
          <a:p>
            <a:pPr algn="l"/>
            <a:r>
              <a:rPr lang="zh-CN" altLang="en-US"/>
              <a:t>应用领域分类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7610475" y="5360035"/>
            <a:ext cx="3832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资质认证	媒体报道</a:t>
            </a:r>
            <a:endParaRPr lang="en-US" altLang="zh-CN"/>
          </a:p>
          <a:p>
            <a:r>
              <a:rPr lang="en-US" altLang="zh-CN"/>
              <a:t>大客户合影	公众人物合影</a:t>
            </a:r>
            <a:endParaRPr lang="en-US" altLang="zh-CN"/>
          </a:p>
          <a:p>
            <a:r>
              <a:rPr lang="en-US" altLang="zh-CN"/>
              <a:t>奖项荣誉	公信力视频</a:t>
            </a:r>
            <a:endParaRPr lang="en-US" altLang="zh-CN"/>
          </a:p>
        </p:txBody>
      </p:sp>
      <p:sp>
        <p:nvSpPr>
          <p:cNvPr id="123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4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 bldLvl="0" animBg="1"/>
      <p:bldP spid="18" grpId="0" bldLvl="0" animBg="1"/>
      <p:bldP spid="19" grpId="0" bldLvl="0" animBg="1"/>
      <p:bldP spid="20" grpId="0" bldLvl="0" animBg="1"/>
      <p:bldP spid="22" grpId="0"/>
      <p:bldP spid="40" grpId="0" bldLvl="0" animBg="1"/>
      <p:bldP spid="41" grpId="0" bldLvl="0" animBg="1"/>
      <p:bldP spid="68" grpId="0" bldLvl="0" animBg="1"/>
      <p:bldP spid="69" grpId="0" bldLvl="0" animBg="1"/>
      <p:bldP spid="84" grpId="0"/>
      <p:bldP spid="123" grpId="0"/>
      <p:bldP spid="1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6096000" y="1503363"/>
            <a:ext cx="4883150" cy="2333625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Rectangle 3"/>
          <p:cNvSpPr>
            <a:spLocks noChangeArrowheads="1"/>
          </p:cNvSpPr>
          <p:nvPr/>
        </p:nvSpPr>
        <p:spPr bwMode="auto">
          <a:xfrm>
            <a:off x="1219200" y="1503363"/>
            <a:ext cx="4876800" cy="2336800"/>
          </a:xfrm>
          <a:prstGeom prst="rect">
            <a:avLst/>
          </a:pr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3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76" name="矩形 104"/>
          <p:cNvSpPr>
            <a:spLocks noChangeArrowheads="1"/>
          </p:cNvSpPr>
          <p:nvPr/>
        </p:nvSpPr>
        <p:spPr bwMode="auto">
          <a:xfrm>
            <a:off x="2785428" y="1885950"/>
            <a:ext cx="297561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rPr>
              <a:t>企业品牌优势话术设计</a:t>
            </a:r>
            <a:endParaRPr lang="zh-CN" altLang="en-US" sz="2200">
              <a:solidFill>
                <a:schemeClr val="bg1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26677" name="矩形 47"/>
          <p:cNvSpPr>
            <a:spLocks noChangeArrowheads="1"/>
          </p:cNvSpPr>
          <p:nvPr/>
        </p:nvSpPr>
        <p:spPr bwMode="auto">
          <a:xfrm>
            <a:off x="1565275" y="2338388"/>
            <a:ext cx="4195763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采用用户思维，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把企业优势，案例，产品亮点提炼出来，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在对话中不断的借机植入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726690" y="4519295"/>
            <a:ext cx="1981835" cy="1503680"/>
            <a:chOff x="5996" y="6325"/>
            <a:chExt cx="3121" cy="2368"/>
          </a:xfrm>
        </p:grpSpPr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6803" y="6325"/>
              <a:ext cx="1507" cy="1513"/>
            </a:xfrm>
            <a:prstGeom prst="ellipse">
              <a:avLst/>
            </a:prstGeom>
            <a:solidFill>
              <a:srgbClr val="F2F2F2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642" name="Group 18"/>
            <p:cNvGrpSpPr/>
            <p:nvPr/>
          </p:nvGrpSpPr>
          <p:grpSpPr bwMode="auto">
            <a:xfrm>
              <a:off x="7218" y="6745"/>
              <a:ext cx="817" cy="713"/>
              <a:chOff x="0" y="0"/>
              <a:chExt cx="389342" cy="339426"/>
            </a:xfrm>
          </p:grpSpPr>
          <p:sp>
            <p:nvSpPr>
              <p:cNvPr id="26672" name="Freeform 110"/>
              <p:cNvSpPr>
                <a:spLocks noChangeArrowheads="1"/>
              </p:cNvSpPr>
              <p:nvPr/>
            </p:nvSpPr>
            <p:spPr bwMode="auto">
              <a:xfrm>
                <a:off x="259561" y="102327"/>
                <a:ext cx="102328" cy="102328"/>
              </a:xfrm>
              <a:custGeom>
                <a:avLst/>
                <a:gdLst>
                  <a:gd name="T0" fmla="*/ 0 w 41"/>
                  <a:gd name="T1" fmla="*/ 2147483646 h 41"/>
                  <a:gd name="T2" fmla="*/ 2147483646 w 41"/>
                  <a:gd name="T3" fmla="*/ 2147483646 h 41"/>
                  <a:gd name="T4" fmla="*/ 2147483646 w 41"/>
                  <a:gd name="T5" fmla="*/ 2147483646 h 41"/>
                  <a:gd name="T6" fmla="*/ 2147483646 w 41"/>
                  <a:gd name="T7" fmla="*/ 0 h 41"/>
                  <a:gd name="T8" fmla="*/ 0 w 41"/>
                  <a:gd name="T9" fmla="*/ 2147483646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39"/>
                    </a:moveTo>
                    <a:lnTo>
                      <a:pt x="3" y="41"/>
                    </a:lnTo>
                    <a:lnTo>
                      <a:pt x="41" y="3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Freeform 111"/>
              <p:cNvSpPr>
                <a:spLocks noChangeArrowheads="1"/>
              </p:cNvSpPr>
              <p:nvPr/>
            </p:nvSpPr>
            <p:spPr bwMode="auto">
              <a:xfrm>
                <a:off x="237098" y="74873"/>
                <a:ext cx="109814" cy="114806"/>
              </a:xfrm>
              <a:custGeom>
                <a:avLst/>
                <a:gdLst>
                  <a:gd name="T0" fmla="*/ 2147483646 w 44"/>
                  <a:gd name="T1" fmla="*/ 0 h 46"/>
                  <a:gd name="T2" fmla="*/ 0 w 44"/>
                  <a:gd name="T3" fmla="*/ 2147483646 h 46"/>
                  <a:gd name="T4" fmla="*/ 2147483646 w 44"/>
                  <a:gd name="T5" fmla="*/ 2147483646 h 46"/>
                  <a:gd name="T6" fmla="*/ 2147483646 w 44"/>
                  <a:gd name="T7" fmla="*/ 2147483646 h 46"/>
                  <a:gd name="T8" fmla="*/ 2147483646 w 44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46"/>
                  <a:gd name="T17" fmla="*/ 44 w 44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46">
                    <a:moveTo>
                      <a:pt x="37" y="0"/>
                    </a:moveTo>
                    <a:lnTo>
                      <a:pt x="0" y="39"/>
                    </a:lnTo>
                    <a:lnTo>
                      <a:pt x="6" y="46"/>
                    </a:lnTo>
                    <a:lnTo>
                      <a:pt x="44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4" name="Freeform 112"/>
              <p:cNvSpPr>
                <a:spLocks noChangeArrowheads="1"/>
              </p:cNvSpPr>
              <p:nvPr/>
            </p:nvSpPr>
            <p:spPr bwMode="auto">
              <a:xfrm>
                <a:off x="217132" y="59898"/>
                <a:ext cx="104823" cy="104823"/>
              </a:xfrm>
              <a:custGeom>
                <a:avLst/>
                <a:gdLst>
                  <a:gd name="T0" fmla="*/ 0 w 42"/>
                  <a:gd name="T1" fmla="*/ 2147483646 h 42"/>
                  <a:gd name="T2" fmla="*/ 2147483646 w 42"/>
                  <a:gd name="T3" fmla="*/ 2147483646 h 42"/>
                  <a:gd name="T4" fmla="*/ 2147483646 w 42"/>
                  <a:gd name="T5" fmla="*/ 2147483646 h 42"/>
                  <a:gd name="T6" fmla="*/ 2147483646 w 42"/>
                  <a:gd name="T7" fmla="*/ 0 h 42"/>
                  <a:gd name="T8" fmla="*/ 0 w 42"/>
                  <a:gd name="T9" fmla="*/ 2147483646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42"/>
                  <a:gd name="T17" fmla="*/ 42 w 42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42">
                    <a:moveTo>
                      <a:pt x="0" y="38"/>
                    </a:moveTo>
                    <a:lnTo>
                      <a:pt x="4" y="42"/>
                    </a:lnTo>
                    <a:lnTo>
                      <a:pt x="42" y="4"/>
                    </a:lnTo>
                    <a:lnTo>
                      <a:pt x="38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Freeform 113"/>
              <p:cNvSpPr>
                <a:spLocks noChangeArrowheads="1"/>
              </p:cNvSpPr>
              <p:nvPr/>
            </p:nvSpPr>
            <p:spPr bwMode="auto">
              <a:xfrm>
                <a:off x="189679" y="162226"/>
                <a:ext cx="69882" cy="69882"/>
              </a:xfrm>
              <a:custGeom>
                <a:avLst/>
                <a:gdLst>
                  <a:gd name="T0" fmla="*/ 2147483646 w 28"/>
                  <a:gd name="T1" fmla="*/ 2147483646 h 28"/>
                  <a:gd name="T2" fmla="*/ 2147483646 w 28"/>
                  <a:gd name="T3" fmla="*/ 0 h 28"/>
                  <a:gd name="T4" fmla="*/ 0 w 28"/>
                  <a:gd name="T5" fmla="*/ 2147483646 h 28"/>
                  <a:gd name="T6" fmla="*/ 2147483646 w 28"/>
                  <a:gd name="T7" fmla="*/ 2147483646 h 28"/>
                  <a:gd name="T8" fmla="*/ 2147483646 w 28"/>
                  <a:gd name="T9" fmla="*/ 2147483646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28" y="20"/>
                    </a:moveTo>
                    <a:lnTo>
                      <a:pt x="8" y="0"/>
                    </a:lnTo>
                    <a:lnTo>
                      <a:pt x="0" y="20"/>
                    </a:lnTo>
                    <a:lnTo>
                      <a:pt x="9" y="28"/>
                    </a:lnTo>
                    <a:lnTo>
                      <a:pt x="28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Freeform 114"/>
              <p:cNvSpPr>
                <a:spLocks noChangeArrowheads="1"/>
              </p:cNvSpPr>
              <p:nvPr/>
            </p:nvSpPr>
            <p:spPr bwMode="auto">
              <a:xfrm>
                <a:off x="172208" y="219628"/>
                <a:ext cx="34941" cy="32446"/>
              </a:xfrm>
              <a:custGeom>
                <a:avLst/>
                <a:gdLst>
                  <a:gd name="T0" fmla="*/ 0 w 14"/>
                  <a:gd name="T1" fmla="*/ 2147483646 h 13"/>
                  <a:gd name="T2" fmla="*/ 2147483646 w 14"/>
                  <a:gd name="T3" fmla="*/ 2147483646 h 13"/>
                  <a:gd name="T4" fmla="*/ 2147483646 w 14"/>
                  <a:gd name="T5" fmla="*/ 0 h 13"/>
                  <a:gd name="T6" fmla="*/ 0 w 14"/>
                  <a:gd name="T7" fmla="*/ 2147483646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3"/>
                  <a:gd name="T14" fmla="*/ 14 w 14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3">
                    <a:moveTo>
                      <a:pt x="0" y="13"/>
                    </a:moveTo>
                    <a:lnTo>
                      <a:pt x="14" y="6"/>
                    </a:lnTo>
                    <a:lnTo>
                      <a:pt x="6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115"/>
              <p:cNvSpPr>
                <a:spLocks noChangeArrowheads="1"/>
              </p:cNvSpPr>
              <p:nvPr/>
            </p:nvSpPr>
            <p:spPr bwMode="auto">
              <a:xfrm>
                <a:off x="319460" y="34941"/>
                <a:ext cx="69882" cy="69882"/>
              </a:xfrm>
              <a:custGeom>
                <a:avLst/>
                <a:gdLst>
                  <a:gd name="T0" fmla="*/ 2147483646 w 28"/>
                  <a:gd name="T1" fmla="*/ 0 h 28"/>
                  <a:gd name="T2" fmla="*/ 0 w 28"/>
                  <a:gd name="T3" fmla="*/ 2147483646 h 28"/>
                  <a:gd name="T4" fmla="*/ 2147483646 w 28"/>
                  <a:gd name="T5" fmla="*/ 2147483646 h 28"/>
                  <a:gd name="T6" fmla="*/ 2147483646 w 28"/>
                  <a:gd name="T7" fmla="*/ 2147483646 h 28"/>
                  <a:gd name="T8" fmla="*/ 2147483646 w 28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7" y="0"/>
                    </a:moveTo>
                    <a:lnTo>
                      <a:pt x="0" y="8"/>
                    </a:lnTo>
                    <a:lnTo>
                      <a:pt x="20" y="28"/>
                    </a:lnTo>
                    <a:lnTo>
                      <a:pt x="28" y="2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1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9527" cy="339426"/>
              </a:xfrm>
              <a:custGeom>
                <a:avLst/>
                <a:gdLst>
                  <a:gd name="T0" fmla="*/ 2147483646 w 112"/>
                  <a:gd name="T1" fmla="*/ 2147483646 h 136"/>
                  <a:gd name="T2" fmla="*/ 2147483646 w 112"/>
                  <a:gd name="T3" fmla="*/ 2147483646 h 136"/>
                  <a:gd name="T4" fmla="*/ 2147483646 w 112"/>
                  <a:gd name="T5" fmla="*/ 2147483646 h 136"/>
                  <a:gd name="T6" fmla="*/ 2147483646 w 112"/>
                  <a:gd name="T7" fmla="*/ 2147483646 h 136"/>
                  <a:gd name="T8" fmla="*/ 2147483646 w 112"/>
                  <a:gd name="T9" fmla="*/ 2147483646 h 136"/>
                  <a:gd name="T10" fmla="*/ 2147483646 w 112"/>
                  <a:gd name="T11" fmla="*/ 2147483646 h 136"/>
                  <a:gd name="T12" fmla="*/ 2147483646 w 112"/>
                  <a:gd name="T13" fmla="*/ 2147483646 h 136"/>
                  <a:gd name="T14" fmla="*/ 2147483646 w 112"/>
                  <a:gd name="T15" fmla="*/ 2147483646 h 136"/>
                  <a:gd name="T16" fmla="*/ 2147483646 w 112"/>
                  <a:gd name="T17" fmla="*/ 2147483646 h 136"/>
                  <a:gd name="T18" fmla="*/ 2147483646 w 112"/>
                  <a:gd name="T19" fmla="*/ 2147483646 h 136"/>
                  <a:gd name="T20" fmla="*/ 2147483646 w 112"/>
                  <a:gd name="T21" fmla="*/ 2147483646 h 136"/>
                  <a:gd name="T22" fmla="*/ 2147483646 w 112"/>
                  <a:gd name="T23" fmla="*/ 2147483646 h 136"/>
                  <a:gd name="T24" fmla="*/ 2147483646 w 112"/>
                  <a:gd name="T25" fmla="*/ 0 h 136"/>
                  <a:gd name="T26" fmla="*/ 2147483646 w 112"/>
                  <a:gd name="T27" fmla="*/ 0 h 136"/>
                  <a:gd name="T28" fmla="*/ 2147483646 w 112"/>
                  <a:gd name="T29" fmla="*/ 2147483646 h 136"/>
                  <a:gd name="T30" fmla="*/ 2147483646 w 112"/>
                  <a:gd name="T31" fmla="*/ 2147483646 h 136"/>
                  <a:gd name="T32" fmla="*/ 2147483646 w 112"/>
                  <a:gd name="T33" fmla="*/ 2147483646 h 136"/>
                  <a:gd name="T34" fmla="*/ 2147483646 w 112"/>
                  <a:gd name="T35" fmla="*/ 2147483646 h 136"/>
                  <a:gd name="T36" fmla="*/ 2147483646 w 112"/>
                  <a:gd name="T37" fmla="*/ 2147483646 h 136"/>
                  <a:gd name="T38" fmla="*/ 2147483646 w 112"/>
                  <a:gd name="T39" fmla="*/ 2147483646 h 136"/>
                  <a:gd name="T40" fmla="*/ 2147483646 w 112"/>
                  <a:gd name="T41" fmla="*/ 0 h 136"/>
                  <a:gd name="T42" fmla="*/ 2147483646 w 112"/>
                  <a:gd name="T43" fmla="*/ 0 h 136"/>
                  <a:gd name="T44" fmla="*/ 2147483646 w 112"/>
                  <a:gd name="T45" fmla="*/ 2147483646 h 136"/>
                  <a:gd name="T46" fmla="*/ 2147483646 w 112"/>
                  <a:gd name="T47" fmla="*/ 2147483646 h 136"/>
                  <a:gd name="T48" fmla="*/ 2147483646 w 112"/>
                  <a:gd name="T49" fmla="*/ 2147483646 h 136"/>
                  <a:gd name="T50" fmla="*/ 2147483646 w 112"/>
                  <a:gd name="T51" fmla="*/ 2147483646 h 136"/>
                  <a:gd name="T52" fmla="*/ 2147483646 w 112"/>
                  <a:gd name="T53" fmla="*/ 2147483646 h 136"/>
                  <a:gd name="T54" fmla="*/ 2147483646 w 112"/>
                  <a:gd name="T55" fmla="*/ 2147483646 h 136"/>
                  <a:gd name="T56" fmla="*/ 2147483646 w 112"/>
                  <a:gd name="T57" fmla="*/ 0 h 136"/>
                  <a:gd name="T58" fmla="*/ 2147483646 w 112"/>
                  <a:gd name="T59" fmla="*/ 0 h 136"/>
                  <a:gd name="T60" fmla="*/ 2147483646 w 112"/>
                  <a:gd name="T61" fmla="*/ 2147483646 h 136"/>
                  <a:gd name="T62" fmla="*/ 2147483646 w 112"/>
                  <a:gd name="T63" fmla="*/ 2147483646 h 136"/>
                  <a:gd name="T64" fmla="*/ 2147483646 w 112"/>
                  <a:gd name="T65" fmla="*/ 2147483646 h 136"/>
                  <a:gd name="T66" fmla="*/ 2147483646 w 112"/>
                  <a:gd name="T67" fmla="*/ 2147483646 h 136"/>
                  <a:gd name="T68" fmla="*/ 2147483646 w 112"/>
                  <a:gd name="T69" fmla="*/ 2147483646 h 136"/>
                  <a:gd name="T70" fmla="*/ 2147483646 w 112"/>
                  <a:gd name="T71" fmla="*/ 2147483646 h 136"/>
                  <a:gd name="T72" fmla="*/ 2147483646 w 112"/>
                  <a:gd name="T73" fmla="*/ 0 h 136"/>
                  <a:gd name="T74" fmla="*/ 2147483646 w 112"/>
                  <a:gd name="T75" fmla="*/ 0 h 136"/>
                  <a:gd name="T76" fmla="*/ 2147483646 w 112"/>
                  <a:gd name="T77" fmla="*/ 2147483646 h 136"/>
                  <a:gd name="T78" fmla="*/ 2147483646 w 112"/>
                  <a:gd name="T79" fmla="*/ 2147483646 h 136"/>
                  <a:gd name="T80" fmla="*/ 2147483646 w 112"/>
                  <a:gd name="T81" fmla="*/ 2147483646 h 136"/>
                  <a:gd name="T82" fmla="*/ 2147483646 w 112"/>
                  <a:gd name="T83" fmla="*/ 2147483646 h 136"/>
                  <a:gd name="T84" fmla="*/ 2147483646 w 112"/>
                  <a:gd name="T85" fmla="*/ 2147483646 h 136"/>
                  <a:gd name="T86" fmla="*/ 2147483646 w 112"/>
                  <a:gd name="T87" fmla="*/ 2147483646 h 136"/>
                  <a:gd name="T88" fmla="*/ 2147483646 w 112"/>
                  <a:gd name="T89" fmla="*/ 0 h 136"/>
                  <a:gd name="T90" fmla="*/ 2147483646 w 112"/>
                  <a:gd name="T91" fmla="*/ 0 h 136"/>
                  <a:gd name="T92" fmla="*/ 2147483646 w 112"/>
                  <a:gd name="T93" fmla="*/ 2147483646 h 136"/>
                  <a:gd name="T94" fmla="*/ 2147483646 w 112"/>
                  <a:gd name="T95" fmla="*/ 2147483646 h 136"/>
                  <a:gd name="T96" fmla="*/ 2147483646 w 112"/>
                  <a:gd name="T97" fmla="*/ 2147483646 h 136"/>
                  <a:gd name="T98" fmla="*/ 0 w 112"/>
                  <a:gd name="T99" fmla="*/ 2147483646 h 136"/>
                  <a:gd name="T100" fmla="*/ 0 w 112"/>
                  <a:gd name="T101" fmla="*/ 2147483646 h 136"/>
                  <a:gd name="T102" fmla="*/ 0 w 112"/>
                  <a:gd name="T103" fmla="*/ 2147483646 h 136"/>
                  <a:gd name="T104" fmla="*/ 0 w 112"/>
                  <a:gd name="T105" fmla="*/ 2147483646 h 136"/>
                  <a:gd name="T106" fmla="*/ 2147483646 w 112"/>
                  <a:gd name="T107" fmla="*/ 2147483646 h 136"/>
                  <a:gd name="T108" fmla="*/ 2147483646 w 112"/>
                  <a:gd name="T109" fmla="*/ 2147483646 h 136"/>
                  <a:gd name="T110" fmla="*/ 2147483646 w 112"/>
                  <a:gd name="T111" fmla="*/ 2147483646 h 136"/>
                  <a:gd name="T112" fmla="*/ 2147483646 w 112"/>
                  <a:gd name="T113" fmla="*/ 2147483646 h 136"/>
                  <a:gd name="T114" fmla="*/ 2147483646 w 112"/>
                  <a:gd name="T115" fmla="*/ 2147483646 h 1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2"/>
                  <a:gd name="T175" fmla="*/ 0 h 136"/>
                  <a:gd name="T176" fmla="*/ 112 w 112"/>
                  <a:gd name="T177" fmla="*/ 136 h 1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2" h="136">
                    <a:moveTo>
                      <a:pt x="104" y="101"/>
                    </a:moveTo>
                    <a:lnTo>
                      <a:pt x="83" y="101"/>
                    </a:lnTo>
                    <a:lnTo>
                      <a:pt x="83" y="129"/>
                    </a:lnTo>
                    <a:lnTo>
                      <a:pt x="7" y="129"/>
                    </a:lnTo>
                    <a:lnTo>
                      <a:pt x="7" y="32"/>
                    </a:lnTo>
                    <a:lnTo>
                      <a:pt x="104" y="32"/>
                    </a:lnTo>
                    <a:lnTo>
                      <a:pt x="104" y="40"/>
                    </a:lnTo>
                    <a:lnTo>
                      <a:pt x="112" y="32"/>
                    </a:lnTo>
                    <a:lnTo>
                      <a:pt x="112" y="6"/>
                    </a:lnTo>
                    <a:lnTo>
                      <a:pt x="97" y="6"/>
                    </a:lnTo>
                    <a:lnTo>
                      <a:pt x="97" y="20"/>
                    </a:lnTo>
                    <a:lnTo>
                      <a:pt x="95" y="2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7" y="6"/>
                    </a:lnTo>
                    <a:lnTo>
                      <a:pt x="79" y="6"/>
                    </a:lnTo>
                    <a:lnTo>
                      <a:pt x="79" y="20"/>
                    </a:lnTo>
                    <a:lnTo>
                      <a:pt x="76" y="2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8" y="6"/>
                    </a:lnTo>
                    <a:lnTo>
                      <a:pt x="60" y="6"/>
                    </a:lnTo>
                    <a:lnTo>
                      <a:pt x="60" y="20"/>
                    </a:lnTo>
                    <a:lnTo>
                      <a:pt x="57" y="2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51" y="6"/>
                    </a:lnTo>
                    <a:lnTo>
                      <a:pt x="43" y="6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2" y="20"/>
                    </a:lnTo>
                    <a:lnTo>
                      <a:pt x="32" y="6"/>
                    </a:lnTo>
                    <a:lnTo>
                      <a:pt x="25" y="6"/>
                    </a:lnTo>
                    <a:lnTo>
                      <a:pt x="25" y="20"/>
                    </a:lnTo>
                    <a:lnTo>
                      <a:pt x="23" y="2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20"/>
                    </a:lnTo>
                    <a:lnTo>
                      <a:pt x="15" y="20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136"/>
                    </a:lnTo>
                    <a:lnTo>
                      <a:pt x="89" y="136"/>
                    </a:lnTo>
                    <a:lnTo>
                      <a:pt x="112" y="110"/>
                    </a:lnTo>
                    <a:lnTo>
                      <a:pt x="112" y="84"/>
                    </a:lnTo>
                    <a:lnTo>
                      <a:pt x="104" y="92"/>
                    </a:lnTo>
                    <a:lnTo>
                      <a:pt x="104" y="1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Rectangle 117"/>
              <p:cNvSpPr>
                <a:spLocks noChangeArrowheads="1"/>
              </p:cNvSpPr>
              <p:nvPr/>
            </p:nvSpPr>
            <p:spPr bwMode="auto">
              <a:xfrm>
                <a:off x="49916" y="114806"/>
                <a:ext cx="109814" cy="17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118"/>
              <p:cNvSpPr>
                <a:spLocks noChangeArrowheads="1"/>
              </p:cNvSpPr>
              <p:nvPr/>
            </p:nvSpPr>
            <p:spPr bwMode="auto">
              <a:xfrm>
                <a:off x="49916" y="154738"/>
                <a:ext cx="109814" cy="17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19"/>
              <p:cNvSpPr>
                <a:spLocks noChangeArrowheads="1"/>
              </p:cNvSpPr>
              <p:nvPr/>
            </p:nvSpPr>
            <p:spPr bwMode="auto">
              <a:xfrm>
                <a:off x="49916" y="199662"/>
                <a:ext cx="109814" cy="149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20"/>
              <p:cNvSpPr>
                <a:spLocks noChangeArrowheads="1"/>
              </p:cNvSpPr>
              <p:nvPr/>
            </p:nvSpPr>
            <p:spPr bwMode="auto">
              <a:xfrm>
                <a:off x="49916" y="242091"/>
                <a:ext cx="109814" cy="17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80" name="矩形 108"/>
            <p:cNvSpPr>
              <a:spLocks noChangeArrowheads="1"/>
            </p:cNvSpPr>
            <p:nvPr/>
          </p:nvSpPr>
          <p:spPr bwMode="auto">
            <a:xfrm>
              <a:off x="5996" y="8018"/>
              <a:ext cx="3121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专利技术特色</a:t>
              </a:r>
              <a:endPara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08930" y="4519295"/>
            <a:ext cx="1550988" cy="1503680"/>
            <a:chOff x="10491" y="6325"/>
            <a:chExt cx="2443" cy="2368"/>
          </a:xfrm>
        </p:grpSpPr>
        <p:sp>
          <p:nvSpPr>
            <p:cNvPr id="26637" name="Oval 14"/>
            <p:cNvSpPr>
              <a:spLocks noChangeArrowheads="1"/>
            </p:cNvSpPr>
            <p:nvPr/>
          </p:nvSpPr>
          <p:spPr bwMode="auto">
            <a:xfrm>
              <a:off x="10960" y="6325"/>
              <a:ext cx="1505" cy="1513"/>
            </a:xfrm>
            <a:prstGeom prst="ellipse">
              <a:avLst/>
            </a:prstGeom>
            <a:solidFill>
              <a:srgbClr val="F2F2F2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491" y="6748"/>
              <a:ext cx="2443" cy="1945"/>
              <a:chOff x="10491" y="6748"/>
              <a:chExt cx="2443" cy="1945"/>
            </a:xfrm>
          </p:grpSpPr>
          <p:grpSp>
            <p:nvGrpSpPr>
              <p:cNvPr id="26673" name="Group 49"/>
              <p:cNvGrpSpPr/>
              <p:nvPr/>
            </p:nvGrpSpPr>
            <p:grpSpPr bwMode="auto">
              <a:xfrm>
                <a:off x="11405" y="6748"/>
                <a:ext cx="630" cy="817"/>
                <a:chOff x="0" y="0"/>
                <a:chExt cx="299494" cy="389342"/>
              </a:xfrm>
            </p:grpSpPr>
            <p:sp>
              <p:nvSpPr>
                <p:cNvPr id="26652" name="Freeform 170"/>
                <p:cNvSpPr>
                  <a:spLocks noChangeArrowheads="1"/>
                </p:cNvSpPr>
                <p:nvPr/>
              </p:nvSpPr>
              <p:spPr bwMode="auto">
                <a:xfrm>
                  <a:off x="0" y="112310"/>
                  <a:ext cx="299494" cy="277032"/>
                </a:xfrm>
                <a:custGeom>
                  <a:avLst/>
                  <a:gdLst>
                    <a:gd name="T0" fmla="*/ 2147483646 w 90"/>
                    <a:gd name="T1" fmla="*/ 2147483646 h 83"/>
                    <a:gd name="T2" fmla="*/ 2147483646 w 90"/>
                    <a:gd name="T3" fmla="*/ 0 h 83"/>
                    <a:gd name="T4" fmla="*/ 0 w 90"/>
                    <a:gd name="T5" fmla="*/ 0 h 83"/>
                    <a:gd name="T6" fmla="*/ 2147483646 w 90"/>
                    <a:gd name="T7" fmla="*/ 2147483646 h 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0"/>
                    <a:gd name="T13" fmla="*/ 0 h 83"/>
                    <a:gd name="T14" fmla="*/ 90 w 90"/>
                    <a:gd name="T15" fmla="*/ 83 h 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0" h="83">
                      <a:moveTo>
                        <a:pt x="45" y="83"/>
                      </a:moveTo>
                      <a:cubicBezTo>
                        <a:pt x="90" y="59"/>
                        <a:pt x="90" y="0"/>
                        <a:pt x="9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59"/>
                        <a:pt x="45" y="8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3" name="Freeform 1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9494" cy="94840"/>
                </a:xfrm>
                <a:custGeom>
                  <a:avLst/>
                  <a:gdLst>
                    <a:gd name="T0" fmla="*/ 2147483646 w 90"/>
                    <a:gd name="T1" fmla="*/ 0 h 29"/>
                    <a:gd name="T2" fmla="*/ 2147483646 w 90"/>
                    <a:gd name="T3" fmla="*/ 2147483646 h 29"/>
                    <a:gd name="T4" fmla="*/ 2147483646 w 90"/>
                    <a:gd name="T5" fmla="*/ 0 h 29"/>
                    <a:gd name="T6" fmla="*/ 2147483646 w 90"/>
                    <a:gd name="T7" fmla="*/ 0 h 29"/>
                    <a:gd name="T8" fmla="*/ 2147483646 w 90"/>
                    <a:gd name="T9" fmla="*/ 2147483646 h 29"/>
                    <a:gd name="T10" fmla="*/ 2147483646 w 90"/>
                    <a:gd name="T11" fmla="*/ 0 h 29"/>
                    <a:gd name="T12" fmla="*/ 0 w 90"/>
                    <a:gd name="T13" fmla="*/ 0 h 29"/>
                    <a:gd name="T14" fmla="*/ 0 w 90"/>
                    <a:gd name="T15" fmla="*/ 2147483646 h 29"/>
                    <a:gd name="T16" fmla="*/ 2147483646 w 90"/>
                    <a:gd name="T17" fmla="*/ 2147483646 h 29"/>
                    <a:gd name="T18" fmla="*/ 2147483646 w 90"/>
                    <a:gd name="T19" fmla="*/ 0 h 29"/>
                    <a:gd name="T20" fmla="*/ 2147483646 w 90"/>
                    <a:gd name="T21" fmla="*/ 0 h 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0"/>
                    <a:gd name="T34" fmla="*/ 0 h 29"/>
                    <a:gd name="T35" fmla="*/ 90 w 90"/>
                    <a:gd name="T36" fmla="*/ 29 h 2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0" h="29">
                      <a:moveTo>
                        <a:pt x="84" y="0"/>
                      </a:moveTo>
                      <a:cubicBezTo>
                        <a:pt x="84" y="9"/>
                        <a:pt x="77" y="16"/>
                        <a:pt x="68" y="16"/>
                      </a:cubicBezTo>
                      <a:cubicBezTo>
                        <a:pt x="59" y="16"/>
                        <a:pt x="52" y="9"/>
                        <a:pt x="52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9"/>
                        <a:pt x="32" y="16"/>
                        <a:pt x="23" y="16"/>
                      </a:cubicBezTo>
                      <a:cubicBezTo>
                        <a:pt x="14" y="16"/>
                        <a:pt x="7" y="9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90" y="29"/>
                        <a:pt x="90" y="29"/>
                        <a:pt x="90" y="29"/>
                      </a:cubicBezTo>
                      <a:cubicBezTo>
                        <a:pt x="90" y="0"/>
                        <a:pt x="90" y="0"/>
                        <a:pt x="90" y="0"/>
                      </a:cubicBez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84" name="矩形 112"/>
              <p:cNvSpPr>
                <a:spLocks noChangeArrowheads="1"/>
              </p:cNvSpPr>
              <p:nvPr/>
            </p:nvSpPr>
            <p:spPr bwMode="auto">
              <a:xfrm>
                <a:off x="10491" y="8018"/>
                <a:ext cx="2443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1" tIns="45716" rIns="91431" bIns="45716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200">
                    <a:solidFill>
                      <a:schemeClr val="bg1"/>
                    </a:solidFill>
                    <a:sym typeface="方正兰亭黑_GBK" panose="02000000000000000000" pitchFamily="2" charset="-122"/>
                  </a:rPr>
                  <a:t>公司历史</a:t>
                </a:r>
                <a:endPara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5527838" y="516338"/>
            <a:ext cx="264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prstClr val="black"/>
                </a:solidFill>
                <a:latin typeface="Nexa Bold"/>
              </a:rPr>
              <a:t>添加你的标题</a:t>
            </a:r>
            <a:r>
              <a:rPr lang="en-US" altLang="zh-CN" sz="2000" dirty="0">
                <a:solidFill>
                  <a:prstClr val="black"/>
                </a:solidFill>
                <a:latin typeface="Nexa Bold"/>
              </a:rPr>
              <a:t> </a:t>
            </a:r>
            <a:endParaRPr lang="zh-CN" altLang="en-US" sz="20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84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话术设计：企业品牌优势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4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10700" y="4519295"/>
            <a:ext cx="2078355" cy="1503680"/>
            <a:chOff x="16504" y="6325"/>
            <a:chExt cx="3273" cy="2368"/>
          </a:xfrm>
        </p:grpSpPr>
        <p:sp>
          <p:nvSpPr>
            <p:cNvPr id="26638" name="Oval 16"/>
            <p:cNvSpPr>
              <a:spLocks noChangeArrowheads="1"/>
            </p:cNvSpPr>
            <p:nvPr/>
          </p:nvSpPr>
          <p:spPr bwMode="auto">
            <a:xfrm>
              <a:off x="17386" y="6325"/>
              <a:ext cx="1503" cy="1513"/>
            </a:xfrm>
            <a:prstGeom prst="ellipse">
              <a:avLst/>
            </a:prstGeom>
            <a:solidFill>
              <a:srgbClr val="F2F2F2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654" name="Group 30"/>
            <p:cNvGrpSpPr/>
            <p:nvPr/>
          </p:nvGrpSpPr>
          <p:grpSpPr bwMode="auto">
            <a:xfrm>
              <a:off x="17739" y="6673"/>
              <a:ext cx="797" cy="790"/>
              <a:chOff x="0" y="0"/>
              <a:chExt cx="379359" cy="376864"/>
            </a:xfrm>
          </p:grpSpPr>
          <p:sp>
            <p:nvSpPr>
              <p:cNvPr id="14" name="Freeform 150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79359" cy="376864"/>
              </a:xfrm>
              <a:custGeom>
                <a:avLst/>
                <a:gdLst>
                  <a:gd name="T0" fmla="*/ 2147483646 w 114"/>
                  <a:gd name="T1" fmla="*/ 0 h 114"/>
                  <a:gd name="T2" fmla="*/ 0 w 114"/>
                  <a:gd name="T3" fmla="*/ 2147483646 h 114"/>
                  <a:gd name="T4" fmla="*/ 2147483646 w 114"/>
                  <a:gd name="T5" fmla="*/ 2147483646 h 114"/>
                  <a:gd name="T6" fmla="*/ 2147483646 w 114"/>
                  <a:gd name="T7" fmla="*/ 2147483646 h 114"/>
                  <a:gd name="T8" fmla="*/ 2147483646 w 114"/>
                  <a:gd name="T9" fmla="*/ 0 h 114"/>
                  <a:gd name="T10" fmla="*/ 2147483646 w 114"/>
                  <a:gd name="T11" fmla="*/ 2147483646 h 114"/>
                  <a:gd name="T12" fmla="*/ 2147483646 w 114"/>
                  <a:gd name="T13" fmla="*/ 2147483646 h 114"/>
                  <a:gd name="T14" fmla="*/ 2147483646 w 114"/>
                  <a:gd name="T15" fmla="*/ 2147483646 h 114"/>
                  <a:gd name="T16" fmla="*/ 2147483646 w 114"/>
                  <a:gd name="T17" fmla="*/ 2147483646 h 114"/>
                  <a:gd name="T18" fmla="*/ 2147483646 w 114"/>
                  <a:gd name="T19" fmla="*/ 2147483646 h 1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4"/>
                  <a:gd name="T31" fmla="*/ 0 h 114"/>
                  <a:gd name="T32" fmla="*/ 114 w 114"/>
                  <a:gd name="T33" fmla="*/ 114 h 1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4" h="114">
                    <a:moveTo>
                      <a:pt x="57" y="0"/>
                    </a:moveTo>
                    <a:cubicBezTo>
                      <a:pt x="25" y="0"/>
                      <a:pt x="0" y="25"/>
                      <a:pt x="0" y="57"/>
                    </a:cubicBezTo>
                    <a:cubicBezTo>
                      <a:pt x="0" y="89"/>
                      <a:pt x="25" y="114"/>
                      <a:pt x="57" y="114"/>
                    </a:cubicBezTo>
                    <a:cubicBezTo>
                      <a:pt x="89" y="114"/>
                      <a:pt x="114" y="89"/>
                      <a:pt x="114" y="57"/>
                    </a:cubicBezTo>
                    <a:cubicBezTo>
                      <a:pt x="114" y="25"/>
                      <a:pt x="89" y="0"/>
                      <a:pt x="57" y="0"/>
                    </a:cubicBezTo>
                    <a:close/>
                    <a:moveTo>
                      <a:pt x="57" y="108"/>
                    </a:moveTo>
                    <a:cubicBezTo>
                      <a:pt x="29" y="108"/>
                      <a:pt x="6" y="85"/>
                      <a:pt x="6" y="57"/>
                    </a:cubicBezTo>
                    <a:cubicBezTo>
                      <a:pt x="6" y="29"/>
                      <a:pt x="29" y="6"/>
                      <a:pt x="57" y="6"/>
                    </a:cubicBezTo>
                    <a:cubicBezTo>
                      <a:pt x="85" y="6"/>
                      <a:pt x="108" y="29"/>
                      <a:pt x="108" y="57"/>
                    </a:cubicBezTo>
                    <a:cubicBezTo>
                      <a:pt x="108" y="85"/>
                      <a:pt x="85" y="108"/>
                      <a:pt x="57" y="1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Rectangle 151"/>
              <p:cNvSpPr>
                <a:spLocks noChangeArrowheads="1"/>
              </p:cNvSpPr>
              <p:nvPr/>
            </p:nvSpPr>
            <p:spPr bwMode="auto">
              <a:xfrm>
                <a:off x="144756" y="272040"/>
                <a:ext cx="22463" cy="42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6" name="Rectangle 152"/>
              <p:cNvSpPr>
                <a:spLocks noChangeArrowheads="1"/>
              </p:cNvSpPr>
              <p:nvPr/>
            </p:nvSpPr>
            <p:spPr bwMode="auto">
              <a:xfrm>
                <a:off x="179697" y="272040"/>
                <a:ext cx="19966" cy="42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7" name="Rectangle 153"/>
              <p:cNvSpPr>
                <a:spLocks noChangeArrowheads="1"/>
              </p:cNvSpPr>
              <p:nvPr/>
            </p:nvSpPr>
            <p:spPr bwMode="auto">
              <a:xfrm>
                <a:off x="214638" y="272040"/>
                <a:ext cx="19966" cy="42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8" name="Freeform 154"/>
              <p:cNvSpPr>
                <a:spLocks noChangeArrowheads="1"/>
              </p:cNvSpPr>
              <p:nvPr/>
            </p:nvSpPr>
            <p:spPr bwMode="auto">
              <a:xfrm>
                <a:off x="117303" y="107318"/>
                <a:ext cx="82362" cy="84857"/>
              </a:xfrm>
              <a:custGeom>
                <a:avLst/>
                <a:gdLst>
                  <a:gd name="T0" fmla="*/ 2147483646 w 25"/>
                  <a:gd name="T1" fmla="*/ 2147483646 h 25"/>
                  <a:gd name="T2" fmla="*/ 2147483646 w 25"/>
                  <a:gd name="T3" fmla="*/ 2147483646 h 25"/>
                  <a:gd name="T4" fmla="*/ 2147483646 w 25"/>
                  <a:gd name="T5" fmla="*/ 2147483646 h 25"/>
                  <a:gd name="T6" fmla="*/ 2147483646 w 25"/>
                  <a:gd name="T7" fmla="*/ 2147483646 h 25"/>
                  <a:gd name="T8" fmla="*/ 2147483646 w 25"/>
                  <a:gd name="T9" fmla="*/ 2147483646 h 25"/>
                  <a:gd name="T10" fmla="*/ 0 w 25"/>
                  <a:gd name="T11" fmla="*/ 0 h 25"/>
                  <a:gd name="T12" fmla="*/ 2147483646 w 25"/>
                  <a:gd name="T13" fmla="*/ 2147483646 h 25"/>
                  <a:gd name="T14" fmla="*/ 2147483646 w 25"/>
                  <a:gd name="T15" fmla="*/ 2147483646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"/>
                  <a:gd name="T25" fmla="*/ 0 h 25"/>
                  <a:gd name="T26" fmla="*/ 25 w 25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" h="25">
                    <a:moveTo>
                      <a:pt x="19" y="22"/>
                    </a:moveTo>
                    <a:cubicBezTo>
                      <a:pt x="19" y="24"/>
                      <a:pt x="20" y="25"/>
                      <a:pt x="22" y="25"/>
                    </a:cubicBezTo>
                    <a:cubicBezTo>
                      <a:pt x="24" y="25"/>
                      <a:pt x="25" y="24"/>
                      <a:pt x="25" y="22"/>
                    </a:cubicBezTo>
                    <a:cubicBezTo>
                      <a:pt x="25" y="21"/>
                      <a:pt x="24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9" name="Freeform 155"/>
              <p:cNvSpPr>
                <a:spLocks noChangeArrowheads="1"/>
              </p:cNvSpPr>
              <p:nvPr/>
            </p:nvSpPr>
            <p:spPr bwMode="auto">
              <a:xfrm>
                <a:off x="67387" y="272040"/>
                <a:ext cx="22463" cy="19966"/>
              </a:xfrm>
              <a:custGeom>
                <a:avLst/>
                <a:gdLst>
                  <a:gd name="T0" fmla="*/ 0 w 9"/>
                  <a:gd name="T1" fmla="*/ 2147483646 h 8"/>
                  <a:gd name="T2" fmla="*/ 2147483646 w 9"/>
                  <a:gd name="T3" fmla="*/ 2147483646 h 8"/>
                  <a:gd name="T4" fmla="*/ 2147483646 w 9"/>
                  <a:gd name="T5" fmla="*/ 2147483646 h 8"/>
                  <a:gd name="T6" fmla="*/ 2147483646 w 9"/>
                  <a:gd name="T7" fmla="*/ 0 h 8"/>
                  <a:gd name="T8" fmla="*/ 0 w 9"/>
                  <a:gd name="T9" fmla="*/ 2147483646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8"/>
                  <a:gd name="T17" fmla="*/ 9 w 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8">
                    <a:moveTo>
                      <a:pt x="0" y="6"/>
                    </a:moveTo>
                    <a:lnTo>
                      <a:pt x="3" y="8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0" name="Freeform 156"/>
              <p:cNvSpPr>
                <a:spLocks noChangeArrowheads="1"/>
              </p:cNvSpPr>
              <p:nvPr/>
            </p:nvSpPr>
            <p:spPr bwMode="auto">
              <a:xfrm>
                <a:off x="47421" y="227116"/>
                <a:ext cx="27454" cy="14975"/>
              </a:xfrm>
              <a:custGeom>
                <a:avLst/>
                <a:gdLst>
                  <a:gd name="T0" fmla="*/ 2147483646 w 11"/>
                  <a:gd name="T1" fmla="*/ 0 h 6"/>
                  <a:gd name="T2" fmla="*/ 0 w 11"/>
                  <a:gd name="T3" fmla="*/ 2147483646 h 6"/>
                  <a:gd name="T4" fmla="*/ 2147483646 w 11"/>
                  <a:gd name="T5" fmla="*/ 2147483646 h 6"/>
                  <a:gd name="T6" fmla="*/ 2147483646 w 11"/>
                  <a:gd name="T7" fmla="*/ 2147483646 h 6"/>
                  <a:gd name="T8" fmla="*/ 2147483646 w 1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6"/>
                  <a:gd name="T17" fmla="*/ 11 w 1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6">
                    <a:moveTo>
                      <a:pt x="9" y="0"/>
                    </a:moveTo>
                    <a:lnTo>
                      <a:pt x="0" y="3"/>
                    </a:lnTo>
                    <a:lnTo>
                      <a:pt x="1" y="6"/>
                    </a:lnTo>
                    <a:lnTo>
                      <a:pt x="11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1" name="Freeform 157"/>
              <p:cNvSpPr>
                <a:spLocks noChangeArrowheads="1"/>
              </p:cNvSpPr>
              <p:nvPr/>
            </p:nvSpPr>
            <p:spPr bwMode="auto">
              <a:xfrm>
                <a:off x="79865" y="74874"/>
                <a:ext cx="19966" cy="22463"/>
              </a:xfrm>
              <a:custGeom>
                <a:avLst/>
                <a:gdLst>
                  <a:gd name="T0" fmla="*/ 0 w 8"/>
                  <a:gd name="T1" fmla="*/ 2147483646 h 9"/>
                  <a:gd name="T2" fmla="*/ 2147483646 w 8"/>
                  <a:gd name="T3" fmla="*/ 2147483646 h 9"/>
                  <a:gd name="T4" fmla="*/ 2147483646 w 8"/>
                  <a:gd name="T5" fmla="*/ 2147483646 h 9"/>
                  <a:gd name="T6" fmla="*/ 2147483646 w 8"/>
                  <a:gd name="T7" fmla="*/ 0 h 9"/>
                  <a:gd name="T8" fmla="*/ 0 w 8"/>
                  <a:gd name="T9" fmla="*/ 2147483646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9"/>
                  <a:gd name="T17" fmla="*/ 8 w 8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9">
                    <a:moveTo>
                      <a:pt x="0" y="3"/>
                    </a:moveTo>
                    <a:lnTo>
                      <a:pt x="7" y="9"/>
                    </a:lnTo>
                    <a:lnTo>
                      <a:pt x="8" y="7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2" name="Freeform 158"/>
              <p:cNvSpPr>
                <a:spLocks noChangeArrowheads="1"/>
              </p:cNvSpPr>
              <p:nvPr/>
            </p:nvSpPr>
            <p:spPr bwMode="auto">
              <a:xfrm>
                <a:off x="49916" y="124789"/>
                <a:ext cx="27454" cy="12480"/>
              </a:xfrm>
              <a:custGeom>
                <a:avLst/>
                <a:gdLst>
                  <a:gd name="T0" fmla="*/ 2147483646 w 11"/>
                  <a:gd name="T1" fmla="*/ 2147483646 h 5"/>
                  <a:gd name="T2" fmla="*/ 2147483646 w 11"/>
                  <a:gd name="T3" fmla="*/ 0 h 5"/>
                  <a:gd name="T4" fmla="*/ 0 w 11"/>
                  <a:gd name="T5" fmla="*/ 2147483646 h 5"/>
                  <a:gd name="T6" fmla="*/ 2147483646 w 11"/>
                  <a:gd name="T7" fmla="*/ 2147483646 h 5"/>
                  <a:gd name="T8" fmla="*/ 2147483646 w 11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"/>
                  <a:gd name="T17" fmla="*/ 11 w 1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">
                    <a:moveTo>
                      <a:pt x="11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3" name="Rectangle 159"/>
              <p:cNvSpPr>
                <a:spLocks noChangeArrowheads="1"/>
              </p:cNvSpPr>
              <p:nvPr/>
            </p:nvSpPr>
            <p:spPr bwMode="auto">
              <a:xfrm>
                <a:off x="187185" y="34941"/>
                <a:ext cx="7488" cy="224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4" name="Freeform 160"/>
              <p:cNvSpPr>
                <a:spLocks noChangeArrowheads="1"/>
              </p:cNvSpPr>
              <p:nvPr/>
            </p:nvSpPr>
            <p:spPr bwMode="auto">
              <a:xfrm>
                <a:off x="119798" y="44924"/>
                <a:ext cx="17471" cy="22463"/>
              </a:xfrm>
              <a:custGeom>
                <a:avLst/>
                <a:gdLst>
                  <a:gd name="T0" fmla="*/ 2147483646 w 7"/>
                  <a:gd name="T1" fmla="*/ 2147483646 h 9"/>
                  <a:gd name="T2" fmla="*/ 2147483646 w 7"/>
                  <a:gd name="T3" fmla="*/ 0 h 9"/>
                  <a:gd name="T4" fmla="*/ 0 w 7"/>
                  <a:gd name="T5" fmla="*/ 2147483646 h 9"/>
                  <a:gd name="T6" fmla="*/ 2147483646 w 7"/>
                  <a:gd name="T7" fmla="*/ 2147483646 h 9"/>
                  <a:gd name="T8" fmla="*/ 2147483646 w 7"/>
                  <a:gd name="T9" fmla="*/ 2147483646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9"/>
                  <a:gd name="T17" fmla="*/ 7 w 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9">
                    <a:moveTo>
                      <a:pt x="7" y="8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4" y="9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5" name="Freeform 161"/>
              <p:cNvSpPr>
                <a:spLocks noChangeArrowheads="1"/>
              </p:cNvSpPr>
              <p:nvPr/>
            </p:nvSpPr>
            <p:spPr bwMode="auto">
              <a:xfrm>
                <a:off x="234604" y="44924"/>
                <a:ext cx="12480" cy="27454"/>
              </a:xfrm>
              <a:custGeom>
                <a:avLst/>
                <a:gdLst>
                  <a:gd name="T0" fmla="*/ 0 w 5"/>
                  <a:gd name="T1" fmla="*/ 2147483646 h 11"/>
                  <a:gd name="T2" fmla="*/ 2147483646 w 5"/>
                  <a:gd name="T3" fmla="*/ 2147483646 h 11"/>
                  <a:gd name="T4" fmla="*/ 2147483646 w 5"/>
                  <a:gd name="T5" fmla="*/ 2147483646 h 11"/>
                  <a:gd name="T6" fmla="*/ 2147483646 w 5"/>
                  <a:gd name="T7" fmla="*/ 0 h 11"/>
                  <a:gd name="T8" fmla="*/ 0 w 5"/>
                  <a:gd name="T9" fmla="*/ 2147483646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11"/>
                  <a:gd name="T17" fmla="*/ 5 w 5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11">
                    <a:moveTo>
                      <a:pt x="0" y="9"/>
                    </a:moveTo>
                    <a:lnTo>
                      <a:pt x="2" y="11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6" name="Freeform 162"/>
              <p:cNvSpPr>
                <a:spLocks noChangeArrowheads="1"/>
              </p:cNvSpPr>
              <p:nvPr/>
            </p:nvSpPr>
            <p:spPr bwMode="auto">
              <a:xfrm>
                <a:off x="277033" y="272040"/>
                <a:ext cx="22463" cy="19966"/>
              </a:xfrm>
              <a:custGeom>
                <a:avLst/>
                <a:gdLst>
                  <a:gd name="T0" fmla="*/ 0 w 9"/>
                  <a:gd name="T1" fmla="*/ 2147483646 h 8"/>
                  <a:gd name="T2" fmla="*/ 2147483646 w 9"/>
                  <a:gd name="T3" fmla="*/ 2147483646 h 8"/>
                  <a:gd name="T4" fmla="*/ 2147483646 w 9"/>
                  <a:gd name="T5" fmla="*/ 2147483646 h 8"/>
                  <a:gd name="T6" fmla="*/ 2147483646 w 9"/>
                  <a:gd name="T7" fmla="*/ 0 h 8"/>
                  <a:gd name="T8" fmla="*/ 0 w 9"/>
                  <a:gd name="T9" fmla="*/ 2147483646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8"/>
                  <a:gd name="T17" fmla="*/ 9 w 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8">
                    <a:moveTo>
                      <a:pt x="0" y="1"/>
                    </a:moveTo>
                    <a:lnTo>
                      <a:pt x="8" y="8"/>
                    </a:lnTo>
                    <a:lnTo>
                      <a:pt x="9" y="6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7" name="Freeform 163"/>
              <p:cNvSpPr>
                <a:spLocks noChangeArrowheads="1"/>
              </p:cNvSpPr>
              <p:nvPr/>
            </p:nvSpPr>
            <p:spPr bwMode="auto">
              <a:xfrm>
                <a:off x="304486" y="227116"/>
                <a:ext cx="24958" cy="14975"/>
              </a:xfrm>
              <a:custGeom>
                <a:avLst/>
                <a:gdLst>
                  <a:gd name="T0" fmla="*/ 0 w 10"/>
                  <a:gd name="T1" fmla="*/ 2147483646 h 6"/>
                  <a:gd name="T2" fmla="*/ 2147483646 w 10"/>
                  <a:gd name="T3" fmla="*/ 2147483646 h 6"/>
                  <a:gd name="T4" fmla="*/ 2147483646 w 10"/>
                  <a:gd name="T5" fmla="*/ 2147483646 h 6"/>
                  <a:gd name="T6" fmla="*/ 2147483646 w 10"/>
                  <a:gd name="T7" fmla="*/ 0 h 6"/>
                  <a:gd name="T8" fmla="*/ 0 w 10"/>
                  <a:gd name="T9" fmla="*/ 2147483646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6"/>
                  <a:gd name="T17" fmla="*/ 10 w 10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6">
                    <a:moveTo>
                      <a:pt x="0" y="3"/>
                    </a:moveTo>
                    <a:lnTo>
                      <a:pt x="9" y="6"/>
                    </a:lnTo>
                    <a:lnTo>
                      <a:pt x="10" y="3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8" name="Freeform 164"/>
              <p:cNvSpPr>
                <a:spLocks noChangeArrowheads="1"/>
              </p:cNvSpPr>
              <p:nvPr/>
            </p:nvSpPr>
            <p:spPr bwMode="auto">
              <a:xfrm>
                <a:off x="274536" y="74874"/>
                <a:ext cx="22463" cy="22463"/>
              </a:xfrm>
              <a:custGeom>
                <a:avLst/>
                <a:gdLst>
                  <a:gd name="T0" fmla="*/ 2147483646 w 9"/>
                  <a:gd name="T1" fmla="*/ 2147483646 h 9"/>
                  <a:gd name="T2" fmla="*/ 2147483646 w 9"/>
                  <a:gd name="T3" fmla="*/ 0 h 9"/>
                  <a:gd name="T4" fmla="*/ 0 w 9"/>
                  <a:gd name="T5" fmla="*/ 2147483646 h 9"/>
                  <a:gd name="T6" fmla="*/ 2147483646 w 9"/>
                  <a:gd name="T7" fmla="*/ 2147483646 h 9"/>
                  <a:gd name="T8" fmla="*/ 2147483646 w 9"/>
                  <a:gd name="T9" fmla="*/ 2147483646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3"/>
                    </a:moveTo>
                    <a:lnTo>
                      <a:pt x="8" y="0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9" name="Freeform 165"/>
              <p:cNvSpPr>
                <a:spLocks noChangeArrowheads="1"/>
              </p:cNvSpPr>
              <p:nvPr/>
            </p:nvSpPr>
            <p:spPr bwMode="auto">
              <a:xfrm>
                <a:off x="299494" y="124789"/>
                <a:ext cx="27454" cy="12480"/>
              </a:xfrm>
              <a:custGeom>
                <a:avLst/>
                <a:gdLst>
                  <a:gd name="T0" fmla="*/ 2147483646 w 11"/>
                  <a:gd name="T1" fmla="*/ 0 h 5"/>
                  <a:gd name="T2" fmla="*/ 0 w 11"/>
                  <a:gd name="T3" fmla="*/ 2147483646 h 5"/>
                  <a:gd name="T4" fmla="*/ 2147483646 w 11"/>
                  <a:gd name="T5" fmla="*/ 2147483646 h 5"/>
                  <a:gd name="T6" fmla="*/ 2147483646 w 11"/>
                  <a:gd name="T7" fmla="*/ 2147483646 h 5"/>
                  <a:gd name="T8" fmla="*/ 2147483646 w 1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"/>
                  <a:gd name="T17" fmla="*/ 11 w 1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">
                    <a:moveTo>
                      <a:pt x="10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11" y="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0" name="Rectangle 166"/>
              <p:cNvSpPr>
                <a:spLocks noChangeArrowheads="1"/>
              </p:cNvSpPr>
              <p:nvPr/>
            </p:nvSpPr>
            <p:spPr bwMode="auto">
              <a:xfrm>
                <a:off x="39933" y="174705"/>
                <a:ext cx="24958" cy="74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71" name="Rectangle 167"/>
              <p:cNvSpPr>
                <a:spLocks noChangeArrowheads="1"/>
              </p:cNvSpPr>
              <p:nvPr/>
            </p:nvSpPr>
            <p:spPr bwMode="auto">
              <a:xfrm>
                <a:off x="316965" y="177200"/>
                <a:ext cx="27454" cy="74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矩形 110"/>
            <p:cNvSpPr>
              <a:spLocks noChangeArrowheads="1"/>
            </p:cNvSpPr>
            <p:nvPr/>
          </p:nvSpPr>
          <p:spPr bwMode="auto">
            <a:xfrm>
              <a:off x="16504" y="8018"/>
              <a:ext cx="3273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相关数据证明</a:t>
              </a:r>
              <a:endPara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6075" y="4519295"/>
            <a:ext cx="1923415" cy="1503680"/>
            <a:chOff x="1883" y="6325"/>
            <a:chExt cx="3029" cy="2368"/>
          </a:xfrm>
        </p:grpSpPr>
        <p:sp>
          <p:nvSpPr>
            <p:cNvPr id="26635" name="Oval 4"/>
            <p:cNvSpPr>
              <a:spLocks noChangeArrowheads="1"/>
            </p:cNvSpPr>
            <p:nvPr/>
          </p:nvSpPr>
          <p:spPr bwMode="auto">
            <a:xfrm>
              <a:off x="2645" y="6325"/>
              <a:ext cx="1505" cy="1513"/>
            </a:xfrm>
            <a:prstGeom prst="ellipse">
              <a:avLst/>
            </a:prstGeom>
            <a:solidFill>
              <a:srgbClr val="F2F2F2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8" name="矩形 106"/>
            <p:cNvSpPr>
              <a:spLocks noChangeArrowheads="1"/>
            </p:cNvSpPr>
            <p:nvPr/>
          </p:nvSpPr>
          <p:spPr bwMode="auto">
            <a:xfrm>
              <a:off x="1883" y="8018"/>
              <a:ext cx="3029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企业服务对象</a:t>
              </a:r>
              <a:endPara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  <p:sp>
          <p:nvSpPr>
            <p:cNvPr id="19464" name="Freeform 18"/>
            <p:cNvSpPr>
              <a:spLocks noEditPoints="1"/>
            </p:cNvSpPr>
            <p:nvPr/>
          </p:nvSpPr>
          <p:spPr bwMode="auto">
            <a:xfrm>
              <a:off x="2916" y="6653"/>
              <a:ext cx="963" cy="953"/>
            </a:xfrm>
            <a:custGeom>
              <a:avLst/>
              <a:gdLst>
                <a:gd name="T0" fmla="*/ 611188 w 60"/>
                <a:gd name="T1" fmla="*/ 512575 h 59"/>
                <a:gd name="T2" fmla="*/ 0 w 60"/>
                <a:gd name="T3" fmla="*/ 512575 h 59"/>
                <a:gd name="T4" fmla="*/ 50932 w 60"/>
                <a:gd name="T5" fmla="*/ 471569 h 59"/>
                <a:gd name="T6" fmla="*/ 560256 w 60"/>
                <a:gd name="T7" fmla="*/ 471569 h 59"/>
                <a:gd name="T8" fmla="*/ 152797 w 60"/>
                <a:gd name="T9" fmla="*/ 20503 h 59"/>
                <a:gd name="T10" fmla="*/ 152797 w 60"/>
                <a:gd name="T11" fmla="*/ 133269 h 59"/>
                <a:gd name="T12" fmla="*/ 152797 w 60"/>
                <a:gd name="T13" fmla="*/ 20503 h 59"/>
                <a:gd name="T14" fmla="*/ 397272 w 60"/>
                <a:gd name="T15" fmla="*/ 71760 h 59"/>
                <a:gd name="T16" fmla="*/ 509323 w 60"/>
                <a:gd name="T17" fmla="*/ 71760 h 59"/>
                <a:gd name="T18" fmla="*/ 397272 w 60"/>
                <a:gd name="T19" fmla="*/ 338299 h 59"/>
                <a:gd name="T20" fmla="*/ 438018 w 60"/>
                <a:gd name="T21" fmla="*/ 492072 h 59"/>
                <a:gd name="T22" fmla="*/ 468577 w 60"/>
                <a:gd name="T23" fmla="*/ 492072 h 59"/>
                <a:gd name="T24" fmla="*/ 509323 w 60"/>
                <a:gd name="T25" fmla="*/ 328048 h 59"/>
                <a:gd name="T26" fmla="*/ 539883 w 60"/>
                <a:gd name="T27" fmla="*/ 194778 h 59"/>
                <a:gd name="T28" fmla="*/ 427832 w 60"/>
                <a:gd name="T29" fmla="*/ 143521 h 59"/>
                <a:gd name="T30" fmla="*/ 427832 w 60"/>
                <a:gd name="T31" fmla="*/ 184527 h 59"/>
                <a:gd name="T32" fmla="*/ 397272 w 60"/>
                <a:gd name="T33" fmla="*/ 338299 h 59"/>
                <a:gd name="T34" fmla="*/ 366713 w 60"/>
                <a:gd name="T35" fmla="*/ 61509 h 59"/>
                <a:gd name="T36" fmla="*/ 244475 w 60"/>
                <a:gd name="T37" fmla="*/ 61509 h 59"/>
                <a:gd name="T38" fmla="*/ 366713 w 60"/>
                <a:gd name="T39" fmla="*/ 328048 h 59"/>
                <a:gd name="T40" fmla="*/ 397272 w 60"/>
                <a:gd name="T41" fmla="*/ 184527 h 59"/>
                <a:gd name="T42" fmla="*/ 264848 w 60"/>
                <a:gd name="T43" fmla="*/ 133269 h 59"/>
                <a:gd name="T44" fmla="*/ 213916 w 60"/>
                <a:gd name="T45" fmla="*/ 276790 h 59"/>
                <a:gd name="T46" fmla="*/ 244475 w 60"/>
                <a:gd name="T47" fmla="*/ 512575 h 59"/>
                <a:gd name="T48" fmla="*/ 305594 w 60"/>
                <a:gd name="T49" fmla="*/ 399808 h 59"/>
                <a:gd name="T50" fmla="*/ 366713 w 60"/>
                <a:gd name="T51" fmla="*/ 512575 h 59"/>
                <a:gd name="T52" fmla="*/ 213916 w 60"/>
                <a:gd name="T53" fmla="*/ 338299 h 59"/>
                <a:gd name="T54" fmla="*/ 183356 w 60"/>
                <a:gd name="T55" fmla="*/ 184527 h 59"/>
                <a:gd name="T56" fmla="*/ 183356 w 60"/>
                <a:gd name="T57" fmla="*/ 143521 h 59"/>
                <a:gd name="T58" fmla="*/ 71305 w 60"/>
                <a:gd name="T59" fmla="*/ 194778 h 59"/>
                <a:gd name="T60" fmla="*/ 91678 w 60"/>
                <a:gd name="T61" fmla="*/ 328048 h 59"/>
                <a:gd name="T62" fmla="*/ 142611 w 60"/>
                <a:gd name="T63" fmla="*/ 492072 h 59"/>
                <a:gd name="T64" fmla="*/ 173170 w 60"/>
                <a:gd name="T65" fmla="*/ 492072 h 59"/>
                <a:gd name="T66" fmla="*/ 213916 w 60"/>
                <a:gd name="T67" fmla="*/ 338299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0" h="59">
                  <a:moveTo>
                    <a:pt x="54" y="44"/>
                  </a:moveTo>
                  <a:cubicBezTo>
                    <a:pt x="58" y="45"/>
                    <a:pt x="60" y="47"/>
                    <a:pt x="60" y="50"/>
                  </a:cubicBezTo>
                  <a:cubicBezTo>
                    <a:pt x="60" y="55"/>
                    <a:pt x="47" y="59"/>
                    <a:pt x="30" y="59"/>
                  </a:cubicBezTo>
                  <a:cubicBezTo>
                    <a:pt x="13" y="59"/>
                    <a:pt x="0" y="55"/>
                    <a:pt x="0" y="50"/>
                  </a:cubicBezTo>
                  <a:cubicBezTo>
                    <a:pt x="0" y="47"/>
                    <a:pt x="2" y="45"/>
                    <a:pt x="6" y="44"/>
                  </a:cubicBezTo>
                  <a:cubicBezTo>
                    <a:pt x="5" y="45"/>
                    <a:pt x="5" y="45"/>
                    <a:pt x="5" y="46"/>
                  </a:cubicBezTo>
                  <a:cubicBezTo>
                    <a:pt x="5" y="49"/>
                    <a:pt x="16" y="52"/>
                    <a:pt x="30" y="52"/>
                  </a:cubicBezTo>
                  <a:cubicBezTo>
                    <a:pt x="44" y="52"/>
                    <a:pt x="55" y="49"/>
                    <a:pt x="55" y="46"/>
                  </a:cubicBezTo>
                  <a:cubicBezTo>
                    <a:pt x="55" y="45"/>
                    <a:pt x="55" y="45"/>
                    <a:pt x="54" y="44"/>
                  </a:cubicBezTo>
                  <a:close/>
                  <a:moveTo>
                    <a:pt x="15" y="2"/>
                  </a:moveTo>
                  <a:cubicBezTo>
                    <a:pt x="18" y="2"/>
                    <a:pt x="21" y="4"/>
                    <a:pt x="21" y="7"/>
                  </a:cubicBezTo>
                  <a:cubicBezTo>
                    <a:pt x="21" y="10"/>
                    <a:pt x="18" y="13"/>
                    <a:pt x="15" y="13"/>
                  </a:cubicBezTo>
                  <a:cubicBezTo>
                    <a:pt x="12" y="13"/>
                    <a:pt x="10" y="10"/>
                    <a:pt x="10" y="7"/>
                  </a:cubicBezTo>
                  <a:cubicBezTo>
                    <a:pt x="10" y="4"/>
                    <a:pt x="12" y="2"/>
                    <a:pt x="15" y="2"/>
                  </a:cubicBezTo>
                  <a:close/>
                  <a:moveTo>
                    <a:pt x="45" y="2"/>
                  </a:moveTo>
                  <a:cubicBezTo>
                    <a:pt x="42" y="2"/>
                    <a:pt x="39" y="4"/>
                    <a:pt x="39" y="7"/>
                  </a:cubicBezTo>
                  <a:cubicBezTo>
                    <a:pt x="39" y="10"/>
                    <a:pt x="42" y="13"/>
                    <a:pt x="45" y="13"/>
                  </a:cubicBezTo>
                  <a:cubicBezTo>
                    <a:pt x="48" y="13"/>
                    <a:pt x="50" y="10"/>
                    <a:pt x="50" y="7"/>
                  </a:cubicBezTo>
                  <a:cubicBezTo>
                    <a:pt x="50" y="4"/>
                    <a:pt x="48" y="2"/>
                    <a:pt x="45" y="2"/>
                  </a:cubicBezTo>
                  <a:close/>
                  <a:moveTo>
                    <a:pt x="39" y="33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1"/>
                    <a:pt x="53" y="29"/>
                    <a:pt x="53" y="27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6"/>
                    <a:pt x="51" y="14"/>
                    <a:pt x="48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0" y="14"/>
                  </a:cubicBezTo>
                  <a:cubicBezTo>
                    <a:pt x="41" y="15"/>
                    <a:pt x="42" y="17"/>
                    <a:pt x="42" y="1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30"/>
                    <a:pt x="41" y="32"/>
                    <a:pt x="39" y="33"/>
                  </a:cubicBezTo>
                  <a:close/>
                  <a:moveTo>
                    <a:pt x="30" y="0"/>
                  </a:moveTo>
                  <a:cubicBezTo>
                    <a:pt x="33" y="0"/>
                    <a:pt x="36" y="2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ubicBezTo>
                    <a:pt x="27" y="12"/>
                    <a:pt x="24" y="9"/>
                    <a:pt x="24" y="6"/>
                  </a:cubicBezTo>
                  <a:cubicBezTo>
                    <a:pt x="24" y="2"/>
                    <a:pt x="27" y="0"/>
                    <a:pt x="30" y="0"/>
                  </a:cubicBezTo>
                  <a:close/>
                  <a:moveTo>
                    <a:pt x="36" y="32"/>
                  </a:moveTo>
                  <a:cubicBezTo>
                    <a:pt x="38" y="31"/>
                    <a:pt x="39" y="29"/>
                    <a:pt x="39" y="2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5"/>
                    <a:pt x="36" y="13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3" y="13"/>
                    <a:pt x="21" y="15"/>
                    <a:pt x="21" y="1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9"/>
                    <a:pt x="22" y="31"/>
                    <a:pt x="24" y="3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32"/>
                    <a:pt x="36" y="32"/>
                    <a:pt x="36" y="32"/>
                  </a:cubicBezTo>
                  <a:close/>
                  <a:moveTo>
                    <a:pt x="21" y="33"/>
                  </a:moveTo>
                  <a:cubicBezTo>
                    <a:pt x="19" y="32"/>
                    <a:pt x="18" y="30"/>
                    <a:pt x="18" y="2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9" y="15"/>
                    <a:pt x="19" y="14"/>
                  </a:cubicBezTo>
                  <a:cubicBezTo>
                    <a:pt x="19" y="14"/>
                    <a:pt x="19" y="14"/>
                    <a:pt x="18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9" y="14"/>
                    <a:pt x="7" y="16"/>
                    <a:pt x="7" y="19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8" y="31"/>
                    <a:pt x="9" y="32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1" y="48"/>
                    <a:pt x="21" y="48"/>
                    <a:pt x="21" y="48"/>
                  </a:cubicBezTo>
                  <a:lnTo>
                    <a:pt x="21" y="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351395" y="4516755"/>
            <a:ext cx="1741170" cy="1506220"/>
            <a:chOff x="14498" y="6321"/>
            <a:chExt cx="2742" cy="2372"/>
          </a:xfrm>
        </p:grpSpPr>
        <p:sp>
          <p:nvSpPr>
            <p:cNvPr id="26682" name="矩形 110"/>
            <p:cNvSpPr>
              <a:spLocks noChangeArrowheads="1"/>
            </p:cNvSpPr>
            <p:nvPr/>
          </p:nvSpPr>
          <p:spPr bwMode="auto">
            <a:xfrm>
              <a:off x="14498" y="8018"/>
              <a:ext cx="2742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大客户见证</a:t>
              </a:r>
              <a:endPara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15116" y="6321"/>
              <a:ext cx="1505" cy="1513"/>
            </a:xfrm>
            <a:prstGeom prst="ellipse">
              <a:avLst/>
            </a:prstGeom>
            <a:solidFill>
              <a:srgbClr val="F2F2F2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639" name="Group 15"/>
            <p:cNvGrpSpPr/>
            <p:nvPr/>
          </p:nvGrpSpPr>
          <p:grpSpPr bwMode="auto">
            <a:xfrm>
              <a:off x="15447" y="6653"/>
              <a:ext cx="842" cy="850"/>
              <a:chOff x="0" y="0"/>
              <a:chExt cx="401822" cy="404317"/>
            </a:xfrm>
          </p:grpSpPr>
          <p:sp>
            <p:nvSpPr>
              <p:cNvPr id="4" name="Freeform 4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1822" cy="404317"/>
              </a:xfrm>
              <a:custGeom>
                <a:avLst/>
                <a:gdLst>
                  <a:gd name="T0" fmla="*/ 2147483646 w 121"/>
                  <a:gd name="T1" fmla="*/ 0 h 121"/>
                  <a:gd name="T2" fmla="*/ 0 w 121"/>
                  <a:gd name="T3" fmla="*/ 2147483646 h 121"/>
                  <a:gd name="T4" fmla="*/ 2147483646 w 121"/>
                  <a:gd name="T5" fmla="*/ 2147483646 h 121"/>
                  <a:gd name="T6" fmla="*/ 2147483646 w 121"/>
                  <a:gd name="T7" fmla="*/ 2147483646 h 121"/>
                  <a:gd name="T8" fmla="*/ 2147483646 w 121"/>
                  <a:gd name="T9" fmla="*/ 0 h 121"/>
                  <a:gd name="T10" fmla="*/ 2147483646 w 121"/>
                  <a:gd name="T11" fmla="*/ 2147483646 h 121"/>
                  <a:gd name="T12" fmla="*/ 2147483646 w 121"/>
                  <a:gd name="T13" fmla="*/ 2147483646 h 121"/>
                  <a:gd name="T14" fmla="*/ 2147483646 w 121"/>
                  <a:gd name="T15" fmla="*/ 2147483646 h 121"/>
                  <a:gd name="T16" fmla="*/ 2147483646 w 121"/>
                  <a:gd name="T17" fmla="*/ 2147483646 h 121"/>
                  <a:gd name="T18" fmla="*/ 2147483646 w 121"/>
                  <a:gd name="T19" fmla="*/ 2147483646 h 1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"/>
                  <a:gd name="T31" fmla="*/ 0 h 121"/>
                  <a:gd name="T32" fmla="*/ 121 w 121"/>
                  <a:gd name="T33" fmla="*/ 121 h 1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" h="121">
                    <a:moveTo>
                      <a:pt x="60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ubicBezTo>
                      <a:pt x="121" y="27"/>
                      <a:pt x="94" y="0"/>
                      <a:pt x="60" y="0"/>
                    </a:cubicBezTo>
                    <a:close/>
                    <a:moveTo>
                      <a:pt x="60" y="111"/>
                    </a:moveTo>
                    <a:cubicBezTo>
                      <a:pt x="32" y="111"/>
                      <a:pt x="10" y="89"/>
                      <a:pt x="10" y="61"/>
                    </a:cubicBezTo>
                    <a:cubicBezTo>
                      <a:pt x="10" y="33"/>
                      <a:pt x="32" y="10"/>
                      <a:pt x="60" y="10"/>
                    </a:cubicBezTo>
                    <a:cubicBezTo>
                      <a:pt x="88" y="10"/>
                      <a:pt x="111" y="33"/>
                      <a:pt x="111" y="61"/>
                    </a:cubicBezTo>
                    <a:cubicBezTo>
                      <a:pt x="111" y="89"/>
                      <a:pt x="88" y="111"/>
                      <a:pt x="60" y="1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43"/>
              <p:cNvSpPr>
                <a:spLocks noChangeArrowheads="1"/>
              </p:cNvSpPr>
              <p:nvPr/>
            </p:nvSpPr>
            <p:spPr bwMode="auto">
              <a:xfrm>
                <a:off x="107320" y="97336"/>
                <a:ext cx="139764" cy="199662"/>
              </a:xfrm>
              <a:custGeom>
                <a:avLst/>
                <a:gdLst>
                  <a:gd name="T0" fmla="*/ 2147483646 w 42"/>
                  <a:gd name="T1" fmla="*/ 2147483646 h 60"/>
                  <a:gd name="T2" fmla="*/ 2147483646 w 42"/>
                  <a:gd name="T3" fmla="*/ 0 h 60"/>
                  <a:gd name="T4" fmla="*/ 0 w 42"/>
                  <a:gd name="T5" fmla="*/ 2147483646 h 60"/>
                  <a:gd name="T6" fmla="*/ 2147483646 w 42"/>
                  <a:gd name="T7" fmla="*/ 2147483646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60"/>
                  <a:gd name="T14" fmla="*/ 42 w 4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60">
                    <a:moveTo>
                      <a:pt x="42" y="6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9" y="42"/>
                      <a:pt x="42" y="60"/>
                      <a:pt x="42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bldLvl="0" animBg="1" autoUpdateAnimBg="0"/>
      <p:bldP spid="26634" grpId="0" bldLvl="0" animBg="1" autoUpdateAnimBg="0"/>
      <p:bldP spid="26676" grpId="0" bldLvl="0" autoUpdateAnimBg="0"/>
      <p:bldP spid="26677" grpId="0" bldLvl="0" autoUpdateAnimBg="0"/>
      <p:bldP spid="22" grpId="0"/>
      <p:bldP spid="84" grpId="0"/>
      <p:bldP spid="123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5035" y="912603"/>
            <a:ext cx="2326741" cy="278895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818256" y="1907199"/>
            <a:ext cx="165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0649" y="4871226"/>
            <a:ext cx="1704740" cy="8299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客服网销流程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12139" y="4871226"/>
            <a:ext cx="1704740" cy="11988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转化追销系统之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获取线索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43629" y="4871226"/>
            <a:ext cx="1704740" cy="11988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转化追销系统之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线索分配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75119" y="4871226"/>
            <a:ext cx="1704740" cy="11988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转化追销系统之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追踪销售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06610" y="4871226"/>
            <a:ext cx="1704740" cy="11988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打造数据金库-数据化精准营销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18256" y="2449297"/>
            <a:ext cx="3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18256" y="2873745"/>
            <a:ext cx="327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ENTER YOUR COMPANY NAME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10392467" y="4435299"/>
            <a:ext cx="333026" cy="324000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>
            <a:off x="1532292" y="4435299"/>
            <a:ext cx="201453" cy="324000"/>
          </a:xfrm>
          <a:custGeom>
            <a:avLst/>
            <a:gdLst>
              <a:gd name="connsiteX0" fmla="*/ 677901 w 2374831"/>
              <a:gd name="connsiteY0" fmla="*/ 3412116 h 3819479"/>
              <a:gd name="connsiteX1" fmla="*/ 1644059 w 2374831"/>
              <a:gd name="connsiteY1" fmla="*/ 3412116 h 3819479"/>
              <a:gd name="connsiteX2" fmla="*/ 1644059 w 2374831"/>
              <a:gd name="connsiteY2" fmla="*/ 3636403 h 3819479"/>
              <a:gd name="connsiteX3" fmla="*/ 1452135 w 2374831"/>
              <a:gd name="connsiteY3" fmla="*/ 3636403 h 3819479"/>
              <a:gd name="connsiteX4" fmla="*/ 1406366 w 2374831"/>
              <a:gd name="connsiteY4" fmla="*/ 3819479 h 3819479"/>
              <a:gd name="connsiteX5" fmla="*/ 904644 w 2374831"/>
              <a:gd name="connsiteY5" fmla="*/ 3819479 h 3819479"/>
              <a:gd name="connsiteX6" fmla="*/ 858875 w 2374831"/>
              <a:gd name="connsiteY6" fmla="*/ 3636403 h 3819479"/>
              <a:gd name="connsiteX7" fmla="*/ 677901 w 2374831"/>
              <a:gd name="connsiteY7" fmla="*/ 3636403 h 3819479"/>
              <a:gd name="connsiteX8" fmla="*/ 1210563 w 2374831"/>
              <a:gd name="connsiteY8" fmla="*/ 214813 h 3819479"/>
              <a:gd name="connsiteX9" fmla="*/ 234135 w 2374831"/>
              <a:gd name="connsiteY9" fmla="*/ 1200968 h 3819479"/>
              <a:gd name="connsiteX10" fmla="*/ 530439 w 2374831"/>
              <a:gd name="connsiteY10" fmla="*/ 2356594 h 3819479"/>
              <a:gd name="connsiteX11" fmla="*/ 629422 w 2374831"/>
              <a:gd name="connsiteY11" fmla="*/ 2455121 h 3819479"/>
              <a:gd name="connsiteX12" fmla="*/ 632955 w 2374831"/>
              <a:gd name="connsiteY12" fmla="*/ 2454082 h 3819479"/>
              <a:gd name="connsiteX13" fmla="*/ 634850 w 2374831"/>
              <a:gd name="connsiteY13" fmla="*/ 2460524 h 3819479"/>
              <a:gd name="connsiteX14" fmla="*/ 645415 w 2374831"/>
              <a:gd name="connsiteY14" fmla="*/ 2471041 h 3819479"/>
              <a:gd name="connsiteX15" fmla="*/ 640611 w 2374831"/>
              <a:gd name="connsiteY15" fmla="*/ 2480115 h 3819479"/>
              <a:gd name="connsiteX16" fmla="*/ 825141 w 2374831"/>
              <a:gd name="connsiteY16" fmla="*/ 3107541 h 3819479"/>
              <a:gd name="connsiteX17" fmla="*/ 1520487 w 2374831"/>
              <a:gd name="connsiteY17" fmla="*/ 3107541 h 3819479"/>
              <a:gd name="connsiteX18" fmla="*/ 1697625 w 2374831"/>
              <a:gd name="connsiteY18" fmla="*/ 2505248 h 3819479"/>
              <a:gd name="connsiteX19" fmla="*/ 1694714 w 2374831"/>
              <a:gd name="connsiteY19" fmla="*/ 2499211 h 3819479"/>
              <a:gd name="connsiteX20" fmla="*/ 1701121 w 2374831"/>
              <a:gd name="connsiteY20" fmla="*/ 2493362 h 3819479"/>
              <a:gd name="connsiteX21" fmla="*/ 1703057 w 2374831"/>
              <a:gd name="connsiteY21" fmla="*/ 2486779 h 3819479"/>
              <a:gd name="connsiteX22" fmla="*/ 1707047 w 2374831"/>
              <a:gd name="connsiteY22" fmla="*/ 2487952 h 3819479"/>
              <a:gd name="connsiteX23" fmla="*/ 1814604 w 2374831"/>
              <a:gd name="connsiteY23" fmla="*/ 2389768 h 3819479"/>
              <a:gd name="connsiteX24" fmla="*/ 2146142 w 2374831"/>
              <a:gd name="connsiteY24" fmla="*/ 1237621 h 3819479"/>
              <a:gd name="connsiteX25" fmla="*/ 1210563 w 2374831"/>
              <a:gd name="connsiteY25" fmla="*/ 214813 h 3819479"/>
              <a:gd name="connsiteX26" fmla="*/ 1214591 w 2374831"/>
              <a:gd name="connsiteY26" fmla="*/ 383 h 3819479"/>
              <a:gd name="connsiteX27" fmla="*/ 2356115 w 2374831"/>
              <a:gd name="connsiteY27" fmla="*/ 1191705 h 3819479"/>
              <a:gd name="connsiteX28" fmla="*/ 1940101 w 2374831"/>
              <a:gd name="connsiteY28" fmla="*/ 2566662 h 3819479"/>
              <a:gd name="connsiteX29" fmla="*/ 1858280 w 2374831"/>
              <a:gd name="connsiteY29" fmla="*/ 2636176 h 3819479"/>
              <a:gd name="connsiteX30" fmla="*/ 1662374 w 2374831"/>
              <a:gd name="connsiteY30" fmla="*/ 3302282 h 3819479"/>
              <a:gd name="connsiteX31" fmla="*/ 1642818 w 2374831"/>
              <a:gd name="connsiteY31" fmla="*/ 3296530 h 3819479"/>
              <a:gd name="connsiteX32" fmla="*/ 1642365 w 2374831"/>
              <a:gd name="connsiteY32" fmla="*/ 3298341 h 3819479"/>
              <a:gd name="connsiteX33" fmla="*/ 668645 w 2374831"/>
              <a:gd name="connsiteY33" fmla="*/ 3298341 h 3819479"/>
              <a:gd name="connsiteX34" fmla="*/ 620945 w 2374831"/>
              <a:gd name="connsiteY34" fmla="*/ 3107541 h 3819479"/>
              <a:gd name="connsiteX35" fmla="*/ 625980 w 2374831"/>
              <a:gd name="connsiteY35" fmla="*/ 3107541 h 3819479"/>
              <a:gd name="connsiteX36" fmla="*/ 477257 w 2374831"/>
              <a:gd name="connsiteY36" fmla="*/ 2601865 h 3819479"/>
              <a:gd name="connsiteX37" fmla="*/ 398351 w 2374831"/>
              <a:gd name="connsiteY37" fmla="*/ 2528795 h 3819479"/>
              <a:gd name="connsiteX38" fmla="*/ 25870 w 2374831"/>
              <a:gd name="connsiteY38" fmla="*/ 1147159 h 3819479"/>
              <a:gd name="connsiteX39" fmla="*/ 1214591 w 2374831"/>
              <a:gd name="connsiteY39" fmla="*/ 383 h 38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74831" h="3819479">
                <a:moveTo>
                  <a:pt x="677901" y="3412116"/>
                </a:moveTo>
                <a:lnTo>
                  <a:pt x="1644059" y="3412116"/>
                </a:lnTo>
                <a:lnTo>
                  <a:pt x="1644059" y="3636403"/>
                </a:lnTo>
                <a:lnTo>
                  <a:pt x="1452135" y="3636403"/>
                </a:lnTo>
                <a:lnTo>
                  <a:pt x="1406366" y="3819479"/>
                </a:lnTo>
                <a:lnTo>
                  <a:pt x="904644" y="3819479"/>
                </a:lnTo>
                <a:lnTo>
                  <a:pt x="858875" y="3636403"/>
                </a:lnTo>
                <a:lnTo>
                  <a:pt x="677901" y="3636403"/>
                </a:lnTo>
                <a:close/>
                <a:moveTo>
                  <a:pt x="1210563" y="214813"/>
                </a:moveTo>
                <a:cubicBezTo>
                  <a:pt x="739590" y="200611"/>
                  <a:pt x="328256" y="616042"/>
                  <a:pt x="234135" y="1200968"/>
                </a:cubicBezTo>
                <a:cubicBezTo>
                  <a:pt x="165163" y="1629602"/>
                  <a:pt x="280924" y="2067284"/>
                  <a:pt x="530439" y="2356594"/>
                </a:cubicBezTo>
                <a:lnTo>
                  <a:pt x="629422" y="2455121"/>
                </a:lnTo>
                <a:lnTo>
                  <a:pt x="632955" y="2454082"/>
                </a:lnTo>
                <a:lnTo>
                  <a:pt x="634850" y="2460524"/>
                </a:lnTo>
                <a:lnTo>
                  <a:pt x="645415" y="2471041"/>
                </a:lnTo>
                <a:lnTo>
                  <a:pt x="640611" y="2480115"/>
                </a:lnTo>
                <a:lnTo>
                  <a:pt x="825141" y="3107541"/>
                </a:lnTo>
                <a:lnTo>
                  <a:pt x="1520487" y="3107541"/>
                </a:lnTo>
                <a:lnTo>
                  <a:pt x="1697625" y="2505248"/>
                </a:lnTo>
                <a:lnTo>
                  <a:pt x="1694714" y="2499211"/>
                </a:lnTo>
                <a:lnTo>
                  <a:pt x="1701121" y="2493362"/>
                </a:lnTo>
                <a:lnTo>
                  <a:pt x="1703057" y="2486779"/>
                </a:lnTo>
                <a:lnTo>
                  <a:pt x="1707047" y="2487952"/>
                </a:lnTo>
                <a:lnTo>
                  <a:pt x="1814604" y="2389768"/>
                </a:lnTo>
                <a:cubicBezTo>
                  <a:pt x="2075917" y="2110708"/>
                  <a:pt x="2205489" y="1673395"/>
                  <a:pt x="2146142" y="1237621"/>
                </a:cubicBezTo>
                <a:cubicBezTo>
                  <a:pt x="2067107" y="657287"/>
                  <a:pt x="1675186" y="228824"/>
                  <a:pt x="1210563" y="214813"/>
                </a:cubicBezTo>
                <a:close/>
                <a:moveTo>
                  <a:pt x="1214591" y="383"/>
                </a:moveTo>
                <a:cubicBezTo>
                  <a:pt x="1779092" y="16134"/>
                  <a:pt x="2256408" y="514273"/>
                  <a:pt x="2356115" y="1191705"/>
                </a:cubicBezTo>
                <a:cubicBezTo>
                  <a:pt x="2432917" y="1713508"/>
                  <a:pt x="2269282" y="2238010"/>
                  <a:pt x="1940101" y="2566662"/>
                </a:cubicBezTo>
                <a:lnTo>
                  <a:pt x="1858280" y="2636176"/>
                </a:lnTo>
                <a:lnTo>
                  <a:pt x="1662374" y="3302282"/>
                </a:lnTo>
                <a:lnTo>
                  <a:pt x="1642818" y="3296530"/>
                </a:lnTo>
                <a:lnTo>
                  <a:pt x="1642365" y="3298341"/>
                </a:lnTo>
                <a:lnTo>
                  <a:pt x="668645" y="3298341"/>
                </a:lnTo>
                <a:lnTo>
                  <a:pt x="620945" y="3107541"/>
                </a:lnTo>
                <a:lnTo>
                  <a:pt x="625980" y="3107541"/>
                </a:lnTo>
                <a:lnTo>
                  <a:pt x="477257" y="2601865"/>
                </a:lnTo>
                <a:lnTo>
                  <a:pt x="398351" y="2528795"/>
                </a:lnTo>
                <a:cubicBezTo>
                  <a:pt x="83040" y="2187205"/>
                  <a:pt x="-63507" y="1661104"/>
                  <a:pt x="25870" y="1147159"/>
                </a:cubicBezTo>
                <a:cubicBezTo>
                  <a:pt x="144292" y="466195"/>
                  <a:pt x="643655" y="-15547"/>
                  <a:pt x="1214591" y="3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3685144" y="4435565"/>
            <a:ext cx="360000" cy="324000"/>
          </a:xfrm>
          <a:custGeom>
            <a:avLst/>
            <a:gdLst>
              <a:gd name="connsiteX0" fmla="*/ 233325 w 327309"/>
              <a:gd name="connsiteY0" fmla="*/ 56528 h 327309"/>
              <a:gd name="connsiteX1" fmla="*/ 50285 w 327309"/>
              <a:gd name="connsiteY1" fmla="*/ 239568 h 327309"/>
              <a:gd name="connsiteX2" fmla="*/ 87741 w 327309"/>
              <a:gd name="connsiteY2" fmla="*/ 277025 h 327309"/>
              <a:gd name="connsiteX3" fmla="*/ 270781 w 327309"/>
              <a:gd name="connsiteY3" fmla="*/ 93985 h 327309"/>
              <a:gd name="connsiteX4" fmla="*/ 239171 w 327309"/>
              <a:gd name="connsiteY4" fmla="*/ 31038 h 327309"/>
              <a:gd name="connsiteX5" fmla="*/ 296272 w 327309"/>
              <a:gd name="connsiteY5" fmla="*/ 88139 h 327309"/>
              <a:gd name="connsiteX6" fmla="*/ 80982 w 327309"/>
              <a:gd name="connsiteY6" fmla="*/ 303429 h 327309"/>
              <a:gd name="connsiteX7" fmla="*/ 59606 w 327309"/>
              <a:gd name="connsiteY7" fmla="*/ 282053 h 327309"/>
              <a:gd name="connsiteX8" fmla="*/ 59606 w 327309"/>
              <a:gd name="connsiteY8" fmla="*/ 282053 h 327309"/>
              <a:gd name="connsiteX9" fmla="*/ 80982 w 327309"/>
              <a:gd name="connsiteY9" fmla="*/ 303429 h 327309"/>
              <a:gd name="connsiteX10" fmla="*/ 0 w 327309"/>
              <a:gd name="connsiteY10" fmla="*/ 327309 h 327309"/>
              <a:gd name="connsiteX11" fmla="*/ 23881 w 327309"/>
              <a:gd name="connsiteY11" fmla="*/ 246328 h 327309"/>
              <a:gd name="connsiteX12" fmla="*/ 38193 w 327309"/>
              <a:gd name="connsiteY12" fmla="*/ 260640 h 327309"/>
              <a:gd name="connsiteX13" fmla="*/ 38193 w 327309"/>
              <a:gd name="connsiteY13" fmla="*/ 260640 h 327309"/>
              <a:gd name="connsiteX14" fmla="*/ 23881 w 327309"/>
              <a:gd name="connsiteY14" fmla="*/ 246328 h 327309"/>
              <a:gd name="connsiteX15" fmla="*/ 278071 w 327309"/>
              <a:gd name="connsiteY15" fmla="*/ 63 h 327309"/>
              <a:gd name="connsiteX16" fmla="*/ 292270 w 327309"/>
              <a:gd name="connsiteY16" fmla="*/ 4998 h 327309"/>
              <a:gd name="connsiteX17" fmla="*/ 322311 w 327309"/>
              <a:gd name="connsiteY17" fmla="*/ 35039 h 327309"/>
              <a:gd name="connsiteX18" fmla="*/ 320026 w 327309"/>
              <a:gd name="connsiteY18" fmla="*/ 64385 h 327309"/>
              <a:gd name="connsiteX19" fmla="*/ 304210 w 327309"/>
              <a:gd name="connsiteY19" fmla="*/ 80200 h 327309"/>
              <a:gd name="connsiteX20" fmla="*/ 247109 w 327309"/>
              <a:gd name="connsiteY20" fmla="*/ 23099 h 327309"/>
              <a:gd name="connsiteX21" fmla="*/ 262925 w 327309"/>
              <a:gd name="connsiteY21" fmla="*/ 7284 h 327309"/>
              <a:gd name="connsiteX22" fmla="*/ 278071 w 327309"/>
              <a:gd name="connsiteY22" fmla="*/ 63 h 32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309" h="327309">
                <a:moveTo>
                  <a:pt x="233325" y="56528"/>
                </a:moveTo>
                <a:lnTo>
                  <a:pt x="50285" y="239568"/>
                </a:lnTo>
                <a:lnTo>
                  <a:pt x="87741" y="277025"/>
                </a:lnTo>
                <a:lnTo>
                  <a:pt x="270781" y="93985"/>
                </a:lnTo>
                <a:close/>
                <a:moveTo>
                  <a:pt x="239171" y="31038"/>
                </a:moveTo>
                <a:lnTo>
                  <a:pt x="296272" y="88139"/>
                </a:lnTo>
                <a:lnTo>
                  <a:pt x="80982" y="303429"/>
                </a:lnTo>
                <a:lnTo>
                  <a:pt x="59606" y="282053"/>
                </a:lnTo>
                <a:lnTo>
                  <a:pt x="59606" y="282053"/>
                </a:lnTo>
                <a:lnTo>
                  <a:pt x="80982" y="303429"/>
                </a:lnTo>
                <a:lnTo>
                  <a:pt x="0" y="327309"/>
                </a:lnTo>
                <a:lnTo>
                  <a:pt x="23881" y="246328"/>
                </a:lnTo>
                <a:lnTo>
                  <a:pt x="38193" y="260640"/>
                </a:lnTo>
                <a:lnTo>
                  <a:pt x="38193" y="260640"/>
                </a:lnTo>
                <a:lnTo>
                  <a:pt x="23881" y="246328"/>
                </a:lnTo>
                <a:close/>
                <a:moveTo>
                  <a:pt x="278071" y="63"/>
                </a:moveTo>
                <a:cubicBezTo>
                  <a:pt x="283381" y="-350"/>
                  <a:pt x="288534" y="1262"/>
                  <a:pt x="292270" y="4998"/>
                </a:cubicBezTo>
                <a:lnTo>
                  <a:pt x="322311" y="35039"/>
                </a:lnTo>
                <a:cubicBezTo>
                  <a:pt x="329784" y="42512"/>
                  <a:pt x="328760" y="55650"/>
                  <a:pt x="320026" y="64385"/>
                </a:cubicBezTo>
                <a:cubicBezTo>
                  <a:pt x="314754" y="69657"/>
                  <a:pt x="309482" y="74928"/>
                  <a:pt x="304210" y="80200"/>
                </a:cubicBezTo>
                <a:lnTo>
                  <a:pt x="247109" y="23099"/>
                </a:lnTo>
                <a:lnTo>
                  <a:pt x="262925" y="7284"/>
                </a:lnTo>
                <a:cubicBezTo>
                  <a:pt x="267292" y="2917"/>
                  <a:pt x="272760" y="477"/>
                  <a:pt x="278071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>
            <a:off x="5948952" y="4435299"/>
            <a:ext cx="295563" cy="324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任意多边形 48"/>
          <p:cNvSpPr>
            <a:spLocks noChangeAspect="1"/>
          </p:cNvSpPr>
          <p:nvPr/>
        </p:nvSpPr>
        <p:spPr>
          <a:xfrm>
            <a:off x="8193183" y="4435299"/>
            <a:ext cx="268411" cy="324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14:prism isInverted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9" grpId="0"/>
      <p:bldP spid="31" grpId="0"/>
      <p:bldP spid="38" grpId="0"/>
      <p:bldP spid="40" grpId="0"/>
      <p:bldP spid="25" grpId="0"/>
      <p:bldP spid="32" grpId="0"/>
      <p:bldP spid="34" grpId="0" bldLvl="0" animBg="1"/>
      <p:bldP spid="35" grpId="0" bldLvl="0" animBg="1"/>
      <p:bldP spid="36" grpId="0" bldLvl="0" animBg="1"/>
      <p:bldP spid="48" grpId="0" bldLvl="0" animBg="1"/>
      <p:bldP spid="4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5400000">
            <a:off x="-559254" y="2258689"/>
            <a:ext cx="2604671" cy="1050002"/>
            <a:chOff x="1636713" y="2374790"/>
            <a:chExt cx="2604671" cy="1050002"/>
          </a:xfrm>
        </p:grpSpPr>
        <p:sp>
          <p:nvSpPr>
            <p:cNvPr id="29" name="Arrow: Pentagon 78"/>
            <p:cNvSpPr/>
            <p:nvPr/>
          </p:nvSpPr>
          <p:spPr>
            <a:xfrm>
              <a:off x="1939017" y="2487969"/>
              <a:ext cx="2302367" cy="82364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79"/>
            <p:cNvSpPr/>
            <p:nvPr/>
          </p:nvSpPr>
          <p:spPr>
            <a:xfrm>
              <a:off x="1636713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grpSp>
        <p:nvGrpSpPr>
          <p:cNvPr id="53" name="组合 52"/>
          <p:cNvGrpSpPr/>
          <p:nvPr/>
        </p:nvGrpSpPr>
        <p:grpSpPr>
          <a:xfrm rot="5400000">
            <a:off x="2977126" y="2611060"/>
            <a:ext cx="3310890" cy="1050002"/>
            <a:chOff x="4739300" y="2374790"/>
            <a:chExt cx="3310890" cy="1050002"/>
          </a:xfrm>
        </p:grpSpPr>
        <p:sp>
          <p:nvSpPr>
            <p:cNvPr id="32" name="Arrow: Pentagon 81"/>
            <p:cNvSpPr/>
            <p:nvPr/>
          </p:nvSpPr>
          <p:spPr>
            <a:xfrm>
              <a:off x="5041560" y="2487820"/>
              <a:ext cx="3008630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82"/>
            <p:cNvSpPr/>
            <p:nvPr/>
          </p:nvSpPr>
          <p:spPr>
            <a:xfrm>
              <a:off x="4739300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grpSp>
        <p:nvGrpSpPr>
          <p:cNvPr id="54" name="组合 53"/>
          <p:cNvGrpSpPr/>
          <p:nvPr/>
        </p:nvGrpSpPr>
        <p:grpSpPr>
          <a:xfrm rot="5400000">
            <a:off x="5943648" y="3365122"/>
            <a:ext cx="4817745" cy="1050002"/>
            <a:chOff x="7950615" y="2374790"/>
            <a:chExt cx="4817745" cy="1050002"/>
          </a:xfrm>
        </p:grpSpPr>
        <p:sp>
          <p:nvSpPr>
            <p:cNvPr id="25" name="Arrow: Pentagon 74"/>
            <p:cNvSpPr/>
            <p:nvPr/>
          </p:nvSpPr>
          <p:spPr>
            <a:xfrm>
              <a:off x="8252875" y="2487820"/>
              <a:ext cx="4515485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75"/>
            <p:cNvSpPr/>
            <p:nvPr/>
          </p:nvSpPr>
          <p:spPr>
            <a:xfrm>
              <a:off x="7950615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  <p:sp>
          <p:nvSpPr>
            <p:cNvPr id="28" name="Freeform: Shape 77"/>
            <p:cNvSpPr/>
            <p:nvPr/>
          </p:nvSpPr>
          <p:spPr bwMode="auto">
            <a:xfrm>
              <a:off x="8205041" y="2619878"/>
              <a:ext cx="545571" cy="544559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1295" y="1481455"/>
            <a:ext cx="2470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利用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客户关心的问题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0" y="1481455"/>
            <a:ext cx="2006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利用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诱人的好处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77935" y="1481455"/>
            <a:ext cx="2927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利用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问题引导创造需求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84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话术设计：快速获取线索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23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4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71295" y="2501900"/>
            <a:ext cx="2428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客户问价格问题要联系方式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客户问专业问题要联系方式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客户问个性化问题要联系方式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5880" y="2501900"/>
            <a:ext cx="24282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用优惠政策要联系方式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用赠品或样品要联系方式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用解决方案和行业案例要联系方式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用分析诊断，检测报告要联系方式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27490" y="2501900"/>
            <a:ext cx="2428240" cy="3797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挖掘客户背景要联系方式</a:t>
            </a:r>
            <a:endParaRPr lang="zh-CN" altLang="en-US" sz="160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行业</a:t>
            </a:r>
            <a:endParaRPr lang="zh-CN" altLang="en-US" sz="140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年龄</a:t>
            </a:r>
            <a:endParaRPr lang="zh-CN" altLang="en-US" sz="140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职业</a:t>
            </a:r>
            <a:endParaRPr lang="zh-CN" altLang="en-US" sz="14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挖掘客户需求要联系方式</a:t>
            </a:r>
            <a:endParaRPr lang="zh-CN" altLang="en-US" sz="160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搜索词</a:t>
            </a:r>
            <a:endParaRPr lang="zh-CN" altLang="en-US" sz="140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需要解决的问题</a:t>
            </a:r>
            <a:endParaRPr lang="zh-CN" altLang="en-US" sz="14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挖掘客户痛点要联系方式</a:t>
            </a:r>
            <a:endParaRPr lang="zh-CN" altLang="en-US" sz="160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曾经遇到的困难</a:t>
            </a:r>
            <a:endParaRPr lang="zh-CN" altLang="en-US" sz="140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表现出的担心和顾虑</a:t>
            </a:r>
            <a:endParaRPr lang="zh-CN" altLang="en-US" sz="14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挖掘客户使用场景要联系方式</a:t>
            </a:r>
            <a:endParaRPr lang="zh-CN" altLang="en-US" sz="160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用在哪？给谁用？</a:t>
            </a:r>
            <a:endParaRPr lang="zh-CN" altLang="en-US" sz="140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什么情况下用？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3870" y="2686685"/>
            <a:ext cx="518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关</a:t>
            </a:r>
            <a:endParaRPr lang="zh-CN" altLang="en-US" sz="2400"/>
          </a:p>
          <a:p>
            <a:r>
              <a:rPr lang="zh-CN" altLang="en-US" sz="2400"/>
              <a:t>注</a:t>
            </a:r>
            <a:endParaRPr lang="zh-CN" altLang="en-US" sz="2400"/>
          </a:p>
          <a:p>
            <a:r>
              <a:rPr lang="zh-CN" altLang="en-US" sz="2400"/>
              <a:t>点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372610" y="2686685"/>
            <a:ext cx="520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好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处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8087360" y="2920365"/>
            <a:ext cx="5461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需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</a:t>
            </a:r>
            <a:endParaRPr lang="zh-CN" altLang="en-US" sz="2400"/>
          </a:p>
        </p:txBody>
      </p:sp>
      <p:grpSp>
        <p:nvGrpSpPr>
          <p:cNvPr id="70" name="组合 69"/>
          <p:cNvGrpSpPr/>
          <p:nvPr/>
        </p:nvGrpSpPr>
        <p:grpSpPr>
          <a:xfrm rot="720000">
            <a:off x="1469787" y="6025833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</p:grpSp>
      <p:sp>
        <p:nvSpPr>
          <p:cNvPr id="77" name="任意多边形: 形状 2"/>
          <p:cNvSpPr/>
          <p:nvPr/>
        </p:nvSpPr>
        <p:spPr>
          <a:xfrm rot="720000">
            <a:off x="-145793" y="6052376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90305" y="666456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64607" y="6150348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6393" y="6155063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280657" y="6513266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232871" y="6464933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214431" y="6728052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966907" y="5984581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948743" y="6459769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51393" y="5572071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251267" y="6512745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947479" y="6089531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195330" y="6861401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711542" y="658743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770529" y="600883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8" name="Freeform 57"/>
          <p:cNvSpPr>
            <a:spLocks noEditPoints="1"/>
          </p:cNvSpPr>
          <p:nvPr/>
        </p:nvSpPr>
        <p:spPr bwMode="auto">
          <a:xfrm>
            <a:off x="4282123" y="1642428"/>
            <a:ext cx="701675" cy="650875"/>
          </a:xfrm>
          <a:custGeom>
            <a:avLst/>
            <a:gdLst>
              <a:gd name="T0" fmla="*/ 310742 w 70"/>
              <a:gd name="T1" fmla="*/ 420565 h 65"/>
              <a:gd name="T2" fmla="*/ 561340 w 70"/>
              <a:gd name="T3" fmla="*/ 530713 h 65"/>
              <a:gd name="T4" fmla="*/ 370885 w 70"/>
              <a:gd name="T5" fmla="*/ 80108 h 65"/>
              <a:gd name="T6" fmla="*/ 320766 w 70"/>
              <a:gd name="T7" fmla="*/ 180242 h 65"/>
              <a:gd name="T8" fmla="*/ 260622 w 70"/>
              <a:gd name="T9" fmla="*/ 60081 h 65"/>
              <a:gd name="T10" fmla="*/ 270646 w 70"/>
              <a:gd name="T11" fmla="*/ 20027 h 65"/>
              <a:gd name="T12" fmla="*/ 350838 w 70"/>
              <a:gd name="T13" fmla="*/ 30040 h 65"/>
              <a:gd name="T14" fmla="*/ 280670 w 70"/>
              <a:gd name="T15" fmla="*/ 70094 h 65"/>
              <a:gd name="T16" fmla="*/ 300718 w 70"/>
              <a:gd name="T17" fmla="*/ 40054 h 65"/>
              <a:gd name="T18" fmla="*/ 280670 w 70"/>
              <a:gd name="T19" fmla="*/ 40054 h 65"/>
              <a:gd name="T20" fmla="*/ 310742 w 70"/>
              <a:gd name="T21" fmla="*/ 150202 h 65"/>
              <a:gd name="T22" fmla="*/ 310742 w 70"/>
              <a:gd name="T23" fmla="*/ 140188 h 65"/>
              <a:gd name="T24" fmla="*/ 310742 w 70"/>
              <a:gd name="T25" fmla="*/ 140188 h 65"/>
              <a:gd name="T26" fmla="*/ 300718 w 70"/>
              <a:gd name="T27" fmla="*/ 80108 h 65"/>
              <a:gd name="T28" fmla="*/ 310742 w 70"/>
              <a:gd name="T29" fmla="*/ 110148 h 65"/>
              <a:gd name="T30" fmla="*/ 350838 w 70"/>
              <a:gd name="T31" fmla="*/ 80108 h 65"/>
              <a:gd name="T32" fmla="*/ 330790 w 70"/>
              <a:gd name="T33" fmla="*/ 90121 h 65"/>
              <a:gd name="T34" fmla="*/ 511220 w 70"/>
              <a:gd name="T35" fmla="*/ 270363 h 65"/>
              <a:gd name="T36" fmla="*/ 521244 w 70"/>
              <a:gd name="T37" fmla="*/ 360485 h 65"/>
              <a:gd name="T38" fmla="*/ 521244 w 70"/>
              <a:gd name="T39" fmla="*/ 360485 h 65"/>
              <a:gd name="T40" fmla="*/ 601436 w 70"/>
              <a:gd name="T41" fmla="*/ 250337 h 65"/>
              <a:gd name="T42" fmla="*/ 541292 w 70"/>
              <a:gd name="T43" fmla="*/ 240323 h 65"/>
              <a:gd name="T44" fmla="*/ 541292 w 70"/>
              <a:gd name="T45" fmla="*/ 330444 h 65"/>
              <a:gd name="T46" fmla="*/ 521244 w 70"/>
              <a:gd name="T47" fmla="*/ 330444 h 65"/>
              <a:gd name="T48" fmla="*/ 531268 w 70"/>
              <a:gd name="T49" fmla="*/ 340458 h 65"/>
              <a:gd name="T50" fmla="*/ 591412 w 70"/>
              <a:gd name="T51" fmla="*/ 270363 h 65"/>
              <a:gd name="T52" fmla="*/ 581388 w 70"/>
              <a:gd name="T53" fmla="*/ 280377 h 65"/>
              <a:gd name="T54" fmla="*/ 581388 w 70"/>
              <a:gd name="T55" fmla="*/ 280377 h 65"/>
              <a:gd name="T56" fmla="*/ 541292 w 70"/>
              <a:gd name="T57" fmla="*/ 310417 h 65"/>
              <a:gd name="T58" fmla="*/ 551316 w 70"/>
              <a:gd name="T59" fmla="*/ 290390 h 65"/>
              <a:gd name="T60" fmla="*/ 521244 w 70"/>
              <a:gd name="T61" fmla="*/ 280377 h 65"/>
              <a:gd name="T62" fmla="*/ 531268 w 70"/>
              <a:gd name="T63" fmla="*/ 290390 h 65"/>
              <a:gd name="T64" fmla="*/ 390933 w 70"/>
              <a:gd name="T65" fmla="*/ 210283 h 65"/>
              <a:gd name="T66" fmla="*/ 290694 w 70"/>
              <a:gd name="T67" fmla="*/ 250337 h 65"/>
              <a:gd name="T68" fmla="*/ 290694 w 70"/>
              <a:gd name="T69" fmla="*/ 260350 h 65"/>
              <a:gd name="T70" fmla="*/ 441053 w 70"/>
              <a:gd name="T71" fmla="*/ 320431 h 65"/>
              <a:gd name="T72" fmla="*/ 441053 w 70"/>
              <a:gd name="T73" fmla="*/ 240323 h 65"/>
              <a:gd name="T74" fmla="*/ 330790 w 70"/>
              <a:gd name="T75" fmla="*/ 280377 h 65"/>
              <a:gd name="T76" fmla="*/ 310742 w 70"/>
              <a:gd name="T77" fmla="*/ 260350 h 65"/>
              <a:gd name="T78" fmla="*/ 320766 w 70"/>
              <a:gd name="T79" fmla="*/ 250337 h 65"/>
              <a:gd name="T80" fmla="*/ 421005 w 70"/>
              <a:gd name="T81" fmla="*/ 310417 h 65"/>
              <a:gd name="T82" fmla="*/ 410981 w 70"/>
              <a:gd name="T83" fmla="*/ 300404 h 65"/>
              <a:gd name="T84" fmla="*/ 410981 w 70"/>
              <a:gd name="T85" fmla="*/ 300404 h 65"/>
              <a:gd name="T86" fmla="*/ 360861 w 70"/>
              <a:gd name="T87" fmla="*/ 270363 h 65"/>
              <a:gd name="T88" fmla="*/ 380909 w 70"/>
              <a:gd name="T89" fmla="*/ 280377 h 65"/>
              <a:gd name="T90" fmla="*/ 431029 w 70"/>
              <a:gd name="T91" fmla="*/ 270363 h 65"/>
              <a:gd name="T92" fmla="*/ 330790 w 70"/>
              <a:gd name="T93" fmla="*/ 220296 h 65"/>
              <a:gd name="T94" fmla="*/ 561340 w 70"/>
              <a:gd name="T95" fmla="*/ 90121 h 65"/>
              <a:gd name="T96" fmla="*/ 671603 w 70"/>
              <a:gd name="T97" fmla="*/ 130175 h 65"/>
              <a:gd name="T98" fmla="*/ 541292 w 70"/>
              <a:gd name="T99" fmla="*/ 210283 h 65"/>
              <a:gd name="T100" fmla="*/ 501196 w 70"/>
              <a:gd name="T101" fmla="*/ 190256 h 65"/>
              <a:gd name="T102" fmla="*/ 511220 w 70"/>
              <a:gd name="T103" fmla="*/ 110148 h 65"/>
              <a:gd name="T104" fmla="*/ 551316 w 70"/>
              <a:gd name="T105" fmla="*/ 180242 h 65"/>
              <a:gd name="T106" fmla="*/ 531268 w 70"/>
              <a:gd name="T107" fmla="*/ 160215 h 65"/>
              <a:gd name="T108" fmla="*/ 531268 w 70"/>
              <a:gd name="T109" fmla="*/ 180242 h 65"/>
              <a:gd name="T110" fmla="*/ 641531 w 70"/>
              <a:gd name="T111" fmla="*/ 140188 h 65"/>
              <a:gd name="T112" fmla="*/ 631508 w 70"/>
              <a:gd name="T113" fmla="*/ 150202 h 65"/>
              <a:gd name="T114" fmla="*/ 631508 w 70"/>
              <a:gd name="T115" fmla="*/ 150202 h 65"/>
              <a:gd name="T116" fmla="*/ 571364 w 70"/>
              <a:gd name="T117" fmla="*/ 150202 h 65"/>
              <a:gd name="T118" fmla="*/ 591412 w 70"/>
              <a:gd name="T119" fmla="*/ 150202 h 65"/>
              <a:gd name="T120" fmla="*/ 571364 w 70"/>
              <a:gd name="T121" fmla="*/ 110148 h 65"/>
              <a:gd name="T122" fmla="*/ 571364 w 70"/>
              <a:gd name="T123" fmla="*/ 130175 h 6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0" h="65">
                <a:moveTo>
                  <a:pt x="0" y="65"/>
                </a:moveTo>
                <a:cubicBezTo>
                  <a:pt x="10" y="46"/>
                  <a:pt x="24" y="27"/>
                  <a:pt x="49" y="36"/>
                </a:cubicBezTo>
                <a:cubicBezTo>
                  <a:pt x="49" y="40"/>
                  <a:pt x="49" y="40"/>
                  <a:pt x="49" y="40"/>
                </a:cubicBezTo>
                <a:cubicBezTo>
                  <a:pt x="47" y="42"/>
                  <a:pt x="42" y="43"/>
                  <a:pt x="31" y="42"/>
                </a:cubicBezTo>
                <a:cubicBezTo>
                  <a:pt x="31" y="43"/>
                  <a:pt x="31" y="43"/>
                  <a:pt x="31" y="43"/>
                </a:cubicBezTo>
                <a:cubicBezTo>
                  <a:pt x="45" y="46"/>
                  <a:pt x="54" y="45"/>
                  <a:pt x="63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56" y="53"/>
                  <a:pt x="56" y="53"/>
                  <a:pt x="56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4" y="65"/>
                  <a:pt x="24" y="65"/>
                  <a:pt x="24" y="65"/>
                </a:cubicBezTo>
                <a:cubicBezTo>
                  <a:pt x="0" y="65"/>
                  <a:pt x="0" y="65"/>
                  <a:pt x="0" y="65"/>
                </a:cubicBezTo>
                <a:close/>
                <a:moveTo>
                  <a:pt x="37" y="8"/>
                </a:moveTo>
                <a:cubicBezTo>
                  <a:pt x="37" y="10"/>
                  <a:pt x="38" y="11"/>
                  <a:pt x="38" y="13"/>
                </a:cubicBezTo>
                <a:cubicBezTo>
                  <a:pt x="38" y="15"/>
                  <a:pt x="37" y="16"/>
                  <a:pt x="36" y="16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1" y="18"/>
                  <a:pt x="30" y="17"/>
                  <a:pt x="29" y="16"/>
                </a:cubicBezTo>
                <a:cubicBezTo>
                  <a:pt x="28" y="14"/>
                  <a:pt x="27" y="13"/>
                  <a:pt x="27" y="11"/>
                </a:cubicBezTo>
                <a:cubicBezTo>
                  <a:pt x="26" y="9"/>
                  <a:pt x="26" y="7"/>
                  <a:pt x="26" y="6"/>
                </a:cubicBezTo>
                <a:cubicBezTo>
                  <a:pt x="26" y="4"/>
                  <a:pt x="26" y="3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4" y="1"/>
                  <a:pt x="35" y="3"/>
                </a:cubicBezTo>
                <a:cubicBezTo>
                  <a:pt x="35" y="4"/>
                  <a:pt x="36" y="6"/>
                  <a:pt x="37" y="8"/>
                </a:cubicBezTo>
                <a:close/>
                <a:moveTo>
                  <a:pt x="30" y="5"/>
                </a:move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6"/>
                  <a:pt x="28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5"/>
                </a:cubicBezTo>
                <a:close/>
                <a:moveTo>
                  <a:pt x="28" y="5"/>
                </a:move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5"/>
                  <a:pt x="28" y="5"/>
                </a:cubicBezTo>
                <a:close/>
                <a:moveTo>
                  <a:pt x="33" y="15"/>
                </a:move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lose/>
                <a:moveTo>
                  <a:pt x="31" y="14"/>
                </a:moveTo>
                <a:cubicBezTo>
                  <a:pt x="33" y="14"/>
                  <a:pt x="33" y="14"/>
                  <a:pt x="33" y="14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lose/>
                <a:moveTo>
                  <a:pt x="30" y="8"/>
                </a:moveTo>
                <a:cubicBezTo>
                  <a:pt x="28" y="8"/>
                  <a:pt x="28" y="8"/>
                  <a:pt x="28" y="8"/>
                </a:cubicBezTo>
                <a:cubicBezTo>
                  <a:pt x="28" y="9"/>
                  <a:pt x="28" y="9"/>
                  <a:pt x="28" y="9"/>
                </a:cubicBezTo>
                <a:cubicBezTo>
                  <a:pt x="30" y="8"/>
                  <a:pt x="30" y="8"/>
                  <a:pt x="30" y="8"/>
                </a:cubicBezTo>
                <a:cubicBezTo>
                  <a:pt x="30" y="8"/>
                  <a:pt x="30" y="8"/>
                  <a:pt x="30" y="8"/>
                </a:cubicBezTo>
                <a:close/>
                <a:moveTo>
                  <a:pt x="29" y="12"/>
                </a:move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2"/>
                  <a:pt x="29" y="12"/>
                </a:cubicBezTo>
                <a:close/>
                <a:moveTo>
                  <a:pt x="35" y="13"/>
                </a:moveTo>
                <a:cubicBezTo>
                  <a:pt x="35" y="12"/>
                  <a:pt x="35" y="10"/>
                  <a:pt x="35" y="8"/>
                </a:cubicBezTo>
                <a:cubicBezTo>
                  <a:pt x="34" y="7"/>
                  <a:pt x="33" y="5"/>
                  <a:pt x="33" y="4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2" y="4"/>
                </a:cubicBezTo>
                <a:cubicBezTo>
                  <a:pt x="32" y="5"/>
                  <a:pt x="32" y="7"/>
                  <a:pt x="33" y="9"/>
                </a:cubicBezTo>
                <a:cubicBezTo>
                  <a:pt x="34" y="11"/>
                  <a:pt x="34" y="12"/>
                  <a:pt x="35" y="13"/>
                </a:cubicBezTo>
                <a:cubicBezTo>
                  <a:pt x="35" y="14"/>
                  <a:pt x="35" y="14"/>
                  <a:pt x="36" y="14"/>
                </a:cubicBezTo>
                <a:cubicBezTo>
                  <a:pt x="36" y="14"/>
                  <a:pt x="35" y="14"/>
                  <a:pt x="35" y="13"/>
                </a:cubicBezTo>
                <a:close/>
                <a:moveTo>
                  <a:pt x="51" y="27"/>
                </a:moveTo>
                <a:cubicBezTo>
                  <a:pt x="50" y="28"/>
                  <a:pt x="49" y="30"/>
                  <a:pt x="49" y="31"/>
                </a:cubicBezTo>
                <a:cubicBezTo>
                  <a:pt x="48" y="32"/>
                  <a:pt x="48" y="33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6"/>
                  <a:pt x="54" y="36"/>
                  <a:pt x="55" y="35"/>
                </a:cubicBezTo>
                <a:cubicBezTo>
                  <a:pt x="56" y="34"/>
                  <a:pt x="57" y="33"/>
                  <a:pt x="58" y="32"/>
                </a:cubicBezTo>
                <a:cubicBezTo>
                  <a:pt x="59" y="31"/>
                  <a:pt x="60" y="29"/>
                  <a:pt x="60" y="28"/>
                </a:cubicBezTo>
                <a:cubicBezTo>
                  <a:pt x="60" y="27"/>
                  <a:pt x="60" y="26"/>
                  <a:pt x="60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57" y="23"/>
                  <a:pt x="57" y="23"/>
                  <a:pt x="57" y="23"/>
                </a:cubicBezTo>
                <a:cubicBezTo>
                  <a:pt x="56" y="23"/>
                  <a:pt x="55" y="23"/>
                  <a:pt x="54" y="24"/>
                </a:cubicBezTo>
                <a:cubicBezTo>
                  <a:pt x="53" y="25"/>
                  <a:pt x="52" y="26"/>
                  <a:pt x="51" y="27"/>
                </a:cubicBezTo>
                <a:close/>
                <a:moveTo>
                  <a:pt x="53" y="33"/>
                </a:move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2"/>
                  <a:pt x="53" y="32"/>
                  <a:pt x="53" y="33"/>
                </a:cubicBezTo>
                <a:close/>
                <a:moveTo>
                  <a:pt x="53" y="34"/>
                </a:moveTo>
                <a:cubicBezTo>
                  <a:pt x="52" y="33"/>
                  <a:pt x="52" y="33"/>
                  <a:pt x="52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4"/>
                  <a:pt x="53" y="34"/>
                </a:cubicBezTo>
                <a:close/>
                <a:moveTo>
                  <a:pt x="57" y="26"/>
                </a:move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9" y="27"/>
                  <a:pt x="59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6"/>
                  <a:pt x="57" y="26"/>
                </a:cubicBezTo>
                <a:close/>
                <a:moveTo>
                  <a:pt x="58" y="28"/>
                </a:moveTo>
                <a:cubicBezTo>
                  <a:pt x="57" y="27"/>
                  <a:pt x="57" y="27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lose/>
                <a:moveTo>
                  <a:pt x="54" y="31"/>
                </a:moveTo>
                <a:cubicBezTo>
                  <a:pt x="55" y="32"/>
                  <a:pt x="55" y="32"/>
                  <a:pt x="55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1"/>
                  <a:pt x="54" y="31"/>
                  <a:pt x="54" y="31"/>
                </a:cubicBezTo>
                <a:close/>
                <a:moveTo>
                  <a:pt x="57" y="30"/>
                </a:move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5" y="29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lose/>
                <a:moveTo>
                  <a:pt x="55" y="25"/>
                </a:moveTo>
                <a:cubicBezTo>
                  <a:pt x="54" y="26"/>
                  <a:pt x="53" y="27"/>
                  <a:pt x="52" y="28"/>
                </a:cubicBezTo>
                <a:cubicBezTo>
                  <a:pt x="51" y="29"/>
                  <a:pt x="51" y="30"/>
                  <a:pt x="50" y="31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1" y="32"/>
                </a:cubicBezTo>
                <a:cubicBezTo>
                  <a:pt x="52" y="31"/>
                  <a:pt x="53" y="30"/>
                  <a:pt x="53" y="29"/>
                </a:cubicBezTo>
                <a:cubicBezTo>
                  <a:pt x="54" y="28"/>
                  <a:pt x="55" y="26"/>
                  <a:pt x="55" y="26"/>
                </a:cubicBezTo>
                <a:cubicBezTo>
                  <a:pt x="55" y="25"/>
                  <a:pt x="56" y="25"/>
                  <a:pt x="56" y="25"/>
                </a:cubicBezTo>
                <a:cubicBezTo>
                  <a:pt x="56" y="25"/>
                  <a:pt x="55" y="25"/>
                  <a:pt x="55" y="25"/>
                </a:cubicBezTo>
                <a:close/>
                <a:moveTo>
                  <a:pt x="39" y="21"/>
                </a:moveTo>
                <a:cubicBezTo>
                  <a:pt x="37" y="21"/>
                  <a:pt x="36" y="20"/>
                  <a:pt x="34" y="20"/>
                </a:cubicBezTo>
                <a:cubicBezTo>
                  <a:pt x="32" y="20"/>
                  <a:pt x="31" y="20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7"/>
                  <a:pt x="29" y="28"/>
                  <a:pt x="31" y="29"/>
                </a:cubicBezTo>
                <a:cubicBezTo>
                  <a:pt x="32" y="30"/>
                  <a:pt x="33" y="31"/>
                  <a:pt x="35" y="31"/>
                </a:cubicBezTo>
                <a:cubicBezTo>
                  <a:pt x="37" y="32"/>
                  <a:pt x="39" y="33"/>
                  <a:pt x="40" y="33"/>
                </a:cubicBezTo>
                <a:cubicBezTo>
                  <a:pt x="42" y="33"/>
                  <a:pt x="43" y="33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1"/>
                  <a:pt x="44" y="31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6"/>
                  <a:pt x="45" y="25"/>
                  <a:pt x="44" y="24"/>
                </a:cubicBezTo>
                <a:cubicBezTo>
                  <a:pt x="43" y="23"/>
                  <a:pt x="41" y="22"/>
                  <a:pt x="39" y="21"/>
                </a:cubicBezTo>
                <a:close/>
                <a:moveTo>
                  <a:pt x="33" y="25"/>
                </a:move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3" y="28"/>
                  <a:pt x="33" y="28"/>
                </a:cubicBezTo>
                <a:cubicBezTo>
                  <a:pt x="34" y="26"/>
                  <a:pt x="34" y="26"/>
                  <a:pt x="34" y="26"/>
                </a:cubicBezTo>
                <a:cubicBezTo>
                  <a:pt x="33" y="26"/>
                  <a:pt x="33" y="25"/>
                  <a:pt x="33" y="25"/>
                </a:cubicBezTo>
                <a:close/>
                <a:moveTo>
                  <a:pt x="32" y="27"/>
                </a:move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7"/>
                  <a:pt x="32" y="27"/>
                  <a:pt x="32" y="27"/>
                </a:cubicBezTo>
                <a:close/>
                <a:moveTo>
                  <a:pt x="42" y="29"/>
                </a:moveTo>
                <a:cubicBezTo>
                  <a:pt x="41" y="31"/>
                  <a:pt x="41" y="31"/>
                  <a:pt x="41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2" y="29"/>
                  <a:pt x="42" y="29"/>
                </a:cubicBezTo>
                <a:close/>
                <a:moveTo>
                  <a:pt x="41" y="30"/>
                </a:move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8"/>
                  <a:pt x="41" y="28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30"/>
                  <a:pt x="40" y="30"/>
                  <a:pt x="41" y="30"/>
                </a:cubicBezTo>
                <a:close/>
                <a:moveTo>
                  <a:pt x="35" y="27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5" y="27"/>
                  <a:pt x="35" y="27"/>
                </a:cubicBezTo>
                <a:close/>
                <a:moveTo>
                  <a:pt x="38" y="30"/>
                </a:moveTo>
                <a:cubicBezTo>
                  <a:pt x="39" y="28"/>
                  <a:pt x="39" y="28"/>
                  <a:pt x="39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30"/>
                  <a:pt x="38" y="30"/>
                  <a:pt x="38" y="30"/>
                </a:cubicBezTo>
                <a:close/>
                <a:moveTo>
                  <a:pt x="42" y="26"/>
                </a:moveTo>
                <a:cubicBezTo>
                  <a:pt x="43" y="26"/>
                  <a:pt x="43" y="27"/>
                  <a:pt x="43" y="27"/>
                </a:cubicBezTo>
                <a:cubicBezTo>
                  <a:pt x="43" y="27"/>
                  <a:pt x="43" y="26"/>
                  <a:pt x="42" y="26"/>
                </a:cubicBezTo>
                <a:cubicBezTo>
                  <a:pt x="41" y="26"/>
                  <a:pt x="39" y="26"/>
                  <a:pt x="38" y="25"/>
                </a:cubicBezTo>
                <a:cubicBezTo>
                  <a:pt x="36" y="24"/>
                  <a:pt x="35" y="24"/>
                  <a:pt x="34" y="23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4" y="22"/>
                </a:cubicBezTo>
                <a:cubicBezTo>
                  <a:pt x="35" y="22"/>
                  <a:pt x="37" y="23"/>
                  <a:pt x="38" y="24"/>
                </a:cubicBezTo>
                <a:cubicBezTo>
                  <a:pt x="40" y="24"/>
                  <a:pt x="41" y="25"/>
                  <a:pt x="42" y="26"/>
                </a:cubicBezTo>
                <a:close/>
                <a:moveTo>
                  <a:pt x="56" y="9"/>
                </a:moveTo>
                <a:cubicBezTo>
                  <a:pt x="58" y="8"/>
                  <a:pt x="60" y="7"/>
                  <a:pt x="61" y="7"/>
                </a:cubicBezTo>
                <a:cubicBezTo>
                  <a:pt x="63" y="7"/>
                  <a:pt x="64" y="8"/>
                  <a:pt x="65" y="9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6" y="16"/>
                  <a:pt x="65" y="17"/>
                </a:cubicBezTo>
                <a:cubicBezTo>
                  <a:pt x="63" y="18"/>
                  <a:pt x="62" y="19"/>
                  <a:pt x="60" y="19"/>
                </a:cubicBezTo>
                <a:cubicBezTo>
                  <a:pt x="58" y="20"/>
                  <a:pt x="56" y="21"/>
                  <a:pt x="54" y="21"/>
                </a:cubicBezTo>
                <a:cubicBezTo>
                  <a:pt x="52" y="21"/>
                  <a:pt x="51" y="20"/>
                  <a:pt x="51" y="19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9"/>
                  <a:pt x="50" y="19"/>
                  <a:pt x="50" y="19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4"/>
                  <a:pt x="49" y="13"/>
                  <a:pt x="51" y="11"/>
                </a:cubicBezTo>
                <a:cubicBezTo>
                  <a:pt x="52" y="10"/>
                  <a:pt x="54" y="10"/>
                  <a:pt x="56" y="9"/>
                </a:cubicBezTo>
                <a:close/>
                <a:moveTo>
                  <a:pt x="54" y="1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6"/>
                  <a:pt x="54" y="16"/>
                  <a:pt x="54" y="16"/>
                </a:cubicBezTo>
                <a:cubicBezTo>
                  <a:pt x="54" y="16"/>
                  <a:pt x="54" y="16"/>
                  <a:pt x="54" y="16"/>
                </a:cubicBezTo>
                <a:close/>
                <a:moveTo>
                  <a:pt x="53" y="18"/>
                </a:move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lose/>
                <a:moveTo>
                  <a:pt x="63" y="12"/>
                </a:moveTo>
                <a:cubicBezTo>
                  <a:pt x="64" y="14"/>
                  <a:pt x="64" y="14"/>
                  <a:pt x="64" y="14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12"/>
                  <a:pt x="64" y="12"/>
                  <a:pt x="64" y="12"/>
                </a:cubicBezTo>
                <a:cubicBezTo>
                  <a:pt x="63" y="12"/>
                  <a:pt x="63" y="12"/>
                  <a:pt x="63" y="12"/>
                </a:cubicBezTo>
                <a:close/>
                <a:moveTo>
                  <a:pt x="63" y="15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3"/>
                  <a:pt x="62" y="13"/>
                  <a:pt x="62" y="13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5"/>
                  <a:pt x="63" y="15"/>
                  <a:pt x="63" y="15"/>
                </a:cubicBezTo>
                <a:close/>
                <a:moveTo>
                  <a:pt x="56" y="16"/>
                </a:moveTo>
                <a:cubicBezTo>
                  <a:pt x="57" y="18"/>
                  <a:pt x="57" y="18"/>
                  <a:pt x="57" y="18"/>
                </a:cubicBezTo>
                <a:cubicBezTo>
                  <a:pt x="57" y="18"/>
                  <a:pt x="57" y="18"/>
                  <a:pt x="58" y="17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6" y="16"/>
                  <a:pt x="56" y="16"/>
                </a:cubicBezTo>
                <a:close/>
                <a:moveTo>
                  <a:pt x="61" y="16"/>
                </a:moveTo>
                <a:cubicBezTo>
                  <a:pt x="60" y="14"/>
                  <a:pt x="60" y="14"/>
                  <a:pt x="60" y="14"/>
                </a:cubicBezTo>
                <a:cubicBezTo>
                  <a:pt x="60" y="14"/>
                  <a:pt x="59" y="14"/>
                  <a:pt x="59" y="15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6"/>
                  <a:pt x="61" y="16"/>
                  <a:pt x="61" y="16"/>
                </a:cubicBezTo>
                <a:close/>
                <a:moveTo>
                  <a:pt x="61" y="10"/>
                </a:moveTo>
                <a:cubicBezTo>
                  <a:pt x="60" y="10"/>
                  <a:pt x="58" y="10"/>
                  <a:pt x="57" y="11"/>
                </a:cubicBezTo>
                <a:cubicBezTo>
                  <a:pt x="55" y="12"/>
                  <a:pt x="53" y="13"/>
                  <a:pt x="52" y="13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14"/>
                  <a:pt x="52" y="14"/>
                  <a:pt x="52" y="14"/>
                </a:cubicBezTo>
                <a:cubicBezTo>
                  <a:pt x="54" y="14"/>
                  <a:pt x="55" y="13"/>
                  <a:pt x="57" y="13"/>
                </a:cubicBezTo>
                <a:cubicBezTo>
                  <a:pt x="59" y="12"/>
                  <a:pt x="61" y="11"/>
                  <a:pt x="62" y="10"/>
                </a:cubicBezTo>
                <a:cubicBezTo>
                  <a:pt x="62" y="10"/>
                  <a:pt x="63" y="10"/>
                  <a:pt x="63" y="10"/>
                </a:cubicBezTo>
                <a:cubicBezTo>
                  <a:pt x="63" y="10"/>
                  <a:pt x="62" y="10"/>
                  <a:pt x="61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9471" name="Freeform 25"/>
          <p:cNvSpPr>
            <a:spLocks noEditPoints="1"/>
          </p:cNvSpPr>
          <p:nvPr/>
        </p:nvSpPr>
        <p:spPr bwMode="auto">
          <a:xfrm>
            <a:off x="440373" y="1609090"/>
            <a:ext cx="604837" cy="717550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23" grpId="0"/>
      <p:bldP spid="124" grpId="0"/>
      <p:bldP spid="77" grpId="0" bldLvl="0" animBg="1"/>
      <p:bldP spid="78" grpId="0" bldLvl="0" animBg="1"/>
      <p:bldP spid="79" grpId="0" bldLvl="0" animBg="1"/>
      <p:bldP spid="13" grpId="0" bldLvl="0" animBg="1"/>
      <p:bldP spid="86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5400000">
            <a:off x="-559254" y="2258689"/>
            <a:ext cx="2604671" cy="1050002"/>
            <a:chOff x="1636713" y="2374790"/>
            <a:chExt cx="2604671" cy="1050002"/>
          </a:xfrm>
        </p:grpSpPr>
        <p:sp>
          <p:nvSpPr>
            <p:cNvPr id="29" name="Arrow: Pentagon 78"/>
            <p:cNvSpPr/>
            <p:nvPr/>
          </p:nvSpPr>
          <p:spPr>
            <a:xfrm>
              <a:off x="1939017" y="2487969"/>
              <a:ext cx="2302367" cy="82364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79"/>
            <p:cNvSpPr/>
            <p:nvPr/>
          </p:nvSpPr>
          <p:spPr>
            <a:xfrm>
              <a:off x="1636713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grpSp>
        <p:nvGrpSpPr>
          <p:cNvPr id="53" name="组合 52"/>
          <p:cNvGrpSpPr/>
          <p:nvPr/>
        </p:nvGrpSpPr>
        <p:grpSpPr>
          <a:xfrm rot="5400000">
            <a:off x="2977126" y="2611060"/>
            <a:ext cx="3310890" cy="1050002"/>
            <a:chOff x="4739300" y="2374790"/>
            <a:chExt cx="3310890" cy="1050002"/>
          </a:xfrm>
        </p:grpSpPr>
        <p:sp>
          <p:nvSpPr>
            <p:cNvPr id="32" name="Arrow: Pentagon 81"/>
            <p:cNvSpPr/>
            <p:nvPr/>
          </p:nvSpPr>
          <p:spPr>
            <a:xfrm>
              <a:off x="5041560" y="2487820"/>
              <a:ext cx="3008630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82"/>
            <p:cNvSpPr/>
            <p:nvPr/>
          </p:nvSpPr>
          <p:spPr>
            <a:xfrm>
              <a:off x="4739300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grpSp>
        <p:nvGrpSpPr>
          <p:cNvPr id="54" name="组合 53"/>
          <p:cNvGrpSpPr/>
          <p:nvPr/>
        </p:nvGrpSpPr>
        <p:grpSpPr>
          <a:xfrm rot="5400000">
            <a:off x="5943648" y="3365122"/>
            <a:ext cx="4817745" cy="1050002"/>
            <a:chOff x="7950615" y="2374790"/>
            <a:chExt cx="4817745" cy="1050002"/>
          </a:xfrm>
        </p:grpSpPr>
        <p:sp>
          <p:nvSpPr>
            <p:cNvPr id="25" name="Arrow: Pentagon 74"/>
            <p:cNvSpPr/>
            <p:nvPr/>
          </p:nvSpPr>
          <p:spPr>
            <a:xfrm>
              <a:off x="8252875" y="2487820"/>
              <a:ext cx="4515485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75"/>
            <p:cNvSpPr/>
            <p:nvPr/>
          </p:nvSpPr>
          <p:spPr>
            <a:xfrm>
              <a:off x="7950615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1295" y="1481455"/>
            <a:ext cx="2470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价值未到，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价格不报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0" y="1481455"/>
            <a:ext cx="2006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举证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公信力资料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77935" y="1481455"/>
            <a:ext cx="2927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利用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占便宜心理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84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话术设计：解决客户抗拒点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23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4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71295" y="2501900"/>
            <a:ext cx="24282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表现：价格贵，市场价高低参差不齐，客户要了报价就走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应对：对客户问题表示理解和认同重点塑造价值，报价尽可能报区间价（涵盖最低和最高）同时举例说明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5880" y="2501900"/>
            <a:ext cx="2428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表现：品牌认知度低、客户没听过、没接触过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应对：多举证，用数字说话，客户案例，行业报告，新闻报道等增强信赖感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27490" y="2501900"/>
            <a:ext cx="2428240" cy="1418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表现：不急不急，看看再说，先咨询一下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应对“优惠政策，促销活动，赠品礼品，稀缺感营造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3870" y="2686685"/>
            <a:ext cx="518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sym typeface="+mn-ea"/>
              </a:rPr>
              <a:t>价格贵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72610" y="2686685"/>
            <a:ext cx="52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sym typeface="+mn-ea"/>
              </a:rPr>
              <a:t>不信任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87360" y="2920365"/>
            <a:ext cx="546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sym typeface="+mn-ea"/>
              </a:rPr>
              <a:t>不紧急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 rot="720000">
            <a:off x="1469787" y="6025833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</p:grpSp>
      <p:sp>
        <p:nvSpPr>
          <p:cNvPr id="77" name="任意多边形: 形状 2"/>
          <p:cNvSpPr/>
          <p:nvPr/>
        </p:nvSpPr>
        <p:spPr>
          <a:xfrm rot="720000">
            <a:off x="-145793" y="6052376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90305" y="666456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64607" y="6150348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6393" y="6155063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280657" y="6513266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232871" y="6464933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214431" y="6728052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966907" y="5984581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948743" y="6459769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51393" y="5572071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251267" y="6512745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947479" y="6089531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195330" y="6861401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711542" y="658743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770529" y="600883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 descr="价格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642745"/>
            <a:ext cx="678815" cy="678815"/>
          </a:xfrm>
          <a:prstGeom prst="rect">
            <a:avLst/>
          </a:prstGeom>
        </p:spPr>
      </p:pic>
      <p:pic>
        <p:nvPicPr>
          <p:cNvPr id="17" name="图片 16" descr="资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0" y="1653540"/>
            <a:ext cx="706755" cy="706755"/>
          </a:xfrm>
          <a:prstGeom prst="rect">
            <a:avLst/>
          </a:prstGeom>
        </p:spPr>
      </p:pic>
      <p:pic>
        <p:nvPicPr>
          <p:cNvPr id="18" name="图片 17" descr="便宜-(9-1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755" y="1619885"/>
            <a:ext cx="561340" cy="5613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23" grpId="0"/>
      <p:bldP spid="124" grpId="0"/>
      <p:bldP spid="77" grpId="0" bldLvl="0" animBg="1"/>
      <p:bldP spid="78" grpId="0" bldLvl="0" animBg="1"/>
      <p:bldP spid="79" grpId="0" bldLvl="0" animBg="1"/>
      <p:bldP spid="13" grpId="0" bldLvl="0" animBg="1"/>
      <p:bldP spid="86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5400000">
            <a:off x="-760598" y="2460033"/>
            <a:ext cx="3007360" cy="1050002"/>
            <a:chOff x="1636713" y="2374790"/>
            <a:chExt cx="3007360" cy="1050002"/>
          </a:xfrm>
        </p:grpSpPr>
        <p:sp>
          <p:nvSpPr>
            <p:cNvPr id="29" name="Arrow: Pentagon 78"/>
            <p:cNvSpPr/>
            <p:nvPr/>
          </p:nvSpPr>
          <p:spPr>
            <a:xfrm>
              <a:off x="1938973" y="2487820"/>
              <a:ext cx="2705100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79"/>
            <p:cNvSpPr/>
            <p:nvPr/>
          </p:nvSpPr>
          <p:spPr>
            <a:xfrm>
              <a:off x="1636713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grpSp>
        <p:nvGrpSpPr>
          <p:cNvPr id="53" name="组合 52"/>
          <p:cNvGrpSpPr/>
          <p:nvPr/>
        </p:nvGrpSpPr>
        <p:grpSpPr>
          <a:xfrm rot="5400000">
            <a:off x="3128256" y="2459930"/>
            <a:ext cx="3008630" cy="1050002"/>
            <a:chOff x="4739300" y="2374790"/>
            <a:chExt cx="3008630" cy="1050002"/>
          </a:xfrm>
        </p:grpSpPr>
        <p:sp>
          <p:nvSpPr>
            <p:cNvPr id="32" name="Arrow: Pentagon 81"/>
            <p:cNvSpPr/>
            <p:nvPr/>
          </p:nvSpPr>
          <p:spPr>
            <a:xfrm>
              <a:off x="5041560" y="2487820"/>
              <a:ext cx="2706370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82"/>
            <p:cNvSpPr/>
            <p:nvPr/>
          </p:nvSpPr>
          <p:spPr>
            <a:xfrm>
              <a:off x="4739300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grpSp>
        <p:nvGrpSpPr>
          <p:cNvPr id="54" name="组合 53"/>
          <p:cNvGrpSpPr/>
          <p:nvPr/>
        </p:nvGrpSpPr>
        <p:grpSpPr>
          <a:xfrm rot="5400000">
            <a:off x="6848841" y="2459930"/>
            <a:ext cx="3007360" cy="1050002"/>
            <a:chOff x="7950615" y="2374790"/>
            <a:chExt cx="3007360" cy="1050002"/>
          </a:xfrm>
        </p:grpSpPr>
        <p:sp>
          <p:nvSpPr>
            <p:cNvPr id="25" name="Arrow: Pentagon 74"/>
            <p:cNvSpPr/>
            <p:nvPr/>
          </p:nvSpPr>
          <p:spPr>
            <a:xfrm>
              <a:off x="8252875" y="2487820"/>
              <a:ext cx="2705100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75"/>
            <p:cNvSpPr/>
            <p:nvPr/>
          </p:nvSpPr>
          <p:spPr>
            <a:xfrm>
              <a:off x="7950615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1295" y="1481455"/>
            <a:ext cx="2470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打招呼的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设计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6700" y="1481455"/>
            <a:ext cx="2006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自动回复语设计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77935" y="1481455"/>
            <a:ext cx="2927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离开话术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设计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84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话术设计：自动回复语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23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4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71295" y="2501900"/>
            <a:ext cx="24282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zh-CN" altLang="en-US" sz="1600">
                <a:solidFill>
                  <a:schemeClr val="bg1"/>
                </a:solidFill>
              </a:rPr>
              <a:t>品牌价值塑造，留下公司联系方式，</a:t>
            </a:r>
            <a:endParaRPr lang="zh-CN" altLang="en-US" sz="1600">
              <a:solidFill>
                <a:schemeClr val="bg1"/>
              </a:solidFill>
            </a:endParaRPr>
          </a:p>
          <a:p>
            <a:pPr indent="0" algn="ctr">
              <a:buNone/>
            </a:pPr>
            <a:r>
              <a:rPr lang="zh-CN" altLang="en-US" sz="1600">
                <a:solidFill>
                  <a:schemeClr val="bg1"/>
                </a:solidFill>
              </a:rPr>
              <a:t>同时塑造接待员的价值，为接下来要联系方式埋下伏笔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5880" y="2501900"/>
            <a:ext cx="2428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zh-CN" altLang="en-US" sz="1600">
                <a:solidFill>
                  <a:schemeClr val="bg1"/>
                </a:solidFill>
              </a:rPr>
              <a:t>亲切，热情 有联系方式，</a:t>
            </a:r>
            <a:endParaRPr lang="zh-CN" altLang="en-US" sz="1600">
              <a:solidFill>
                <a:schemeClr val="bg1"/>
              </a:solidFill>
            </a:endParaRPr>
          </a:p>
          <a:p>
            <a:pPr indent="0" algn="ctr">
              <a:buNone/>
            </a:pPr>
            <a:r>
              <a:rPr lang="zh-CN" altLang="en-US" sz="1600">
                <a:solidFill>
                  <a:schemeClr val="bg1"/>
                </a:solidFill>
              </a:rPr>
              <a:t>尝试引导客户主动联系，品牌关键信息露出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27490" y="2501900"/>
            <a:ext cx="2428240" cy="1196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90000"/>
              </a:lnSpc>
              <a:buNone/>
            </a:pPr>
            <a:r>
              <a:rPr lang="zh-CN" altLang="en-US" sz="1600">
                <a:solidFill>
                  <a:schemeClr val="bg1"/>
                </a:solidFill>
              </a:rPr>
              <a:t>对离开表示遗憾，对自己不在线给示歉意，</a:t>
            </a:r>
            <a:endParaRPr lang="zh-CN" altLang="en-US" sz="1600">
              <a:solidFill>
                <a:schemeClr val="bg1"/>
              </a:solidFill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zh-CN" altLang="en-US" sz="1600">
                <a:solidFill>
                  <a:schemeClr val="bg1"/>
                </a:solidFill>
              </a:rPr>
              <a:t>真诚希望对方能主动与自己联系，显示公司联系电话和微信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3870" y="2686685"/>
            <a:ext cx="518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打招呼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372610" y="2686685"/>
            <a:ext cx="520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自动回复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8087360" y="2686685"/>
            <a:ext cx="5461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离开话术</a:t>
            </a:r>
            <a:endParaRPr lang="zh-CN" altLang="en-US" sz="2400"/>
          </a:p>
        </p:txBody>
      </p:sp>
      <p:grpSp>
        <p:nvGrpSpPr>
          <p:cNvPr id="70" name="组合 69"/>
          <p:cNvGrpSpPr/>
          <p:nvPr/>
        </p:nvGrpSpPr>
        <p:grpSpPr>
          <a:xfrm rot="720000">
            <a:off x="1469787" y="6025833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</p:grpSp>
      <p:sp>
        <p:nvSpPr>
          <p:cNvPr id="77" name="任意多边形: 形状 2"/>
          <p:cNvSpPr/>
          <p:nvPr/>
        </p:nvSpPr>
        <p:spPr>
          <a:xfrm rot="720000">
            <a:off x="-145793" y="6052376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90305" y="666456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64607" y="6150348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6393" y="6155063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280657" y="6513266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232871" y="6464933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214431" y="6728052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966907" y="5984581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948743" y="6459769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51393" y="5572071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251267" y="6512745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947479" y="6089531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195330" y="6861401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711542" y="658743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770529" y="600883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53102" y="6008998"/>
            <a:ext cx="4869960" cy="717761"/>
            <a:chOff x="12041" y="7692"/>
            <a:chExt cx="7259" cy="617"/>
          </a:xfrm>
        </p:grpSpPr>
        <p:sp>
          <p:nvSpPr>
            <p:cNvPr id="4" name="任意多边形 3"/>
            <p:cNvSpPr>
              <a:spLocks noChangeArrowheads="1"/>
            </p:cNvSpPr>
            <p:nvPr/>
          </p:nvSpPr>
          <p:spPr bwMode="auto">
            <a:xfrm flipH="1">
              <a:off x="12292" y="7692"/>
              <a:ext cx="7008" cy="617"/>
            </a:xfrm>
            <a:custGeom>
              <a:avLst/>
              <a:gdLst>
                <a:gd name="T0" fmla="*/ 121236 w 808522"/>
                <a:gd name="T1" fmla="*/ 0 h 510140"/>
                <a:gd name="T2" fmla="*/ 123568 w 808522"/>
                <a:gd name="T3" fmla="*/ 0 h 510140"/>
                <a:gd name="T4" fmla="*/ 391686 w 808522"/>
                <a:gd name="T5" fmla="*/ 0 h 510140"/>
                <a:gd name="T6" fmla="*/ 391686 w 808522"/>
                <a:gd name="T7" fmla="*/ 246016 h 510140"/>
                <a:gd name="T8" fmla="*/ 123573 w 808522"/>
                <a:gd name="T9" fmla="*/ 246016 h 510140"/>
                <a:gd name="T10" fmla="*/ 123568 w 808522"/>
                <a:gd name="T11" fmla="*/ 246017 h 510140"/>
                <a:gd name="T12" fmla="*/ 123563 w 808522"/>
                <a:gd name="T13" fmla="*/ 246016 h 510140"/>
                <a:gd name="T14" fmla="*/ 121236 w 808522"/>
                <a:gd name="T15" fmla="*/ 246016 h 510140"/>
                <a:gd name="T16" fmla="*/ 121236 w 808522"/>
                <a:gd name="T17" fmla="*/ 245783 h 510140"/>
                <a:gd name="T18" fmla="*/ 98664 w 808522"/>
                <a:gd name="T19" fmla="*/ 243517 h 510140"/>
                <a:gd name="T20" fmla="*/ 0 w 808522"/>
                <a:gd name="T21" fmla="*/ 123008 h 510140"/>
                <a:gd name="T22" fmla="*/ 98664 w 808522"/>
                <a:gd name="T23" fmla="*/ 2499 h 510140"/>
                <a:gd name="T24" fmla="*/ 121236 w 808522"/>
                <a:gd name="T25" fmla="*/ 234 h 510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8522"/>
                <a:gd name="T40" fmla="*/ 0 h 510140"/>
                <a:gd name="T41" fmla="*/ 808522 w 808522"/>
                <a:gd name="T42" fmla="*/ 510140 h 5101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8522" h="510140">
                  <a:moveTo>
                    <a:pt x="250256" y="0"/>
                  </a:moveTo>
                  <a:lnTo>
                    <a:pt x="255070" y="0"/>
                  </a:lnTo>
                  <a:lnTo>
                    <a:pt x="808522" y="0"/>
                  </a:lnTo>
                  <a:lnTo>
                    <a:pt x="808522" y="510139"/>
                  </a:lnTo>
                  <a:lnTo>
                    <a:pt x="255080" y="510139"/>
                  </a:lnTo>
                  <a:lnTo>
                    <a:pt x="255070" y="510140"/>
                  </a:lnTo>
                  <a:lnTo>
                    <a:pt x="255060" y="510139"/>
                  </a:lnTo>
                  <a:lnTo>
                    <a:pt x="250256" y="510139"/>
                  </a:lnTo>
                  <a:lnTo>
                    <a:pt x="250256" y="509655"/>
                  </a:lnTo>
                  <a:lnTo>
                    <a:pt x="203664" y="504958"/>
                  </a:lnTo>
                  <a:cubicBezTo>
                    <a:pt x="87433" y="481174"/>
                    <a:pt x="0" y="378332"/>
                    <a:pt x="0" y="255070"/>
                  </a:cubicBezTo>
                  <a:cubicBezTo>
                    <a:pt x="0" y="131808"/>
                    <a:pt x="87433" y="28967"/>
                    <a:pt x="203664" y="5182"/>
                  </a:cubicBezTo>
                  <a:lnTo>
                    <a:pt x="250256" y="485"/>
                  </a:lnTo>
                  <a:lnTo>
                    <a:pt x="250256" y="0"/>
                  </a:lnTo>
                  <a:close/>
                </a:path>
              </a:pathLst>
            </a:custGeom>
            <a:solidFill>
              <a:srgbClr val="F2F2F2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l"/>
              <a:endParaRPr lang="en-US" altLang="zh-CN" sz="2400">
                <a:solidFill>
                  <a:schemeClr val="accent4"/>
                </a:solidFill>
                <a:sym typeface="方正兰亭黑_GBK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2041" y="7818"/>
              <a:ext cx="7008" cy="3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chemeClr val="accent6"/>
                  </a:solidFill>
                  <a:sym typeface="+mn-ea"/>
                </a:rPr>
                <a:t>目的明确，表达清晰，语言精练</a:t>
              </a:r>
              <a:endParaRPr lang="zh-CN" altLang="en-US" sz="2400" dirty="0" smtClean="0">
                <a:solidFill>
                  <a:schemeClr val="accent6"/>
                </a:solidFill>
                <a:sym typeface="+mn-ea"/>
              </a:endParaRPr>
            </a:p>
          </p:txBody>
        </p:sp>
      </p:grpSp>
      <p:pic>
        <p:nvPicPr>
          <p:cNvPr id="17" name="图片 16" descr="自动回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4316095" y="1689735"/>
            <a:ext cx="633730" cy="633730"/>
          </a:xfrm>
          <a:prstGeom prst="rect">
            <a:avLst/>
          </a:prstGeom>
        </p:spPr>
      </p:pic>
      <p:pic>
        <p:nvPicPr>
          <p:cNvPr id="18" name="图片 17" descr="自动回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426085" y="1689100"/>
            <a:ext cx="633730" cy="633730"/>
          </a:xfrm>
          <a:prstGeom prst="rect">
            <a:avLst/>
          </a:prstGeom>
        </p:spPr>
      </p:pic>
      <p:pic>
        <p:nvPicPr>
          <p:cNvPr id="19" name="图片 18" descr="自动回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043545" y="1689735"/>
            <a:ext cx="633730" cy="6337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23" grpId="0"/>
      <p:bldP spid="124" grpId="0"/>
      <p:bldP spid="77" grpId="0" bldLvl="0" animBg="1"/>
      <p:bldP spid="78" grpId="0" bldLvl="0" animBg="1"/>
      <p:bldP spid="79" grpId="0" bldLvl="0" animBg="1"/>
      <p:bldP spid="13" grpId="0" bldLvl="0" animBg="1"/>
      <p:bldP spid="86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5400000">
            <a:off x="-1127946" y="2827381"/>
            <a:ext cx="3742055" cy="1050002"/>
            <a:chOff x="1636713" y="2374790"/>
            <a:chExt cx="3742055" cy="1050002"/>
          </a:xfrm>
        </p:grpSpPr>
        <p:sp>
          <p:nvSpPr>
            <p:cNvPr id="29" name="Arrow: Pentagon 78"/>
            <p:cNvSpPr/>
            <p:nvPr/>
          </p:nvSpPr>
          <p:spPr>
            <a:xfrm>
              <a:off x="1938973" y="2487820"/>
              <a:ext cx="3439795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79"/>
            <p:cNvSpPr/>
            <p:nvPr/>
          </p:nvSpPr>
          <p:spPr>
            <a:xfrm>
              <a:off x="1636713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grpSp>
        <p:nvGrpSpPr>
          <p:cNvPr id="53" name="组合 52"/>
          <p:cNvGrpSpPr/>
          <p:nvPr/>
        </p:nvGrpSpPr>
        <p:grpSpPr>
          <a:xfrm rot="5400000">
            <a:off x="2760909" y="2827278"/>
            <a:ext cx="3743325" cy="1050002"/>
            <a:chOff x="4739300" y="2374790"/>
            <a:chExt cx="3743325" cy="1050002"/>
          </a:xfrm>
        </p:grpSpPr>
        <p:sp>
          <p:nvSpPr>
            <p:cNvPr id="32" name="Arrow: Pentagon 81"/>
            <p:cNvSpPr/>
            <p:nvPr/>
          </p:nvSpPr>
          <p:spPr>
            <a:xfrm>
              <a:off x="5041560" y="2487820"/>
              <a:ext cx="3441065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82"/>
            <p:cNvSpPr/>
            <p:nvPr/>
          </p:nvSpPr>
          <p:spPr>
            <a:xfrm>
              <a:off x="4739300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grpSp>
        <p:nvGrpSpPr>
          <p:cNvPr id="54" name="组合 53"/>
          <p:cNvGrpSpPr/>
          <p:nvPr/>
        </p:nvGrpSpPr>
        <p:grpSpPr>
          <a:xfrm rot="5400000">
            <a:off x="6479271" y="2829499"/>
            <a:ext cx="3746500" cy="1050002"/>
            <a:chOff x="7950615" y="2374790"/>
            <a:chExt cx="3746500" cy="1050002"/>
          </a:xfrm>
        </p:grpSpPr>
        <p:sp>
          <p:nvSpPr>
            <p:cNvPr id="25" name="Arrow: Pentagon 74"/>
            <p:cNvSpPr/>
            <p:nvPr/>
          </p:nvSpPr>
          <p:spPr>
            <a:xfrm>
              <a:off x="8252875" y="2487820"/>
              <a:ext cx="3444240" cy="82359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400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75"/>
            <p:cNvSpPr/>
            <p:nvPr/>
          </p:nvSpPr>
          <p:spPr>
            <a:xfrm>
              <a:off x="7950615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1295" y="1481455"/>
            <a:ext cx="2470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接听电话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话术设计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4440" y="1481455"/>
            <a:ext cx="2794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注册信息回访电话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话术设计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77935" y="1481455"/>
            <a:ext cx="2927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4"/>
                </a:solidFill>
              </a:rPr>
              <a:t>未接来电回访</a:t>
            </a:r>
            <a:endParaRPr lang="zh-CN" altLang="en-US" sz="2400">
              <a:solidFill>
                <a:schemeClr val="accent4"/>
              </a:solidFill>
            </a:endParaRPr>
          </a:p>
          <a:p>
            <a:pPr algn="ctr"/>
            <a:r>
              <a:rPr lang="zh-CN" altLang="en-US" sz="2400">
                <a:solidFill>
                  <a:schemeClr val="accent4"/>
                </a:solidFill>
              </a:rPr>
              <a:t>话术设计</a:t>
            </a:r>
            <a:endParaRPr lang="zh-CN" altLang="en-US" sz="2400">
              <a:solidFill>
                <a:schemeClr val="accent4"/>
              </a:solidFill>
            </a:endParaRPr>
          </a:p>
        </p:txBody>
      </p:sp>
      <p:sp>
        <p:nvSpPr>
          <p:cNvPr id="84" name="TextBox 6"/>
          <p:cNvSpPr txBox="1">
            <a:spLocks noChangeArrowheads="1"/>
          </p:cNvSpPr>
          <p:nvPr/>
        </p:nvSpPr>
        <p:spPr bwMode="auto">
          <a:xfrm>
            <a:off x="3790950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话术设计：电话话术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23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4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260850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71295" y="2501900"/>
            <a:ext cx="24282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亲切，热情，多问问题引导对方提出需求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快速获取对方的有效信息，做祥细的沟通记录，塑造对接销售员的价值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电话挂断后，短信接力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5880" y="2501900"/>
            <a:ext cx="24282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先发短信，再打电话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直奔主题，提出对方留言问题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并对对方背景做一些了解，将祥细信息提交给销售员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由销售员直接联系客户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27490" y="2501900"/>
            <a:ext cx="2428240" cy="2082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回复电话要引导用户想起打电话的细节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用具体的时间，公司主营业务，唤起对方的回忆，减少拒绝率</a:t>
            </a: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如未能接通，发短信加微信再尝试沟通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3870" y="2686685"/>
            <a:ext cx="5181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接听电话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373245" y="2686685"/>
            <a:ext cx="5207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注册信息回访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8087360" y="2686685"/>
            <a:ext cx="546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未接来电回访</a:t>
            </a:r>
            <a:endParaRPr lang="zh-CN" altLang="en-US" sz="2400"/>
          </a:p>
        </p:txBody>
      </p:sp>
      <p:grpSp>
        <p:nvGrpSpPr>
          <p:cNvPr id="70" name="组合 69"/>
          <p:cNvGrpSpPr/>
          <p:nvPr/>
        </p:nvGrpSpPr>
        <p:grpSpPr>
          <a:xfrm rot="720000">
            <a:off x="1469787" y="6025833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</p:grpSp>
      <p:sp>
        <p:nvSpPr>
          <p:cNvPr id="77" name="任意多边形: 形状 2"/>
          <p:cNvSpPr/>
          <p:nvPr/>
        </p:nvSpPr>
        <p:spPr>
          <a:xfrm rot="720000">
            <a:off x="-145793" y="6052376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90305" y="666456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64607" y="6150348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6393" y="6155063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280657" y="6513266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232871" y="6464933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214431" y="6728052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966907" y="5984581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948743" y="6459769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51393" y="5572071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251267" y="6512745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947479" y="6089531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195330" y="6861401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711542" y="658743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770529" y="6008833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电 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1643380"/>
            <a:ext cx="727075" cy="727075"/>
          </a:xfrm>
          <a:prstGeom prst="rect">
            <a:avLst/>
          </a:prstGeom>
        </p:spPr>
      </p:pic>
      <p:pic>
        <p:nvPicPr>
          <p:cNvPr id="4" name="图片 3" descr="电 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0375" y="1643380"/>
            <a:ext cx="727075" cy="727075"/>
          </a:xfrm>
          <a:prstGeom prst="rect">
            <a:avLst/>
          </a:prstGeom>
        </p:spPr>
      </p:pic>
      <p:pic>
        <p:nvPicPr>
          <p:cNvPr id="14" name="图片 13" descr="电 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9570" y="1643380"/>
            <a:ext cx="727075" cy="727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23" grpId="0"/>
      <p:bldP spid="124" grpId="0"/>
      <p:bldP spid="77" grpId="0" bldLvl="0" animBg="1"/>
      <p:bldP spid="78" grpId="0" bldLvl="0" animBg="1"/>
      <p:bldP spid="79" grpId="0" bldLvl="0" animBg="1"/>
      <p:bldP spid="13" grpId="0" bldLvl="0" animBg="1"/>
      <p:bldP spid="86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741834" y="2261615"/>
            <a:ext cx="2708332" cy="2334770"/>
          </a:xfrm>
          <a:prstGeom prst="triangle">
            <a:avLst/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en-US" sz="88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第四章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85501" y="1674019"/>
            <a:ext cx="220998" cy="220998"/>
          </a:xfrm>
          <a:prstGeom prst="ellipse">
            <a:avLst/>
          </a:prstGeom>
          <a:gradFill flip="none" rotWithShape="1">
            <a:gsLst>
              <a:gs pos="47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63296" y="2417148"/>
            <a:ext cx="2023704" cy="20237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5360" y="2799162"/>
            <a:ext cx="1679576" cy="1253719"/>
            <a:chOff x="5426709" y="634360"/>
            <a:chExt cx="1679576" cy="1253719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669245" y="1860423"/>
              <a:ext cx="47792" cy="27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26709" y="634360"/>
              <a:ext cx="1679576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GAVEE</a:t>
              </a:r>
              <a:endParaRPr lang="en-US" altLang="zh-CN" sz="2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78051" y="2666403"/>
            <a:ext cx="7262865" cy="19380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转化追销系统之</a:t>
            </a:r>
            <a:endParaRPr lang="en-US" altLang="zh-CN" sz="6000" dirty="0" smtClean="0">
              <a:solidFill>
                <a:schemeClr val="bg1"/>
              </a:solidFill>
            </a:endParaRPr>
          </a:p>
          <a:p>
            <a:r>
              <a:rPr lang="en-US" altLang="zh-CN" sz="6000" dirty="0" smtClean="0">
                <a:solidFill>
                  <a:schemeClr val="bg1"/>
                </a:solidFill>
              </a:rPr>
              <a:t>线索分配</a:t>
            </a:r>
            <a:endParaRPr lang="en-US" altLang="zh-CN" sz="6000" dirty="0" smtClean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77876" y="4514281"/>
            <a:ext cx="703638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GAVEE 2019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49686" y="3583967"/>
            <a:ext cx="1050926" cy="398713"/>
            <a:chOff x="2466678" y="2466788"/>
            <a:chExt cx="1050926" cy="398713"/>
          </a:xfrm>
        </p:grpSpPr>
        <p:sp>
          <p:nvSpPr>
            <p:cNvPr id="25" name="矩形 24"/>
            <p:cNvSpPr/>
            <p:nvPr/>
          </p:nvSpPr>
          <p:spPr>
            <a:xfrm>
              <a:off x="2466678" y="2466788"/>
              <a:ext cx="1050926" cy="3964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12580" y="2497201"/>
              <a:ext cx="959556" cy="3683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客服</a:t>
              </a:r>
              <a:endParaRPr lang="zh-CN" altLang="en-US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12502" y="4629405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8" name="椭圆 27"/>
          <p:cNvSpPr/>
          <p:nvPr/>
        </p:nvSpPr>
        <p:spPr>
          <a:xfrm>
            <a:off x="3879482" y="4596385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43626" y="2040954"/>
            <a:ext cx="758276" cy="75827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1" name="椭圆 30"/>
          <p:cNvSpPr/>
          <p:nvPr/>
        </p:nvSpPr>
        <p:spPr>
          <a:xfrm>
            <a:off x="8502160" y="1999488"/>
            <a:ext cx="841208" cy="84120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5" name="椭圆 34"/>
          <p:cNvSpPr/>
          <p:nvPr/>
        </p:nvSpPr>
        <p:spPr>
          <a:xfrm>
            <a:off x="5082995" y="2262037"/>
            <a:ext cx="244782" cy="244782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80749" y="4719330"/>
            <a:ext cx="682232" cy="6822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7" name="椭圆 36"/>
          <p:cNvSpPr/>
          <p:nvPr/>
        </p:nvSpPr>
        <p:spPr>
          <a:xfrm>
            <a:off x="7643442" y="4682023"/>
            <a:ext cx="756846" cy="75684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70914" y="3967468"/>
            <a:ext cx="361732" cy="3617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40" name="椭圆 39"/>
          <p:cNvSpPr/>
          <p:nvPr/>
        </p:nvSpPr>
        <p:spPr>
          <a:xfrm>
            <a:off x="10551133" y="3947687"/>
            <a:ext cx="401294" cy="4012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C 0.06588 0.0044 0.10443 0.06898 0.12213 0.13403 C 0.14023 0.19815 0.15 0.30532 0.11003 0.38495 C 0.07018 0.46482 0.03789 0.49583 -0.02682 0.47222 C -0.14219 0.39884 -0.09922 0.44074 -0.27669 0.2419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39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900000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0 L 0.2806 0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6" grpId="0" bldLvl="0" animBg="1"/>
      <p:bldP spid="6" grpId="1" bldLvl="0" animBg="1"/>
      <p:bldP spid="6" grpId="2" bldLvl="0" animBg="1"/>
      <p:bldP spid="24" grpId="0" bldLvl="0" animBg="1"/>
      <p:bldP spid="30" grpId="0"/>
      <p:bldP spid="27" grpId="0" bldLvl="0" animBg="1"/>
      <p:bldP spid="28" grpId="0" bldLvl="0" animBg="1"/>
      <p:bldP spid="29" grpId="0" bldLvl="0" animBg="1"/>
      <p:bldP spid="31" grpId="0" bldLvl="0" animBg="1"/>
      <p:bldP spid="35" grpId="0" bldLvl="0" animBg="1"/>
      <p:bldP spid="36" grpId="0" bldLvl="0" animBg="1"/>
      <p:bldP spid="37" grpId="0" bldLvl="0" animBg="1"/>
      <p:bldP spid="39" grpId="0" bldLvl="0" animBg="1"/>
      <p:bldP spid="40" grpId="0" bldLvl="0" animBg="1"/>
      <p:bldP spid="2" grpId="0" bldLvl="0" animBg="1"/>
      <p:bldP spid="2" grpId="1" bldLvl="0" animBg="1"/>
      <p:bldP spid="2" grpId="2" bldLvl="0" animBg="1"/>
      <p:bldP spid="2" grpId="3" bldLvl="0" animBg="1"/>
      <p:bldP spid="2" grpId="4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04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411855" y="208915"/>
            <a:ext cx="606107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lvl="0"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0" dirty="0" smtClean="0">
                <a:solidFill>
                  <a:schemeClr val="accent2"/>
                </a:solidFill>
                <a:sym typeface="+mn-ea"/>
              </a:rPr>
              <a:t>建立分配机制，提升线索转化力</a:t>
            </a:r>
            <a:endParaRPr lang="en-US" altLang="zh-CN" sz="2660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525520" y="739775"/>
            <a:ext cx="4744085" cy="273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189163" y="5471584"/>
            <a:ext cx="8642351" cy="1279525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35056" y="5506975"/>
            <a:ext cx="12032343" cy="1272683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416520" y="6323224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43304" y="5637604"/>
            <a:ext cx="365981" cy="36598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011304" y="5643891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603656" y="6121495"/>
            <a:ext cx="139491" cy="13949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60471" y="6585675"/>
            <a:ext cx="273384" cy="27338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206608" y="6057051"/>
            <a:ext cx="133893" cy="133893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15355" y="6407876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18656" y="5416550"/>
            <a:ext cx="196845" cy="196215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827771" y="6050165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35055" y="3876373"/>
            <a:ext cx="12171459" cy="2857379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7971" y="4866568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97803" y="6120800"/>
            <a:ext cx="365981" cy="365981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492752" y="5556515"/>
            <a:ext cx="177397" cy="177397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156553" y="6585675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844836" y="6220384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923485" y="5448917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5476875" y="1523365"/>
            <a:ext cx="4180205" cy="3580130"/>
            <a:chOff x="8625" y="2399"/>
            <a:chExt cx="6583" cy="5638"/>
          </a:xfrm>
        </p:grpSpPr>
        <p:grpSp>
          <p:nvGrpSpPr>
            <p:cNvPr id="97" name="组合 96"/>
            <p:cNvGrpSpPr/>
            <p:nvPr/>
          </p:nvGrpSpPr>
          <p:grpSpPr>
            <a:xfrm>
              <a:off x="8625" y="3909"/>
              <a:ext cx="3614" cy="4129"/>
              <a:chOff x="6366998" y="2984373"/>
              <a:chExt cx="2295108" cy="2621831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6366998" y="4841144"/>
                <a:ext cx="2294473" cy="765060"/>
                <a:chOff x="4775248" y="3630858"/>
                <a:chExt cx="1720855" cy="573795"/>
              </a:xfrm>
            </p:grpSpPr>
            <p:sp>
              <p:nvSpPr>
                <p:cNvPr id="100" name="Rectangle 4"/>
                <p:cNvSpPr/>
                <p:nvPr/>
              </p:nvSpPr>
              <p:spPr>
                <a:xfrm>
                  <a:off x="5348893" y="3777934"/>
                  <a:ext cx="1147210" cy="279293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Autofit/>
                </a:bodyPr>
                <a:p>
                  <a:pPr algn="l"/>
                  <a:r>
                    <a:rPr lang="zh-CN" altLang="en-US" sz="1900" b="1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提高成交转化率</a:t>
                  </a:r>
                  <a:endParaRPr lang="zh-CN" altLang="en-US" sz="1900" b="1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grpSp>
              <p:nvGrpSpPr>
                <p:cNvPr id="102" name="Group 98"/>
                <p:cNvGrpSpPr/>
                <p:nvPr/>
              </p:nvGrpSpPr>
              <p:grpSpPr>
                <a:xfrm>
                  <a:off x="4775248" y="3630858"/>
                  <a:ext cx="573645" cy="573795"/>
                  <a:chOff x="6356794" y="4841144"/>
                  <a:chExt cx="764860" cy="765060"/>
                </a:xfrm>
              </p:grpSpPr>
              <p:sp>
                <p:nvSpPr>
                  <p:cNvPr id="103" name="Oval 6"/>
                  <p:cNvSpPr/>
                  <p:nvPr/>
                </p:nvSpPr>
                <p:spPr bwMode="auto">
                  <a:xfrm>
                    <a:off x="6356794" y="4841144"/>
                    <a:ext cx="764860" cy="76506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04" name="Freeform: Shape 15"/>
                  <p:cNvSpPr/>
                  <p:nvPr/>
                </p:nvSpPr>
                <p:spPr bwMode="auto">
                  <a:xfrm>
                    <a:off x="6602877" y="5046238"/>
                    <a:ext cx="272695" cy="354873"/>
                  </a:xfrm>
                  <a:custGeom>
                    <a:avLst/>
                    <a:gdLst>
                      <a:gd name="T0" fmla="*/ 115 w 320"/>
                      <a:gd name="T1" fmla="*/ 62 h 417"/>
                      <a:gd name="T2" fmla="*/ 115 w 320"/>
                      <a:gd name="T3" fmla="*/ 62 h 417"/>
                      <a:gd name="T4" fmla="*/ 62 w 320"/>
                      <a:gd name="T5" fmla="*/ 0 h 417"/>
                      <a:gd name="T6" fmla="*/ 0 w 320"/>
                      <a:gd name="T7" fmla="*/ 62 h 417"/>
                      <a:gd name="T8" fmla="*/ 36 w 320"/>
                      <a:gd name="T9" fmla="*/ 115 h 417"/>
                      <a:gd name="T10" fmla="*/ 36 w 320"/>
                      <a:gd name="T11" fmla="*/ 301 h 417"/>
                      <a:gd name="T12" fmla="*/ 0 w 320"/>
                      <a:gd name="T13" fmla="*/ 354 h 417"/>
                      <a:gd name="T14" fmla="*/ 62 w 320"/>
                      <a:gd name="T15" fmla="*/ 416 h 417"/>
                      <a:gd name="T16" fmla="*/ 115 w 320"/>
                      <a:gd name="T17" fmla="*/ 354 h 417"/>
                      <a:gd name="T18" fmla="*/ 80 w 320"/>
                      <a:gd name="T19" fmla="*/ 301 h 417"/>
                      <a:gd name="T20" fmla="*/ 80 w 320"/>
                      <a:gd name="T21" fmla="*/ 115 h 417"/>
                      <a:gd name="T22" fmla="*/ 115 w 320"/>
                      <a:gd name="T23" fmla="*/ 62 h 417"/>
                      <a:gd name="T24" fmla="*/ 98 w 320"/>
                      <a:gd name="T25" fmla="*/ 354 h 417"/>
                      <a:gd name="T26" fmla="*/ 98 w 320"/>
                      <a:gd name="T27" fmla="*/ 354 h 417"/>
                      <a:gd name="T28" fmla="*/ 62 w 320"/>
                      <a:gd name="T29" fmla="*/ 390 h 417"/>
                      <a:gd name="T30" fmla="*/ 27 w 320"/>
                      <a:gd name="T31" fmla="*/ 354 h 417"/>
                      <a:gd name="T32" fmla="*/ 62 w 320"/>
                      <a:gd name="T33" fmla="*/ 319 h 417"/>
                      <a:gd name="T34" fmla="*/ 98 w 320"/>
                      <a:gd name="T35" fmla="*/ 354 h 417"/>
                      <a:gd name="T36" fmla="*/ 62 w 320"/>
                      <a:gd name="T37" fmla="*/ 88 h 417"/>
                      <a:gd name="T38" fmla="*/ 62 w 320"/>
                      <a:gd name="T39" fmla="*/ 88 h 417"/>
                      <a:gd name="T40" fmla="*/ 27 w 320"/>
                      <a:gd name="T41" fmla="*/ 62 h 417"/>
                      <a:gd name="T42" fmla="*/ 62 w 320"/>
                      <a:gd name="T43" fmla="*/ 27 h 417"/>
                      <a:gd name="T44" fmla="*/ 98 w 320"/>
                      <a:gd name="T45" fmla="*/ 62 h 417"/>
                      <a:gd name="T46" fmla="*/ 62 w 320"/>
                      <a:gd name="T47" fmla="*/ 88 h 417"/>
                      <a:gd name="T48" fmla="*/ 284 w 320"/>
                      <a:gd name="T49" fmla="*/ 301 h 417"/>
                      <a:gd name="T50" fmla="*/ 284 w 320"/>
                      <a:gd name="T51" fmla="*/ 301 h 417"/>
                      <a:gd name="T52" fmla="*/ 284 w 320"/>
                      <a:gd name="T53" fmla="*/ 115 h 417"/>
                      <a:gd name="T54" fmla="*/ 319 w 320"/>
                      <a:gd name="T55" fmla="*/ 62 h 417"/>
                      <a:gd name="T56" fmla="*/ 257 w 320"/>
                      <a:gd name="T57" fmla="*/ 0 h 417"/>
                      <a:gd name="T58" fmla="*/ 195 w 320"/>
                      <a:gd name="T59" fmla="*/ 62 h 417"/>
                      <a:gd name="T60" fmla="*/ 239 w 320"/>
                      <a:gd name="T61" fmla="*/ 115 h 417"/>
                      <a:gd name="T62" fmla="*/ 239 w 320"/>
                      <a:gd name="T63" fmla="*/ 301 h 417"/>
                      <a:gd name="T64" fmla="*/ 195 w 320"/>
                      <a:gd name="T65" fmla="*/ 354 h 417"/>
                      <a:gd name="T66" fmla="*/ 257 w 320"/>
                      <a:gd name="T67" fmla="*/ 416 h 417"/>
                      <a:gd name="T68" fmla="*/ 319 w 320"/>
                      <a:gd name="T69" fmla="*/ 354 h 417"/>
                      <a:gd name="T70" fmla="*/ 284 w 320"/>
                      <a:gd name="T71" fmla="*/ 301 h 417"/>
                      <a:gd name="T72" fmla="*/ 221 w 320"/>
                      <a:gd name="T73" fmla="*/ 62 h 417"/>
                      <a:gd name="T74" fmla="*/ 221 w 320"/>
                      <a:gd name="T75" fmla="*/ 62 h 417"/>
                      <a:gd name="T76" fmla="*/ 257 w 320"/>
                      <a:gd name="T77" fmla="*/ 27 h 417"/>
                      <a:gd name="T78" fmla="*/ 292 w 320"/>
                      <a:gd name="T79" fmla="*/ 62 h 417"/>
                      <a:gd name="T80" fmla="*/ 257 w 320"/>
                      <a:gd name="T81" fmla="*/ 88 h 417"/>
                      <a:gd name="T82" fmla="*/ 221 w 320"/>
                      <a:gd name="T83" fmla="*/ 62 h 417"/>
                      <a:gd name="T84" fmla="*/ 257 w 320"/>
                      <a:gd name="T85" fmla="*/ 390 h 417"/>
                      <a:gd name="T86" fmla="*/ 257 w 320"/>
                      <a:gd name="T87" fmla="*/ 390 h 417"/>
                      <a:gd name="T88" fmla="*/ 221 w 320"/>
                      <a:gd name="T89" fmla="*/ 354 h 417"/>
                      <a:gd name="T90" fmla="*/ 257 w 320"/>
                      <a:gd name="T91" fmla="*/ 319 h 417"/>
                      <a:gd name="T92" fmla="*/ 292 w 320"/>
                      <a:gd name="T93" fmla="*/ 354 h 417"/>
                      <a:gd name="T94" fmla="*/ 257 w 320"/>
                      <a:gd name="T95" fmla="*/ 390 h 4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20" h="417">
                        <a:moveTo>
                          <a:pt x="115" y="62"/>
                        </a:moveTo>
                        <a:lnTo>
                          <a:pt x="115" y="62"/>
                        </a:lnTo>
                        <a:cubicBezTo>
                          <a:pt x="115" y="27"/>
                          <a:pt x="89" y="0"/>
                          <a:pt x="62" y="0"/>
                        </a:cubicBezTo>
                        <a:cubicBezTo>
                          <a:pt x="27" y="0"/>
                          <a:pt x="0" y="27"/>
                          <a:pt x="0" y="62"/>
                        </a:cubicBezTo>
                        <a:cubicBezTo>
                          <a:pt x="0" y="80"/>
                          <a:pt x="18" y="106"/>
                          <a:pt x="36" y="115"/>
                        </a:cubicBezTo>
                        <a:cubicBezTo>
                          <a:pt x="36" y="301"/>
                          <a:pt x="36" y="301"/>
                          <a:pt x="36" y="301"/>
                        </a:cubicBezTo>
                        <a:cubicBezTo>
                          <a:pt x="18" y="310"/>
                          <a:pt x="0" y="328"/>
                          <a:pt x="0" y="354"/>
                        </a:cubicBezTo>
                        <a:cubicBezTo>
                          <a:pt x="0" y="390"/>
                          <a:pt x="27" y="416"/>
                          <a:pt x="62" y="416"/>
                        </a:cubicBezTo>
                        <a:cubicBezTo>
                          <a:pt x="89" y="416"/>
                          <a:pt x="115" y="390"/>
                          <a:pt x="115" y="354"/>
                        </a:cubicBezTo>
                        <a:cubicBezTo>
                          <a:pt x="115" y="328"/>
                          <a:pt x="106" y="310"/>
                          <a:pt x="80" y="301"/>
                        </a:cubicBezTo>
                        <a:cubicBezTo>
                          <a:pt x="80" y="115"/>
                          <a:pt x="80" y="115"/>
                          <a:pt x="80" y="115"/>
                        </a:cubicBezTo>
                        <a:cubicBezTo>
                          <a:pt x="106" y="106"/>
                          <a:pt x="115" y="80"/>
                          <a:pt x="115" y="62"/>
                        </a:cubicBezTo>
                        <a:close/>
                        <a:moveTo>
                          <a:pt x="98" y="354"/>
                        </a:moveTo>
                        <a:lnTo>
                          <a:pt x="98" y="354"/>
                        </a:lnTo>
                        <a:cubicBezTo>
                          <a:pt x="98" y="372"/>
                          <a:pt x="80" y="390"/>
                          <a:pt x="62" y="390"/>
                        </a:cubicBezTo>
                        <a:cubicBezTo>
                          <a:pt x="44" y="390"/>
                          <a:pt x="27" y="372"/>
                          <a:pt x="27" y="354"/>
                        </a:cubicBezTo>
                        <a:cubicBezTo>
                          <a:pt x="27" y="337"/>
                          <a:pt x="44" y="319"/>
                          <a:pt x="62" y="319"/>
                        </a:cubicBezTo>
                        <a:cubicBezTo>
                          <a:pt x="80" y="319"/>
                          <a:pt x="98" y="337"/>
                          <a:pt x="98" y="354"/>
                        </a:cubicBezTo>
                        <a:close/>
                        <a:moveTo>
                          <a:pt x="62" y="88"/>
                        </a:moveTo>
                        <a:lnTo>
                          <a:pt x="62" y="88"/>
                        </a:lnTo>
                        <a:cubicBezTo>
                          <a:pt x="44" y="88"/>
                          <a:pt x="27" y="80"/>
                          <a:pt x="27" y="62"/>
                        </a:cubicBezTo>
                        <a:cubicBezTo>
                          <a:pt x="27" y="35"/>
                          <a:pt x="44" y="27"/>
                          <a:pt x="62" y="27"/>
                        </a:cubicBezTo>
                        <a:cubicBezTo>
                          <a:pt x="80" y="27"/>
                          <a:pt x="98" y="35"/>
                          <a:pt x="98" y="62"/>
                        </a:cubicBezTo>
                        <a:cubicBezTo>
                          <a:pt x="98" y="80"/>
                          <a:pt x="80" y="88"/>
                          <a:pt x="62" y="88"/>
                        </a:cubicBezTo>
                        <a:close/>
                        <a:moveTo>
                          <a:pt x="284" y="301"/>
                        </a:moveTo>
                        <a:lnTo>
                          <a:pt x="284" y="301"/>
                        </a:lnTo>
                        <a:cubicBezTo>
                          <a:pt x="284" y="115"/>
                          <a:pt x="284" y="115"/>
                          <a:pt x="284" y="115"/>
                        </a:cubicBezTo>
                        <a:cubicBezTo>
                          <a:pt x="302" y="106"/>
                          <a:pt x="319" y="80"/>
                          <a:pt x="319" y="62"/>
                        </a:cubicBezTo>
                        <a:cubicBezTo>
                          <a:pt x="319" y="27"/>
                          <a:pt x="292" y="0"/>
                          <a:pt x="257" y="0"/>
                        </a:cubicBezTo>
                        <a:cubicBezTo>
                          <a:pt x="221" y="0"/>
                          <a:pt x="195" y="27"/>
                          <a:pt x="195" y="62"/>
                        </a:cubicBezTo>
                        <a:cubicBezTo>
                          <a:pt x="195" y="80"/>
                          <a:pt x="212" y="106"/>
                          <a:pt x="239" y="115"/>
                        </a:cubicBezTo>
                        <a:cubicBezTo>
                          <a:pt x="239" y="301"/>
                          <a:pt x="239" y="301"/>
                          <a:pt x="239" y="301"/>
                        </a:cubicBezTo>
                        <a:cubicBezTo>
                          <a:pt x="212" y="310"/>
                          <a:pt x="195" y="328"/>
                          <a:pt x="195" y="354"/>
                        </a:cubicBezTo>
                        <a:cubicBezTo>
                          <a:pt x="195" y="390"/>
                          <a:pt x="221" y="416"/>
                          <a:pt x="257" y="416"/>
                        </a:cubicBezTo>
                        <a:cubicBezTo>
                          <a:pt x="292" y="416"/>
                          <a:pt x="319" y="390"/>
                          <a:pt x="319" y="354"/>
                        </a:cubicBezTo>
                        <a:cubicBezTo>
                          <a:pt x="319" y="328"/>
                          <a:pt x="302" y="310"/>
                          <a:pt x="284" y="301"/>
                        </a:cubicBezTo>
                        <a:close/>
                        <a:moveTo>
                          <a:pt x="221" y="62"/>
                        </a:moveTo>
                        <a:lnTo>
                          <a:pt x="221" y="62"/>
                        </a:lnTo>
                        <a:cubicBezTo>
                          <a:pt x="221" y="35"/>
                          <a:pt x="239" y="27"/>
                          <a:pt x="257" y="27"/>
                        </a:cubicBezTo>
                        <a:cubicBezTo>
                          <a:pt x="275" y="27"/>
                          <a:pt x="292" y="35"/>
                          <a:pt x="292" y="62"/>
                        </a:cubicBezTo>
                        <a:cubicBezTo>
                          <a:pt x="292" y="80"/>
                          <a:pt x="275" y="88"/>
                          <a:pt x="257" y="88"/>
                        </a:cubicBezTo>
                        <a:cubicBezTo>
                          <a:pt x="239" y="88"/>
                          <a:pt x="221" y="80"/>
                          <a:pt x="221" y="62"/>
                        </a:cubicBezTo>
                        <a:close/>
                        <a:moveTo>
                          <a:pt x="257" y="390"/>
                        </a:moveTo>
                        <a:lnTo>
                          <a:pt x="257" y="390"/>
                        </a:lnTo>
                        <a:cubicBezTo>
                          <a:pt x="239" y="390"/>
                          <a:pt x="221" y="372"/>
                          <a:pt x="221" y="354"/>
                        </a:cubicBezTo>
                        <a:cubicBezTo>
                          <a:pt x="221" y="337"/>
                          <a:pt x="239" y="319"/>
                          <a:pt x="257" y="319"/>
                        </a:cubicBezTo>
                        <a:cubicBezTo>
                          <a:pt x="275" y="319"/>
                          <a:pt x="292" y="337"/>
                          <a:pt x="292" y="354"/>
                        </a:cubicBezTo>
                        <a:cubicBezTo>
                          <a:pt x="292" y="372"/>
                          <a:pt x="275" y="390"/>
                          <a:pt x="257" y="3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txBody>
                  <a:bodyPr anchor="ctr"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</p:grpSp>
          </p:grpSp>
          <p:grpSp>
            <p:nvGrpSpPr>
              <p:cNvPr id="112" name="组合 111"/>
              <p:cNvGrpSpPr/>
              <p:nvPr/>
            </p:nvGrpSpPr>
            <p:grpSpPr>
              <a:xfrm>
                <a:off x="6366998" y="3930508"/>
                <a:ext cx="2295108" cy="765060"/>
                <a:chOff x="4775248" y="2947881"/>
                <a:chExt cx="1721331" cy="573795"/>
              </a:xfrm>
            </p:grpSpPr>
            <p:sp>
              <p:nvSpPr>
                <p:cNvPr id="114" name="Rectangle 9"/>
                <p:cNvSpPr/>
                <p:nvPr/>
              </p:nvSpPr>
              <p:spPr>
                <a:xfrm>
                  <a:off x="5349369" y="3076825"/>
                  <a:ext cx="1147210" cy="279293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Autofit/>
                </a:bodyPr>
                <a:p>
                  <a:pPr algn="l"/>
                  <a:r>
                    <a:rPr lang="zh-CN" altLang="en-US" sz="1900" b="1" dirty="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帮助业务员培养良好的习惯</a:t>
                  </a:r>
                  <a:endParaRPr lang="zh-CN" altLang="en-US" sz="19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grpSp>
              <p:nvGrpSpPr>
                <p:cNvPr id="116" name="Group 95"/>
                <p:cNvGrpSpPr/>
                <p:nvPr/>
              </p:nvGrpSpPr>
              <p:grpSpPr>
                <a:xfrm>
                  <a:off x="4775248" y="2947881"/>
                  <a:ext cx="573645" cy="573795"/>
                  <a:chOff x="6373382" y="4043808"/>
                  <a:chExt cx="764860" cy="765060"/>
                </a:xfrm>
              </p:grpSpPr>
              <p:sp>
                <p:nvSpPr>
                  <p:cNvPr id="117" name="Oval 3"/>
                  <p:cNvSpPr/>
                  <p:nvPr/>
                </p:nvSpPr>
                <p:spPr bwMode="auto">
                  <a:xfrm>
                    <a:off x="6373382" y="4043808"/>
                    <a:ext cx="764860" cy="7650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18" name="Freeform: Shape 17"/>
                  <p:cNvSpPr/>
                  <p:nvPr/>
                </p:nvSpPr>
                <p:spPr bwMode="auto">
                  <a:xfrm>
                    <a:off x="6548073" y="4246196"/>
                    <a:ext cx="414209" cy="333566"/>
                  </a:xfrm>
                  <a:custGeom>
                    <a:avLst/>
                    <a:gdLst>
                      <a:gd name="T0" fmla="*/ 169 w 497"/>
                      <a:gd name="T1" fmla="*/ 196 h 400"/>
                      <a:gd name="T2" fmla="*/ 169 w 497"/>
                      <a:gd name="T3" fmla="*/ 196 h 400"/>
                      <a:gd name="T4" fmla="*/ 248 w 497"/>
                      <a:gd name="T5" fmla="*/ 275 h 400"/>
                      <a:gd name="T6" fmla="*/ 328 w 497"/>
                      <a:gd name="T7" fmla="*/ 196 h 400"/>
                      <a:gd name="T8" fmla="*/ 248 w 497"/>
                      <a:gd name="T9" fmla="*/ 116 h 400"/>
                      <a:gd name="T10" fmla="*/ 169 w 497"/>
                      <a:gd name="T11" fmla="*/ 196 h 400"/>
                      <a:gd name="T12" fmla="*/ 116 w 497"/>
                      <a:gd name="T13" fmla="*/ 169 h 400"/>
                      <a:gd name="T14" fmla="*/ 116 w 497"/>
                      <a:gd name="T15" fmla="*/ 169 h 400"/>
                      <a:gd name="T16" fmla="*/ 248 w 497"/>
                      <a:gd name="T17" fmla="*/ 63 h 400"/>
                      <a:gd name="T18" fmla="*/ 345 w 497"/>
                      <a:gd name="T19" fmla="*/ 98 h 400"/>
                      <a:gd name="T20" fmla="*/ 390 w 497"/>
                      <a:gd name="T21" fmla="*/ 98 h 400"/>
                      <a:gd name="T22" fmla="*/ 390 w 497"/>
                      <a:gd name="T23" fmla="*/ 54 h 400"/>
                      <a:gd name="T24" fmla="*/ 248 w 497"/>
                      <a:gd name="T25" fmla="*/ 0 h 400"/>
                      <a:gd name="T26" fmla="*/ 62 w 497"/>
                      <a:gd name="T27" fmla="*/ 143 h 400"/>
                      <a:gd name="T28" fmla="*/ 0 w 497"/>
                      <a:gd name="T29" fmla="*/ 143 h 400"/>
                      <a:gd name="T30" fmla="*/ 0 w 497"/>
                      <a:gd name="T31" fmla="*/ 196 h 400"/>
                      <a:gd name="T32" fmla="*/ 80 w 497"/>
                      <a:gd name="T33" fmla="*/ 196 h 400"/>
                      <a:gd name="T34" fmla="*/ 116 w 497"/>
                      <a:gd name="T35" fmla="*/ 169 h 400"/>
                      <a:gd name="T36" fmla="*/ 416 w 497"/>
                      <a:gd name="T37" fmla="*/ 196 h 400"/>
                      <a:gd name="T38" fmla="*/ 416 w 497"/>
                      <a:gd name="T39" fmla="*/ 196 h 400"/>
                      <a:gd name="T40" fmla="*/ 381 w 497"/>
                      <a:gd name="T41" fmla="*/ 231 h 400"/>
                      <a:gd name="T42" fmla="*/ 248 w 497"/>
                      <a:gd name="T43" fmla="*/ 337 h 400"/>
                      <a:gd name="T44" fmla="*/ 151 w 497"/>
                      <a:gd name="T45" fmla="*/ 293 h 400"/>
                      <a:gd name="T46" fmla="*/ 107 w 497"/>
                      <a:gd name="T47" fmla="*/ 293 h 400"/>
                      <a:gd name="T48" fmla="*/ 107 w 497"/>
                      <a:gd name="T49" fmla="*/ 337 h 400"/>
                      <a:gd name="T50" fmla="*/ 248 w 497"/>
                      <a:gd name="T51" fmla="*/ 399 h 400"/>
                      <a:gd name="T52" fmla="*/ 435 w 497"/>
                      <a:gd name="T53" fmla="*/ 257 h 400"/>
                      <a:gd name="T54" fmla="*/ 496 w 497"/>
                      <a:gd name="T55" fmla="*/ 257 h 400"/>
                      <a:gd name="T56" fmla="*/ 496 w 497"/>
                      <a:gd name="T57" fmla="*/ 196 h 400"/>
                      <a:gd name="T58" fmla="*/ 416 w 497"/>
                      <a:gd name="T59" fmla="*/ 196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497" h="400">
                        <a:moveTo>
                          <a:pt x="169" y="196"/>
                        </a:moveTo>
                        <a:lnTo>
                          <a:pt x="169" y="196"/>
                        </a:lnTo>
                        <a:cubicBezTo>
                          <a:pt x="169" y="240"/>
                          <a:pt x="204" y="275"/>
                          <a:pt x="248" y="275"/>
                        </a:cubicBezTo>
                        <a:cubicBezTo>
                          <a:pt x="292" y="275"/>
                          <a:pt x="328" y="240"/>
                          <a:pt x="328" y="196"/>
                        </a:cubicBezTo>
                        <a:cubicBezTo>
                          <a:pt x="328" y="151"/>
                          <a:pt x="292" y="116"/>
                          <a:pt x="248" y="116"/>
                        </a:cubicBezTo>
                        <a:cubicBezTo>
                          <a:pt x="204" y="116"/>
                          <a:pt x="169" y="151"/>
                          <a:pt x="169" y="196"/>
                        </a:cubicBezTo>
                        <a:close/>
                        <a:moveTo>
                          <a:pt x="116" y="169"/>
                        </a:moveTo>
                        <a:lnTo>
                          <a:pt x="116" y="169"/>
                        </a:lnTo>
                        <a:cubicBezTo>
                          <a:pt x="124" y="107"/>
                          <a:pt x="186" y="63"/>
                          <a:pt x="248" y="63"/>
                        </a:cubicBezTo>
                        <a:cubicBezTo>
                          <a:pt x="284" y="63"/>
                          <a:pt x="319" y="71"/>
                          <a:pt x="345" y="98"/>
                        </a:cubicBezTo>
                        <a:cubicBezTo>
                          <a:pt x="354" y="107"/>
                          <a:pt x="381" y="107"/>
                          <a:pt x="390" y="98"/>
                        </a:cubicBezTo>
                        <a:cubicBezTo>
                          <a:pt x="399" y="89"/>
                          <a:pt x="399" y="71"/>
                          <a:pt x="390" y="54"/>
                        </a:cubicBezTo>
                        <a:cubicBezTo>
                          <a:pt x="354" y="18"/>
                          <a:pt x="301" y="0"/>
                          <a:pt x="248" y="0"/>
                        </a:cubicBezTo>
                        <a:cubicBezTo>
                          <a:pt x="160" y="0"/>
                          <a:pt x="80" y="54"/>
                          <a:pt x="62" y="143"/>
                        </a:cubicBezTo>
                        <a:cubicBezTo>
                          <a:pt x="0" y="143"/>
                          <a:pt x="0" y="143"/>
                          <a:pt x="0" y="143"/>
                        </a:cubicBezTo>
                        <a:cubicBezTo>
                          <a:pt x="0" y="196"/>
                          <a:pt x="0" y="196"/>
                          <a:pt x="0" y="196"/>
                        </a:cubicBezTo>
                        <a:cubicBezTo>
                          <a:pt x="80" y="196"/>
                          <a:pt x="80" y="196"/>
                          <a:pt x="80" y="196"/>
                        </a:cubicBezTo>
                        <a:cubicBezTo>
                          <a:pt x="107" y="196"/>
                          <a:pt x="107" y="178"/>
                          <a:pt x="116" y="169"/>
                        </a:cubicBezTo>
                        <a:close/>
                        <a:moveTo>
                          <a:pt x="416" y="196"/>
                        </a:moveTo>
                        <a:lnTo>
                          <a:pt x="416" y="196"/>
                        </a:lnTo>
                        <a:cubicBezTo>
                          <a:pt x="390" y="196"/>
                          <a:pt x="390" y="222"/>
                          <a:pt x="381" y="231"/>
                        </a:cubicBezTo>
                        <a:cubicBezTo>
                          <a:pt x="372" y="293"/>
                          <a:pt x="319" y="337"/>
                          <a:pt x="248" y="337"/>
                        </a:cubicBezTo>
                        <a:cubicBezTo>
                          <a:pt x="213" y="337"/>
                          <a:pt x="177" y="319"/>
                          <a:pt x="151" y="293"/>
                        </a:cubicBezTo>
                        <a:cubicBezTo>
                          <a:pt x="142" y="284"/>
                          <a:pt x="116" y="284"/>
                          <a:pt x="107" y="293"/>
                        </a:cubicBezTo>
                        <a:cubicBezTo>
                          <a:pt x="97" y="310"/>
                          <a:pt x="97" y="328"/>
                          <a:pt x="107" y="337"/>
                        </a:cubicBezTo>
                        <a:cubicBezTo>
                          <a:pt x="142" y="373"/>
                          <a:pt x="195" y="399"/>
                          <a:pt x="248" y="399"/>
                        </a:cubicBezTo>
                        <a:cubicBezTo>
                          <a:pt x="337" y="399"/>
                          <a:pt x="416" y="337"/>
                          <a:pt x="435" y="257"/>
                        </a:cubicBezTo>
                        <a:cubicBezTo>
                          <a:pt x="496" y="257"/>
                          <a:pt x="496" y="257"/>
                          <a:pt x="496" y="257"/>
                        </a:cubicBezTo>
                        <a:cubicBezTo>
                          <a:pt x="496" y="196"/>
                          <a:pt x="496" y="196"/>
                          <a:pt x="496" y="196"/>
                        </a:cubicBezTo>
                        <a:lnTo>
                          <a:pt x="416" y="1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txBody>
                  <a:bodyPr anchor="ctr"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</p:grpSp>
          </p:grpSp>
          <p:grpSp>
            <p:nvGrpSpPr>
              <p:cNvPr id="119" name="组合 118"/>
              <p:cNvGrpSpPr/>
              <p:nvPr/>
            </p:nvGrpSpPr>
            <p:grpSpPr>
              <a:xfrm>
                <a:off x="6366998" y="2984373"/>
                <a:ext cx="2294473" cy="765060"/>
                <a:chOff x="4775248" y="2238279"/>
                <a:chExt cx="1720855" cy="573795"/>
              </a:xfrm>
            </p:grpSpPr>
            <p:sp>
              <p:nvSpPr>
                <p:cNvPr id="121" name="Rectangle 11"/>
                <p:cNvSpPr/>
                <p:nvPr/>
              </p:nvSpPr>
              <p:spPr>
                <a:xfrm>
                  <a:off x="5348893" y="2386126"/>
                  <a:ext cx="1147210" cy="279293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Autofit/>
                </a:bodyPr>
                <a:p>
                  <a:pPr algn="l"/>
                  <a:r>
                    <a:rPr lang="zh-CN" altLang="en-US" sz="1900" b="1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督促业务员及时跟进客户</a:t>
                  </a:r>
                  <a:endParaRPr lang="zh-CN" altLang="en-US" sz="1900" b="1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grpSp>
              <p:nvGrpSpPr>
                <p:cNvPr id="123" name="Group 96"/>
                <p:cNvGrpSpPr/>
                <p:nvPr/>
              </p:nvGrpSpPr>
              <p:grpSpPr>
                <a:xfrm>
                  <a:off x="4775248" y="2238279"/>
                  <a:ext cx="573645" cy="573795"/>
                  <a:chOff x="6377202" y="3049115"/>
                  <a:chExt cx="764860" cy="765060"/>
                </a:xfrm>
              </p:grpSpPr>
              <p:sp>
                <p:nvSpPr>
                  <p:cNvPr id="124" name="Oval 7"/>
                  <p:cNvSpPr/>
                  <p:nvPr/>
                </p:nvSpPr>
                <p:spPr bwMode="auto">
                  <a:xfrm>
                    <a:off x="6377202" y="3049115"/>
                    <a:ext cx="764860" cy="7650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25" name="Freeform: Shape 18"/>
                  <p:cNvSpPr/>
                  <p:nvPr/>
                </p:nvSpPr>
                <p:spPr bwMode="auto">
                  <a:xfrm>
                    <a:off x="6593915" y="3298192"/>
                    <a:ext cx="331434" cy="266907"/>
                  </a:xfrm>
                  <a:custGeom>
                    <a:avLst/>
                    <a:gdLst>
                      <a:gd name="T0" fmla="*/ 443 w 497"/>
                      <a:gd name="T1" fmla="*/ 0 h 400"/>
                      <a:gd name="T2" fmla="*/ 443 w 497"/>
                      <a:gd name="T3" fmla="*/ 0 h 400"/>
                      <a:gd name="T4" fmla="*/ 53 w 497"/>
                      <a:gd name="T5" fmla="*/ 0 h 400"/>
                      <a:gd name="T6" fmla="*/ 0 w 497"/>
                      <a:gd name="T7" fmla="*/ 44 h 400"/>
                      <a:gd name="T8" fmla="*/ 0 w 497"/>
                      <a:gd name="T9" fmla="*/ 346 h 400"/>
                      <a:gd name="T10" fmla="*/ 53 w 497"/>
                      <a:gd name="T11" fmla="*/ 399 h 400"/>
                      <a:gd name="T12" fmla="*/ 443 w 497"/>
                      <a:gd name="T13" fmla="*/ 399 h 400"/>
                      <a:gd name="T14" fmla="*/ 496 w 497"/>
                      <a:gd name="T15" fmla="*/ 346 h 400"/>
                      <a:gd name="T16" fmla="*/ 496 w 497"/>
                      <a:gd name="T17" fmla="*/ 44 h 400"/>
                      <a:gd name="T18" fmla="*/ 443 w 497"/>
                      <a:gd name="T19" fmla="*/ 0 h 400"/>
                      <a:gd name="T20" fmla="*/ 443 w 497"/>
                      <a:gd name="T21" fmla="*/ 346 h 400"/>
                      <a:gd name="T22" fmla="*/ 443 w 497"/>
                      <a:gd name="T23" fmla="*/ 346 h 400"/>
                      <a:gd name="T24" fmla="*/ 53 w 497"/>
                      <a:gd name="T25" fmla="*/ 346 h 400"/>
                      <a:gd name="T26" fmla="*/ 53 w 497"/>
                      <a:gd name="T27" fmla="*/ 44 h 400"/>
                      <a:gd name="T28" fmla="*/ 443 w 497"/>
                      <a:gd name="T29" fmla="*/ 44 h 400"/>
                      <a:gd name="T30" fmla="*/ 443 w 497"/>
                      <a:gd name="T31" fmla="*/ 346 h 400"/>
                      <a:gd name="T32" fmla="*/ 222 w 497"/>
                      <a:gd name="T33" fmla="*/ 249 h 400"/>
                      <a:gd name="T34" fmla="*/ 222 w 497"/>
                      <a:gd name="T35" fmla="*/ 249 h 400"/>
                      <a:gd name="T36" fmla="*/ 97 w 497"/>
                      <a:gd name="T37" fmla="*/ 249 h 400"/>
                      <a:gd name="T38" fmla="*/ 97 w 497"/>
                      <a:gd name="T39" fmla="*/ 293 h 400"/>
                      <a:gd name="T40" fmla="*/ 222 w 497"/>
                      <a:gd name="T41" fmla="*/ 293 h 400"/>
                      <a:gd name="T42" fmla="*/ 222 w 497"/>
                      <a:gd name="T43" fmla="*/ 249 h 400"/>
                      <a:gd name="T44" fmla="*/ 222 w 497"/>
                      <a:gd name="T45" fmla="*/ 178 h 400"/>
                      <a:gd name="T46" fmla="*/ 222 w 497"/>
                      <a:gd name="T47" fmla="*/ 178 h 400"/>
                      <a:gd name="T48" fmla="*/ 97 w 497"/>
                      <a:gd name="T49" fmla="*/ 178 h 400"/>
                      <a:gd name="T50" fmla="*/ 97 w 497"/>
                      <a:gd name="T51" fmla="*/ 222 h 400"/>
                      <a:gd name="T52" fmla="*/ 222 w 497"/>
                      <a:gd name="T53" fmla="*/ 222 h 400"/>
                      <a:gd name="T54" fmla="*/ 222 w 497"/>
                      <a:gd name="T55" fmla="*/ 178 h 400"/>
                      <a:gd name="T56" fmla="*/ 222 w 497"/>
                      <a:gd name="T57" fmla="*/ 98 h 400"/>
                      <a:gd name="T58" fmla="*/ 222 w 497"/>
                      <a:gd name="T59" fmla="*/ 98 h 400"/>
                      <a:gd name="T60" fmla="*/ 97 w 497"/>
                      <a:gd name="T61" fmla="*/ 98 h 400"/>
                      <a:gd name="T62" fmla="*/ 97 w 497"/>
                      <a:gd name="T63" fmla="*/ 143 h 400"/>
                      <a:gd name="T64" fmla="*/ 222 w 497"/>
                      <a:gd name="T65" fmla="*/ 143 h 400"/>
                      <a:gd name="T66" fmla="*/ 222 w 497"/>
                      <a:gd name="T67" fmla="*/ 98 h 400"/>
                      <a:gd name="T68" fmla="*/ 389 w 497"/>
                      <a:gd name="T69" fmla="*/ 257 h 400"/>
                      <a:gd name="T70" fmla="*/ 389 w 497"/>
                      <a:gd name="T71" fmla="*/ 257 h 400"/>
                      <a:gd name="T72" fmla="*/ 354 w 497"/>
                      <a:gd name="T73" fmla="*/ 231 h 400"/>
                      <a:gd name="T74" fmla="*/ 381 w 497"/>
                      <a:gd name="T75" fmla="*/ 151 h 400"/>
                      <a:gd name="T76" fmla="*/ 336 w 497"/>
                      <a:gd name="T77" fmla="*/ 98 h 400"/>
                      <a:gd name="T78" fmla="*/ 292 w 497"/>
                      <a:gd name="T79" fmla="*/ 151 h 400"/>
                      <a:gd name="T80" fmla="*/ 319 w 497"/>
                      <a:gd name="T81" fmla="*/ 231 h 400"/>
                      <a:gd name="T82" fmla="*/ 275 w 497"/>
                      <a:gd name="T83" fmla="*/ 257 h 400"/>
                      <a:gd name="T84" fmla="*/ 275 w 497"/>
                      <a:gd name="T85" fmla="*/ 293 h 400"/>
                      <a:gd name="T86" fmla="*/ 398 w 497"/>
                      <a:gd name="T87" fmla="*/ 293 h 400"/>
                      <a:gd name="T88" fmla="*/ 389 w 497"/>
                      <a:gd name="T89" fmla="*/ 257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497" h="400">
                        <a:moveTo>
                          <a:pt x="443" y="0"/>
                        </a:moveTo>
                        <a:lnTo>
                          <a:pt x="443" y="0"/>
                        </a:lnTo>
                        <a:cubicBezTo>
                          <a:pt x="53" y="0"/>
                          <a:pt x="53" y="0"/>
                          <a:pt x="53" y="0"/>
                        </a:cubicBezTo>
                        <a:cubicBezTo>
                          <a:pt x="17" y="0"/>
                          <a:pt x="0" y="18"/>
                          <a:pt x="0" y="44"/>
                        </a:cubicBezTo>
                        <a:cubicBezTo>
                          <a:pt x="0" y="346"/>
                          <a:pt x="0" y="346"/>
                          <a:pt x="0" y="346"/>
                        </a:cubicBezTo>
                        <a:cubicBezTo>
                          <a:pt x="0" y="373"/>
                          <a:pt x="17" y="399"/>
                          <a:pt x="53" y="399"/>
                        </a:cubicBezTo>
                        <a:cubicBezTo>
                          <a:pt x="443" y="399"/>
                          <a:pt x="443" y="399"/>
                          <a:pt x="443" y="399"/>
                        </a:cubicBezTo>
                        <a:cubicBezTo>
                          <a:pt x="470" y="399"/>
                          <a:pt x="496" y="373"/>
                          <a:pt x="496" y="346"/>
                        </a:cubicBezTo>
                        <a:cubicBezTo>
                          <a:pt x="496" y="44"/>
                          <a:pt x="496" y="44"/>
                          <a:pt x="496" y="44"/>
                        </a:cubicBezTo>
                        <a:cubicBezTo>
                          <a:pt x="496" y="18"/>
                          <a:pt x="470" y="0"/>
                          <a:pt x="443" y="0"/>
                        </a:cubicBezTo>
                        <a:close/>
                        <a:moveTo>
                          <a:pt x="443" y="346"/>
                        </a:moveTo>
                        <a:lnTo>
                          <a:pt x="443" y="346"/>
                        </a:lnTo>
                        <a:cubicBezTo>
                          <a:pt x="53" y="346"/>
                          <a:pt x="53" y="346"/>
                          <a:pt x="53" y="346"/>
                        </a:cubicBezTo>
                        <a:cubicBezTo>
                          <a:pt x="53" y="44"/>
                          <a:pt x="53" y="44"/>
                          <a:pt x="53" y="44"/>
                        </a:cubicBezTo>
                        <a:cubicBezTo>
                          <a:pt x="443" y="44"/>
                          <a:pt x="443" y="44"/>
                          <a:pt x="443" y="44"/>
                        </a:cubicBezTo>
                        <a:lnTo>
                          <a:pt x="443" y="346"/>
                        </a:lnTo>
                        <a:close/>
                        <a:moveTo>
                          <a:pt x="222" y="249"/>
                        </a:moveTo>
                        <a:lnTo>
                          <a:pt x="222" y="249"/>
                        </a:lnTo>
                        <a:cubicBezTo>
                          <a:pt x="97" y="249"/>
                          <a:pt x="97" y="249"/>
                          <a:pt x="97" y="249"/>
                        </a:cubicBezTo>
                        <a:cubicBezTo>
                          <a:pt x="97" y="293"/>
                          <a:pt x="97" y="293"/>
                          <a:pt x="97" y="293"/>
                        </a:cubicBezTo>
                        <a:cubicBezTo>
                          <a:pt x="222" y="293"/>
                          <a:pt x="222" y="293"/>
                          <a:pt x="222" y="293"/>
                        </a:cubicBezTo>
                        <a:lnTo>
                          <a:pt x="222" y="249"/>
                        </a:lnTo>
                        <a:close/>
                        <a:moveTo>
                          <a:pt x="222" y="178"/>
                        </a:moveTo>
                        <a:lnTo>
                          <a:pt x="222" y="178"/>
                        </a:lnTo>
                        <a:cubicBezTo>
                          <a:pt x="97" y="178"/>
                          <a:pt x="97" y="178"/>
                          <a:pt x="97" y="178"/>
                        </a:cubicBezTo>
                        <a:cubicBezTo>
                          <a:pt x="97" y="222"/>
                          <a:pt x="97" y="222"/>
                          <a:pt x="97" y="222"/>
                        </a:cubicBezTo>
                        <a:cubicBezTo>
                          <a:pt x="222" y="222"/>
                          <a:pt x="222" y="222"/>
                          <a:pt x="222" y="222"/>
                        </a:cubicBezTo>
                        <a:lnTo>
                          <a:pt x="222" y="178"/>
                        </a:lnTo>
                        <a:close/>
                        <a:moveTo>
                          <a:pt x="222" y="98"/>
                        </a:moveTo>
                        <a:lnTo>
                          <a:pt x="222" y="98"/>
                        </a:lnTo>
                        <a:cubicBezTo>
                          <a:pt x="97" y="98"/>
                          <a:pt x="97" y="98"/>
                          <a:pt x="97" y="98"/>
                        </a:cubicBezTo>
                        <a:cubicBezTo>
                          <a:pt x="97" y="143"/>
                          <a:pt x="97" y="143"/>
                          <a:pt x="97" y="143"/>
                        </a:cubicBezTo>
                        <a:cubicBezTo>
                          <a:pt x="222" y="143"/>
                          <a:pt x="222" y="143"/>
                          <a:pt x="222" y="143"/>
                        </a:cubicBezTo>
                        <a:lnTo>
                          <a:pt x="222" y="98"/>
                        </a:lnTo>
                        <a:close/>
                        <a:moveTo>
                          <a:pt x="389" y="257"/>
                        </a:moveTo>
                        <a:lnTo>
                          <a:pt x="389" y="257"/>
                        </a:lnTo>
                        <a:cubicBezTo>
                          <a:pt x="389" y="257"/>
                          <a:pt x="354" y="249"/>
                          <a:pt x="354" y="231"/>
                        </a:cubicBezTo>
                        <a:cubicBezTo>
                          <a:pt x="354" y="204"/>
                          <a:pt x="381" y="196"/>
                          <a:pt x="381" y="151"/>
                        </a:cubicBezTo>
                        <a:cubicBezTo>
                          <a:pt x="381" y="125"/>
                          <a:pt x="372" y="98"/>
                          <a:pt x="336" y="98"/>
                        </a:cubicBezTo>
                        <a:cubicBezTo>
                          <a:pt x="301" y="98"/>
                          <a:pt x="292" y="125"/>
                          <a:pt x="292" y="151"/>
                        </a:cubicBezTo>
                        <a:cubicBezTo>
                          <a:pt x="292" y="196"/>
                          <a:pt x="319" y="204"/>
                          <a:pt x="319" y="231"/>
                        </a:cubicBezTo>
                        <a:cubicBezTo>
                          <a:pt x="319" y="249"/>
                          <a:pt x="275" y="257"/>
                          <a:pt x="275" y="257"/>
                        </a:cubicBezTo>
                        <a:lnTo>
                          <a:pt x="275" y="293"/>
                        </a:lnTo>
                        <a:cubicBezTo>
                          <a:pt x="398" y="293"/>
                          <a:pt x="398" y="293"/>
                          <a:pt x="398" y="293"/>
                        </a:cubicBezTo>
                        <a:cubicBezTo>
                          <a:pt x="398" y="293"/>
                          <a:pt x="398" y="257"/>
                          <a:pt x="389" y="25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txBody>
                  <a:bodyPr anchor="ctr"/>
                  <a:p>
                    <a:pPr algn="ctr"/>
                    <a:endParaRPr sz="240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endParaRPr>
                  </a:p>
                </p:txBody>
              </p:sp>
            </p:grpSp>
          </p:grpSp>
        </p:grpSp>
        <p:sp>
          <p:nvSpPr>
            <p:cNvPr id="158" name="文本框 157"/>
            <p:cNvSpPr txBox="1"/>
            <p:nvPr/>
          </p:nvSpPr>
          <p:spPr>
            <a:xfrm>
              <a:off x="8650" y="2399"/>
              <a:ext cx="655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chemeClr val="bg1"/>
                  </a:solidFill>
                </a:rPr>
                <a:t>分配机制建立的目的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71721" y="1220502"/>
            <a:ext cx="3955653" cy="3959163"/>
            <a:chOff x="1096493" y="1292090"/>
            <a:chExt cx="2966740" cy="2969372"/>
          </a:xfrm>
        </p:grpSpPr>
        <p:grpSp>
          <p:nvGrpSpPr>
            <p:cNvPr id="127" name="Group 60"/>
            <p:cNvGrpSpPr/>
            <p:nvPr/>
          </p:nvGrpSpPr>
          <p:grpSpPr>
            <a:xfrm>
              <a:off x="1946950" y="1486875"/>
              <a:ext cx="2116283" cy="2774587"/>
              <a:chOff x="12795250" y="366713"/>
              <a:chExt cx="2738438" cy="3589337"/>
            </a:xfrm>
          </p:grpSpPr>
          <p:sp>
            <p:nvSpPr>
              <p:cNvPr id="128" name="Freeform: Shape 61"/>
              <p:cNvSpPr/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29" name="Freeform: Shape 62"/>
              <p:cNvSpPr/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0" name="Freeform: Shape 64"/>
              <p:cNvSpPr/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1" name="Freeform: Shape 65"/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2" name="Freeform: Shape 66"/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3" name="Rectangle 67"/>
              <p:cNvSpPr/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4" name="Rectangle 68"/>
              <p:cNvSpPr/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5" name="Rectangle 69"/>
              <p:cNvSpPr/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6" name="Rectangle 70"/>
              <p:cNvSpPr/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7" name="Rectangle 71"/>
              <p:cNvSpPr/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8" name="Rectangle 72"/>
              <p:cNvSpPr/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39" name="Rectangle 73"/>
              <p:cNvSpPr/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0" name="Rectangle 74"/>
              <p:cNvSpPr/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1" name="Rectangle 75"/>
              <p:cNvSpPr/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2" name="Rectangle 76"/>
              <p:cNvSpPr/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3" name="Rectangle 77"/>
              <p:cNvSpPr/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4" name="Freeform: Shape 78"/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5" name="Freeform: Shape 79"/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6" name="Freeform: Shape 80"/>
              <p:cNvSpPr/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7" name="Rectangle 81"/>
              <p:cNvSpPr/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48" name="Group 82"/>
            <p:cNvGrpSpPr/>
            <p:nvPr/>
          </p:nvGrpSpPr>
          <p:grpSpPr>
            <a:xfrm>
              <a:off x="2621498" y="1292090"/>
              <a:ext cx="742587" cy="402073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9" name="Freeform: Shape 83"/>
              <p:cNvSpPr/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0" name="Oval 84"/>
              <p:cNvSpPr/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51" name="Group 85"/>
            <p:cNvGrpSpPr/>
            <p:nvPr/>
          </p:nvGrpSpPr>
          <p:grpSpPr>
            <a:xfrm rot="1080935">
              <a:off x="1096493" y="1970883"/>
              <a:ext cx="1994506" cy="710956"/>
              <a:chOff x="485775" y="495300"/>
              <a:chExt cx="5238750" cy="1866901"/>
            </a:xfrm>
          </p:grpSpPr>
          <p:sp>
            <p:nvSpPr>
              <p:cNvPr id="152" name="Freeform: Shape 86"/>
              <p:cNvSpPr/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3" name="Freeform: Shape 87"/>
              <p:cNvSpPr/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4" name="Freeform: Shape 88"/>
              <p:cNvSpPr/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5" name="Freeform: Shape 89"/>
              <p:cNvSpPr/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6" name="Freeform: Shape 90"/>
              <p:cNvSpPr/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7" name="Freeform: Shape 91"/>
              <p:cNvSpPr/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p>
                <a:pPr algn="ctr"/>
                <a:endParaRPr sz="240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500"/>
                            </p:stCondLst>
                            <p:childTnLst>
                              <p:par>
                                <p:cTn id="2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任意多边形 4"/>
          <p:cNvSpPr>
            <a:spLocks noChangeArrowheads="1"/>
          </p:cNvSpPr>
          <p:nvPr/>
        </p:nvSpPr>
        <p:spPr bwMode="auto">
          <a:xfrm>
            <a:off x="11658600" y="5876925"/>
            <a:ext cx="635000" cy="400050"/>
          </a:xfrm>
          <a:custGeom>
            <a:avLst/>
            <a:gdLst>
              <a:gd name="T0" fmla="*/ 121236 w 808522"/>
              <a:gd name="T1" fmla="*/ 0 h 510140"/>
              <a:gd name="T2" fmla="*/ 123568 w 808522"/>
              <a:gd name="T3" fmla="*/ 0 h 510140"/>
              <a:gd name="T4" fmla="*/ 391686 w 808522"/>
              <a:gd name="T5" fmla="*/ 0 h 510140"/>
              <a:gd name="T6" fmla="*/ 391686 w 808522"/>
              <a:gd name="T7" fmla="*/ 246016 h 510140"/>
              <a:gd name="T8" fmla="*/ 123573 w 808522"/>
              <a:gd name="T9" fmla="*/ 246016 h 510140"/>
              <a:gd name="T10" fmla="*/ 123568 w 808522"/>
              <a:gd name="T11" fmla="*/ 246017 h 510140"/>
              <a:gd name="T12" fmla="*/ 123563 w 808522"/>
              <a:gd name="T13" fmla="*/ 246016 h 510140"/>
              <a:gd name="T14" fmla="*/ 121236 w 808522"/>
              <a:gd name="T15" fmla="*/ 246016 h 510140"/>
              <a:gd name="T16" fmla="*/ 121236 w 808522"/>
              <a:gd name="T17" fmla="*/ 245783 h 510140"/>
              <a:gd name="T18" fmla="*/ 98664 w 808522"/>
              <a:gd name="T19" fmla="*/ 243517 h 510140"/>
              <a:gd name="T20" fmla="*/ 0 w 808522"/>
              <a:gd name="T21" fmla="*/ 123008 h 510140"/>
              <a:gd name="T22" fmla="*/ 98664 w 808522"/>
              <a:gd name="T23" fmla="*/ 2499 h 510140"/>
              <a:gd name="T24" fmla="*/ 121236 w 808522"/>
              <a:gd name="T25" fmla="*/ 234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lnTo>
                  <a:pt x="250256" y="0"/>
                </a:lnTo>
                <a:close/>
              </a:path>
            </a:pathLst>
          </a:cu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6" name="TextBox 15"/>
          <p:cNvSpPr>
            <a:spLocks noChangeArrowheads="1"/>
          </p:cNvSpPr>
          <p:nvPr/>
        </p:nvSpPr>
        <p:spPr bwMode="auto">
          <a:xfrm>
            <a:off x="11737975" y="5922963"/>
            <a:ext cx="4540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8" tIns="34279" rIns="68558" bIns="3427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* </a:t>
            </a:r>
            <a:endParaRPr lang="zh-CN" altLang="zh-CN" sz="1400" b="1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5003800" y="1628140"/>
            <a:ext cx="2272030" cy="706755"/>
            <a:chOff x="70648" y="280955"/>
            <a:chExt cx="820724" cy="210052"/>
          </a:xfrm>
        </p:grpSpPr>
        <p:sp>
          <p:nvSpPr>
            <p:cNvPr id="3" name="文本框 38"/>
            <p:cNvSpPr>
              <a:spLocks noChangeArrowheads="1"/>
            </p:cNvSpPr>
            <p:nvPr/>
          </p:nvSpPr>
          <p:spPr bwMode="auto">
            <a:xfrm>
              <a:off x="70648" y="280955"/>
              <a:ext cx="820724" cy="210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三、明确联系客户后信息反馈标准</a:t>
              </a:r>
              <a:endPara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324" name="Group 12"/>
          <p:cNvGrpSpPr/>
          <p:nvPr/>
        </p:nvGrpSpPr>
        <p:grpSpPr bwMode="auto">
          <a:xfrm>
            <a:off x="2548255" y="1580515"/>
            <a:ext cx="2362835" cy="829947"/>
            <a:chOff x="54145" y="252681"/>
            <a:chExt cx="853730" cy="246703"/>
          </a:xfrm>
        </p:grpSpPr>
        <p:sp>
          <p:nvSpPr>
            <p:cNvPr id="4" name="文本框 39"/>
            <p:cNvSpPr>
              <a:spLocks noChangeArrowheads="1"/>
            </p:cNvSpPr>
            <p:nvPr/>
          </p:nvSpPr>
          <p:spPr bwMode="auto">
            <a:xfrm>
              <a:off x="54145" y="252681"/>
              <a:ext cx="853730" cy="246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二、明确接收客户流程和标题要求</a:t>
              </a:r>
              <a:endPara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327" name="Group 15"/>
          <p:cNvGrpSpPr/>
          <p:nvPr/>
        </p:nvGrpSpPr>
        <p:grpSpPr bwMode="auto">
          <a:xfrm>
            <a:off x="9824085" y="1656715"/>
            <a:ext cx="2272030" cy="1014730"/>
            <a:chOff x="70651" y="309227"/>
            <a:chExt cx="820724" cy="301584"/>
          </a:xfrm>
        </p:grpSpPr>
        <p:sp>
          <p:nvSpPr>
            <p:cNvPr id="5" name="文本框 40"/>
            <p:cNvSpPr>
              <a:spLocks noChangeArrowheads="1"/>
            </p:cNvSpPr>
            <p:nvPr/>
          </p:nvSpPr>
          <p:spPr bwMode="auto">
            <a:xfrm>
              <a:off x="70651" y="309227"/>
              <a:ext cx="820724" cy="30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五、设置客户追踪时效，提升销售紧迫感</a:t>
              </a:r>
              <a:endPara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330" name="Group 18"/>
          <p:cNvGrpSpPr/>
          <p:nvPr/>
        </p:nvGrpSpPr>
        <p:grpSpPr bwMode="auto">
          <a:xfrm>
            <a:off x="7368540" y="1608455"/>
            <a:ext cx="2362835" cy="829947"/>
            <a:chOff x="54145" y="280955"/>
            <a:chExt cx="853730" cy="246703"/>
          </a:xfrm>
        </p:grpSpPr>
        <p:sp>
          <p:nvSpPr>
            <p:cNvPr id="6" name="文本框 41"/>
            <p:cNvSpPr>
              <a:spLocks noChangeArrowheads="1"/>
            </p:cNvSpPr>
            <p:nvPr/>
          </p:nvSpPr>
          <p:spPr bwMode="auto">
            <a:xfrm>
              <a:off x="54145" y="280955"/>
              <a:ext cx="853730" cy="246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四、客服做好追踪，奖惩明确</a:t>
              </a:r>
              <a:endPara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5435" y="3564890"/>
            <a:ext cx="1936750" cy="1597660"/>
            <a:chOff x="2180" y="6535"/>
            <a:chExt cx="3050" cy="2516"/>
          </a:xfrm>
        </p:grpSpPr>
        <p:sp>
          <p:nvSpPr>
            <p:cNvPr id="13333" name="矩形 50"/>
            <p:cNvSpPr>
              <a:spLocks noChangeArrowheads="1"/>
            </p:cNvSpPr>
            <p:nvPr/>
          </p:nvSpPr>
          <p:spPr bwMode="auto">
            <a:xfrm>
              <a:off x="2901" y="6535"/>
              <a:ext cx="1606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分给谁</a:t>
              </a:r>
              <a:endPara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  <p:sp>
          <p:nvSpPr>
            <p:cNvPr id="13334" name="矩形 47"/>
            <p:cNvSpPr>
              <a:spLocks noChangeArrowheads="1"/>
            </p:cNvSpPr>
            <p:nvPr/>
          </p:nvSpPr>
          <p:spPr bwMode="auto">
            <a:xfrm>
              <a:off x="2180" y="7148"/>
              <a:ext cx="3050" cy="1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成交率/金额高者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跟踪及时者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表现优异者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配合度高者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</p:grpSp>
      <p:sp>
        <p:nvSpPr>
          <p:cNvPr id="13335" name="矩形 3"/>
          <p:cNvSpPr>
            <a:spLocks noChangeArrowheads="1"/>
          </p:cNvSpPr>
          <p:nvPr/>
        </p:nvSpPr>
        <p:spPr bwMode="auto">
          <a:xfrm>
            <a:off x="3947795" y="207328"/>
            <a:ext cx="4296410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accent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分配机制建立的要点</a:t>
            </a:r>
            <a:endParaRPr lang="zh-CN" altLang="en-US" sz="3600">
              <a:solidFill>
                <a:schemeClr val="accent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60980" y="3564890"/>
            <a:ext cx="1936750" cy="2156460"/>
            <a:chOff x="6093" y="6535"/>
            <a:chExt cx="3050" cy="3396"/>
          </a:xfrm>
        </p:grpSpPr>
        <p:sp>
          <p:nvSpPr>
            <p:cNvPr id="13341" name="矩形 45"/>
            <p:cNvSpPr>
              <a:spLocks noChangeArrowheads="1"/>
            </p:cNvSpPr>
            <p:nvPr/>
          </p:nvSpPr>
          <p:spPr bwMode="auto">
            <a:xfrm>
              <a:off x="6813" y="6535"/>
              <a:ext cx="1606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怎么分</a:t>
              </a:r>
              <a:endPara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  <p:sp>
          <p:nvSpPr>
            <p:cNvPr id="13342" name="矩形 47"/>
            <p:cNvSpPr>
              <a:spLocks noChangeArrowheads="1"/>
            </p:cNvSpPr>
            <p:nvPr/>
          </p:nvSpPr>
          <p:spPr bwMode="auto">
            <a:xfrm>
              <a:off x="6093" y="7148"/>
              <a:ext cx="3050" cy="2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业务员通过什么方式接收客户？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接收客户后，先发短信还是先加微信？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标准流程和要求是什么？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71440" y="3564890"/>
            <a:ext cx="1936750" cy="2435860"/>
            <a:chOff x="10068" y="6535"/>
            <a:chExt cx="3050" cy="3836"/>
          </a:xfrm>
        </p:grpSpPr>
        <p:sp>
          <p:nvSpPr>
            <p:cNvPr id="13343" name="矩形 47"/>
            <p:cNvSpPr>
              <a:spLocks noChangeArrowheads="1"/>
            </p:cNvSpPr>
            <p:nvPr/>
          </p:nvSpPr>
          <p:spPr bwMode="auto">
            <a:xfrm>
              <a:off x="10571" y="6535"/>
              <a:ext cx="2046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跟进反馈</a:t>
              </a:r>
              <a:endPara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  <p:sp>
          <p:nvSpPr>
            <p:cNvPr id="13344" name="矩形 47"/>
            <p:cNvSpPr>
              <a:spLocks noChangeArrowheads="1"/>
            </p:cNvSpPr>
            <p:nvPr/>
          </p:nvSpPr>
          <p:spPr bwMode="auto">
            <a:xfrm>
              <a:off x="10068" y="7148"/>
              <a:ext cx="3050" cy="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具体 量化 可检查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跟时时效是5分钟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跟进记录和反馈消息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24小时内填写跟进记录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每月不少于3条有效哪进记录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91725" y="3564890"/>
            <a:ext cx="1936750" cy="2156460"/>
            <a:chOff x="13838" y="6535"/>
            <a:chExt cx="3050" cy="3396"/>
          </a:xfrm>
        </p:grpSpPr>
        <p:sp>
          <p:nvSpPr>
            <p:cNvPr id="13345" name="矩形 49"/>
            <p:cNvSpPr>
              <a:spLocks noChangeArrowheads="1"/>
            </p:cNvSpPr>
            <p:nvPr/>
          </p:nvSpPr>
          <p:spPr bwMode="auto">
            <a:xfrm>
              <a:off x="14341" y="6535"/>
              <a:ext cx="2046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追踪时效</a:t>
              </a:r>
              <a:endPara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  <p:sp>
          <p:nvSpPr>
            <p:cNvPr id="13346" name="矩形 47"/>
            <p:cNvSpPr>
              <a:spLocks noChangeArrowheads="1"/>
            </p:cNvSpPr>
            <p:nvPr/>
          </p:nvSpPr>
          <p:spPr bwMode="auto">
            <a:xfrm>
              <a:off x="13838" y="7148"/>
              <a:ext cx="3050" cy="2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接收客户后，成交时效是多久？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超时未成交客户如何进行二次分配？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判断无效客户，放弃的标准是什么？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7" name="Group 12"/>
          <p:cNvGrpSpPr/>
          <p:nvPr/>
        </p:nvGrpSpPr>
        <p:grpSpPr bwMode="auto">
          <a:xfrm>
            <a:off x="92710" y="1546860"/>
            <a:ext cx="2362835" cy="1198880"/>
            <a:chOff x="54145" y="252681"/>
            <a:chExt cx="853730" cy="356369"/>
          </a:xfrm>
        </p:grpSpPr>
        <p:sp>
          <p:nvSpPr>
            <p:cNvPr id="8" name="文本框 39"/>
            <p:cNvSpPr>
              <a:spLocks noChangeArrowheads="1"/>
            </p:cNvSpPr>
            <p:nvPr/>
          </p:nvSpPr>
          <p:spPr bwMode="auto">
            <a:xfrm>
              <a:off x="54145" y="252681"/>
              <a:ext cx="853730" cy="356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一、提升资源的价值感，让资源变得稀缺</a:t>
              </a:r>
              <a:endPara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805" y="2990215"/>
            <a:ext cx="12004694" cy="196850"/>
            <a:chOff x="438" y="5708"/>
            <a:chExt cx="18353" cy="310"/>
          </a:xfrm>
        </p:grpSpPr>
        <p:sp>
          <p:nvSpPr>
            <p:cNvPr id="2" name="燕尾形箭头 2"/>
            <p:cNvSpPr>
              <a:spLocks noChangeArrowheads="1"/>
            </p:cNvSpPr>
            <p:nvPr/>
          </p:nvSpPr>
          <p:spPr bwMode="auto">
            <a:xfrm>
              <a:off x="438" y="5708"/>
              <a:ext cx="18353" cy="310"/>
            </a:xfrm>
            <a:prstGeom prst="notchedRightArrow">
              <a:avLst>
                <a:gd name="adj1" fmla="val 61290"/>
                <a:gd name="adj2" fmla="val 49908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17" name="椭圆 8"/>
            <p:cNvSpPr>
              <a:spLocks noChangeArrowheads="1"/>
            </p:cNvSpPr>
            <p:nvPr/>
          </p:nvSpPr>
          <p:spPr bwMode="auto">
            <a:xfrm>
              <a:off x="9552" y="5755"/>
              <a:ext cx="262" cy="263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6" rIns="91431" bIns="45716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18" name="椭圆 9"/>
            <p:cNvSpPr>
              <a:spLocks noChangeArrowheads="1"/>
            </p:cNvSpPr>
            <p:nvPr/>
          </p:nvSpPr>
          <p:spPr bwMode="auto">
            <a:xfrm>
              <a:off x="13238" y="5755"/>
              <a:ext cx="262" cy="263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6" rIns="91431" bIns="45716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19" name="椭圆 10"/>
            <p:cNvSpPr>
              <a:spLocks noChangeArrowheads="1"/>
            </p:cNvSpPr>
            <p:nvPr/>
          </p:nvSpPr>
          <p:spPr bwMode="auto">
            <a:xfrm>
              <a:off x="16923" y="5708"/>
              <a:ext cx="262" cy="263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6" rIns="91431" bIns="45716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20" name="椭圆 11"/>
            <p:cNvSpPr>
              <a:spLocks noChangeArrowheads="1"/>
            </p:cNvSpPr>
            <p:nvPr/>
          </p:nvSpPr>
          <p:spPr bwMode="auto">
            <a:xfrm>
              <a:off x="5870" y="5755"/>
              <a:ext cx="263" cy="263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6" rIns="91431" bIns="45716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椭圆 11"/>
            <p:cNvSpPr>
              <a:spLocks noChangeArrowheads="1"/>
            </p:cNvSpPr>
            <p:nvPr/>
          </p:nvSpPr>
          <p:spPr bwMode="auto">
            <a:xfrm>
              <a:off x="2114" y="5708"/>
              <a:ext cx="263" cy="263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6" rIns="91431" bIns="45716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75830" y="3564890"/>
            <a:ext cx="2548255" cy="2995295"/>
            <a:chOff x="13819" y="6501"/>
            <a:chExt cx="3050" cy="4717"/>
          </a:xfrm>
        </p:grpSpPr>
        <p:sp>
          <p:nvSpPr>
            <p:cNvPr id="14" name="矩形 49"/>
            <p:cNvSpPr>
              <a:spLocks noChangeArrowheads="1"/>
            </p:cNvSpPr>
            <p:nvPr/>
          </p:nvSpPr>
          <p:spPr bwMode="auto">
            <a:xfrm>
              <a:off x="14322" y="6501"/>
              <a:ext cx="2046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2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奖惩制度</a:t>
              </a:r>
              <a:endParaRPr lang="zh-CN" altLang="en-US" sz="2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  <p:sp>
          <p:nvSpPr>
            <p:cNvPr id="15" name="矩形 47"/>
            <p:cNvSpPr>
              <a:spLocks noChangeArrowheads="1"/>
            </p:cNvSpPr>
            <p:nvPr/>
          </p:nvSpPr>
          <p:spPr bwMode="auto">
            <a:xfrm>
              <a:off x="13819" y="7114"/>
              <a:ext cx="3050" cy="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积分管理制度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用加分扣分的方式，代替扣钱方式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高积分者可优先获得客户资源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规定时间内成交客户者，可额外获得积分奖励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网络资源转介绍，分享成功经验者可获得积分奖励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</p:grp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04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879215" y="851535"/>
            <a:ext cx="4744085" cy="273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" dur="2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1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8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 bldLvl="0" autoUpdateAnimBg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741834" y="2261615"/>
            <a:ext cx="2708332" cy="2334770"/>
          </a:xfrm>
          <a:prstGeom prst="triangle">
            <a:avLst/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+mj-ea"/>
                <a:ea typeface="+mj-ea"/>
              </a:rPr>
              <a:t>5</a:t>
            </a:r>
            <a:endParaRPr lang="en-US" sz="88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第五章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85501" y="1674019"/>
            <a:ext cx="220998" cy="220998"/>
          </a:xfrm>
          <a:prstGeom prst="ellipse">
            <a:avLst/>
          </a:prstGeom>
          <a:gradFill flip="none" rotWithShape="1">
            <a:gsLst>
              <a:gs pos="47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63296" y="2417148"/>
            <a:ext cx="2023704" cy="20237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5360" y="2799162"/>
            <a:ext cx="1679576" cy="1253719"/>
            <a:chOff x="5426709" y="634360"/>
            <a:chExt cx="1679576" cy="1253719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669245" y="1860423"/>
              <a:ext cx="47792" cy="27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26709" y="634360"/>
              <a:ext cx="1679576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GAVEE</a:t>
              </a:r>
              <a:endParaRPr lang="en-US" altLang="zh-CN" sz="2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78051" y="2666403"/>
            <a:ext cx="7262865" cy="19380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转化追销系统之</a:t>
            </a:r>
            <a:endParaRPr lang="en-US" altLang="zh-CN" sz="6000" dirty="0" smtClean="0">
              <a:solidFill>
                <a:schemeClr val="bg1"/>
              </a:solidFill>
            </a:endParaRPr>
          </a:p>
          <a:p>
            <a:r>
              <a:rPr lang="en-US" altLang="zh-CN" sz="6000" dirty="0" smtClean="0">
                <a:solidFill>
                  <a:schemeClr val="bg1"/>
                </a:solidFill>
              </a:rPr>
              <a:t>追踪销售</a:t>
            </a:r>
            <a:endParaRPr lang="en-US" altLang="zh-CN" sz="6000" dirty="0" smtClean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77876" y="4513011"/>
            <a:ext cx="703638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GAVEE 2019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49686" y="3583967"/>
            <a:ext cx="1050926" cy="398713"/>
            <a:chOff x="2466678" y="2466788"/>
            <a:chExt cx="1050926" cy="398713"/>
          </a:xfrm>
        </p:grpSpPr>
        <p:sp>
          <p:nvSpPr>
            <p:cNvPr id="25" name="矩形 24"/>
            <p:cNvSpPr/>
            <p:nvPr/>
          </p:nvSpPr>
          <p:spPr>
            <a:xfrm>
              <a:off x="2466678" y="2466788"/>
              <a:ext cx="1050926" cy="3964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12580" y="2497201"/>
              <a:ext cx="959556" cy="3683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客服</a:t>
              </a:r>
              <a:endParaRPr lang="zh-CN" altLang="en-US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12502" y="4629405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8" name="椭圆 27"/>
          <p:cNvSpPr/>
          <p:nvPr/>
        </p:nvSpPr>
        <p:spPr>
          <a:xfrm>
            <a:off x="3879482" y="4596385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43626" y="2040954"/>
            <a:ext cx="758276" cy="75827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1" name="椭圆 30"/>
          <p:cNvSpPr/>
          <p:nvPr/>
        </p:nvSpPr>
        <p:spPr>
          <a:xfrm>
            <a:off x="8502160" y="1999488"/>
            <a:ext cx="841208" cy="84120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5" name="椭圆 34"/>
          <p:cNvSpPr/>
          <p:nvPr/>
        </p:nvSpPr>
        <p:spPr>
          <a:xfrm>
            <a:off x="5082995" y="2262037"/>
            <a:ext cx="244782" cy="244782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80749" y="4719330"/>
            <a:ext cx="682232" cy="6822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7" name="椭圆 36"/>
          <p:cNvSpPr/>
          <p:nvPr/>
        </p:nvSpPr>
        <p:spPr>
          <a:xfrm>
            <a:off x="7643442" y="4682023"/>
            <a:ext cx="756846" cy="75684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70914" y="3967468"/>
            <a:ext cx="361732" cy="3617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40" name="椭圆 39"/>
          <p:cNvSpPr/>
          <p:nvPr/>
        </p:nvSpPr>
        <p:spPr>
          <a:xfrm>
            <a:off x="10551133" y="3947687"/>
            <a:ext cx="401294" cy="4012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C 0.06588 0.0044 0.10443 0.06898 0.12213 0.13403 C 0.14023 0.19815 0.15 0.30532 0.11003 0.38495 C 0.07018 0.46482 0.03789 0.49583 -0.02682 0.47222 C -0.14219 0.39884 -0.09922 0.44074 -0.27669 0.2419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39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900000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0 L 0.2806 0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6" grpId="0" bldLvl="0" animBg="1"/>
      <p:bldP spid="6" grpId="1" bldLvl="0" animBg="1"/>
      <p:bldP spid="6" grpId="2" bldLvl="0" animBg="1"/>
      <p:bldP spid="24" grpId="0" bldLvl="0" animBg="1"/>
      <p:bldP spid="30" grpId="0"/>
      <p:bldP spid="27" grpId="0" bldLvl="0" animBg="1"/>
      <p:bldP spid="28" grpId="0" bldLvl="0" animBg="1"/>
      <p:bldP spid="29" grpId="0" bldLvl="0" animBg="1"/>
      <p:bldP spid="31" grpId="0" bldLvl="0" animBg="1"/>
      <p:bldP spid="35" grpId="0" bldLvl="0" animBg="1"/>
      <p:bldP spid="36" grpId="0" bldLvl="0" animBg="1"/>
      <p:bldP spid="37" grpId="0" bldLvl="0" animBg="1"/>
      <p:bldP spid="39" grpId="0" bldLvl="0" animBg="1"/>
      <p:bldP spid="40" grpId="0" bldLvl="0" animBg="1"/>
      <p:bldP spid="2" grpId="0" bldLvl="0" animBg="1"/>
      <p:bldP spid="2" grpId="1" bldLvl="0" animBg="1"/>
      <p:bldP spid="2" grpId="2" bldLvl="0" animBg="1"/>
      <p:bldP spid="2" grpId="3" bldLvl="0" animBg="1"/>
      <p:bldP spid="2" grpId="4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6"/>
          <p:cNvSpPr>
            <a:spLocks noChangeShapeType="1"/>
          </p:cNvSpPr>
          <p:nvPr/>
        </p:nvSpPr>
        <p:spPr bwMode="auto">
          <a:xfrm flipH="1">
            <a:off x="8004175" y="3723323"/>
            <a:ext cx="612775" cy="0"/>
          </a:xfrm>
          <a:prstGeom prst="line">
            <a:avLst/>
          </a:prstGeom>
          <a:noFill/>
          <a:ln w="12700">
            <a:solidFill>
              <a:srgbClr val="A5A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21" name="Group 5"/>
          <p:cNvGrpSpPr/>
          <p:nvPr/>
        </p:nvGrpSpPr>
        <p:grpSpPr bwMode="auto">
          <a:xfrm flipH="1" flipV="1">
            <a:off x="6115685" y="4955540"/>
            <a:ext cx="76835" cy="241300"/>
            <a:chOff x="0" y="0"/>
            <a:chExt cx="1505426" cy="262890"/>
          </a:xfrm>
        </p:grpSpPr>
        <p:sp>
          <p:nvSpPr>
            <p:cNvPr id="34875" name="直接连接符 20"/>
            <p:cNvSpPr>
              <a:spLocks noChangeShapeType="1"/>
            </p:cNvSpPr>
            <p:nvPr/>
          </p:nvSpPr>
          <p:spPr bwMode="auto">
            <a:xfrm flipH="1" flipV="1">
              <a:off x="1154906" y="0"/>
              <a:ext cx="350520" cy="262890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直接连接符 21"/>
            <p:cNvSpPr>
              <a:spLocks noChangeShapeType="1"/>
            </p:cNvSpPr>
            <p:nvPr/>
          </p:nvSpPr>
          <p:spPr bwMode="auto">
            <a:xfrm flipH="1">
              <a:off x="0" y="2381"/>
              <a:ext cx="1157287" cy="1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4" name="直接连接符 17"/>
          <p:cNvSpPr>
            <a:spLocks noChangeShapeType="1"/>
          </p:cNvSpPr>
          <p:nvPr/>
        </p:nvSpPr>
        <p:spPr bwMode="auto">
          <a:xfrm flipH="1" flipV="1">
            <a:off x="3102610" y="3723640"/>
            <a:ext cx="1091565" cy="635"/>
          </a:xfrm>
          <a:prstGeom prst="line">
            <a:avLst/>
          </a:prstGeom>
          <a:noFill/>
          <a:ln w="12700">
            <a:solidFill>
              <a:srgbClr val="A5A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直接连接符 14"/>
          <p:cNvSpPr>
            <a:spLocks noChangeShapeType="1"/>
          </p:cNvSpPr>
          <p:nvPr/>
        </p:nvSpPr>
        <p:spPr bwMode="auto">
          <a:xfrm flipH="1">
            <a:off x="3568700" y="2369185"/>
            <a:ext cx="611188" cy="0"/>
          </a:xfrm>
          <a:prstGeom prst="line">
            <a:avLst/>
          </a:prstGeom>
          <a:noFill/>
          <a:ln w="12700">
            <a:solidFill>
              <a:srgbClr val="A5A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29" name="Group 13"/>
          <p:cNvGrpSpPr/>
          <p:nvPr/>
        </p:nvGrpSpPr>
        <p:grpSpPr bwMode="auto">
          <a:xfrm>
            <a:off x="6816725" y="1842135"/>
            <a:ext cx="1203325" cy="1050925"/>
            <a:chOff x="0" y="0"/>
            <a:chExt cx="1203960" cy="1051560"/>
          </a:xfrm>
        </p:grpSpPr>
        <p:sp>
          <p:nvSpPr>
            <p:cNvPr id="4" name="六边形 1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" name="文本框 43"/>
            <p:cNvSpPr>
              <a:spLocks noChangeArrowheads="1"/>
            </p:cNvSpPr>
            <p:nvPr/>
          </p:nvSpPr>
          <p:spPr bwMode="auto">
            <a:xfrm>
              <a:off x="181503" y="171837"/>
              <a:ext cx="820724" cy="70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zh-CN" altLang="en-US" sz="4000" baseline="-3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4835" name="Group 19"/>
          <p:cNvGrpSpPr/>
          <p:nvPr/>
        </p:nvGrpSpPr>
        <p:grpSpPr bwMode="auto">
          <a:xfrm>
            <a:off x="6800850" y="3197860"/>
            <a:ext cx="1203325" cy="1050925"/>
            <a:chOff x="0" y="0"/>
            <a:chExt cx="1203960" cy="1051560"/>
          </a:xfrm>
        </p:grpSpPr>
        <p:sp>
          <p:nvSpPr>
            <p:cNvPr id="6" name="六边形 5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" name="文本框 45"/>
            <p:cNvSpPr>
              <a:spLocks noChangeArrowheads="1"/>
            </p:cNvSpPr>
            <p:nvPr/>
          </p:nvSpPr>
          <p:spPr bwMode="auto">
            <a:xfrm>
              <a:off x="138875" y="110282"/>
              <a:ext cx="926211" cy="830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zh-CN" altLang="en-US" sz="4000" baseline="-3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4838" name="Group 22"/>
          <p:cNvGrpSpPr/>
          <p:nvPr/>
        </p:nvGrpSpPr>
        <p:grpSpPr bwMode="auto">
          <a:xfrm>
            <a:off x="4194175" y="3199448"/>
            <a:ext cx="1203325" cy="1050925"/>
            <a:chOff x="0" y="0"/>
            <a:chExt cx="1203960" cy="1051560"/>
          </a:xfrm>
        </p:grpSpPr>
        <p:sp>
          <p:nvSpPr>
            <p:cNvPr id="8" name="六边形 4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文本框 46"/>
            <p:cNvSpPr>
              <a:spLocks noChangeArrowheads="1"/>
            </p:cNvSpPr>
            <p:nvPr/>
          </p:nvSpPr>
          <p:spPr bwMode="auto">
            <a:xfrm>
              <a:off x="191617" y="110282"/>
              <a:ext cx="820725" cy="830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r>
                <a:rPr lang="en-US" sz="4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4</a:t>
              </a:r>
              <a:endParaRPr lang="en-US" sz="4000" baseline="-3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4841" name="Group 25"/>
          <p:cNvGrpSpPr/>
          <p:nvPr/>
        </p:nvGrpSpPr>
        <p:grpSpPr bwMode="auto">
          <a:xfrm>
            <a:off x="4179888" y="1842135"/>
            <a:ext cx="1204912" cy="1050925"/>
            <a:chOff x="0" y="0"/>
            <a:chExt cx="1203960" cy="1051560"/>
          </a:xfrm>
        </p:grpSpPr>
        <p:sp>
          <p:nvSpPr>
            <p:cNvPr id="10" name="六边形 3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" name="文本框 47"/>
            <p:cNvSpPr>
              <a:spLocks noChangeArrowheads="1"/>
            </p:cNvSpPr>
            <p:nvPr/>
          </p:nvSpPr>
          <p:spPr bwMode="auto">
            <a:xfrm>
              <a:off x="181503" y="171837"/>
              <a:ext cx="820724" cy="70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05</a:t>
              </a:r>
              <a:endParaRPr lang="zh-CN" altLang="en-US" sz="4000" baseline="-3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4844" name="Group 28"/>
          <p:cNvGrpSpPr/>
          <p:nvPr/>
        </p:nvGrpSpPr>
        <p:grpSpPr bwMode="auto">
          <a:xfrm>
            <a:off x="5499100" y="3902710"/>
            <a:ext cx="1204913" cy="1052513"/>
            <a:chOff x="0" y="0"/>
            <a:chExt cx="1203960" cy="1051560"/>
          </a:xfrm>
        </p:grpSpPr>
        <p:sp>
          <p:nvSpPr>
            <p:cNvPr id="12" name="六边形 8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文本框 48"/>
            <p:cNvSpPr>
              <a:spLocks noChangeArrowheads="1"/>
            </p:cNvSpPr>
            <p:nvPr/>
          </p:nvSpPr>
          <p:spPr bwMode="auto">
            <a:xfrm>
              <a:off x="167429" y="171837"/>
              <a:ext cx="820724" cy="706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03</a:t>
              </a:r>
              <a:endParaRPr lang="zh-CN" altLang="en-US" sz="4000" baseline="-30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4847" name="Group 31"/>
          <p:cNvGrpSpPr/>
          <p:nvPr/>
        </p:nvGrpSpPr>
        <p:grpSpPr bwMode="auto">
          <a:xfrm>
            <a:off x="5157788" y="2229485"/>
            <a:ext cx="1887537" cy="1592263"/>
            <a:chOff x="0" y="0"/>
            <a:chExt cx="1887055" cy="1592580"/>
          </a:xfrm>
        </p:grpSpPr>
        <p:sp>
          <p:nvSpPr>
            <p:cNvPr id="34853" name="六边形 6"/>
            <p:cNvSpPr>
              <a:spLocks noChangeArrowheads="1"/>
            </p:cNvSpPr>
            <p:nvPr/>
          </p:nvSpPr>
          <p:spPr bwMode="auto">
            <a:xfrm>
              <a:off x="0" y="0"/>
              <a:ext cx="1887055" cy="159258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854" name="Group 33"/>
            <p:cNvGrpSpPr/>
            <p:nvPr/>
          </p:nvGrpSpPr>
          <p:grpSpPr bwMode="auto">
            <a:xfrm>
              <a:off x="445971" y="443715"/>
              <a:ext cx="966085" cy="648000"/>
              <a:chOff x="0" y="0"/>
              <a:chExt cx="935038" cy="568325"/>
            </a:xfrm>
          </p:grpSpPr>
          <p:sp>
            <p:nvSpPr>
              <p:cNvPr id="34855" name="Freeform 8"/>
              <p:cNvSpPr>
                <a:spLocks noChangeArrowheads="1"/>
              </p:cNvSpPr>
              <p:nvPr/>
            </p:nvSpPr>
            <p:spPr bwMode="auto">
              <a:xfrm>
                <a:off x="87313" y="485775"/>
                <a:ext cx="112713" cy="82550"/>
              </a:xfrm>
              <a:custGeom>
                <a:avLst/>
                <a:gdLst>
                  <a:gd name="T0" fmla="*/ 2147483646 w 30"/>
                  <a:gd name="T1" fmla="*/ 2147483646 h 22"/>
                  <a:gd name="T2" fmla="*/ 2147483646 w 30"/>
                  <a:gd name="T3" fmla="*/ 0 h 22"/>
                  <a:gd name="T4" fmla="*/ 2147483646 w 30"/>
                  <a:gd name="T5" fmla="*/ 2147483646 h 22"/>
                  <a:gd name="T6" fmla="*/ 2147483646 w 30"/>
                  <a:gd name="T7" fmla="*/ 2147483646 h 22"/>
                  <a:gd name="T8" fmla="*/ 2147483646 w 30"/>
                  <a:gd name="T9" fmla="*/ 2147483646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22"/>
                  <a:gd name="T17" fmla="*/ 30 w 30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22">
                    <a:moveTo>
                      <a:pt x="30" y="19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0" y="22"/>
                      <a:pt x="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9" y="22"/>
                      <a:pt x="30" y="21"/>
                      <a:pt x="30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>
                <a:spLocks noChangeArrowheads="1"/>
              </p:cNvSpPr>
              <p:nvPr/>
            </p:nvSpPr>
            <p:spPr bwMode="auto">
              <a:xfrm>
                <a:off x="235744" y="368300"/>
                <a:ext cx="120650" cy="200025"/>
              </a:xfrm>
              <a:custGeom>
                <a:avLst/>
                <a:gdLst>
                  <a:gd name="T0" fmla="*/ 2147483646 w 32"/>
                  <a:gd name="T1" fmla="*/ 2147483646 h 53"/>
                  <a:gd name="T2" fmla="*/ 2147483646 w 32"/>
                  <a:gd name="T3" fmla="*/ 2147483646 h 53"/>
                  <a:gd name="T4" fmla="*/ 2147483646 w 32"/>
                  <a:gd name="T5" fmla="*/ 0 h 53"/>
                  <a:gd name="T6" fmla="*/ 0 w 32"/>
                  <a:gd name="T7" fmla="*/ 2147483646 h 53"/>
                  <a:gd name="T8" fmla="*/ 0 w 32"/>
                  <a:gd name="T9" fmla="*/ 2147483646 h 53"/>
                  <a:gd name="T10" fmla="*/ 0 w 32"/>
                  <a:gd name="T11" fmla="*/ 2147483646 h 53"/>
                  <a:gd name="T12" fmla="*/ 2147483646 w 32"/>
                  <a:gd name="T13" fmla="*/ 2147483646 h 53"/>
                  <a:gd name="T14" fmla="*/ 2147483646 w 32"/>
                  <a:gd name="T15" fmla="*/ 2147483646 h 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"/>
                  <a:gd name="T25" fmla="*/ 0 h 53"/>
                  <a:gd name="T26" fmla="*/ 32 w 32"/>
                  <a:gd name="T27" fmla="*/ 53 h 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" h="53">
                    <a:moveTo>
                      <a:pt x="29" y="53"/>
                    </a:moveTo>
                    <a:cubicBezTo>
                      <a:pt x="30" y="53"/>
                      <a:pt x="32" y="52"/>
                      <a:pt x="32" y="5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3"/>
                      <a:pt x="2" y="53"/>
                    </a:cubicBezTo>
                    <a:lnTo>
                      <a:pt x="29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15" name="Freeform 10"/>
              <p:cNvSpPr>
                <a:spLocks noChangeArrowheads="1"/>
              </p:cNvSpPr>
              <p:nvPr/>
            </p:nvSpPr>
            <p:spPr bwMode="auto">
              <a:xfrm>
                <a:off x="392112" y="274637"/>
                <a:ext cx="120650" cy="293688"/>
              </a:xfrm>
              <a:custGeom>
                <a:avLst/>
                <a:gdLst>
                  <a:gd name="T0" fmla="*/ 2147483646 w 32"/>
                  <a:gd name="T1" fmla="*/ 2147483646 h 78"/>
                  <a:gd name="T2" fmla="*/ 2147483646 w 32"/>
                  <a:gd name="T3" fmla="*/ 2147483646 h 78"/>
                  <a:gd name="T4" fmla="*/ 2147483646 w 32"/>
                  <a:gd name="T5" fmla="*/ 2147483646 h 78"/>
                  <a:gd name="T6" fmla="*/ 2147483646 w 32"/>
                  <a:gd name="T7" fmla="*/ 0 h 78"/>
                  <a:gd name="T8" fmla="*/ 2147483646 w 32"/>
                  <a:gd name="T9" fmla="*/ 2147483646 h 78"/>
                  <a:gd name="T10" fmla="*/ 0 w 32"/>
                  <a:gd name="T11" fmla="*/ 2147483646 h 78"/>
                  <a:gd name="T12" fmla="*/ 0 w 32"/>
                  <a:gd name="T13" fmla="*/ 2147483646 h 78"/>
                  <a:gd name="T14" fmla="*/ 2147483646 w 32"/>
                  <a:gd name="T15" fmla="*/ 2147483646 h 78"/>
                  <a:gd name="T16" fmla="*/ 2147483646 w 32"/>
                  <a:gd name="T17" fmla="*/ 2147483646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78"/>
                  <a:gd name="T29" fmla="*/ 32 w 32"/>
                  <a:gd name="T30" fmla="*/ 78 h 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78">
                    <a:moveTo>
                      <a:pt x="29" y="78"/>
                    </a:moveTo>
                    <a:cubicBezTo>
                      <a:pt x="31" y="78"/>
                      <a:pt x="32" y="77"/>
                      <a:pt x="32" y="7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1" y="78"/>
                      <a:pt x="3" y="78"/>
                    </a:cubicBezTo>
                    <a:lnTo>
                      <a:pt x="29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16" name="Freeform 11"/>
              <p:cNvSpPr>
                <a:spLocks noChangeArrowheads="1"/>
              </p:cNvSpPr>
              <p:nvPr/>
            </p:nvSpPr>
            <p:spPr bwMode="auto">
              <a:xfrm>
                <a:off x="548481" y="315912"/>
                <a:ext cx="120650" cy="252413"/>
              </a:xfrm>
              <a:custGeom>
                <a:avLst/>
                <a:gdLst>
                  <a:gd name="T0" fmla="*/ 2147483646 w 32"/>
                  <a:gd name="T1" fmla="*/ 2147483646 h 67"/>
                  <a:gd name="T2" fmla="*/ 2147483646 w 32"/>
                  <a:gd name="T3" fmla="*/ 2147483646 h 67"/>
                  <a:gd name="T4" fmla="*/ 2147483646 w 32"/>
                  <a:gd name="T5" fmla="*/ 0 h 67"/>
                  <a:gd name="T6" fmla="*/ 2147483646 w 32"/>
                  <a:gd name="T7" fmla="*/ 2147483646 h 67"/>
                  <a:gd name="T8" fmla="*/ 2147483646 w 32"/>
                  <a:gd name="T9" fmla="*/ 2147483646 h 67"/>
                  <a:gd name="T10" fmla="*/ 2147483646 w 32"/>
                  <a:gd name="T11" fmla="*/ 2147483646 h 67"/>
                  <a:gd name="T12" fmla="*/ 2147483646 w 32"/>
                  <a:gd name="T13" fmla="*/ 2147483646 h 67"/>
                  <a:gd name="T14" fmla="*/ 0 w 32"/>
                  <a:gd name="T15" fmla="*/ 2147483646 h 67"/>
                  <a:gd name="T16" fmla="*/ 0 w 32"/>
                  <a:gd name="T17" fmla="*/ 2147483646 h 67"/>
                  <a:gd name="T18" fmla="*/ 2147483646 w 32"/>
                  <a:gd name="T19" fmla="*/ 2147483646 h 67"/>
                  <a:gd name="T20" fmla="*/ 2147483646 w 32"/>
                  <a:gd name="T21" fmla="*/ 2147483646 h 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2"/>
                  <a:gd name="T34" fmla="*/ 0 h 67"/>
                  <a:gd name="T35" fmla="*/ 32 w 32"/>
                  <a:gd name="T36" fmla="*/ 67 h 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2" h="67">
                    <a:moveTo>
                      <a:pt x="30" y="67"/>
                    </a:moveTo>
                    <a:cubicBezTo>
                      <a:pt x="31" y="67"/>
                      <a:pt x="32" y="66"/>
                      <a:pt x="32" y="6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6"/>
                      <a:pt x="8" y="15"/>
                      <a:pt x="5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6"/>
                      <a:pt x="2" y="67"/>
                      <a:pt x="3" y="67"/>
                    </a:cubicBezTo>
                    <a:lnTo>
                      <a:pt x="30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17" name="Freeform 12"/>
              <p:cNvSpPr>
                <a:spLocks noChangeArrowheads="1"/>
              </p:cNvSpPr>
              <p:nvPr/>
            </p:nvSpPr>
            <p:spPr bwMode="auto">
              <a:xfrm>
                <a:off x="704850" y="195262"/>
                <a:ext cx="120650" cy="373063"/>
              </a:xfrm>
              <a:custGeom>
                <a:avLst/>
                <a:gdLst>
                  <a:gd name="T0" fmla="*/ 2147483646 w 32"/>
                  <a:gd name="T1" fmla="*/ 2147483646 h 99"/>
                  <a:gd name="T2" fmla="*/ 2147483646 w 32"/>
                  <a:gd name="T3" fmla="*/ 2147483646 h 99"/>
                  <a:gd name="T4" fmla="*/ 2147483646 w 32"/>
                  <a:gd name="T5" fmla="*/ 0 h 99"/>
                  <a:gd name="T6" fmla="*/ 2147483646 w 32"/>
                  <a:gd name="T7" fmla="*/ 2147483646 h 99"/>
                  <a:gd name="T8" fmla="*/ 0 w 32"/>
                  <a:gd name="T9" fmla="*/ 2147483646 h 99"/>
                  <a:gd name="T10" fmla="*/ 0 w 32"/>
                  <a:gd name="T11" fmla="*/ 2147483646 h 99"/>
                  <a:gd name="T12" fmla="*/ 2147483646 w 32"/>
                  <a:gd name="T13" fmla="*/ 2147483646 h 99"/>
                  <a:gd name="T14" fmla="*/ 2147483646 w 32"/>
                  <a:gd name="T15" fmla="*/ 2147483646 h 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"/>
                  <a:gd name="T25" fmla="*/ 0 h 99"/>
                  <a:gd name="T26" fmla="*/ 32 w 32"/>
                  <a:gd name="T27" fmla="*/ 99 h 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" h="99">
                    <a:moveTo>
                      <a:pt x="29" y="99"/>
                    </a:moveTo>
                    <a:cubicBezTo>
                      <a:pt x="31" y="99"/>
                      <a:pt x="32" y="98"/>
                      <a:pt x="32" y="9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1" y="99"/>
                      <a:pt x="3" y="99"/>
                    </a:cubicBezTo>
                    <a:lnTo>
                      <a:pt x="29" y="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18" name="Freeform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5038" cy="541338"/>
              </a:xfrm>
              <a:custGeom>
                <a:avLst/>
                <a:gdLst>
                  <a:gd name="T0" fmla="*/ 2147483646 w 248"/>
                  <a:gd name="T1" fmla="*/ 2147483646 h 144"/>
                  <a:gd name="T2" fmla="*/ 2147483646 w 248"/>
                  <a:gd name="T3" fmla="*/ 2147483646 h 144"/>
                  <a:gd name="T4" fmla="*/ 2147483646 w 248"/>
                  <a:gd name="T5" fmla="*/ 0 h 144"/>
                  <a:gd name="T6" fmla="*/ 2147483646 w 248"/>
                  <a:gd name="T7" fmla="*/ 0 h 144"/>
                  <a:gd name="T8" fmla="*/ 2147483646 w 248"/>
                  <a:gd name="T9" fmla="*/ 0 h 144"/>
                  <a:gd name="T10" fmla="*/ 2147483646 w 248"/>
                  <a:gd name="T11" fmla="*/ 2147483646 h 144"/>
                  <a:gd name="T12" fmla="*/ 2147483646 w 248"/>
                  <a:gd name="T13" fmla="*/ 2147483646 h 144"/>
                  <a:gd name="T14" fmla="*/ 2147483646 w 248"/>
                  <a:gd name="T15" fmla="*/ 2147483646 h 144"/>
                  <a:gd name="T16" fmla="*/ 2147483646 w 248"/>
                  <a:gd name="T17" fmla="*/ 2147483646 h 144"/>
                  <a:gd name="T18" fmla="*/ 2147483646 w 248"/>
                  <a:gd name="T19" fmla="*/ 2147483646 h 144"/>
                  <a:gd name="T20" fmla="*/ 2147483646 w 248"/>
                  <a:gd name="T21" fmla="*/ 2147483646 h 144"/>
                  <a:gd name="T22" fmla="*/ 2147483646 w 248"/>
                  <a:gd name="T23" fmla="*/ 2147483646 h 144"/>
                  <a:gd name="T24" fmla="*/ 2147483646 w 248"/>
                  <a:gd name="T25" fmla="*/ 2147483646 h 144"/>
                  <a:gd name="T26" fmla="*/ 2147483646 w 248"/>
                  <a:gd name="T27" fmla="*/ 2147483646 h 144"/>
                  <a:gd name="T28" fmla="*/ 2147483646 w 248"/>
                  <a:gd name="T29" fmla="*/ 2147483646 h 144"/>
                  <a:gd name="T30" fmla="*/ 2147483646 w 248"/>
                  <a:gd name="T31" fmla="*/ 2147483646 h 144"/>
                  <a:gd name="T32" fmla="*/ 2147483646 w 248"/>
                  <a:gd name="T33" fmla="*/ 2147483646 h 144"/>
                  <a:gd name="T34" fmla="*/ 2147483646 w 248"/>
                  <a:gd name="T35" fmla="*/ 2147483646 h 144"/>
                  <a:gd name="T36" fmla="*/ 2147483646 w 248"/>
                  <a:gd name="T37" fmla="*/ 2147483646 h 144"/>
                  <a:gd name="T38" fmla="*/ 2147483646 w 248"/>
                  <a:gd name="T39" fmla="*/ 2147483646 h 144"/>
                  <a:gd name="T40" fmla="*/ 2147483646 w 248"/>
                  <a:gd name="T41" fmla="*/ 2147483646 h 144"/>
                  <a:gd name="T42" fmla="*/ 2147483646 w 248"/>
                  <a:gd name="T43" fmla="*/ 2147483646 h 144"/>
                  <a:gd name="T44" fmla="*/ 2147483646 w 248"/>
                  <a:gd name="T45" fmla="*/ 2147483646 h 144"/>
                  <a:gd name="T46" fmla="*/ 2147483646 w 248"/>
                  <a:gd name="T47" fmla="*/ 2147483646 h 144"/>
                  <a:gd name="T48" fmla="*/ 2147483646 w 248"/>
                  <a:gd name="T49" fmla="*/ 2147483646 h 144"/>
                  <a:gd name="T50" fmla="*/ 2147483646 w 248"/>
                  <a:gd name="T51" fmla="*/ 2147483646 h 144"/>
                  <a:gd name="T52" fmla="*/ 2147483646 w 248"/>
                  <a:gd name="T53" fmla="*/ 2147483646 h 144"/>
                  <a:gd name="T54" fmla="*/ 2147483646 w 248"/>
                  <a:gd name="T55" fmla="*/ 2147483646 h 144"/>
                  <a:gd name="T56" fmla="*/ 2147483646 w 248"/>
                  <a:gd name="T57" fmla="*/ 2147483646 h 144"/>
                  <a:gd name="T58" fmla="*/ 2147483646 w 248"/>
                  <a:gd name="T59" fmla="*/ 2147483646 h 144"/>
                  <a:gd name="T60" fmla="*/ 2147483646 w 248"/>
                  <a:gd name="T61" fmla="*/ 2147483646 h 144"/>
                  <a:gd name="T62" fmla="*/ 2147483646 w 248"/>
                  <a:gd name="T63" fmla="*/ 2147483646 h 144"/>
                  <a:gd name="T64" fmla="*/ 2147483646 w 248"/>
                  <a:gd name="T65" fmla="*/ 2147483646 h 144"/>
                  <a:gd name="T66" fmla="*/ 2147483646 w 248"/>
                  <a:gd name="T67" fmla="*/ 2147483646 h 144"/>
                  <a:gd name="T68" fmla="*/ 2147483646 w 248"/>
                  <a:gd name="T69" fmla="*/ 2147483646 h 144"/>
                  <a:gd name="T70" fmla="*/ 2147483646 w 248"/>
                  <a:gd name="T71" fmla="*/ 2147483646 h 144"/>
                  <a:gd name="T72" fmla="*/ 2147483646 w 248"/>
                  <a:gd name="T73" fmla="*/ 2147483646 h 144"/>
                  <a:gd name="T74" fmla="*/ 2147483646 w 248"/>
                  <a:gd name="T75" fmla="*/ 2147483646 h 144"/>
                  <a:gd name="T76" fmla="*/ 2147483646 w 248"/>
                  <a:gd name="T77" fmla="*/ 2147483646 h 144"/>
                  <a:gd name="T78" fmla="*/ 2147483646 w 248"/>
                  <a:gd name="T79" fmla="*/ 2147483646 h 144"/>
                  <a:gd name="T80" fmla="*/ 2147483646 w 248"/>
                  <a:gd name="T81" fmla="*/ 2147483646 h 144"/>
                  <a:gd name="T82" fmla="*/ 2147483646 w 248"/>
                  <a:gd name="T83" fmla="*/ 2147483646 h 144"/>
                  <a:gd name="T84" fmla="*/ 2147483646 w 248"/>
                  <a:gd name="T85" fmla="*/ 2147483646 h 144"/>
                  <a:gd name="T86" fmla="*/ 2147483646 w 248"/>
                  <a:gd name="T87" fmla="*/ 2147483646 h 144"/>
                  <a:gd name="T88" fmla="*/ 2147483646 w 248"/>
                  <a:gd name="T89" fmla="*/ 2147483646 h 144"/>
                  <a:gd name="T90" fmla="*/ 2147483646 w 248"/>
                  <a:gd name="T91" fmla="*/ 2147483646 h 144"/>
                  <a:gd name="T92" fmla="*/ 2147483646 w 248"/>
                  <a:gd name="T93" fmla="*/ 2147483646 h 144"/>
                  <a:gd name="T94" fmla="*/ 2147483646 w 248"/>
                  <a:gd name="T95" fmla="*/ 2147483646 h 144"/>
                  <a:gd name="T96" fmla="*/ 2147483646 w 248"/>
                  <a:gd name="T97" fmla="*/ 2147483646 h 144"/>
                  <a:gd name="T98" fmla="*/ 2147483646 w 248"/>
                  <a:gd name="T99" fmla="*/ 2147483646 h 144"/>
                  <a:gd name="T100" fmla="*/ 2147483646 w 248"/>
                  <a:gd name="T101" fmla="*/ 2147483646 h 144"/>
                  <a:gd name="T102" fmla="*/ 2147483646 w 248"/>
                  <a:gd name="T103" fmla="*/ 2147483646 h 144"/>
                  <a:gd name="T104" fmla="*/ 2147483646 w 248"/>
                  <a:gd name="T105" fmla="*/ 2147483646 h 144"/>
                  <a:gd name="T106" fmla="*/ 2147483646 w 248"/>
                  <a:gd name="T107" fmla="*/ 2147483646 h 144"/>
                  <a:gd name="T108" fmla="*/ 2147483646 w 248"/>
                  <a:gd name="T109" fmla="*/ 2147483646 h 144"/>
                  <a:gd name="T110" fmla="*/ 2147483646 w 248"/>
                  <a:gd name="T111" fmla="*/ 2147483646 h 144"/>
                  <a:gd name="T112" fmla="*/ 2147483646 w 248"/>
                  <a:gd name="T113" fmla="*/ 2147483646 h 14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48"/>
                  <a:gd name="T172" fmla="*/ 0 h 144"/>
                  <a:gd name="T173" fmla="*/ 248 w 248"/>
                  <a:gd name="T174" fmla="*/ 144 h 14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48" h="144">
                    <a:moveTo>
                      <a:pt x="248" y="8"/>
                    </a:moveTo>
                    <a:cubicBezTo>
                      <a:pt x="248" y="6"/>
                      <a:pt x="247" y="4"/>
                      <a:pt x="245" y="2"/>
                    </a:cubicBezTo>
                    <a:cubicBezTo>
                      <a:pt x="243" y="1"/>
                      <a:pt x="241" y="0"/>
                      <a:pt x="239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9" y="0"/>
                      <a:pt x="198" y="0"/>
                      <a:pt x="197" y="1"/>
                    </a:cubicBezTo>
                    <a:cubicBezTo>
                      <a:pt x="197" y="1"/>
                      <a:pt x="196" y="1"/>
                      <a:pt x="196" y="1"/>
                    </a:cubicBezTo>
                    <a:cubicBezTo>
                      <a:pt x="193" y="2"/>
                      <a:pt x="191" y="5"/>
                      <a:pt x="191" y="8"/>
                    </a:cubicBezTo>
                    <a:cubicBezTo>
                      <a:pt x="191" y="12"/>
                      <a:pt x="194" y="15"/>
                      <a:pt x="197" y="16"/>
                    </a:cubicBezTo>
                    <a:cubicBezTo>
                      <a:pt x="198" y="17"/>
                      <a:pt x="199" y="17"/>
                      <a:pt x="200" y="17"/>
                    </a:cubicBezTo>
                    <a:cubicBezTo>
                      <a:pt x="210" y="17"/>
                      <a:pt x="210" y="17"/>
                      <a:pt x="210" y="17"/>
                    </a:cubicBezTo>
                    <a:cubicBezTo>
                      <a:pt x="215" y="17"/>
                      <a:pt x="215" y="17"/>
                      <a:pt x="215" y="17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189" y="39"/>
                      <a:pt x="189" y="39"/>
                      <a:pt x="189" y="39"/>
                    </a:cubicBezTo>
                    <a:cubicBezTo>
                      <a:pt x="179" y="47"/>
                      <a:pt x="179" y="47"/>
                      <a:pt x="179" y="47"/>
                    </a:cubicBezTo>
                    <a:cubicBezTo>
                      <a:pt x="166" y="57"/>
                      <a:pt x="166" y="57"/>
                      <a:pt x="166" y="57"/>
                    </a:cubicBezTo>
                    <a:cubicBezTo>
                      <a:pt x="158" y="63"/>
                      <a:pt x="158" y="63"/>
                      <a:pt x="158" y="63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1" y="37"/>
                      <a:pt x="127" y="36"/>
                      <a:pt x="123" y="39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1" y="131"/>
                      <a:pt x="0" y="136"/>
                      <a:pt x="3" y="140"/>
                    </a:cubicBezTo>
                    <a:cubicBezTo>
                      <a:pt x="5" y="143"/>
                      <a:pt x="8" y="144"/>
                      <a:pt x="11" y="143"/>
                    </a:cubicBezTo>
                    <a:cubicBezTo>
                      <a:pt x="12" y="143"/>
                      <a:pt x="14" y="143"/>
                      <a:pt x="15" y="142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36" y="66"/>
                      <a:pt x="136" y="66"/>
                      <a:pt x="136" y="66"/>
                    </a:cubicBezTo>
                    <a:cubicBezTo>
                      <a:pt x="146" y="76"/>
                      <a:pt x="146" y="76"/>
                      <a:pt x="146" y="7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1" y="81"/>
                      <a:pt x="151" y="81"/>
                      <a:pt x="151" y="81"/>
                    </a:cubicBezTo>
                    <a:cubicBezTo>
                      <a:pt x="154" y="84"/>
                      <a:pt x="159" y="84"/>
                      <a:pt x="162" y="82"/>
                    </a:cubicBezTo>
                    <a:cubicBezTo>
                      <a:pt x="166" y="79"/>
                      <a:pt x="166" y="79"/>
                      <a:pt x="166" y="79"/>
                    </a:cubicBezTo>
                    <a:cubicBezTo>
                      <a:pt x="179" y="69"/>
                      <a:pt x="179" y="69"/>
                      <a:pt x="179" y="69"/>
                    </a:cubicBezTo>
                    <a:cubicBezTo>
                      <a:pt x="189" y="61"/>
                      <a:pt x="189" y="61"/>
                      <a:pt x="189" y="61"/>
                    </a:cubicBezTo>
                    <a:cubicBezTo>
                      <a:pt x="202" y="51"/>
                      <a:pt x="202" y="51"/>
                      <a:pt x="202" y="51"/>
                    </a:cubicBezTo>
                    <a:cubicBezTo>
                      <a:pt x="230" y="27"/>
                      <a:pt x="230" y="27"/>
                      <a:pt x="230" y="27"/>
                    </a:cubicBezTo>
                    <a:cubicBezTo>
                      <a:pt x="231" y="26"/>
                      <a:pt x="231" y="26"/>
                      <a:pt x="231" y="26"/>
                    </a:cubicBezTo>
                    <a:cubicBezTo>
                      <a:pt x="231" y="46"/>
                      <a:pt x="231" y="46"/>
                      <a:pt x="231" y="46"/>
                    </a:cubicBezTo>
                    <a:cubicBezTo>
                      <a:pt x="231" y="50"/>
                      <a:pt x="234" y="54"/>
                      <a:pt x="239" y="54"/>
                    </a:cubicBezTo>
                    <a:cubicBezTo>
                      <a:pt x="244" y="54"/>
                      <a:pt x="248" y="50"/>
                      <a:pt x="248" y="46"/>
                    </a:cubicBezTo>
                    <a:lnTo>
                      <a:pt x="248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</p:grpSp>
      </p:grpSp>
      <p:sp>
        <p:nvSpPr>
          <p:cNvPr id="34858" name="矩形 69"/>
          <p:cNvSpPr>
            <a:spLocks noChangeArrowheads="1"/>
          </p:cNvSpPr>
          <p:nvPr/>
        </p:nvSpPr>
        <p:spPr bwMode="auto">
          <a:xfrm>
            <a:off x="1074420" y="1083310"/>
            <a:ext cx="26708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4"/>
                </a:solidFill>
                <a:sym typeface="方正兰亭黑_GBK" panose="02000000000000000000" pitchFamily="2" charset="-122"/>
              </a:rPr>
              <a:t>销售模型的打造</a:t>
            </a:r>
            <a:endParaRPr lang="zh-CN" altLang="en-US">
              <a:solidFill>
                <a:schemeClr val="accent4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859" name="矩形 47"/>
          <p:cNvSpPr>
            <a:spLocks noChangeArrowheads="1"/>
          </p:cNvSpPr>
          <p:nvPr/>
        </p:nvSpPr>
        <p:spPr bwMode="auto">
          <a:xfrm>
            <a:off x="989965" y="1542415"/>
            <a:ext cx="2839720" cy="171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indent="0" algn="l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b="1">
                <a:solidFill>
                  <a:schemeClr val="accent6">
                    <a:lumMod val="60000"/>
                    <a:lumOff val="40000"/>
                  </a:schemeClr>
                </a:solidFill>
                <a:sym typeface="方正兰亭黑_GBK" panose="02000000000000000000" pitchFamily="2" charset="-122"/>
              </a:rPr>
              <a:t>找到企业成交率最高的销售方式，并打磨成销售模型</a:t>
            </a:r>
            <a:endParaRPr lang="zh-CN" altLang="en-US" sz="1400">
              <a:solidFill>
                <a:schemeClr val="accent6">
                  <a:lumMod val="60000"/>
                  <a:lumOff val="40000"/>
                </a:schemeClr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体验销售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上门拜访销售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展厅销售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电话销售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860" name="矩形 72"/>
          <p:cNvSpPr>
            <a:spLocks noChangeArrowheads="1"/>
          </p:cNvSpPr>
          <p:nvPr/>
        </p:nvSpPr>
        <p:spPr bwMode="auto">
          <a:xfrm>
            <a:off x="387985" y="3290570"/>
            <a:ext cx="26708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4"/>
                </a:solidFill>
                <a:sym typeface="方正兰亭黑_GBK" panose="02000000000000000000" pitchFamily="2" charset="-122"/>
              </a:rPr>
              <a:t>追销工具的使用</a:t>
            </a:r>
            <a:endParaRPr lang="zh-CN" altLang="en-US">
              <a:solidFill>
                <a:schemeClr val="accent4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861" name="矩形 47"/>
          <p:cNvSpPr>
            <a:spLocks noChangeArrowheads="1"/>
          </p:cNvSpPr>
          <p:nvPr/>
        </p:nvSpPr>
        <p:spPr bwMode="auto">
          <a:xfrm>
            <a:off x="882015" y="3724910"/>
            <a:ext cx="3055620" cy="281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accent6">
                    <a:lumMod val="60000"/>
                    <a:lumOff val="40000"/>
                  </a:schemeClr>
                </a:solidFill>
                <a:sym typeface="方正兰亭黑_GBK" panose="02000000000000000000" pitchFamily="2" charset="-122"/>
              </a:rPr>
              <a:t>案例库的使用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大客户案例库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行业案例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解决销售问题的案例库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应用场景案例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accent6">
                    <a:lumMod val="60000"/>
                    <a:lumOff val="40000"/>
                  </a:schemeClr>
                </a:solidFill>
                <a:sym typeface="方正兰亭黑_GBK" panose="02000000000000000000" pitchFamily="2" charset="-122"/>
              </a:rPr>
              <a:t>公信力工具使用</a:t>
            </a:r>
            <a:endParaRPr lang="zh-CN" altLang="en-US" sz="1400">
              <a:solidFill>
                <a:schemeClr val="accent6">
                  <a:lumMod val="60000"/>
                  <a:lumOff val="40000"/>
                </a:schemeClr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资质图片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认证图片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媒体活动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新闻报道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大客户（大人物）合影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rPr>
              <a:t>相关视频，奖项荣誉</a:t>
            </a:r>
            <a:endParaRPr lang="zh-CN" altLang="en-US" sz="1200">
              <a:solidFill>
                <a:schemeClr val="bg1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862" name="矩形 76"/>
          <p:cNvSpPr>
            <a:spLocks noChangeArrowheads="1"/>
          </p:cNvSpPr>
          <p:nvPr/>
        </p:nvSpPr>
        <p:spPr bwMode="auto">
          <a:xfrm>
            <a:off x="8707438" y="3168333"/>
            <a:ext cx="23152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4"/>
                </a:solidFill>
                <a:sym typeface="方正兰亭黑_GBK" panose="02000000000000000000" pitchFamily="2" charset="-122"/>
              </a:rPr>
              <a:t>客户成交模型</a:t>
            </a:r>
            <a:endParaRPr lang="zh-CN" altLang="en-US">
              <a:solidFill>
                <a:schemeClr val="accent4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863" name="矩形 47"/>
          <p:cNvSpPr>
            <a:spLocks noChangeArrowheads="1"/>
          </p:cNvSpPr>
          <p:nvPr/>
        </p:nvSpPr>
        <p:spPr bwMode="auto">
          <a:xfrm>
            <a:off x="8680450" y="3549650"/>
            <a:ext cx="3510915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信息收集阶段</a:t>
            </a:r>
            <a:r>
              <a:rPr lang="en-US" altLang="zh-CN" sz="1400">
                <a:solidFill>
                  <a:schemeClr val="bg1"/>
                </a:solidFill>
                <a:sym typeface="方正兰亭黑_GBK" panose="02000000000000000000" pitchFamily="2" charset="-122"/>
              </a:rPr>
              <a:t>--吸引客户，留住客户</a:t>
            </a:r>
            <a:endParaRPr lang="en-US" altLang="zh-CN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chemeClr val="bg1"/>
                </a:solidFill>
                <a:sym typeface="方正兰亭黑_GBK" panose="02000000000000000000" pitchFamily="2" charset="-122"/>
              </a:rPr>
              <a:t>选择比较阶段--教育客户，引导客户</a:t>
            </a:r>
            <a:endParaRPr lang="en-US" altLang="zh-CN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chemeClr val="bg1"/>
                </a:solidFill>
                <a:sym typeface="方正兰亭黑_GBK" panose="02000000000000000000" pitchFamily="2" charset="-122"/>
              </a:rPr>
              <a:t>决策购买阶段--成交客户，追销客户</a:t>
            </a:r>
            <a:endParaRPr lang="en-US" altLang="zh-CN" sz="1400">
              <a:solidFill>
                <a:schemeClr val="bg1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864" name="矩形 78"/>
          <p:cNvSpPr>
            <a:spLocks noChangeArrowheads="1"/>
          </p:cNvSpPr>
          <p:nvPr/>
        </p:nvSpPr>
        <p:spPr bwMode="auto">
          <a:xfrm>
            <a:off x="8707438" y="1334770"/>
            <a:ext cx="26708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4"/>
                </a:solidFill>
                <a:sym typeface="方正兰亭黑_GBK" panose="02000000000000000000" pitchFamily="2" charset="-122"/>
              </a:rPr>
              <a:t>影响成交的因素</a:t>
            </a:r>
            <a:endParaRPr lang="zh-CN" altLang="en-US">
              <a:solidFill>
                <a:schemeClr val="accent4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865" name="矩形 47"/>
          <p:cNvSpPr>
            <a:spLocks noChangeArrowheads="1"/>
          </p:cNvSpPr>
          <p:nvPr/>
        </p:nvSpPr>
        <p:spPr bwMode="auto">
          <a:xfrm>
            <a:off x="8707438" y="1715770"/>
            <a:ext cx="2206625" cy="112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销售员的追踪技巧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销售流程和模型的设计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客服和销售的配合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品牌和产品竞争力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866" name="矩形 80"/>
          <p:cNvSpPr>
            <a:spLocks noChangeArrowheads="1"/>
          </p:cNvSpPr>
          <p:nvPr/>
        </p:nvSpPr>
        <p:spPr bwMode="auto">
          <a:xfrm>
            <a:off x="4703128" y="5175250"/>
            <a:ext cx="3382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4"/>
                </a:solidFill>
                <a:sym typeface="方正兰亭黑_GBK" panose="02000000000000000000" pitchFamily="2" charset="-122"/>
              </a:rPr>
              <a:t>企业品牌口碑的布局</a:t>
            </a:r>
            <a:endParaRPr lang="zh-CN" altLang="en-US">
              <a:solidFill>
                <a:schemeClr val="accent4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4867" name="矩形 47"/>
          <p:cNvSpPr>
            <a:spLocks noChangeArrowheads="1"/>
          </p:cNvSpPr>
          <p:nvPr/>
        </p:nvSpPr>
        <p:spPr bwMode="auto">
          <a:xfrm>
            <a:off x="5359083" y="5695950"/>
            <a:ext cx="2916237" cy="112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口碑网站的布局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知道平台的布局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朋友圈口碑的布局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媒体报道平台的布局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</p:txBody>
      </p:sp>
      <p:grpSp>
        <p:nvGrpSpPr>
          <p:cNvPr id="34868" name="Group 52"/>
          <p:cNvGrpSpPr/>
          <p:nvPr/>
        </p:nvGrpSpPr>
        <p:grpSpPr bwMode="auto">
          <a:xfrm flipH="1">
            <a:off x="7748588" y="1592898"/>
            <a:ext cx="884237" cy="261937"/>
            <a:chOff x="0" y="0"/>
            <a:chExt cx="1505426" cy="262890"/>
          </a:xfrm>
        </p:grpSpPr>
        <p:sp>
          <p:nvSpPr>
            <p:cNvPr id="34851" name="直接连接符 62"/>
            <p:cNvSpPr>
              <a:spLocks noChangeShapeType="1"/>
            </p:cNvSpPr>
            <p:nvPr/>
          </p:nvSpPr>
          <p:spPr bwMode="auto">
            <a:xfrm flipH="1" flipV="1">
              <a:off x="1154906" y="0"/>
              <a:ext cx="350520" cy="262890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直接连接符 63"/>
            <p:cNvSpPr>
              <a:spLocks noChangeShapeType="1"/>
            </p:cNvSpPr>
            <p:nvPr/>
          </p:nvSpPr>
          <p:spPr bwMode="auto">
            <a:xfrm flipH="1">
              <a:off x="0" y="2381"/>
              <a:ext cx="1157287" cy="1"/>
            </a:xfrm>
            <a:prstGeom prst="line">
              <a:avLst/>
            </a:prstGeom>
            <a:noFill/>
            <a:ln w="12700">
              <a:solidFill>
                <a:srgbClr val="A5A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71" name="矩形 3"/>
          <p:cNvSpPr>
            <a:spLocks noChangeArrowheads="1"/>
          </p:cNvSpPr>
          <p:nvPr/>
        </p:nvSpPr>
        <p:spPr bwMode="auto">
          <a:xfrm>
            <a:off x="3166110" y="180658"/>
            <a:ext cx="5871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accent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打造高效的追销模型提升成交率</a:t>
            </a:r>
            <a:endParaRPr lang="zh-CN" altLang="en-US" sz="3200">
              <a:solidFill>
                <a:schemeClr val="accent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9" name="Group 16"/>
          <p:cNvGrpSpPr/>
          <p:nvPr/>
        </p:nvGrpSpPr>
        <p:grpSpPr bwMode="auto">
          <a:xfrm>
            <a:off x="5290185" y="995680"/>
            <a:ext cx="1612265" cy="1064895"/>
            <a:chOff x="-208750" y="0"/>
            <a:chExt cx="1610990" cy="1065538"/>
          </a:xfrm>
        </p:grpSpPr>
        <p:sp>
          <p:nvSpPr>
            <p:cNvPr id="20" name="六边形 7"/>
            <p:cNvSpPr>
              <a:spLocks noChangeArrowheads="1"/>
            </p:cNvSpPr>
            <p:nvPr/>
          </p:nvSpPr>
          <p:spPr bwMode="auto">
            <a:xfrm>
              <a:off x="0" y="0"/>
              <a:ext cx="1203960" cy="1051560"/>
            </a:xfrm>
            <a:prstGeom prst="hexagon">
              <a:avLst>
                <a:gd name="adj" fmla="val 24998"/>
                <a:gd name="vf" fmla="val 115470"/>
              </a:avLst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文本框 44"/>
            <p:cNvSpPr>
              <a:spLocks noChangeArrowheads="1"/>
            </p:cNvSpPr>
            <p:nvPr/>
          </p:nvSpPr>
          <p:spPr bwMode="auto">
            <a:xfrm>
              <a:off x="-208750" y="87683"/>
              <a:ext cx="1610990" cy="977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>
                  <a:solidFill>
                    <a:schemeClr val="accent2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追销</a:t>
              </a:r>
              <a:endParaRPr lang="zh-CN" altLang="en-US" sz="3200">
                <a:solidFill>
                  <a:schemeClr val="accent2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>
                  <a:solidFill>
                    <a:schemeClr val="accent2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模型</a:t>
              </a:r>
              <a:endParaRPr lang="zh-CN" altLang="en-US" sz="3200">
                <a:solidFill>
                  <a:schemeClr val="accent2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-208125" y="39896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05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-119063" y="7070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133725" y="814070"/>
            <a:ext cx="5993765" cy="958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5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35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4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4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5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5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35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4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4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50" fill="hold"/>
                                        <p:tgtEl>
                                          <p:spTgt spid="3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50" fill="hold"/>
                                        <p:tgtEl>
                                          <p:spTgt spid="3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4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4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4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5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5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1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6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8" dur="4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4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1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5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5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7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4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4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7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25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4824" grpId="0" bldLvl="0" animBg="1"/>
      <p:bldP spid="34825" grpId="0" bldLvl="0" animBg="1"/>
      <p:bldP spid="34858" grpId="0" bldLvl="0" autoUpdateAnimBg="0"/>
      <p:bldP spid="34859" grpId="0" bldLvl="0" autoUpdateAnimBg="0"/>
      <p:bldP spid="34860" grpId="0" bldLvl="0" autoUpdateAnimBg="0"/>
      <p:bldP spid="34861" grpId="0" bldLvl="0" autoUpdateAnimBg="0"/>
      <p:bldP spid="34862" grpId="0" bldLvl="0" autoUpdateAnimBg="0"/>
      <p:bldP spid="34863" grpId="0" bldLvl="0" autoUpdateAnimBg="0"/>
      <p:bldP spid="34864" grpId="0" bldLvl="0" autoUpdateAnimBg="0"/>
      <p:bldP spid="34865" grpId="0" bldLvl="0" autoUpdateAnimBg="0"/>
      <p:bldP spid="34866" grpId="0" bldLvl="0" autoUpdateAnimBg="0"/>
      <p:bldP spid="34867" grpId="0" bldLvl="0" autoUpdateAnimBg="0"/>
      <p:bldP spid="34871" grpId="0" bldLvl="0" autoUpdateAnimBg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741834" y="2260980"/>
            <a:ext cx="2708332" cy="2334770"/>
          </a:xfrm>
          <a:prstGeom prst="triangle">
            <a:avLst/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+mj-ea"/>
                <a:ea typeface="+mj-ea"/>
              </a:rPr>
              <a:t>6</a:t>
            </a:r>
            <a:endParaRPr lang="en-US" sz="88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第六章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85501" y="1674019"/>
            <a:ext cx="220998" cy="220998"/>
          </a:xfrm>
          <a:prstGeom prst="ellipse">
            <a:avLst/>
          </a:prstGeom>
          <a:gradFill flip="none" rotWithShape="1">
            <a:gsLst>
              <a:gs pos="47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63296" y="2417148"/>
            <a:ext cx="2023704" cy="20237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5360" y="2799162"/>
            <a:ext cx="1679576" cy="1253719"/>
            <a:chOff x="5426709" y="634360"/>
            <a:chExt cx="1679576" cy="1253719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669245" y="1860423"/>
              <a:ext cx="47792" cy="27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26709" y="634360"/>
              <a:ext cx="1679576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GAVEE</a:t>
              </a:r>
              <a:endParaRPr lang="en-US" altLang="zh-CN" sz="2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78051" y="2666403"/>
            <a:ext cx="7262865" cy="19380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打造数据金库-数据化精准营销</a:t>
            </a:r>
            <a:endParaRPr lang="en-US" altLang="zh-CN" sz="6000" dirty="0" smtClean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77241" y="4520631"/>
            <a:ext cx="703638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GAVEE 2019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49686" y="3583967"/>
            <a:ext cx="1050926" cy="398713"/>
            <a:chOff x="2466678" y="2466788"/>
            <a:chExt cx="1050926" cy="398713"/>
          </a:xfrm>
        </p:grpSpPr>
        <p:sp>
          <p:nvSpPr>
            <p:cNvPr id="25" name="矩形 24"/>
            <p:cNvSpPr/>
            <p:nvPr/>
          </p:nvSpPr>
          <p:spPr>
            <a:xfrm>
              <a:off x="2466678" y="2466788"/>
              <a:ext cx="1050926" cy="3964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12580" y="2497201"/>
              <a:ext cx="959556" cy="3683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客服</a:t>
              </a:r>
              <a:endParaRPr lang="zh-CN" altLang="en-US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12502" y="4629405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8" name="椭圆 27"/>
          <p:cNvSpPr/>
          <p:nvPr/>
        </p:nvSpPr>
        <p:spPr>
          <a:xfrm>
            <a:off x="3879482" y="4596385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43626" y="2040954"/>
            <a:ext cx="758276" cy="75827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1" name="椭圆 30"/>
          <p:cNvSpPr/>
          <p:nvPr/>
        </p:nvSpPr>
        <p:spPr>
          <a:xfrm>
            <a:off x="8502160" y="1999488"/>
            <a:ext cx="841208" cy="84120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5" name="椭圆 34"/>
          <p:cNvSpPr/>
          <p:nvPr/>
        </p:nvSpPr>
        <p:spPr>
          <a:xfrm>
            <a:off x="5082995" y="2262037"/>
            <a:ext cx="244782" cy="244782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80749" y="4719330"/>
            <a:ext cx="682232" cy="6822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7" name="椭圆 36"/>
          <p:cNvSpPr/>
          <p:nvPr/>
        </p:nvSpPr>
        <p:spPr>
          <a:xfrm>
            <a:off x="7643442" y="4682023"/>
            <a:ext cx="756846" cy="75684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70914" y="3967468"/>
            <a:ext cx="361732" cy="3617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40" name="椭圆 39"/>
          <p:cNvSpPr/>
          <p:nvPr/>
        </p:nvSpPr>
        <p:spPr>
          <a:xfrm>
            <a:off x="10551133" y="3947687"/>
            <a:ext cx="401294" cy="4012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C 0.06588 0.0044 0.10443 0.06898 0.12213 0.13403 C 0.14023 0.19815 0.15 0.30532 0.11003 0.38495 C 0.07018 0.46482 0.03789 0.49583 -0.02682 0.47222 C -0.14219 0.39884 -0.09922 0.44074 -0.27669 0.2419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39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900000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0 L 0.2806 0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6" grpId="0" bldLvl="0" animBg="1"/>
      <p:bldP spid="6" grpId="1" bldLvl="0" animBg="1"/>
      <p:bldP spid="6" grpId="2" bldLvl="0" animBg="1"/>
      <p:bldP spid="24" grpId="0" bldLvl="0" animBg="1"/>
      <p:bldP spid="30" grpId="0"/>
      <p:bldP spid="27" grpId="0" bldLvl="0" animBg="1"/>
      <p:bldP spid="28" grpId="0" bldLvl="0" animBg="1"/>
      <p:bldP spid="29" grpId="0" bldLvl="0" animBg="1"/>
      <p:bldP spid="31" grpId="0" bldLvl="0" animBg="1"/>
      <p:bldP spid="35" grpId="0" bldLvl="0" animBg="1"/>
      <p:bldP spid="36" grpId="0" bldLvl="0" animBg="1"/>
      <p:bldP spid="37" grpId="0" bldLvl="0" animBg="1"/>
      <p:bldP spid="39" grpId="0" bldLvl="0" animBg="1"/>
      <p:bldP spid="40" grpId="0" bldLvl="0" animBg="1"/>
      <p:bldP spid="2" grpId="0" bldLvl="0" animBg="1"/>
      <p:bldP spid="2" grpId="1" bldLvl="0" animBg="1"/>
      <p:bldP spid="2" grpId="2" bldLvl="0" animBg="1"/>
      <p:bldP spid="2" grpId="3" bldLvl="0" animBg="1"/>
      <p:bldP spid="2" grpId="4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741834" y="2261615"/>
            <a:ext cx="2708332" cy="2334770"/>
          </a:xfrm>
          <a:prstGeom prst="triangle">
            <a:avLst/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en-US" sz="88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第一章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85501" y="1674019"/>
            <a:ext cx="220998" cy="220998"/>
          </a:xfrm>
          <a:prstGeom prst="ellipse">
            <a:avLst/>
          </a:prstGeom>
          <a:gradFill flip="none" rotWithShape="1">
            <a:gsLst>
              <a:gs pos="47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63296" y="2417148"/>
            <a:ext cx="2023704" cy="20237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5360" y="2799162"/>
            <a:ext cx="1679576" cy="1253719"/>
            <a:chOff x="5426709" y="634360"/>
            <a:chExt cx="1679576" cy="1253719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669245" y="1860423"/>
              <a:ext cx="47792" cy="27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26709" y="634360"/>
              <a:ext cx="1679576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GAVEE</a:t>
              </a:r>
              <a:endParaRPr lang="en-US" altLang="zh-CN" sz="2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78051" y="2666403"/>
            <a:ext cx="7262865" cy="101473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客服网销流程</a:t>
            </a:r>
            <a:endParaRPr lang="en-US" altLang="zh-CN" sz="6000" dirty="0" smtClean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97256" y="3515426"/>
            <a:ext cx="703638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GAVEE 2019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49686" y="3583967"/>
            <a:ext cx="1050926" cy="398713"/>
            <a:chOff x="2466678" y="2466788"/>
            <a:chExt cx="1050926" cy="398713"/>
          </a:xfrm>
        </p:grpSpPr>
        <p:sp>
          <p:nvSpPr>
            <p:cNvPr id="25" name="矩形 24"/>
            <p:cNvSpPr/>
            <p:nvPr/>
          </p:nvSpPr>
          <p:spPr>
            <a:xfrm>
              <a:off x="2466678" y="2466788"/>
              <a:ext cx="1050926" cy="3964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12580" y="2497201"/>
              <a:ext cx="959556" cy="3683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客服</a:t>
              </a:r>
              <a:endParaRPr lang="zh-CN" altLang="en-US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12502" y="4629405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8" name="椭圆 27"/>
          <p:cNvSpPr/>
          <p:nvPr/>
        </p:nvSpPr>
        <p:spPr>
          <a:xfrm>
            <a:off x="3879482" y="4596385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43626" y="2040954"/>
            <a:ext cx="758276" cy="75827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1" name="椭圆 30"/>
          <p:cNvSpPr/>
          <p:nvPr/>
        </p:nvSpPr>
        <p:spPr>
          <a:xfrm>
            <a:off x="8502160" y="1999488"/>
            <a:ext cx="841208" cy="84120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5" name="椭圆 34"/>
          <p:cNvSpPr/>
          <p:nvPr/>
        </p:nvSpPr>
        <p:spPr>
          <a:xfrm>
            <a:off x="5082995" y="2262037"/>
            <a:ext cx="244782" cy="244782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80749" y="4719330"/>
            <a:ext cx="682232" cy="6822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7" name="椭圆 36"/>
          <p:cNvSpPr/>
          <p:nvPr/>
        </p:nvSpPr>
        <p:spPr>
          <a:xfrm>
            <a:off x="7643442" y="4682023"/>
            <a:ext cx="756846" cy="75684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70914" y="3967468"/>
            <a:ext cx="361732" cy="3617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40" name="椭圆 39"/>
          <p:cNvSpPr/>
          <p:nvPr/>
        </p:nvSpPr>
        <p:spPr>
          <a:xfrm>
            <a:off x="10551133" y="3947687"/>
            <a:ext cx="401294" cy="4012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C 0.06588 0.0044 0.10443 0.06898 0.12213 0.13403 C 0.14023 0.19815 0.15 0.30532 0.11003 0.38495 C 0.07018 0.46482 0.03789 0.49583 -0.02682 0.47222 C -0.14219 0.39884 -0.09922 0.44074 -0.27669 0.2419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39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900000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0 L 0.2806 0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6" grpId="0" bldLvl="0" animBg="1"/>
      <p:bldP spid="6" grpId="1" bldLvl="0" animBg="1"/>
      <p:bldP spid="6" grpId="2" bldLvl="0" animBg="1"/>
      <p:bldP spid="24" grpId="0" bldLvl="0" animBg="1"/>
      <p:bldP spid="30" grpId="0"/>
      <p:bldP spid="27" grpId="0" bldLvl="0" animBg="1"/>
      <p:bldP spid="28" grpId="0" bldLvl="0" animBg="1"/>
      <p:bldP spid="29" grpId="0" bldLvl="0" animBg="1"/>
      <p:bldP spid="31" grpId="0" bldLvl="0" animBg="1"/>
      <p:bldP spid="35" grpId="0" bldLvl="0" animBg="1"/>
      <p:bldP spid="36" grpId="0" bldLvl="0" animBg="1"/>
      <p:bldP spid="37" grpId="0" bldLvl="0" animBg="1"/>
      <p:bldP spid="39" grpId="0" bldLvl="0" animBg="1"/>
      <p:bldP spid="40" grpId="0" bldLvl="0" animBg="1"/>
      <p:bldP spid="2" grpId="0" bldLvl="0" animBg="1"/>
      <p:bldP spid="2" grpId="1" bldLvl="0" animBg="1"/>
      <p:bldP spid="2" grpId="2" bldLvl="0" animBg="1"/>
      <p:bldP spid="2" grpId="3" bldLvl="0" animBg="1"/>
      <p:bldP spid="2" grpId="4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3"/>
          <p:cNvSpPr>
            <a:spLocks noChangeArrowheads="1"/>
          </p:cNvSpPr>
          <p:nvPr/>
        </p:nvSpPr>
        <p:spPr bwMode="auto">
          <a:xfrm>
            <a:off x="-267970" y="3235960"/>
            <a:ext cx="3832225" cy="629920"/>
          </a:xfrm>
          <a:prstGeom prst="homePlate">
            <a:avLst>
              <a:gd name="adj" fmla="val 47925"/>
            </a:avLst>
          </a:prstGeom>
          <a:noFill/>
          <a:ln w="12700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1" tIns="45716" rIns="91431" bIns="4571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3" name="燕尾形 2"/>
          <p:cNvSpPr>
            <a:spLocks noChangeArrowheads="1"/>
          </p:cNvSpPr>
          <p:nvPr/>
        </p:nvSpPr>
        <p:spPr bwMode="auto">
          <a:xfrm>
            <a:off x="751840" y="3241040"/>
            <a:ext cx="574675" cy="624840"/>
          </a:xfrm>
          <a:prstGeom prst="chevron">
            <a:avLst>
              <a:gd name="adj" fmla="val 54426"/>
            </a:avLst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4" name="燕尾形 4"/>
          <p:cNvSpPr>
            <a:spLocks noChangeArrowheads="1"/>
          </p:cNvSpPr>
          <p:nvPr/>
        </p:nvSpPr>
        <p:spPr bwMode="auto">
          <a:xfrm>
            <a:off x="1494790" y="3241040"/>
            <a:ext cx="574675" cy="624840"/>
          </a:xfrm>
          <a:prstGeom prst="chevron">
            <a:avLst>
              <a:gd name="adj" fmla="val 54426"/>
            </a:avLst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5" name="燕尾形 5"/>
          <p:cNvSpPr>
            <a:spLocks noChangeArrowheads="1"/>
          </p:cNvSpPr>
          <p:nvPr/>
        </p:nvSpPr>
        <p:spPr bwMode="auto">
          <a:xfrm>
            <a:off x="2237740" y="3241040"/>
            <a:ext cx="574675" cy="624840"/>
          </a:xfrm>
          <a:prstGeom prst="chevron">
            <a:avLst>
              <a:gd name="adj" fmla="val 54426"/>
            </a:avLst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6" name="燕尾形 6"/>
          <p:cNvSpPr>
            <a:spLocks noChangeArrowheads="1"/>
          </p:cNvSpPr>
          <p:nvPr/>
        </p:nvSpPr>
        <p:spPr bwMode="auto">
          <a:xfrm>
            <a:off x="2980690" y="3241040"/>
            <a:ext cx="574675" cy="624840"/>
          </a:xfrm>
          <a:prstGeom prst="chevron">
            <a:avLst>
              <a:gd name="adj" fmla="val 54426"/>
            </a:avLst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7897" name="Group 9"/>
          <p:cNvGrpSpPr/>
          <p:nvPr/>
        </p:nvGrpSpPr>
        <p:grpSpPr bwMode="auto">
          <a:xfrm>
            <a:off x="1701800" y="2851150"/>
            <a:ext cx="1278255" cy="1219200"/>
            <a:chOff x="0" y="0"/>
            <a:chExt cx="533400" cy="487363"/>
          </a:xfrm>
        </p:grpSpPr>
        <p:sp>
          <p:nvSpPr>
            <p:cNvPr id="37924" name="Oval 312"/>
            <p:cNvSpPr>
              <a:spLocks noChangeArrowheads="1"/>
            </p:cNvSpPr>
            <p:nvPr/>
          </p:nvSpPr>
          <p:spPr bwMode="auto">
            <a:xfrm>
              <a:off x="371475" y="0"/>
              <a:ext cx="93663" cy="8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925" name="Freeform 313"/>
            <p:cNvSpPr>
              <a:spLocks noChangeArrowheads="1"/>
            </p:cNvSpPr>
            <p:nvPr/>
          </p:nvSpPr>
          <p:spPr bwMode="auto">
            <a:xfrm>
              <a:off x="0" y="55563"/>
              <a:ext cx="533400" cy="431800"/>
            </a:xfrm>
            <a:custGeom>
              <a:avLst/>
              <a:gdLst>
                <a:gd name="T0" fmla="*/ 2147483646 w 142"/>
                <a:gd name="T1" fmla="*/ 2147483646 h 115"/>
                <a:gd name="T2" fmla="*/ 2147483646 w 142"/>
                <a:gd name="T3" fmla="*/ 2147483646 h 115"/>
                <a:gd name="T4" fmla="*/ 2147483646 w 142"/>
                <a:gd name="T5" fmla="*/ 2147483646 h 115"/>
                <a:gd name="T6" fmla="*/ 2147483646 w 142"/>
                <a:gd name="T7" fmla="*/ 2147483646 h 115"/>
                <a:gd name="T8" fmla="*/ 2147483646 w 142"/>
                <a:gd name="T9" fmla="*/ 2147483646 h 115"/>
                <a:gd name="T10" fmla="*/ 2147483646 w 142"/>
                <a:gd name="T11" fmla="*/ 2147483646 h 115"/>
                <a:gd name="T12" fmla="*/ 2147483646 w 142"/>
                <a:gd name="T13" fmla="*/ 2147483646 h 115"/>
                <a:gd name="T14" fmla="*/ 2147483646 w 142"/>
                <a:gd name="T15" fmla="*/ 2147483646 h 115"/>
                <a:gd name="T16" fmla="*/ 2147483646 w 142"/>
                <a:gd name="T17" fmla="*/ 2147483646 h 115"/>
                <a:gd name="T18" fmla="*/ 2147483646 w 142"/>
                <a:gd name="T19" fmla="*/ 2147483646 h 115"/>
                <a:gd name="T20" fmla="*/ 2147483646 w 142"/>
                <a:gd name="T21" fmla="*/ 0 h 115"/>
                <a:gd name="T22" fmla="*/ 2147483646 w 142"/>
                <a:gd name="T23" fmla="*/ 0 h 115"/>
                <a:gd name="T24" fmla="*/ 2147483646 w 142"/>
                <a:gd name="T25" fmla="*/ 2147483646 h 115"/>
                <a:gd name="T26" fmla="*/ 2147483646 w 142"/>
                <a:gd name="T27" fmla="*/ 2147483646 h 115"/>
                <a:gd name="T28" fmla="*/ 2147483646 w 142"/>
                <a:gd name="T29" fmla="*/ 2147483646 h 115"/>
                <a:gd name="T30" fmla="*/ 2147483646 w 142"/>
                <a:gd name="T31" fmla="*/ 2147483646 h 115"/>
                <a:gd name="T32" fmla="*/ 2147483646 w 142"/>
                <a:gd name="T33" fmla="*/ 2147483646 h 115"/>
                <a:gd name="T34" fmla="*/ 2147483646 w 142"/>
                <a:gd name="T35" fmla="*/ 2147483646 h 115"/>
                <a:gd name="T36" fmla="*/ 2147483646 w 142"/>
                <a:gd name="T37" fmla="*/ 2147483646 h 115"/>
                <a:gd name="T38" fmla="*/ 2147483646 w 142"/>
                <a:gd name="T39" fmla="*/ 2147483646 h 115"/>
                <a:gd name="T40" fmla="*/ 2147483646 w 142"/>
                <a:gd name="T41" fmla="*/ 2147483646 h 115"/>
                <a:gd name="T42" fmla="*/ 2147483646 w 142"/>
                <a:gd name="T43" fmla="*/ 2147483646 h 115"/>
                <a:gd name="T44" fmla="*/ 2147483646 w 142"/>
                <a:gd name="T45" fmla="*/ 2147483646 h 115"/>
                <a:gd name="T46" fmla="*/ 2147483646 w 142"/>
                <a:gd name="T47" fmla="*/ 2147483646 h 115"/>
                <a:gd name="T48" fmla="*/ 2147483646 w 142"/>
                <a:gd name="T49" fmla="*/ 2147483646 h 115"/>
                <a:gd name="T50" fmla="*/ 2147483646 w 142"/>
                <a:gd name="T51" fmla="*/ 2147483646 h 115"/>
                <a:gd name="T52" fmla="*/ 2147483646 w 142"/>
                <a:gd name="T53" fmla="*/ 2147483646 h 115"/>
                <a:gd name="T54" fmla="*/ 2147483646 w 142"/>
                <a:gd name="T55" fmla="*/ 2147483646 h 115"/>
                <a:gd name="T56" fmla="*/ 2147483646 w 142"/>
                <a:gd name="T57" fmla="*/ 2147483646 h 115"/>
                <a:gd name="T58" fmla="*/ 2147483646 w 142"/>
                <a:gd name="T59" fmla="*/ 2147483646 h 115"/>
                <a:gd name="T60" fmla="*/ 2147483646 w 142"/>
                <a:gd name="T61" fmla="*/ 2147483646 h 115"/>
                <a:gd name="T62" fmla="*/ 2147483646 w 142"/>
                <a:gd name="T63" fmla="*/ 2147483646 h 115"/>
                <a:gd name="T64" fmla="*/ 2147483646 w 142"/>
                <a:gd name="T65" fmla="*/ 2147483646 h 115"/>
                <a:gd name="T66" fmla="*/ 2147483646 w 142"/>
                <a:gd name="T67" fmla="*/ 2147483646 h 115"/>
                <a:gd name="T68" fmla="*/ 2147483646 w 142"/>
                <a:gd name="T69" fmla="*/ 2147483646 h 1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2"/>
                <a:gd name="T106" fmla="*/ 0 h 115"/>
                <a:gd name="T107" fmla="*/ 142 w 142"/>
                <a:gd name="T108" fmla="*/ 115 h 1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7900" name="直接连接符 31"/>
          <p:cNvSpPr>
            <a:spLocks noChangeShapeType="1"/>
          </p:cNvSpPr>
          <p:nvPr/>
        </p:nvSpPr>
        <p:spPr bwMode="auto">
          <a:xfrm rot="5400000" flipV="1">
            <a:off x="1998980" y="3133090"/>
            <a:ext cx="5069205" cy="1457960"/>
          </a:xfrm>
          <a:prstGeom prst="line">
            <a:avLst/>
          </a:prstGeom>
          <a:noFill/>
          <a:ln w="12700">
            <a:solidFill>
              <a:srgbClr val="A5A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直接连接符 42"/>
          <p:cNvSpPr>
            <a:spLocks noChangeShapeType="1"/>
          </p:cNvSpPr>
          <p:nvPr/>
        </p:nvSpPr>
        <p:spPr bwMode="auto">
          <a:xfrm>
            <a:off x="5261610" y="6396990"/>
            <a:ext cx="2557463" cy="0"/>
          </a:xfrm>
          <a:prstGeom prst="line">
            <a:avLst/>
          </a:prstGeom>
          <a:noFill/>
          <a:ln w="12700">
            <a:solidFill>
              <a:srgbClr val="A5A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245610" y="1238250"/>
            <a:ext cx="4337325" cy="1635760"/>
            <a:chOff x="12265" y="2150"/>
            <a:chExt cx="6175" cy="2576"/>
          </a:xfrm>
        </p:grpSpPr>
        <p:sp>
          <p:nvSpPr>
            <p:cNvPr id="37908" name="矩形 43"/>
            <p:cNvSpPr>
              <a:spLocks noChangeArrowheads="1"/>
            </p:cNvSpPr>
            <p:nvPr/>
          </p:nvSpPr>
          <p:spPr bwMode="auto">
            <a:xfrm>
              <a:off x="12265" y="2150"/>
              <a:ext cx="4286" cy="1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accent6">
                      <a:lumMod val="60000"/>
                      <a:lumOff val="40000"/>
                    </a:schemeClr>
                  </a:solidFill>
                  <a:sym typeface="方正兰亭黑_GBK" panose="02000000000000000000" pitchFamily="2" charset="-122"/>
                </a:rPr>
                <a:t>一、收集网络营销过程</a:t>
              </a:r>
              <a:endParaRPr lang="zh-CN" altLang="en-US" sz="2000">
                <a:solidFill>
                  <a:schemeClr val="accent6">
                    <a:lumMod val="60000"/>
                    <a:lumOff val="40000"/>
                  </a:schemeClr>
                </a:solidFill>
                <a:sym typeface="方正兰亭黑_GBK" panose="02000000000000000000" pitchFamily="2" charset="-122"/>
              </a:endParaRP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accent6">
                      <a:lumMod val="60000"/>
                      <a:lumOff val="40000"/>
                    </a:schemeClr>
                  </a:solidFill>
                  <a:sym typeface="方正兰亭黑_GBK" panose="02000000000000000000" pitchFamily="2" charset="-122"/>
                </a:rPr>
                <a:t>的相关数据</a:t>
              </a:r>
              <a:endParaRPr lang="zh-CN" altLang="en-US" sz="2000">
                <a:solidFill>
                  <a:schemeClr val="accent6">
                    <a:lumMod val="60000"/>
                    <a:lumOff val="40000"/>
                  </a:schemeClr>
                </a:solidFill>
                <a:sym typeface="方正兰亭黑_GBK" panose="02000000000000000000" pitchFamily="2" charset="-122"/>
              </a:endParaRPr>
            </a:p>
          </p:txBody>
        </p:sp>
        <p:sp>
          <p:nvSpPr>
            <p:cNvPr id="37909" name="矩形 47"/>
            <p:cNvSpPr>
              <a:spLocks noChangeArrowheads="1"/>
            </p:cNvSpPr>
            <p:nvPr/>
          </p:nvSpPr>
          <p:spPr bwMode="auto">
            <a:xfrm>
              <a:off x="12265" y="3148"/>
              <a:ext cx="6175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客户来源渠道数据</a:t>
              </a:r>
              <a:r>
                <a:rPr lang="en-US" altLang="zh-CN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	</a:t>
              </a: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客户询盘页面数据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搜索关键词</a:t>
              </a:r>
              <a:r>
                <a:rPr lang="en-US" altLang="zh-CN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		</a:t>
              </a: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客户询盘词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>
                  <a:solidFill>
                    <a:schemeClr val="bg1"/>
                  </a:solidFill>
                  <a:sym typeface="方正兰亭黑_GBK" panose="02000000000000000000" pitchFamily="2" charset="-122"/>
                </a:rPr>
                <a:t>客户询盘行为</a:t>
              </a:r>
              <a:endPara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200">
                <a:solidFill>
                  <a:schemeClr val="bg1"/>
                </a:solidFill>
                <a:sym typeface="方正兰亭黑_GBK" panose="02000000000000000000" pitchFamily="2" charset="-122"/>
              </a:endParaRPr>
            </a:p>
          </p:txBody>
        </p:sp>
      </p:grpSp>
      <p:sp>
        <p:nvSpPr>
          <p:cNvPr id="37910" name="矩形 45"/>
          <p:cNvSpPr>
            <a:spLocks noChangeArrowheads="1"/>
          </p:cNvSpPr>
          <p:nvPr/>
        </p:nvSpPr>
        <p:spPr bwMode="auto">
          <a:xfrm>
            <a:off x="5261610" y="5103495"/>
            <a:ext cx="2721610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6">
                    <a:lumMod val="60000"/>
                    <a:lumOff val="40000"/>
                  </a:schemeClr>
                </a:solidFill>
                <a:sym typeface="方正兰亭黑_GBK" panose="02000000000000000000" pitchFamily="2" charset="-122"/>
              </a:rPr>
              <a:t>四、客户营销数据收集</a:t>
            </a:r>
            <a:endParaRPr lang="zh-CN" altLang="en-US" sz="2000">
              <a:solidFill>
                <a:schemeClr val="accent6">
                  <a:lumMod val="60000"/>
                  <a:lumOff val="40000"/>
                </a:schemeClr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7911" name="矩形 47"/>
          <p:cNvSpPr>
            <a:spLocks noChangeArrowheads="1"/>
          </p:cNvSpPr>
          <p:nvPr/>
        </p:nvSpPr>
        <p:spPr bwMode="auto">
          <a:xfrm>
            <a:off x="5261610" y="5430520"/>
            <a:ext cx="31527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在此录入上述图表的描述说明，在此录入上述图表的描述说明。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2" name="矩形 47"/>
          <p:cNvSpPr>
            <a:spLocks noChangeArrowheads="1"/>
          </p:cNvSpPr>
          <p:nvPr/>
        </p:nvSpPr>
        <p:spPr bwMode="auto">
          <a:xfrm>
            <a:off x="4606925" y="2971165"/>
            <a:ext cx="3483610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6">
                    <a:lumMod val="60000"/>
                    <a:lumOff val="40000"/>
                  </a:schemeClr>
                </a:solidFill>
                <a:sym typeface="方正兰亭黑_GBK" panose="02000000000000000000" pitchFamily="2" charset="-122"/>
              </a:rPr>
              <a:t>二、祥细的客户资料数据收集</a:t>
            </a:r>
            <a:endParaRPr lang="zh-CN" altLang="en-US" sz="2000">
              <a:solidFill>
                <a:schemeClr val="accent6">
                  <a:lumMod val="60000"/>
                  <a:lumOff val="40000"/>
                </a:schemeClr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7913" name="矩形 47"/>
          <p:cNvSpPr>
            <a:spLocks noChangeArrowheads="1"/>
          </p:cNvSpPr>
          <p:nvPr/>
        </p:nvSpPr>
        <p:spPr bwMode="auto">
          <a:xfrm>
            <a:off x="4606925" y="3298190"/>
            <a:ext cx="4587875" cy="5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客户的基础信息</a:t>
            </a:r>
            <a:r>
              <a:rPr lang="en-US" altLang="zh-CN" sz="1400">
                <a:solidFill>
                  <a:schemeClr val="bg1"/>
                </a:solidFill>
                <a:sym typeface="方正兰亭黑_GBK" panose="02000000000000000000" pitchFamily="2" charset="-122"/>
              </a:rPr>
              <a:t>	姓名、年龄、电话、公司、行业</a:t>
            </a:r>
            <a:endParaRPr lang="en-US" altLang="zh-CN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bg1"/>
                </a:solidFill>
                <a:sym typeface="方正兰亭黑_GBK" panose="02000000000000000000" pitchFamily="2" charset="-122"/>
              </a:rPr>
              <a:t>客户跟进数据	客户跟进过程，沟通记录</a:t>
            </a:r>
            <a:endParaRPr lang="en-US" altLang="zh-CN" sz="1400">
              <a:solidFill>
                <a:schemeClr val="bg1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7914" name="矩形 51"/>
          <p:cNvSpPr>
            <a:spLocks noChangeArrowheads="1"/>
          </p:cNvSpPr>
          <p:nvPr/>
        </p:nvSpPr>
        <p:spPr bwMode="auto">
          <a:xfrm>
            <a:off x="5021580" y="3989070"/>
            <a:ext cx="2721610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6">
                    <a:lumMod val="60000"/>
                    <a:lumOff val="40000"/>
                  </a:schemeClr>
                </a:solidFill>
                <a:sym typeface="方正兰亭黑_GBK" panose="02000000000000000000" pitchFamily="2" charset="-122"/>
              </a:rPr>
              <a:t>三、客户交易数据收集</a:t>
            </a:r>
            <a:endParaRPr lang="zh-CN" altLang="en-US" sz="2000">
              <a:solidFill>
                <a:schemeClr val="accent6">
                  <a:lumMod val="60000"/>
                  <a:lumOff val="40000"/>
                </a:schemeClr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7915" name="矩形 47"/>
          <p:cNvSpPr>
            <a:spLocks noChangeArrowheads="1"/>
          </p:cNvSpPr>
          <p:nvPr/>
        </p:nvSpPr>
        <p:spPr bwMode="auto">
          <a:xfrm>
            <a:off x="5021580" y="4314508"/>
            <a:ext cx="3152775" cy="5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交易时间</a:t>
            </a:r>
            <a:r>
              <a:rPr lang="en-US" altLang="zh-CN" sz="1400">
                <a:solidFill>
                  <a:schemeClr val="bg1"/>
                </a:solidFill>
                <a:sym typeface="方正兰亭黑_GBK" panose="02000000000000000000" pitchFamily="2" charset="-122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交易金额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购买产品</a:t>
            </a:r>
            <a:r>
              <a:rPr lang="en-US" altLang="zh-CN" sz="1400">
                <a:solidFill>
                  <a:schemeClr val="bg1"/>
                </a:solidFill>
                <a:sym typeface="方正兰亭黑_GBK" panose="02000000000000000000" pitchFamily="2" charset="-122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方正兰亭黑_GBK" panose="02000000000000000000" pitchFamily="2" charset="-122"/>
              </a:rPr>
              <a:t>购买频率</a:t>
            </a:r>
            <a:endParaRPr lang="zh-CN" altLang="en-US" sz="1400">
              <a:solidFill>
                <a:schemeClr val="bg1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37920" name="矩形 3"/>
          <p:cNvSpPr>
            <a:spLocks noChangeArrowheads="1"/>
          </p:cNvSpPr>
          <p:nvPr/>
        </p:nvSpPr>
        <p:spPr bwMode="auto">
          <a:xfrm>
            <a:off x="3548063" y="133033"/>
            <a:ext cx="560006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accent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打造数据金库-数据化精准营销</a:t>
            </a:r>
            <a:endParaRPr lang="zh-CN" altLang="en-US" sz="3200">
              <a:solidFill>
                <a:schemeClr val="accent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直接连接符 42"/>
          <p:cNvSpPr>
            <a:spLocks noChangeShapeType="1"/>
          </p:cNvSpPr>
          <p:nvPr/>
        </p:nvSpPr>
        <p:spPr bwMode="auto">
          <a:xfrm>
            <a:off x="-239395" y="6193155"/>
            <a:ext cx="4845685" cy="635"/>
          </a:xfrm>
          <a:prstGeom prst="line">
            <a:avLst/>
          </a:prstGeom>
          <a:noFill/>
          <a:ln w="12700">
            <a:solidFill>
              <a:srgbClr val="A5A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559810" y="720725"/>
            <a:ext cx="5641975" cy="323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-173835" y="35324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06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-84773" y="2498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9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7893" grpId="0" bldLvl="0" animBg="1" autoUpdateAnimBg="0"/>
      <p:bldP spid="37894" grpId="0" bldLvl="0" animBg="1" autoUpdateAnimBg="0"/>
      <p:bldP spid="37895" grpId="0" bldLvl="0" animBg="1" autoUpdateAnimBg="0"/>
      <p:bldP spid="37896" grpId="0" bldLvl="0" animBg="1" autoUpdateAnimBg="0"/>
      <p:bldP spid="37920" grpId="0" bldLvl="0" autoUpdateAnimBg="0"/>
      <p:bldP spid="21" grpId="0"/>
      <p:bldP spid="22" grpId="0"/>
      <p:bldP spid="37912" grpId="0"/>
      <p:bldP spid="37913" grpId="0"/>
      <p:bldP spid="37914" grpId="0"/>
      <p:bldP spid="37915" grpId="0"/>
      <p:bldP spid="37910" grpId="0"/>
      <p:bldP spid="379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43"/>
          <p:cNvSpPr>
            <a:spLocks noChangeArrowheads="1"/>
          </p:cNvSpPr>
          <p:nvPr/>
        </p:nvSpPr>
        <p:spPr bwMode="auto">
          <a:xfrm>
            <a:off x="2811145" y="1459865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4"/>
                </a:solidFill>
                <a:sym typeface="方正兰亭黑_GBK" panose="02000000000000000000" pitchFamily="2" charset="-122"/>
              </a:rPr>
              <a:t>统计工具</a:t>
            </a:r>
            <a:endParaRPr lang="zh-CN" altLang="en-US" sz="2000">
              <a:solidFill>
                <a:schemeClr val="accent2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-173835" y="35324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06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-84773" y="2498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920" name="矩形 3"/>
          <p:cNvSpPr>
            <a:spLocks noChangeArrowheads="1"/>
          </p:cNvSpPr>
          <p:nvPr/>
        </p:nvSpPr>
        <p:spPr bwMode="auto">
          <a:xfrm>
            <a:off x="3548063" y="133033"/>
            <a:ext cx="560006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accent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打造数据金库-数据化精准营销</a:t>
            </a:r>
            <a:endParaRPr lang="zh-CN" altLang="en-US" sz="3200">
              <a:solidFill>
                <a:schemeClr val="accent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559810" y="720725"/>
            <a:ext cx="5641975" cy="323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760220" y="2108835"/>
            <a:ext cx="3705225" cy="44805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方正兰亭黑_GBK" panose="02000000000000000000" pitchFamily="2" charset="-122"/>
              </a:rPr>
              <a:t>流量统计软件</a:t>
            </a:r>
            <a:endParaRPr lang="zh-CN" altLang="en-US" sz="28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方正兰亭黑_GBK" panose="02000000000000000000" pitchFamily="2" charset="-122"/>
              </a:rPr>
              <a:t>在线客服软件</a:t>
            </a:r>
            <a:endParaRPr lang="zh-CN" altLang="en-US" sz="28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方正兰亭黑_GBK" panose="02000000000000000000" pitchFamily="2" charset="-122"/>
              </a:rPr>
              <a:t>客服沟通获取</a:t>
            </a:r>
            <a:endParaRPr lang="zh-CN" altLang="en-US" sz="28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  <p:sp>
        <p:nvSpPr>
          <p:cNvPr id="16" name="圆角矩形 15"/>
          <p:cNvSpPr/>
          <p:nvPr/>
        </p:nvSpPr>
        <p:spPr>
          <a:xfrm>
            <a:off x="6851015" y="2108835"/>
            <a:ext cx="3705225" cy="44805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方正兰亭黑_GBK" panose="02000000000000000000" pitchFamily="2" charset="-122"/>
              </a:rPr>
              <a:t>CRM</a:t>
            </a:r>
            <a:endParaRPr lang="zh-CN" altLang="en-US" sz="28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marL="342900" indent="-342900" algn="l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方正兰亭黑_GBK" panose="02000000000000000000" pitchFamily="2" charset="-122"/>
              </a:rPr>
              <a:t>ERP</a:t>
            </a:r>
            <a:endParaRPr lang="zh-CN" altLang="en-US" sz="28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marL="342900" indent="-342900" algn="l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方正兰亭黑_GBK" panose="02000000000000000000" pitchFamily="2" charset="-122"/>
              </a:rPr>
              <a:t>微信</a:t>
            </a:r>
            <a:endParaRPr lang="zh-CN" altLang="en-US" sz="28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marL="342900" indent="-342900" algn="l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方正兰亭黑_GBK" panose="02000000000000000000" pitchFamily="2" charset="-122"/>
              </a:rPr>
              <a:t>企业微信</a:t>
            </a:r>
            <a:endParaRPr lang="zh-CN" altLang="en-US" sz="28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marL="342900" indent="-342900" algn="l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方正兰亭黑_GBK" panose="02000000000000000000" pitchFamily="2" charset="-122"/>
              </a:rPr>
              <a:t>表格</a:t>
            </a:r>
            <a:endParaRPr lang="zh-CN" altLang="en-US" sz="2800"/>
          </a:p>
        </p:txBody>
      </p:sp>
      <p:sp>
        <p:nvSpPr>
          <p:cNvPr id="17" name="矩形 43"/>
          <p:cNvSpPr>
            <a:spLocks noChangeArrowheads="1"/>
          </p:cNvSpPr>
          <p:nvPr/>
        </p:nvSpPr>
        <p:spPr bwMode="auto">
          <a:xfrm>
            <a:off x="7190105" y="1459865"/>
            <a:ext cx="30264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4"/>
                </a:solidFill>
                <a:sym typeface="方正兰亭黑_GBK" panose="02000000000000000000" pitchFamily="2" charset="-122"/>
              </a:rPr>
              <a:t>客户数据管理工具</a:t>
            </a:r>
            <a:endParaRPr lang="zh-CN" altLang="en-US">
              <a:solidFill>
                <a:schemeClr val="accent6"/>
              </a:solidFill>
              <a:sym typeface="方正兰亭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7920" grpId="0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43"/>
          <p:cNvSpPr>
            <a:spLocks noChangeArrowheads="1"/>
          </p:cNvSpPr>
          <p:nvPr/>
        </p:nvSpPr>
        <p:spPr bwMode="auto">
          <a:xfrm>
            <a:off x="2023745" y="1459865"/>
            <a:ext cx="31788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2"/>
                </a:solidFill>
                <a:sym typeface="方正兰亭黑_GBK" panose="02000000000000000000" pitchFamily="2" charset="-122"/>
              </a:rPr>
              <a:t>数据</a:t>
            </a:r>
            <a:r>
              <a:rPr lang="zh-CN" altLang="en-US" sz="2000">
                <a:solidFill>
                  <a:schemeClr val="accent2"/>
                </a:solidFill>
                <a:sym typeface="方正兰亭黑_GBK" panose="02000000000000000000" pitchFamily="2" charset="-122"/>
              </a:rPr>
              <a:t>是企业未来的新资产</a:t>
            </a:r>
            <a:endParaRPr lang="zh-CN" altLang="en-US" sz="2000">
              <a:solidFill>
                <a:schemeClr val="accent2"/>
              </a:solidFill>
              <a:sym typeface="方正兰亭黑_GBK" panose="02000000000000000000" pitchFamily="2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-173835" y="35324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06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-84773" y="2498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920" name="矩形 3"/>
          <p:cNvSpPr>
            <a:spLocks noChangeArrowheads="1"/>
          </p:cNvSpPr>
          <p:nvPr/>
        </p:nvSpPr>
        <p:spPr bwMode="auto">
          <a:xfrm>
            <a:off x="3548063" y="133033"/>
            <a:ext cx="560006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accent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打造数据金库-数据化精准营销</a:t>
            </a:r>
            <a:endParaRPr lang="zh-CN" altLang="en-US" sz="3200">
              <a:solidFill>
                <a:schemeClr val="accent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559810" y="720725"/>
            <a:ext cx="5641975" cy="323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760220" y="2108835"/>
            <a:ext cx="3705225" cy="44805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方正兰亭黑_GBK" panose="02000000000000000000" pitchFamily="2" charset="-122"/>
              </a:rPr>
              <a:t>祥细的客户访问数据，为企业网络营销提供决策支持</a:t>
            </a:r>
            <a:endParaRPr lang="zh-CN" altLang="en-US" sz="2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marL="342900" indent="-342900" algn="l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方正兰亭黑_GBK" panose="02000000000000000000" pitchFamily="2" charset="-122"/>
              </a:rPr>
              <a:t>精准的数据营销可以提升新客户成交率，老客户复购率</a:t>
            </a:r>
            <a:endParaRPr lang="zh-CN" altLang="en-US" sz="2400">
              <a:solidFill>
                <a:schemeClr val="bg1"/>
              </a:solidFill>
              <a:sym typeface="方正兰亭黑_GBK" panose="02000000000000000000" pitchFamily="2" charset="-122"/>
            </a:endParaRPr>
          </a:p>
          <a:p>
            <a:pPr marL="342900" indent="-342900" algn="l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方正兰亭黑_GBK" panose="02000000000000000000" pitchFamily="2" charset="-122"/>
              </a:rPr>
              <a:t>通过客户交易数据的分析和需求的分析，拓展开发企业产品线</a:t>
            </a:r>
            <a:endParaRPr lang="zh-CN" altLang="en-US" sz="2400"/>
          </a:p>
        </p:txBody>
      </p:sp>
      <p:sp>
        <p:nvSpPr>
          <p:cNvPr id="16" name="圆角矩形 15"/>
          <p:cNvSpPr/>
          <p:nvPr/>
        </p:nvSpPr>
        <p:spPr>
          <a:xfrm>
            <a:off x="6851015" y="2108835"/>
            <a:ext cx="3705225" cy="44805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做好网络营销首先要提升企业流量，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免费+付费双剑合璧。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提升成交转化率获取线索是基础，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不断完善优化FAQ话术库提升询盘有效率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精细化运营管理过程，审核追踪见成效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搭建企业营销数据库，打造企业未来新资产</a:t>
            </a:r>
            <a:endParaRPr lang="zh-CN" altLang="en-US" sz="2400"/>
          </a:p>
        </p:txBody>
      </p:sp>
      <p:sp>
        <p:nvSpPr>
          <p:cNvPr id="17" name="矩形 43"/>
          <p:cNvSpPr>
            <a:spLocks noChangeArrowheads="1"/>
          </p:cNvSpPr>
          <p:nvPr/>
        </p:nvSpPr>
        <p:spPr bwMode="auto">
          <a:xfrm>
            <a:off x="8257540" y="1459865"/>
            <a:ext cx="8928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6"/>
                </a:solidFill>
                <a:sym typeface="方正兰亭黑_GBK" panose="02000000000000000000" pitchFamily="2" charset="-122"/>
              </a:rPr>
              <a:t>总结</a:t>
            </a:r>
            <a:endParaRPr lang="zh-CN" altLang="en-US">
              <a:solidFill>
                <a:schemeClr val="accent6"/>
              </a:solidFill>
              <a:sym typeface="方正兰亭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7920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053012" y="2228260"/>
            <a:ext cx="20859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GAVEE</a:t>
            </a:r>
            <a:endParaRPr 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641385" y="3963427"/>
            <a:ext cx="691050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zh-CN" altLang="en-US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谢谢观赏！</a:t>
            </a:r>
            <a:endParaRPr lang="zh-CN" altLang="en-US" sz="4800" spc="-1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3040078" y="4957674"/>
            <a:ext cx="6112523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客户至上，言出必行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GAVEE 2019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700750" y="207371"/>
            <a:ext cx="406024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0" dirty="0" smtClean="0">
                <a:solidFill>
                  <a:schemeClr val="accent2"/>
                </a:solidFill>
                <a:sym typeface="+mn-ea"/>
              </a:rPr>
              <a:t>客服网销流程</a:t>
            </a:r>
            <a:endParaRPr kumimoji="0" lang="en-US" altLang="zh-CN" sz="266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+mn-ea"/>
              <a:sym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240428" y="731341"/>
            <a:ext cx="32790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189163" y="5471584"/>
            <a:ext cx="8642351" cy="1279525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35056" y="5506975"/>
            <a:ext cx="12032343" cy="1272683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416520" y="6323224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43304" y="5637604"/>
            <a:ext cx="365981" cy="36598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011304" y="5643891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603656" y="6121495"/>
            <a:ext cx="139491" cy="139491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60471" y="6585675"/>
            <a:ext cx="273384" cy="27338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206608" y="6057051"/>
            <a:ext cx="133893" cy="133893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15355" y="6407876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18656" y="5416550"/>
            <a:ext cx="196845" cy="196215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827771" y="6050165"/>
            <a:ext cx="273384" cy="273384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35055" y="3876373"/>
            <a:ext cx="12171459" cy="2857379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7971" y="4866568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97803" y="6120800"/>
            <a:ext cx="365981" cy="365981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492752" y="5556515"/>
            <a:ext cx="177397" cy="177397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156553" y="6585675"/>
            <a:ext cx="177397" cy="17739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844836" y="6220384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923485" y="5448917"/>
            <a:ext cx="188687" cy="188687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3520" y="1078230"/>
            <a:ext cx="4199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1.客户到访网站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1860" y="1697990"/>
            <a:ext cx="455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2.接受咨询 / </a:t>
            </a:r>
            <a:r>
              <a:rPr lang="zh-CN" altLang="en-US" sz="2400">
                <a:solidFill>
                  <a:schemeClr val="bg1"/>
                </a:solidFill>
              </a:rPr>
              <a:t>主动邀请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7505" y="2317750"/>
            <a:ext cx="3460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3.</a:t>
            </a:r>
            <a:r>
              <a:rPr lang="zh-CN" altLang="en-US" sz="2400">
                <a:solidFill>
                  <a:schemeClr val="bg1"/>
                </a:solidFill>
              </a:rPr>
              <a:t>录入询盘 </a:t>
            </a:r>
            <a:r>
              <a:rPr lang="en-US" altLang="zh-CN" sz="2400">
                <a:solidFill>
                  <a:schemeClr val="bg1"/>
                </a:solidFill>
              </a:rPr>
              <a:t>/ </a:t>
            </a:r>
            <a:r>
              <a:rPr lang="zh-CN" altLang="en-US" sz="2400">
                <a:solidFill>
                  <a:schemeClr val="bg1"/>
                </a:solidFill>
              </a:rPr>
              <a:t>分配询盘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6805" y="2937510"/>
            <a:ext cx="1758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4.</a:t>
            </a:r>
            <a:r>
              <a:rPr lang="zh-CN" altLang="en-US" sz="2400">
                <a:solidFill>
                  <a:schemeClr val="bg1"/>
                </a:solidFill>
              </a:rPr>
              <a:t>跟进成交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92750" y="3557270"/>
            <a:ext cx="1316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5.</a:t>
            </a:r>
            <a:r>
              <a:rPr lang="zh-CN" altLang="en-US" sz="2400">
                <a:solidFill>
                  <a:schemeClr val="bg1"/>
                </a:solidFill>
              </a:rPr>
              <a:t>付款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34405" y="4177030"/>
            <a:ext cx="2028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6.</a:t>
            </a:r>
            <a:r>
              <a:rPr lang="zh-CN" altLang="en-US" sz="2400">
                <a:solidFill>
                  <a:schemeClr val="bg1"/>
                </a:solidFill>
              </a:rPr>
              <a:t>生产 </a:t>
            </a:r>
            <a:r>
              <a:rPr lang="en-US" altLang="zh-CN" sz="2400">
                <a:solidFill>
                  <a:schemeClr val="bg1"/>
                </a:solidFill>
              </a:rPr>
              <a:t>--</a:t>
            </a:r>
            <a:r>
              <a:rPr lang="zh-CN" altLang="en-US" sz="2400">
                <a:solidFill>
                  <a:schemeClr val="bg1"/>
                </a:solidFill>
              </a:rPr>
              <a:t> 发货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9270" y="4796790"/>
            <a:ext cx="2392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7.</a:t>
            </a:r>
            <a:r>
              <a:rPr lang="zh-CN" altLang="en-US" sz="3600">
                <a:solidFill>
                  <a:schemeClr val="bg1"/>
                </a:solidFill>
              </a:rPr>
              <a:t>二次成交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0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40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7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80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6990" y="850265"/>
            <a:ext cx="611505" cy="564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企业网站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0930" y="1285240"/>
            <a:ext cx="1042670" cy="8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400</a:t>
            </a:r>
            <a:r>
              <a:rPr lang="zh-CN" altLang="en-US"/>
              <a:t>电话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90930" y="5228590"/>
            <a:ext cx="1042670" cy="8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在线咨询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90930" y="3249295"/>
            <a:ext cx="1042670" cy="8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在线注册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71750" y="1052830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未接通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71750" y="1861820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已接通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77080" y="1052830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回拨话术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77080" y="1861820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接听话术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79845" y="587375"/>
            <a:ext cx="527050" cy="614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获取线索</a:t>
            </a:r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9668510" y="605155"/>
            <a:ext cx="527050" cy="614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追踪销售</a:t>
            </a:r>
            <a:endParaRPr lang="zh-CN" altLang="en-US" sz="3200"/>
          </a:p>
        </p:txBody>
      </p:sp>
      <p:sp>
        <p:nvSpPr>
          <p:cNvPr id="14" name="矩形 13"/>
          <p:cNvSpPr/>
          <p:nvPr/>
        </p:nvSpPr>
        <p:spPr>
          <a:xfrm>
            <a:off x="2571750" y="2991485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短信回复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71750" y="3800475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人工回话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77080" y="2991485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短信策划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77080" y="3800475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回访话术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71750" y="5081905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主动咨询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71750" y="5890895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邀请咨询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77080" y="5081905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沟通话术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77080" y="5890895"/>
            <a:ext cx="1233805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邀请话术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368405" y="598805"/>
            <a:ext cx="80264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/>
              <a:t>数据营销</a:t>
            </a:r>
            <a:endParaRPr lang="zh-CN" altLang="en-US" sz="4800"/>
          </a:p>
        </p:txBody>
      </p:sp>
      <p:sp>
        <p:nvSpPr>
          <p:cNvPr id="23" name="右箭头 22"/>
          <p:cNvSpPr/>
          <p:nvPr/>
        </p:nvSpPr>
        <p:spPr>
          <a:xfrm>
            <a:off x="6909435" y="1285240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分配标准</a:t>
            </a:r>
            <a:endParaRPr lang="zh-CN" altLang="en-US" sz="1400"/>
          </a:p>
        </p:txBody>
      </p:sp>
      <p:sp>
        <p:nvSpPr>
          <p:cNvPr id="24" name="右箭头 23"/>
          <p:cNvSpPr/>
          <p:nvPr/>
        </p:nvSpPr>
        <p:spPr>
          <a:xfrm>
            <a:off x="6909435" y="3213100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流程制度</a:t>
            </a:r>
            <a:endParaRPr lang="zh-CN" altLang="en-US" sz="1400"/>
          </a:p>
        </p:txBody>
      </p:sp>
      <p:sp>
        <p:nvSpPr>
          <p:cNvPr id="25" name="右箭头 24"/>
          <p:cNvSpPr/>
          <p:nvPr/>
        </p:nvSpPr>
        <p:spPr>
          <a:xfrm>
            <a:off x="6906895" y="5253990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奖励机制</a:t>
            </a:r>
            <a:endParaRPr lang="zh-CN" altLang="en-US" sz="1400"/>
          </a:p>
        </p:txBody>
      </p:sp>
      <p:sp>
        <p:nvSpPr>
          <p:cNvPr id="26" name="右箭头 25"/>
          <p:cNvSpPr/>
          <p:nvPr/>
        </p:nvSpPr>
        <p:spPr>
          <a:xfrm>
            <a:off x="8562340" y="1322070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销售模型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>
            <a:off x="8562340" y="3249295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销售工具</a:t>
            </a:r>
            <a:endParaRPr lang="zh-CN" altLang="en-US" sz="1400"/>
          </a:p>
        </p:txBody>
      </p:sp>
      <p:sp>
        <p:nvSpPr>
          <p:cNvPr id="28" name="右箭头 27"/>
          <p:cNvSpPr/>
          <p:nvPr/>
        </p:nvSpPr>
        <p:spPr>
          <a:xfrm>
            <a:off x="8562340" y="5253990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二次追销</a:t>
            </a:r>
            <a:endParaRPr lang="zh-CN" altLang="en-US" sz="1400"/>
          </a:p>
        </p:txBody>
      </p:sp>
      <p:sp>
        <p:nvSpPr>
          <p:cNvPr id="29" name="右箭头 28"/>
          <p:cNvSpPr/>
          <p:nvPr/>
        </p:nvSpPr>
        <p:spPr>
          <a:xfrm>
            <a:off x="10195560" y="850265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来源数据</a:t>
            </a:r>
            <a:endParaRPr lang="zh-CN" altLang="en-US" sz="1400"/>
          </a:p>
        </p:txBody>
      </p:sp>
      <p:sp>
        <p:nvSpPr>
          <p:cNvPr id="30" name="右箭头 29"/>
          <p:cNvSpPr/>
          <p:nvPr/>
        </p:nvSpPr>
        <p:spPr>
          <a:xfrm>
            <a:off x="10195560" y="2505710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客户资料</a:t>
            </a:r>
            <a:endParaRPr lang="zh-CN" altLang="en-US" sz="1400"/>
          </a:p>
        </p:txBody>
      </p:sp>
      <p:sp>
        <p:nvSpPr>
          <p:cNvPr id="31" name="右箭头 30"/>
          <p:cNvSpPr/>
          <p:nvPr/>
        </p:nvSpPr>
        <p:spPr>
          <a:xfrm>
            <a:off x="10195560" y="4161155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追踪数据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10195560" y="5816600"/>
            <a:ext cx="1172845" cy="92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交易数据</a:t>
            </a:r>
            <a:endParaRPr lang="zh-CN" altLang="en-US" sz="1400"/>
          </a:p>
        </p:txBody>
      </p:sp>
      <p:cxnSp>
        <p:nvCxnSpPr>
          <p:cNvPr id="33" name="直接箭头连接符 32"/>
          <p:cNvCxnSpPr>
            <a:stCxn id="3" idx="3"/>
            <a:endCxn id="4" idx="1"/>
          </p:cNvCxnSpPr>
          <p:nvPr/>
        </p:nvCxnSpPr>
        <p:spPr>
          <a:xfrm flipV="1">
            <a:off x="658495" y="1721485"/>
            <a:ext cx="432435" cy="196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3"/>
            <a:endCxn id="6" idx="1"/>
          </p:cNvCxnSpPr>
          <p:nvPr/>
        </p:nvCxnSpPr>
        <p:spPr>
          <a:xfrm>
            <a:off x="658495" y="3685540"/>
            <a:ext cx="432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5" idx="1"/>
          </p:cNvCxnSpPr>
          <p:nvPr/>
        </p:nvCxnSpPr>
        <p:spPr>
          <a:xfrm>
            <a:off x="669290" y="3672840"/>
            <a:ext cx="421640" cy="199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3"/>
            <a:endCxn id="7" idx="1"/>
          </p:cNvCxnSpPr>
          <p:nvPr/>
        </p:nvCxnSpPr>
        <p:spPr>
          <a:xfrm flipV="1">
            <a:off x="2133600" y="1333500"/>
            <a:ext cx="438150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3"/>
            <a:endCxn id="8" idx="1"/>
          </p:cNvCxnSpPr>
          <p:nvPr/>
        </p:nvCxnSpPr>
        <p:spPr>
          <a:xfrm>
            <a:off x="2133600" y="1721485"/>
            <a:ext cx="43815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133600" y="3273425"/>
            <a:ext cx="438150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133600" y="3661410"/>
            <a:ext cx="43815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133600" y="5356860"/>
            <a:ext cx="438150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133600" y="5744845"/>
            <a:ext cx="438150" cy="42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7" idx="3"/>
            <a:endCxn id="9" idx="1"/>
          </p:cNvCxnSpPr>
          <p:nvPr/>
        </p:nvCxnSpPr>
        <p:spPr>
          <a:xfrm>
            <a:off x="3805555" y="1333500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805555" y="2134235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805555" y="3270250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805555" y="4082415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805555" y="5347970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805555" y="6160135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08320" y="1322070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608320" y="2134235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608320" y="3270250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608320" y="4082415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608320" y="5347970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608320" y="6160135"/>
            <a:ext cx="771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3700750" y="35921"/>
            <a:ext cx="406024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0" dirty="0" smtClean="0">
                <a:solidFill>
                  <a:schemeClr val="accent2"/>
                </a:solidFill>
                <a:sym typeface="+mn-ea"/>
              </a:rPr>
              <a:t>网销流程</a:t>
            </a: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图解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240428" y="559891"/>
            <a:ext cx="32790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35290" y="604520"/>
            <a:ext cx="527050" cy="614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线索分配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8" grpId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169545" y="3597910"/>
            <a:ext cx="3957320" cy="2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rot="10800000" flipH="1" flipV="1">
            <a:off x="227027" y="2736578"/>
            <a:ext cx="7081" cy="9218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3992880" y="4646295"/>
            <a:ext cx="6985" cy="1697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 flipV="1">
            <a:off x="4000500" y="6378575"/>
            <a:ext cx="3931285" cy="463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23200" y="2350770"/>
            <a:ext cx="1270" cy="22320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9444714" y="3043128"/>
            <a:ext cx="1383" cy="32077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439671" y="3474183"/>
            <a:ext cx="1232587" cy="1429801"/>
            <a:chOff x="3733724" y="3153438"/>
            <a:chExt cx="924440" cy="1072351"/>
          </a:xfrm>
        </p:grpSpPr>
        <p:sp>
          <p:nvSpPr>
            <p:cNvPr id="9" name="六边形 8"/>
            <p:cNvSpPr/>
            <p:nvPr/>
          </p:nvSpPr>
          <p:spPr>
            <a:xfrm rot="5400000">
              <a:off x="3659768" y="3227394"/>
              <a:ext cx="1072351" cy="924440"/>
            </a:xfrm>
            <a:prstGeom prst="hexagon">
              <a:avLst/>
            </a:pr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04992" y="3461460"/>
              <a:ext cx="482945" cy="456307"/>
              <a:chOff x="4039090" y="2031016"/>
              <a:chExt cx="846738" cy="800034"/>
            </a:xfrm>
          </p:grpSpPr>
          <p:sp>
            <p:nvSpPr>
              <p:cNvPr id="11" name="Freeform 18"/>
              <p:cNvSpPr>
                <a:spLocks noEditPoints="1"/>
              </p:cNvSpPr>
              <p:nvPr/>
            </p:nvSpPr>
            <p:spPr bwMode="auto">
              <a:xfrm>
                <a:off x="4039090" y="2031016"/>
                <a:ext cx="551959" cy="552502"/>
              </a:xfrm>
              <a:custGeom>
                <a:avLst/>
                <a:gdLst>
                  <a:gd name="T0" fmla="*/ 428 w 428"/>
                  <a:gd name="T1" fmla="*/ 231 h 428"/>
                  <a:gd name="T2" fmla="*/ 428 w 428"/>
                  <a:gd name="T3" fmla="*/ 197 h 428"/>
                  <a:gd name="T4" fmla="*/ 381 w 428"/>
                  <a:gd name="T5" fmla="*/ 180 h 428"/>
                  <a:gd name="T6" fmla="*/ 375 w 428"/>
                  <a:gd name="T7" fmla="*/ 160 h 428"/>
                  <a:gd name="T8" fmla="*/ 408 w 428"/>
                  <a:gd name="T9" fmla="*/ 121 h 428"/>
                  <a:gd name="T10" fmla="*/ 391 w 428"/>
                  <a:gd name="T11" fmla="*/ 92 h 428"/>
                  <a:gd name="T12" fmla="*/ 341 w 428"/>
                  <a:gd name="T13" fmla="*/ 102 h 428"/>
                  <a:gd name="T14" fmla="*/ 341 w 428"/>
                  <a:gd name="T15" fmla="*/ 102 h 428"/>
                  <a:gd name="T16" fmla="*/ 326 w 428"/>
                  <a:gd name="T17" fmla="*/ 87 h 428"/>
                  <a:gd name="T18" fmla="*/ 327 w 428"/>
                  <a:gd name="T19" fmla="*/ 87 h 428"/>
                  <a:gd name="T20" fmla="*/ 336 w 428"/>
                  <a:gd name="T21" fmla="*/ 37 h 428"/>
                  <a:gd name="T22" fmla="*/ 307 w 428"/>
                  <a:gd name="T23" fmla="*/ 20 h 428"/>
                  <a:gd name="T24" fmla="*/ 268 w 428"/>
                  <a:gd name="T25" fmla="*/ 53 h 428"/>
                  <a:gd name="T26" fmla="*/ 268 w 428"/>
                  <a:gd name="T27" fmla="*/ 54 h 428"/>
                  <a:gd name="T28" fmla="*/ 248 w 428"/>
                  <a:gd name="T29" fmla="*/ 48 h 428"/>
                  <a:gd name="T30" fmla="*/ 248 w 428"/>
                  <a:gd name="T31" fmla="*/ 48 h 428"/>
                  <a:gd name="T32" fmla="*/ 231 w 428"/>
                  <a:gd name="T33" fmla="*/ 0 h 428"/>
                  <a:gd name="T34" fmla="*/ 198 w 428"/>
                  <a:gd name="T35" fmla="*/ 0 h 428"/>
                  <a:gd name="T36" fmla="*/ 181 w 428"/>
                  <a:gd name="T37" fmla="*/ 48 h 428"/>
                  <a:gd name="T38" fmla="*/ 181 w 428"/>
                  <a:gd name="T39" fmla="*/ 48 h 428"/>
                  <a:gd name="T40" fmla="*/ 161 w 428"/>
                  <a:gd name="T41" fmla="*/ 54 h 428"/>
                  <a:gd name="T42" fmla="*/ 161 w 428"/>
                  <a:gd name="T43" fmla="*/ 53 h 428"/>
                  <a:gd name="T44" fmla="*/ 122 w 428"/>
                  <a:gd name="T45" fmla="*/ 20 h 428"/>
                  <a:gd name="T46" fmla="*/ 93 w 428"/>
                  <a:gd name="T47" fmla="*/ 37 h 428"/>
                  <a:gd name="T48" fmla="*/ 102 w 428"/>
                  <a:gd name="T49" fmla="*/ 87 h 428"/>
                  <a:gd name="T50" fmla="*/ 102 w 428"/>
                  <a:gd name="T51" fmla="*/ 87 h 428"/>
                  <a:gd name="T52" fmla="*/ 88 w 428"/>
                  <a:gd name="T53" fmla="*/ 102 h 428"/>
                  <a:gd name="T54" fmla="*/ 88 w 428"/>
                  <a:gd name="T55" fmla="*/ 102 h 428"/>
                  <a:gd name="T56" fmla="*/ 37 w 428"/>
                  <a:gd name="T57" fmla="*/ 92 h 428"/>
                  <a:gd name="T58" fmla="*/ 21 w 428"/>
                  <a:gd name="T59" fmla="*/ 121 h 428"/>
                  <a:gd name="T60" fmla="*/ 54 w 428"/>
                  <a:gd name="T61" fmla="*/ 160 h 428"/>
                  <a:gd name="T62" fmla="*/ 48 w 428"/>
                  <a:gd name="T63" fmla="*/ 180 h 428"/>
                  <a:gd name="T64" fmla="*/ 0 w 428"/>
                  <a:gd name="T65" fmla="*/ 197 h 428"/>
                  <a:gd name="T66" fmla="*/ 0 w 428"/>
                  <a:gd name="T67" fmla="*/ 231 h 428"/>
                  <a:gd name="T68" fmla="*/ 48 w 428"/>
                  <a:gd name="T69" fmla="*/ 247 h 428"/>
                  <a:gd name="T70" fmla="*/ 53 w 428"/>
                  <a:gd name="T71" fmla="*/ 268 h 428"/>
                  <a:gd name="T72" fmla="*/ 21 w 428"/>
                  <a:gd name="T73" fmla="*/ 306 h 428"/>
                  <a:gd name="T74" fmla="*/ 37 w 428"/>
                  <a:gd name="T75" fmla="*/ 336 h 428"/>
                  <a:gd name="T76" fmla="*/ 87 w 428"/>
                  <a:gd name="T77" fmla="*/ 326 h 428"/>
                  <a:gd name="T78" fmla="*/ 102 w 428"/>
                  <a:gd name="T79" fmla="*/ 342 h 428"/>
                  <a:gd name="T80" fmla="*/ 93 w 428"/>
                  <a:gd name="T81" fmla="*/ 391 h 428"/>
                  <a:gd name="T82" fmla="*/ 122 w 428"/>
                  <a:gd name="T83" fmla="*/ 408 h 428"/>
                  <a:gd name="T84" fmla="*/ 160 w 428"/>
                  <a:gd name="T85" fmla="*/ 375 h 428"/>
                  <a:gd name="T86" fmla="*/ 181 w 428"/>
                  <a:gd name="T87" fmla="*/ 381 h 428"/>
                  <a:gd name="T88" fmla="*/ 198 w 428"/>
                  <a:gd name="T89" fmla="*/ 428 h 428"/>
                  <a:gd name="T90" fmla="*/ 231 w 428"/>
                  <a:gd name="T91" fmla="*/ 428 h 428"/>
                  <a:gd name="T92" fmla="*/ 248 w 428"/>
                  <a:gd name="T93" fmla="*/ 381 h 428"/>
                  <a:gd name="T94" fmla="*/ 269 w 428"/>
                  <a:gd name="T95" fmla="*/ 375 h 428"/>
                  <a:gd name="T96" fmla="*/ 307 w 428"/>
                  <a:gd name="T97" fmla="*/ 408 h 428"/>
                  <a:gd name="T98" fmla="*/ 336 w 428"/>
                  <a:gd name="T99" fmla="*/ 391 h 428"/>
                  <a:gd name="T100" fmla="*/ 327 w 428"/>
                  <a:gd name="T101" fmla="*/ 342 h 428"/>
                  <a:gd name="T102" fmla="*/ 342 w 428"/>
                  <a:gd name="T103" fmla="*/ 326 h 428"/>
                  <a:gd name="T104" fmla="*/ 391 w 428"/>
                  <a:gd name="T105" fmla="*/ 336 h 428"/>
                  <a:gd name="T106" fmla="*/ 408 w 428"/>
                  <a:gd name="T107" fmla="*/ 306 h 428"/>
                  <a:gd name="T108" fmla="*/ 375 w 428"/>
                  <a:gd name="T109" fmla="*/ 268 h 428"/>
                  <a:gd name="T110" fmla="*/ 381 w 428"/>
                  <a:gd name="T111" fmla="*/ 247 h 428"/>
                  <a:gd name="T112" fmla="*/ 428 w 428"/>
                  <a:gd name="T113" fmla="*/ 231 h 428"/>
                  <a:gd name="T114" fmla="*/ 214 w 428"/>
                  <a:gd name="T115" fmla="*/ 300 h 428"/>
                  <a:gd name="T116" fmla="*/ 129 w 428"/>
                  <a:gd name="T117" fmla="*/ 214 h 428"/>
                  <a:gd name="T118" fmla="*/ 214 w 428"/>
                  <a:gd name="T119" fmla="*/ 129 h 428"/>
                  <a:gd name="T120" fmla="*/ 300 w 428"/>
                  <a:gd name="T121" fmla="*/ 214 h 428"/>
                  <a:gd name="T122" fmla="*/ 214 w 428"/>
                  <a:gd name="T123" fmla="*/ 30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" h="428">
                    <a:moveTo>
                      <a:pt x="428" y="231"/>
                    </a:moveTo>
                    <a:cubicBezTo>
                      <a:pt x="428" y="197"/>
                      <a:pt x="428" y="197"/>
                      <a:pt x="428" y="197"/>
                    </a:cubicBezTo>
                    <a:cubicBezTo>
                      <a:pt x="381" y="180"/>
                      <a:pt x="381" y="180"/>
                      <a:pt x="381" y="180"/>
                    </a:cubicBezTo>
                    <a:cubicBezTo>
                      <a:pt x="379" y="173"/>
                      <a:pt x="377" y="167"/>
                      <a:pt x="375" y="160"/>
                    </a:cubicBezTo>
                    <a:cubicBezTo>
                      <a:pt x="408" y="121"/>
                      <a:pt x="408" y="121"/>
                      <a:pt x="408" y="121"/>
                    </a:cubicBezTo>
                    <a:cubicBezTo>
                      <a:pt x="391" y="92"/>
                      <a:pt x="391" y="92"/>
                      <a:pt x="391" y="9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37" y="97"/>
                      <a:pt x="332" y="92"/>
                      <a:pt x="326" y="87"/>
                    </a:cubicBezTo>
                    <a:cubicBezTo>
                      <a:pt x="327" y="87"/>
                      <a:pt x="327" y="87"/>
                      <a:pt x="327" y="87"/>
                    </a:cubicBezTo>
                    <a:cubicBezTo>
                      <a:pt x="336" y="37"/>
                      <a:pt x="336" y="37"/>
                      <a:pt x="336" y="37"/>
                    </a:cubicBezTo>
                    <a:cubicBezTo>
                      <a:pt x="307" y="20"/>
                      <a:pt x="307" y="20"/>
                      <a:pt x="307" y="20"/>
                    </a:cubicBezTo>
                    <a:cubicBezTo>
                      <a:pt x="268" y="53"/>
                      <a:pt x="268" y="53"/>
                      <a:pt x="268" y="53"/>
                    </a:cubicBezTo>
                    <a:cubicBezTo>
                      <a:pt x="268" y="54"/>
                      <a:pt x="268" y="54"/>
                      <a:pt x="268" y="54"/>
                    </a:cubicBezTo>
                    <a:cubicBezTo>
                      <a:pt x="262" y="51"/>
                      <a:pt x="255" y="49"/>
                      <a:pt x="248" y="48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74" y="49"/>
                      <a:pt x="167" y="51"/>
                      <a:pt x="161" y="54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93" y="37"/>
                      <a:pt x="93" y="37"/>
                      <a:pt x="93" y="3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97" y="92"/>
                      <a:pt x="92" y="97"/>
                      <a:pt x="88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2" y="167"/>
                      <a:pt x="50" y="173"/>
                      <a:pt x="48" y="18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9" y="254"/>
                      <a:pt x="51" y="261"/>
                      <a:pt x="53" y="268"/>
                    </a:cubicBezTo>
                    <a:cubicBezTo>
                      <a:pt x="21" y="306"/>
                      <a:pt x="21" y="306"/>
                      <a:pt x="21" y="306"/>
                    </a:cubicBezTo>
                    <a:cubicBezTo>
                      <a:pt x="37" y="336"/>
                      <a:pt x="37" y="336"/>
                      <a:pt x="37" y="336"/>
                    </a:cubicBezTo>
                    <a:cubicBezTo>
                      <a:pt x="87" y="326"/>
                      <a:pt x="87" y="326"/>
                      <a:pt x="87" y="326"/>
                    </a:cubicBezTo>
                    <a:cubicBezTo>
                      <a:pt x="92" y="332"/>
                      <a:pt x="97" y="337"/>
                      <a:pt x="102" y="342"/>
                    </a:cubicBezTo>
                    <a:cubicBezTo>
                      <a:pt x="93" y="391"/>
                      <a:pt x="93" y="391"/>
                      <a:pt x="93" y="391"/>
                    </a:cubicBezTo>
                    <a:cubicBezTo>
                      <a:pt x="122" y="408"/>
                      <a:pt x="122" y="408"/>
                      <a:pt x="122" y="408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7" y="377"/>
                      <a:pt x="174" y="379"/>
                      <a:pt x="181" y="381"/>
                    </a:cubicBezTo>
                    <a:cubicBezTo>
                      <a:pt x="198" y="428"/>
                      <a:pt x="198" y="428"/>
                      <a:pt x="198" y="428"/>
                    </a:cubicBezTo>
                    <a:cubicBezTo>
                      <a:pt x="231" y="428"/>
                      <a:pt x="231" y="428"/>
                      <a:pt x="231" y="428"/>
                    </a:cubicBezTo>
                    <a:cubicBezTo>
                      <a:pt x="248" y="381"/>
                      <a:pt x="248" y="381"/>
                      <a:pt x="248" y="381"/>
                    </a:cubicBezTo>
                    <a:cubicBezTo>
                      <a:pt x="255" y="379"/>
                      <a:pt x="262" y="377"/>
                      <a:pt x="269" y="375"/>
                    </a:cubicBezTo>
                    <a:cubicBezTo>
                      <a:pt x="307" y="408"/>
                      <a:pt x="307" y="408"/>
                      <a:pt x="307" y="408"/>
                    </a:cubicBezTo>
                    <a:cubicBezTo>
                      <a:pt x="336" y="391"/>
                      <a:pt x="336" y="391"/>
                      <a:pt x="336" y="391"/>
                    </a:cubicBezTo>
                    <a:cubicBezTo>
                      <a:pt x="327" y="342"/>
                      <a:pt x="327" y="342"/>
                      <a:pt x="327" y="342"/>
                    </a:cubicBezTo>
                    <a:cubicBezTo>
                      <a:pt x="332" y="337"/>
                      <a:pt x="337" y="332"/>
                      <a:pt x="342" y="326"/>
                    </a:cubicBezTo>
                    <a:cubicBezTo>
                      <a:pt x="391" y="336"/>
                      <a:pt x="391" y="336"/>
                      <a:pt x="391" y="336"/>
                    </a:cubicBezTo>
                    <a:cubicBezTo>
                      <a:pt x="408" y="306"/>
                      <a:pt x="408" y="306"/>
                      <a:pt x="408" y="306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8" y="261"/>
                      <a:pt x="379" y="254"/>
                      <a:pt x="381" y="247"/>
                    </a:cubicBezTo>
                    <a:lnTo>
                      <a:pt x="428" y="231"/>
                    </a:lnTo>
                    <a:close/>
                    <a:moveTo>
                      <a:pt x="214" y="300"/>
                    </a:moveTo>
                    <a:cubicBezTo>
                      <a:pt x="167" y="300"/>
                      <a:pt x="129" y="261"/>
                      <a:pt x="129" y="214"/>
                    </a:cubicBezTo>
                    <a:cubicBezTo>
                      <a:pt x="129" y="167"/>
                      <a:pt x="167" y="129"/>
                      <a:pt x="214" y="129"/>
                    </a:cubicBezTo>
                    <a:cubicBezTo>
                      <a:pt x="261" y="129"/>
                      <a:pt x="300" y="167"/>
                      <a:pt x="300" y="214"/>
                    </a:cubicBezTo>
                    <a:cubicBezTo>
                      <a:pt x="300" y="261"/>
                      <a:pt x="261" y="300"/>
                      <a:pt x="214" y="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400" dist="25400" dir="2700000" algn="tl" rotWithShape="0">
                  <a:schemeClr val="tx1">
                    <a:lumMod val="65000"/>
                    <a:lumOff val="35000"/>
                    <a:alpha val="52000"/>
                  </a:scheme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18"/>
              <p:cNvSpPr>
                <a:spLocks noEditPoints="1"/>
              </p:cNvSpPr>
              <p:nvPr/>
            </p:nvSpPr>
            <p:spPr bwMode="auto">
              <a:xfrm>
                <a:off x="4523708" y="2392412"/>
                <a:ext cx="362120" cy="362476"/>
              </a:xfrm>
              <a:custGeom>
                <a:avLst/>
                <a:gdLst>
                  <a:gd name="T0" fmla="*/ 428 w 428"/>
                  <a:gd name="T1" fmla="*/ 231 h 428"/>
                  <a:gd name="T2" fmla="*/ 428 w 428"/>
                  <a:gd name="T3" fmla="*/ 197 h 428"/>
                  <a:gd name="T4" fmla="*/ 381 w 428"/>
                  <a:gd name="T5" fmla="*/ 180 h 428"/>
                  <a:gd name="T6" fmla="*/ 375 w 428"/>
                  <a:gd name="T7" fmla="*/ 160 h 428"/>
                  <a:gd name="T8" fmla="*/ 408 w 428"/>
                  <a:gd name="T9" fmla="*/ 121 h 428"/>
                  <a:gd name="T10" fmla="*/ 391 w 428"/>
                  <a:gd name="T11" fmla="*/ 92 h 428"/>
                  <a:gd name="T12" fmla="*/ 341 w 428"/>
                  <a:gd name="T13" fmla="*/ 102 h 428"/>
                  <a:gd name="T14" fmla="*/ 341 w 428"/>
                  <a:gd name="T15" fmla="*/ 102 h 428"/>
                  <a:gd name="T16" fmla="*/ 326 w 428"/>
                  <a:gd name="T17" fmla="*/ 87 h 428"/>
                  <a:gd name="T18" fmla="*/ 327 w 428"/>
                  <a:gd name="T19" fmla="*/ 87 h 428"/>
                  <a:gd name="T20" fmla="*/ 336 w 428"/>
                  <a:gd name="T21" fmla="*/ 37 h 428"/>
                  <a:gd name="T22" fmla="*/ 307 w 428"/>
                  <a:gd name="T23" fmla="*/ 20 h 428"/>
                  <a:gd name="T24" fmla="*/ 268 w 428"/>
                  <a:gd name="T25" fmla="*/ 53 h 428"/>
                  <a:gd name="T26" fmla="*/ 268 w 428"/>
                  <a:gd name="T27" fmla="*/ 54 h 428"/>
                  <a:gd name="T28" fmla="*/ 248 w 428"/>
                  <a:gd name="T29" fmla="*/ 48 h 428"/>
                  <a:gd name="T30" fmla="*/ 248 w 428"/>
                  <a:gd name="T31" fmla="*/ 48 h 428"/>
                  <a:gd name="T32" fmla="*/ 231 w 428"/>
                  <a:gd name="T33" fmla="*/ 0 h 428"/>
                  <a:gd name="T34" fmla="*/ 198 w 428"/>
                  <a:gd name="T35" fmla="*/ 0 h 428"/>
                  <a:gd name="T36" fmla="*/ 181 w 428"/>
                  <a:gd name="T37" fmla="*/ 48 h 428"/>
                  <a:gd name="T38" fmla="*/ 181 w 428"/>
                  <a:gd name="T39" fmla="*/ 48 h 428"/>
                  <a:gd name="T40" fmla="*/ 161 w 428"/>
                  <a:gd name="T41" fmla="*/ 54 h 428"/>
                  <a:gd name="T42" fmla="*/ 161 w 428"/>
                  <a:gd name="T43" fmla="*/ 53 h 428"/>
                  <a:gd name="T44" fmla="*/ 122 w 428"/>
                  <a:gd name="T45" fmla="*/ 20 h 428"/>
                  <a:gd name="T46" fmla="*/ 93 w 428"/>
                  <a:gd name="T47" fmla="*/ 37 h 428"/>
                  <a:gd name="T48" fmla="*/ 102 w 428"/>
                  <a:gd name="T49" fmla="*/ 87 h 428"/>
                  <a:gd name="T50" fmla="*/ 102 w 428"/>
                  <a:gd name="T51" fmla="*/ 87 h 428"/>
                  <a:gd name="T52" fmla="*/ 88 w 428"/>
                  <a:gd name="T53" fmla="*/ 102 h 428"/>
                  <a:gd name="T54" fmla="*/ 88 w 428"/>
                  <a:gd name="T55" fmla="*/ 102 h 428"/>
                  <a:gd name="T56" fmla="*/ 37 w 428"/>
                  <a:gd name="T57" fmla="*/ 92 h 428"/>
                  <a:gd name="T58" fmla="*/ 21 w 428"/>
                  <a:gd name="T59" fmla="*/ 121 h 428"/>
                  <a:gd name="T60" fmla="*/ 54 w 428"/>
                  <a:gd name="T61" fmla="*/ 160 h 428"/>
                  <a:gd name="T62" fmla="*/ 48 w 428"/>
                  <a:gd name="T63" fmla="*/ 180 h 428"/>
                  <a:gd name="T64" fmla="*/ 0 w 428"/>
                  <a:gd name="T65" fmla="*/ 197 h 428"/>
                  <a:gd name="T66" fmla="*/ 0 w 428"/>
                  <a:gd name="T67" fmla="*/ 231 h 428"/>
                  <a:gd name="T68" fmla="*/ 48 w 428"/>
                  <a:gd name="T69" fmla="*/ 247 h 428"/>
                  <a:gd name="T70" fmla="*/ 53 w 428"/>
                  <a:gd name="T71" fmla="*/ 268 h 428"/>
                  <a:gd name="T72" fmla="*/ 21 w 428"/>
                  <a:gd name="T73" fmla="*/ 306 h 428"/>
                  <a:gd name="T74" fmla="*/ 37 w 428"/>
                  <a:gd name="T75" fmla="*/ 336 h 428"/>
                  <a:gd name="T76" fmla="*/ 87 w 428"/>
                  <a:gd name="T77" fmla="*/ 326 h 428"/>
                  <a:gd name="T78" fmla="*/ 102 w 428"/>
                  <a:gd name="T79" fmla="*/ 342 h 428"/>
                  <a:gd name="T80" fmla="*/ 93 w 428"/>
                  <a:gd name="T81" fmla="*/ 391 h 428"/>
                  <a:gd name="T82" fmla="*/ 122 w 428"/>
                  <a:gd name="T83" fmla="*/ 408 h 428"/>
                  <a:gd name="T84" fmla="*/ 160 w 428"/>
                  <a:gd name="T85" fmla="*/ 375 h 428"/>
                  <a:gd name="T86" fmla="*/ 181 w 428"/>
                  <a:gd name="T87" fmla="*/ 381 h 428"/>
                  <a:gd name="T88" fmla="*/ 198 w 428"/>
                  <a:gd name="T89" fmla="*/ 428 h 428"/>
                  <a:gd name="T90" fmla="*/ 231 w 428"/>
                  <a:gd name="T91" fmla="*/ 428 h 428"/>
                  <a:gd name="T92" fmla="*/ 248 w 428"/>
                  <a:gd name="T93" fmla="*/ 381 h 428"/>
                  <a:gd name="T94" fmla="*/ 269 w 428"/>
                  <a:gd name="T95" fmla="*/ 375 h 428"/>
                  <a:gd name="T96" fmla="*/ 307 w 428"/>
                  <a:gd name="T97" fmla="*/ 408 h 428"/>
                  <a:gd name="T98" fmla="*/ 336 w 428"/>
                  <a:gd name="T99" fmla="*/ 391 h 428"/>
                  <a:gd name="T100" fmla="*/ 327 w 428"/>
                  <a:gd name="T101" fmla="*/ 342 h 428"/>
                  <a:gd name="T102" fmla="*/ 342 w 428"/>
                  <a:gd name="T103" fmla="*/ 326 h 428"/>
                  <a:gd name="T104" fmla="*/ 391 w 428"/>
                  <a:gd name="T105" fmla="*/ 336 h 428"/>
                  <a:gd name="T106" fmla="*/ 408 w 428"/>
                  <a:gd name="T107" fmla="*/ 306 h 428"/>
                  <a:gd name="T108" fmla="*/ 375 w 428"/>
                  <a:gd name="T109" fmla="*/ 268 h 428"/>
                  <a:gd name="T110" fmla="*/ 381 w 428"/>
                  <a:gd name="T111" fmla="*/ 247 h 428"/>
                  <a:gd name="T112" fmla="*/ 428 w 428"/>
                  <a:gd name="T113" fmla="*/ 231 h 428"/>
                  <a:gd name="T114" fmla="*/ 214 w 428"/>
                  <a:gd name="T115" fmla="*/ 300 h 428"/>
                  <a:gd name="T116" fmla="*/ 129 w 428"/>
                  <a:gd name="T117" fmla="*/ 214 h 428"/>
                  <a:gd name="T118" fmla="*/ 214 w 428"/>
                  <a:gd name="T119" fmla="*/ 129 h 428"/>
                  <a:gd name="T120" fmla="*/ 300 w 428"/>
                  <a:gd name="T121" fmla="*/ 214 h 428"/>
                  <a:gd name="T122" fmla="*/ 214 w 428"/>
                  <a:gd name="T123" fmla="*/ 30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" h="428">
                    <a:moveTo>
                      <a:pt x="428" y="231"/>
                    </a:moveTo>
                    <a:cubicBezTo>
                      <a:pt x="428" y="197"/>
                      <a:pt x="428" y="197"/>
                      <a:pt x="428" y="197"/>
                    </a:cubicBezTo>
                    <a:cubicBezTo>
                      <a:pt x="381" y="180"/>
                      <a:pt x="381" y="180"/>
                      <a:pt x="381" y="180"/>
                    </a:cubicBezTo>
                    <a:cubicBezTo>
                      <a:pt x="379" y="173"/>
                      <a:pt x="377" y="167"/>
                      <a:pt x="375" y="160"/>
                    </a:cubicBezTo>
                    <a:cubicBezTo>
                      <a:pt x="408" y="121"/>
                      <a:pt x="408" y="121"/>
                      <a:pt x="408" y="121"/>
                    </a:cubicBezTo>
                    <a:cubicBezTo>
                      <a:pt x="391" y="92"/>
                      <a:pt x="391" y="92"/>
                      <a:pt x="391" y="9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37" y="97"/>
                      <a:pt x="332" y="92"/>
                      <a:pt x="326" y="87"/>
                    </a:cubicBezTo>
                    <a:cubicBezTo>
                      <a:pt x="327" y="87"/>
                      <a:pt x="327" y="87"/>
                      <a:pt x="327" y="87"/>
                    </a:cubicBezTo>
                    <a:cubicBezTo>
                      <a:pt x="336" y="37"/>
                      <a:pt x="336" y="37"/>
                      <a:pt x="336" y="37"/>
                    </a:cubicBezTo>
                    <a:cubicBezTo>
                      <a:pt x="307" y="20"/>
                      <a:pt x="307" y="20"/>
                      <a:pt x="307" y="20"/>
                    </a:cubicBezTo>
                    <a:cubicBezTo>
                      <a:pt x="268" y="53"/>
                      <a:pt x="268" y="53"/>
                      <a:pt x="268" y="53"/>
                    </a:cubicBezTo>
                    <a:cubicBezTo>
                      <a:pt x="268" y="54"/>
                      <a:pt x="268" y="54"/>
                      <a:pt x="268" y="54"/>
                    </a:cubicBezTo>
                    <a:cubicBezTo>
                      <a:pt x="262" y="51"/>
                      <a:pt x="255" y="49"/>
                      <a:pt x="248" y="48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74" y="49"/>
                      <a:pt x="167" y="51"/>
                      <a:pt x="161" y="54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93" y="37"/>
                      <a:pt x="93" y="37"/>
                      <a:pt x="93" y="3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97" y="92"/>
                      <a:pt x="92" y="97"/>
                      <a:pt x="88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2" y="167"/>
                      <a:pt x="50" y="173"/>
                      <a:pt x="48" y="18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9" y="254"/>
                      <a:pt x="51" y="261"/>
                      <a:pt x="53" y="268"/>
                    </a:cubicBezTo>
                    <a:cubicBezTo>
                      <a:pt x="21" y="306"/>
                      <a:pt x="21" y="306"/>
                      <a:pt x="21" y="306"/>
                    </a:cubicBezTo>
                    <a:cubicBezTo>
                      <a:pt x="37" y="336"/>
                      <a:pt x="37" y="336"/>
                      <a:pt x="37" y="336"/>
                    </a:cubicBezTo>
                    <a:cubicBezTo>
                      <a:pt x="87" y="326"/>
                      <a:pt x="87" y="326"/>
                      <a:pt x="87" y="326"/>
                    </a:cubicBezTo>
                    <a:cubicBezTo>
                      <a:pt x="92" y="332"/>
                      <a:pt x="97" y="337"/>
                      <a:pt x="102" y="342"/>
                    </a:cubicBezTo>
                    <a:cubicBezTo>
                      <a:pt x="93" y="391"/>
                      <a:pt x="93" y="391"/>
                      <a:pt x="93" y="391"/>
                    </a:cubicBezTo>
                    <a:cubicBezTo>
                      <a:pt x="122" y="408"/>
                      <a:pt x="122" y="408"/>
                      <a:pt x="122" y="408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7" y="377"/>
                      <a:pt x="174" y="379"/>
                      <a:pt x="181" y="381"/>
                    </a:cubicBezTo>
                    <a:cubicBezTo>
                      <a:pt x="198" y="428"/>
                      <a:pt x="198" y="428"/>
                      <a:pt x="198" y="428"/>
                    </a:cubicBezTo>
                    <a:cubicBezTo>
                      <a:pt x="231" y="428"/>
                      <a:pt x="231" y="428"/>
                      <a:pt x="231" y="428"/>
                    </a:cubicBezTo>
                    <a:cubicBezTo>
                      <a:pt x="248" y="381"/>
                      <a:pt x="248" y="381"/>
                      <a:pt x="248" y="381"/>
                    </a:cubicBezTo>
                    <a:cubicBezTo>
                      <a:pt x="255" y="379"/>
                      <a:pt x="262" y="377"/>
                      <a:pt x="269" y="375"/>
                    </a:cubicBezTo>
                    <a:cubicBezTo>
                      <a:pt x="307" y="408"/>
                      <a:pt x="307" y="408"/>
                      <a:pt x="307" y="408"/>
                    </a:cubicBezTo>
                    <a:cubicBezTo>
                      <a:pt x="336" y="391"/>
                      <a:pt x="336" y="391"/>
                      <a:pt x="336" y="391"/>
                    </a:cubicBezTo>
                    <a:cubicBezTo>
                      <a:pt x="327" y="342"/>
                      <a:pt x="327" y="342"/>
                      <a:pt x="327" y="342"/>
                    </a:cubicBezTo>
                    <a:cubicBezTo>
                      <a:pt x="332" y="337"/>
                      <a:pt x="337" y="332"/>
                      <a:pt x="342" y="326"/>
                    </a:cubicBezTo>
                    <a:cubicBezTo>
                      <a:pt x="391" y="336"/>
                      <a:pt x="391" y="336"/>
                      <a:pt x="391" y="336"/>
                    </a:cubicBezTo>
                    <a:cubicBezTo>
                      <a:pt x="408" y="306"/>
                      <a:pt x="408" y="306"/>
                      <a:pt x="408" y="306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8" y="261"/>
                      <a:pt x="379" y="254"/>
                      <a:pt x="381" y="247"/>
                    </a:cubicBezTo>
                    <a:lnTo>
                      <a:pt x="428" y="231"/>
                    </a:lnTo>
                    <a:close/>
                    <a:moveTo>
                      <a:pt x="214" y="300"/>
                    </a:moveTo>
                    <a:cubicBezTo>
                      <a:pt x="167" y="300"/>
                      <a:pt x="129" y="261"/>
                      <a:pt x="129" y="214"/>
                    </a:cubicBezTo>
                    <a:cubicBezTo>
                      <a:pt x="129" y="167"/>
                      <a:pt x="167" y="129"/>
                      <a:pt x="214" y="129"/>
                    </a:cubicBezTo>
                    <a:cubicBezTo>
                      <a:pt x="261" y="129"/>
                      <a:pt x="300" y="167"/>
                      <a:pt x="300" y="214"/>
                    </a:cubicBezTo>
                    <a:cubicBezTo>
                      <a:pt x="300" y="261"/>
                      <a:pt x="261" y="300"/>
                      <a:pt x="214" y="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400" dist="25400" dir="2700000" algn="tl" rotWithShape="0">
                  <a:schemeClr val="tx1">
                    <a:lumMod val="65000"/>
                    <a:lumOff val="35000"/>
                    <a:alpha val="52000"/>
                  </a:scheme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4285981" y="2593090"/>
                <a:ext cx="237727" cy="237960"/>
              </a:xfrm>
              <a:custGeom>
                <a:avLst/>
                <a:gdLst>
                  <a:gd name="T0" fmla="*/ 428 w 428"/>
                  <a:gd name="T1" fmla="*/ 231 h 428"/>
                  <a:gd name="T2" fmla="*/ 428 w 428"/>
                  <a:gd name="T3" fmla="*/ 197 h 428"/>
                  <a:gd name="T4" fmla="*/ 381 w 428"/>
                  <a:gd name="T5" fmla="*/ 180 h 428"/>
                  <a:gd name="T6" fmla="*/ 375 w 428"/>
                  <a:gd name="T7" fmla="*/ 160 h 428"/>
                  <a:gd name="T8" fmla="*/ 408 w 428"/>
                  <a:gd name="T9" fmla="*/ 121 h 428"/>
                  <a:gd name="T10" fmla="*/ 391 w 428"/>
                  <a:gd name="T11" fmla="*/ 92 h 428"/>
                  <a:gd name="T12" fmla="*/ 341 w 428"/>
                  <a:gd name="T13" fmla="*/ 102 h 428"/>
                  <a:gd name="T14" fmla="*/ 341 w 428"/>
                  <a:gd name="T15" fmla="*/ 102 h 428"/>
                  <a:gd name="T16" fmla="*/ 326 w 428"/>
                  <a:gd name="T17" fmla="*/ 87 h 428"/>
                  <a:gd name="T18" fmla="*/ 327 w 428"/>
                  <a:gd name="T19" fmla="*/ 87 h 428"/>
                  <a:gd name="T20" fmla="*/ 336 w 428"/>
                  <a:gd name="T21" fmla="*/ 37 h 428"/>
                  <a:gd name="T22" fmla="*/ 307 w 428"/>
                  <a:gd name="T23" fmla="*/ 20 h 428"/>
                  <a:gd name="T24" fmla="*/ 268 w 428"/>
                  <a:gd name="T25" fmla="*/ 53 h 428"/>
                  <a:gd name="T26" fmla="*/ 268 w 428"/>
                  <a:gd name="T27" fmla="*/ 54 h 428"/>
                  <a:gd name="T28" fmla="*/ 248 w 428"/>
                  <a:gd name="T29" fmla="*/ 48 h 428"/>
                  <a:gd name="T30" fmla="*/ 248 w 428"/>
                  <a:gd name="T31" fmla="*/ 48 h 428"/>
                  <a:gd name="T32" fmla="*/ 231 w 428"/>
                  <a:gd name="T33" fmla="*/ 0 h 428"/>
                  <a:gd name="T34" fmla="*/ 198 w 428"/>
                  <a:gd name="T35" fmla="*/ 0 h 428"/>
                  <a:gd name="T36" fmla="*/ 181 w 428"/>
                  <a:gd name="T37" fmla="*/ 48 h 428"/>
                  <a:gd name="T38" fmla="*/ 181 w 428"/>
                  <a:gd name="T39" fmla="*/ 48 h 428"/>
                  <a:gd name="T40" fmla="*/ 161 w 428"/>
                  <a:gd name="T41" fmla="*/ 54 h 428"/>
                  <a:gd name="T42" fmla="*/ 161 w 428"/>
                  <a:gd name="T43" fmla="*/ 53 h 428"/>
                  <a:gd name="T44" fmla="*/ 122 w 428"/>
                  <a:gd name="T45" fmla="*/ 20 h 428"/>
                  <a:gd name="T46" fmla="*/ 93 w 428"/>
                  <a:gd name="T47" fmla="*/ 37 h 428"/>
                  <a:gd name="T48" fmla="*/ 102 w 428"/>
                  <a:gd name="T49" fmla="*/ 87 h 428"/>
                  <a:gd name="T50" fmla="*/ 102 w 428"/>
                  <a:gd name="T51" fmla="*/ 87 h 428"/>
                  <a:gd name="T52" fmla="*/ 88 w 428"/>
                  <a:gd name="T53" fmla="*/ 102 h 428"/>
                  <a:gd name="T54" fmla="*/ 88 w 428"/>
                  <a:gd name="T55" fmla="*/ 102 h 428"/>
                  <a:gd name="T56" fmla="*/ 37 w 428"/>
                  <a:gd name="T57" fmla="*/ 92 h 428"/>
                  <a:gd name="T58" fmla="*/ 21 w 428"/>
                  <a:gd name="T59" fmla="*/ 121 h 428"/>
                  <a:gd name="T60" fmla="*/ 54 w 428"/>
                  <a:gd name="T61" fmla="*/ 160 h 428"/>
                  <a:gd name="T62" fmla="*/ 48 w 428"/>
                  <a:gd name="T63" fmla="*/ 180 h 428"/>
                  <a:gd name="T64" fmla="*/ 0 w 428"/>
                  <a:gd name="T65" fmla="*/ 197 h 428"/>
                  <a:gd name="T66" fmla="*/ 0 w 428"/>
                  <a:gd name="T67" fmla="*/ 231 h 428"/>
                  <a:gd name="T68" fmla="*/ 48 w 428"/>
                  <a:gd name="T69" fmla="*/ 247 h 428"/>
                  <a:gd name="T70" fmla="*/ 53 w 428"/>
                  <a:gd name="T71" fmla="*/ 268 h 428"/>
                  <a:gd name="T72" fmla="*/ 21 w 428"/>
                  <a:gd name="T73" fmla="*/ 306 h 428"/>
                  <a:gd name="T74" fmla="*/ 37 w 428"/>
                  <a:gd name="T75" fmla="*/ 336 h 428"/>
                  <a:gd name="T76" fmla="*/ 87 w 428"/>
                  <a:gd name="T77" fmla="*/ 326 h 428"/>
                  <a:gd name="T78" fmla="*/ 102 w 428"/>
                  <a:gd name="T79" fmla="*/ 342 h 428"/>
                  <a:gd name="T80" fmla="*/ 93 w 428"/>
                  <a:gd name="T81" fmla="*/ 391 h 428"/>
                  <a:gd name="T82" fmla="*/ 122 w 428"/>
                  <a:gd name="T83" fmla="*/ 408 h 428"/>
                  <a:gd name="T84" fmla="*/ 160 w 428"/>
                  <a:gd name="T85" fmla="*/ 375 h 428"/>
                  <a:gd name="T86" fmla="*/ 181 w 428"/>
                  <a:gd name="T87" fmla="*/ 381 h 428"/>
                  <a:gd name="T88" fmla="*/ 198 w 428"/>
                  <a:gd name="T89" fmla="*/ 428 h 428"/>
                  <a:gd name="T90" fmla="*/ 231 w 428"/>
                  <a:gd name="T91" fmla="*/ 428 h 428"/>
                  <a:gd name="T92" fmla="*/ 248 w 428"/>
                  <a:gd name="T93" fmla="*/ 381 h 428"/>
                  <a:gd name="T94" fmla="*/ 269 w 428"/>
                  <a:gd name="T95" fmla="*/ 375 h 428"/>
                  <a:gd name="T96" fmla="*/ 307 w 428"/>
                  <a:gd name="T97" fmla="*/ 408 h 428"/>
                  <a:gd name="T98" fmla="*/ 336 w 428"/>
                  <a:gd name="T99" fmla="*/ 391 h 428"/>
                  <a:gd name="T100" fmla="*/ 327 w 428"/>
                  <a:gd name="T101" fmla="*/ 342 h 428"/>
                  <a:gd name="T102" fmla="*/ 342 w 428"/>
                  <a:gd name="T103" fmla="*/ 326 h 428"/>
                  <a:gd name="T104" fmla="*/ 391 w 428"/>
                  <a:gd name="T105" fmla="*/ 336 h 428"/>
                  <a:gd name="T106" fmla="*/ 408 w 428"/>
                  <a:gd name="T107" fmla="*/ 306 h 428"/>
                  <a:gd name="T108" fmla="*/ 375 w 428"/>
                  <a:gd name="T109" fmla="*/ 268 h 428"/>
                  <a:gd name="T110" fmla="*/ 381 w 428"/>
                  <a:gd name="T111" fmla="*/ 247 h 428"/>
                  <a:gd name="T112" fmla="*/ 428 w 428"/>
                  <a:gd name="T113" fmla="*/ 231 h 428"/>
                  <a:gd name="T114" fmla="*/ 214 w 428"/>
                  <a:gd name="T115" fmla="*/ 300 h 428"/>
                  <a:gd name="T116" fmla="*/ 129 w 428"/>
                  <a:gd name="T117" fmla="*/ 214 h 428"/>
                  <a:gd name="T118" fmla="*/ 214 w 428"/>
                  <a:gd name="T119" fmla="*/ 129 h 428"/>
                  <a:gd name="T120" fmla="*/ 300 w 428"/>
                  <a:gd name="T121" fmla="*/ 214 h 428"/>
                  <a:gd name="T122" fmla="*/ 214 w 428"/>
                  <a:gd name="T123" fmla="*/ 30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" h="428">
                    <a:moveTo>
                      <a:pt x="428" y="231"/>
                    </a:moveTo>
                    <a:cubicBezTo>
                      <a:pt x="428" y="197"/>
                      <a:pt x="428" y="197"/>
                      <a:pt x="428" y="197"/>
                    </a:cubicBezTo>
                    <a:cubicBezTo>
                      <a:pt x="381" y="180"/>
                      <a:pt x="381" y="180"/>
                      <a:pt x="381" y="180"/>
                    </a:cubicBezTo>
                    <a:cubicBezTo>
                      <a:pt x="379" y="173"/>
                      <a:pt x="377" y="167"/>
                      <a:pt x="375" y="160"/>
                    </a:cubicBezTo>
                    <a:cubicBezTo>
                      <a:pt x="408" y="121"/>
                      <a:pt x="408" y="121"/>
                      <a:pt x="408" y="121"/>
                    </a:cubicBezTo>
                    <a:cubicBezTo>
                      <a:pt x="391" y="92"/>
                      <a:pt x="391" y="92"/>
                      <a:pt x="391" y="9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41" y="102"/>
                      <a:pt x="341" y="102"/>
                      <a:pt x="341" y="102"/>
                    </a:cubicBezTo>
                    <a:cubicBezTo>
                      <a:pt x="337" y="97"/>
                      <a:pt x="332" y="92"/>
                      <a:pt x="326" y="87"/>
                    </a:cubicBezTo>
                    <a:cubicBezTo>
                      <a:pt x="327" y="87"/>
                      <a:pt x="327" y="87"/>
                      <a:pt x="327" y="87"/>
                    </a:cubicBezTo>
                    <a:cubicBezTo>
                      <a:pt x="336" y="37"/>
                      <a:pt x="336" y="37"/>
                      <a:pt x="336" y="37"/>
                    </a:cubicBezTo>
                    <a:cubicBezTo>
                      <a:pt x="307" y="20"/>
                      <a:pt x="307" y="20"/>
                      <a:pt x="307" y="20"/>
                    </a:cubicBezTo>
                    <a:cubicBezTo>
                      <a:pt x="268" y="53"/>
                      <a:pt x="268" y="53"/>
                      <a:pt x="268" y="53"/>
                    </a:cubicBezTo>
                    <a:cubicBezTo>
                      <a:pt x="268" y="54"/>
                      <a:pt x="268" y="54"/>
                      <a:pt x="268" y="54"/>
                    </a:cubicBezTo>
                    <a:cubicBezTo>
                      <a:pt x="262" y="51"/>
                      <a:pt x="255" y="49"/>
                      <a:pt x="248" y="48"/>
                    </a:cubicBezTo>
                    <a:cubicBezTo>
                      <a:pt x="248" y="48"/>
                      <a:pt x="248" y="48"/>
                      <a:pt x="248" y="48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74" y="49"/>
                      <a:pt x="167" y="51"/>
                      <a:pt x="161" y="54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93" y="37"/>
                      <a:pt x="93" y="37"/>
                      <a:pt x="93" y="3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97" y="92"/>
                      <a:pt x="92" y="97"/>
                      <a:pt x="88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2" y="167"/>
                      <a:pt x="50" y="173"/>
                      <a:pt x="48" y="18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9" y="254"/>
                      <a:pt x="51" y="261"/>
                      <a:pt x="53" y="268"/>
                    </a:cubicBezTo>
                    <a:cubicBezTo>
                      <a:pt x="21" y="306"/>
                      <a:pt x="21" y="306"/>
                      <a:pt x="21" y="306"/>
                    </a:cubicBezTo>
                    <a:cubicBezTo>
                      <a:pt x="37" y="336"/>
                      <a:pt x="37" y="336"/>
                      <a:pt x="37" y="336"/>
                    </a:cubicBezTo>
                    <a:cubicBezTo>
                      <a:pt x="87" y="326"/>
                      <a:pt x="87" y="326"/>
                      <a:pt x="87" y="326"/>
                    </a:cubicBezTo>
                    <a:cubicBezTo>
                      <a:pt x="92" y="332"/>
                      <a:pt x="97" y="337"/>
                      <a:pt x="102" y="342"/>
                    </a:cubicBezTo>
                    <a:cubicBezTo>
                      <a:pt x="93" y="391"/>
                      <a:pt x="93" y="391"/>
                      <a:pt x="93" y="391"/>
                    </a:cubicBezTo>
                    <a:cubicBezTo>
                      <a:pt x="122" y="408"/>
                      <a:pt x="122" y="408"/>
                      <a:pt x="122" y="408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7" y="377"/>
                      <a:pt x="174" y="379"/>
                      <a:pt x="181" y="381"/>
                    </a:cubicBezTo>
                    <a:cubicBezTo>
                      <a:pt x="198" y="428"/>
                      <a:pt x="198" y="428"/>
                      <a:pt x="198" y="428"/>
                    </a:cubicBezTo>
                    <a:cubicBezTo>
                      <a:pt x="231" y="428"/>
                      <a:pt x="231" y="428"/>
                      <a:pt x="231" y="428"/>
                    </a:cubicBezTo>
                    <a:cubicBezTo>
                      <a:pt x="248" y="381"/>
                      <a:pt x="248" y="381"/>
                      <a:pt x="248" y="381"/>
                    </a:cubicBezTo>
                    <a:cubicBezTo>
                      <a:pt x="255" y="379"/>
                      <a:pt x="262" y="377"/>
                      <a:pt x="269" y="375"/>
                    </a:cubicBezTo>
                    <a:cubicBezTo>
                      <a:pt x="307" y="408"/>
                      <a:pt x="307" y="408"/>
                      <a:pt x="307" y="408"/>
                    </a:cubicBezTo>
                    <a:cubicBezTo>
                      <a:pt x="336" y="391"/>
                      <a:pt x="336" y="391"/>
                      <a:pt x="336" y="391"/>
                    </a:cubicBezTo>
                    <a:cubicBezTo>
                      <a:pt x="327" y="342"/>
                      <a:pt x="327" y="342"/>
                      <a:pt x="327" y="342"/>
                    </a:cubicBezTo>
                    <a:cubicBezTo>
                      <a:pt x="332" y="337"/>
                      <a:pt x="337" y="332"/>
                      <a:pt x="342" y="326"/>
                    </a:cubicBezTo>
                    <a:cubicBezTo>
                      <a:pt x="391" y="336"/>
                      <a:pt x="391" y="336"/>
                      <a:pt x="391" y="336"/>
                    </a:cubicBezTo>
                    <a:cubicBezTo>
                      <a:pt x="408" y="306"/>
                      <a:pt x="408" y="306"/>
                      <a:pt x="408" y="306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8" y="261"/>
                      <a:pt x="379" y="254"/>
                      <a:pt x="381" y="247"/>
                    </a:cubicBezTo>
                    <a:lnTo>
                      <a:pt x="428" y="231"/>
                    </a:lnTo>
                    <a:close/>
                    <a:moveTo>
                      <a:pt x="214" y="300"/>
                    </a:moveTo>
                    <a:cubicBezTo>
                      <a:pt x="167" y="300"/>
                      <a:pt x="129" y="261"/>
                      <a:pt x="129" y="214"/>
                    </a:cubicBezTo>
                    <a:cubicBezTo>
                      <a:pt x="129" y="167"/>
                      <a:pt x="167" y="129"/>
                      <a:pt x="214" y="129"/>
                    </a:cubicBezTo>
                    <a:cubicBezTo>
                      <a:pt x="261" y="129"/>
                      <a:pt x="300" y="167"/>
                      <a:pt x="300" y="214"/>
                    </a:cubicBezTo>
                    <a:cubicBezTo>
                      <a:pt x="300" y="261"/>
                      <a:pt x="261" y="300"/>
                      <a:pt x="214" y="3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400" dist="25400" dir="2700000" algn="tl" rotWithShape="0">
                  <a:schemeClr val="tx1">
                    <a:lumMod val="65000"/>
                    <a:lumOff val="35000"/>
                    <a:alpha val="52000"/>
                  </a:scheme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7068428" y="1938167"/>
            <a:ext cx="1265463" cy="1467937"/>
            <a:chOff x="5344864" y="2140015"/>
            <a:chExt cx="949097" cy="1100953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268936" y="2215943"/>
              <a:ext cx="1100953" cy="949097"/>
            </a:xfrm>
            <a:prstGeom prst="hexagon">
              <a:avLst/>
            </a:pr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grpSp>
          <p:nvGrpSpPr>
            <p:cNvPr id="16" name="Group 23"/>
            <p:cNvGrpSpPr>
              <a:grpSpLocks noChangeAspect="1"/>
            </p:cNvGrpSpPr>
            <p:nvPr/>
          </p:nvGrpSpPr>
          <p:grpSpPr bwMode="auto">
            <a:xfrm>
              <a:off x="5616867" y="2516088"/>
              <a:ext cx="434438" cy="434438"/>
              <a:chOff x="3706" y="2026"/>
              <a:chExt cx="460" cy="460"/>
            </a:xfrm>
          </p:grpSpPr>
          <p:sp>
            <p:nvSpPr>
              <p:cNvPr id="17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3706" y="2026"/>
                <a:ext cx="460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" name="Freeform 24"/>
              <p:cNvSpPr/>
              <p:nvPr/>
            </p:nvSpPr>
            <p:spPr bwMode="auto">
              <a:xfrm>
                <a:off x="3706" y="2316"/>
                <a:ext cx="460" cy="57"/>
              </a:xfrm>
              <a:custGeom>
                <a:avLst/>
                <a:gdLst>
                  <a:gd name="T0" fmla="*/ 0 w 192"/>
                  <a:gd name="T1" fmla="*/ 12 h 24"/>
                  <a:gd name="T2" fmla="*/ 13 w 192"/>
                  <a:gd name="T3" fmla="*/ 24 h 24"/>
                  <a:gd name="T4" fmla="*/ 80 w 192"/>
                  <a:gd name="T5" fmla="*/ 24 h 24"/>
                  <a:gd name="T6" fmla="*/ 88 w 192"/>
                  <a:gd name="T7" fmla="*/ 24 h 24"/>
                  <a:gd name="T8" fmla="*/ 104 w 192"/>
                  <a:gd name="T9" fmla="*/ 24 h 24"/>
                  <a:gd name="T10" fmla="*/ 112 w 192"/>
                  <a:gd name="T11" fmla="*/ 24 h 24"/>
                  <a:gd name="T12" fmla="*/ 181 w 192"/>
                  <a:gd name="T13" fmla="*/ 24 h 24"/>
                  <a:gd name="T14" fmla="*/ 192 w 192"/>
                  <a:gd name="T15" fmla="*/ 12 h 24"/>
                  <a:gd name="T16" fmla="*/ 192 w 192"/>
                  <a:gd name="T17" fmla="*/ 0 h 24"/>
                  <a:gd name="T18" fmla="*/ 0 w 192"/>
                  <a:gd name="T19" fmla="*/ 0 h 24"/>
                  <a:gd name="T20" fmla="*/ 0 w 192"/>
                  <a:gd name="T2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81" y="24"/>
                      <a:pt x="181" y="24"/>
                      <a:pt x="181" y="24"/>
                    </a:cubicBezTo>
                    <a:cubicBezTo>
                      <a:pt x="187" y="24"/>
                      <a:pt x="192" y="18"/>
                      <a:pt x="192" y="12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Freeform 25"/>
              <p:cNvSpPr/>
              <p:nvPr/>
            </p:nvSpPr>
            <p:spPr bwMode="auto">
              <a:xfrm>
                <a:off x="3706" y="2028"/>
                <a:ext cx="460" cy="269"/>
              </a:xfrm>
              <a:custGeom>
                <a:avLst/>
                <a:gdLst>
                  <a:gd name="T0" fmla="*/ 180 w 192"/>
                  <a:gd name="T1" fmla="*/ 0 h 112"/>
                  <a:gd name="T2" fmla="*/ 12 w 192"/>
                  <a:gd name="T3" fmla="*/ 0 h 112"/>
                  <a:gd name="T4" fmla="*/ 0 w 192"/>
                  <a:gd name="T5" fmla="*/ 12 h 112"/>
                  <a:gd name="T6" fmla="*/ 0 w 192"/>
                  <a:gd name="T7" fmla="*/ 112 h 112"/>
                  <a:gd name="T8" fmla="*/ 192 w 192"/>
                  <a:gd name="T9" fmla="*/ 112 h 112"/>
                  <a:gd name="T10" fmla="*/ 192 w 192"/>
                  <a:gd name="T11" fmla="*/ 12 h 112"/>
                  <a:gd name="T12" fmla="*/ 180 w 192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12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192" y="112"/>
                      <a:pt x="192" y="112"/>
                      <a:pt x="192" y="112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" name="Freeform 26"/>
              <p:cNvSpPr/>
              <p:nvPr/>
            </p:nvSpPr>
            <p:spPr bwMode="auto">
              <a:xfrm>
                <a:off x="3840" y="2393"/>
                <a:ext cx="192" cy="95"/>
              </a:xfrm>
              <a:custGeom>
                <a:avLst/>
                <a:gdLst>
                  <a:gd name="T0" fmla="*/ 56 w 80"/>
                  <a:gd name="T1" fmla="*/ 2 h 40"/>
                  <a:gd name="T2" fmla="*/ 56 w 80"/>
                  <a:gd name="T3" fmla="*/ 2 h 40"/>
                  <a:gd name="T4" fmla="*/ 56 w 80"/>
                  <a:gd name="T5" fmla="*/ 0 h 40"/>
                  <a:gd name="T6" fmla="*/ 48 w 80"/>
                  <a:gd name="T7" fmla="*/ 0 h 40"/>
                  <a:gd name="T8" fmla="*/ 32 w 80"/>
                  <a:gd name="T9" fmla="*/ 0 h 40"/>
                  <a:gd name="T10" fmla="*/ 24 w 80"/>
                  <a:gd name="T11" fmla="*/ 0 h 40"/>
                  <a:gd name="T12" fmla="*/ 24 w 80"/>
                  <a:gd name="T13" fmla="*/ 2 h 40"/>
                  <a:gd name="T14" fmla="*/ 24 w 80"/>
                  <a:gd name="T15" fmla="*/ 2 h 40"/>
                  <a:gd name="T16" fmla="*/ 0 w 80"/>
                  <a:gd name="T17" fmla="*/ 20 h 40"/>
                  <a:gd name="T18" fmla="*/ 13 w 80"/>
                  <a:gd name="T19" fmla="*/ 35 h 40"/>
                  <a:gd name="T20" fmla="*/ 40 w 80"/>
                  <a:gd name="T21" fmla="*/ 40 h 40"/>
                  <a:gd name="T22" fmla="*/ 80 w 80"/>
                  <a:gd name="T23" fmla="*/ 20 h 40"/>
                  <a:gd name="T24" fmla="*/ 80 w 80"/>
                  <a:gd name="T25" fmla="*/ 20 h 40"/>
                  <a:gd name="T26" fmla="*/ 80 w 80"/>
                  <a:gd name="T27" fmla="*/ 20 h 40"/>
                  <a:gd name="T28" fmla="*/ 80 w 80"/>
                  <a:gd name="T29" fmla="*/ 20 h 40"/>
                  <a:gd name="T30" fmla="*/ 80 w 80"/>
                  <a:gd name="T31" fmla="*/ 20 h 40"/>
                  <a:gd name="T32" fmla="*/ 56 w 80"/>
                  <a:gd name="T33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40">
                    <a:moveTo>
                      <a:pt x="56" y="2"/>
                    </a:moveTo>
                    <a:cubicBezTo>
                      <a:pt x="56" y="2"/>
                      <a:pt x="56" y="2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9" y="5"/>
                      <a:pt x="0" y="12"/>
                      <a:pt x="0" y="20"/>
                    </a:cubicBezTo>
                    <a:cubicBezTo>
                      <a:pt x="0" y="26"/>
                      <a:pt x="5" y="31"/>
                      <a:pt x="13" y="35"/>
                    </a:cubicBezTo>
                    <a:cubicBezTo>
                      <a:pt x="20" y="38"/>
                      <a:pt x="30" y="40"/>
                      <a:pt x="40" y="40"/>
                    </a:cubicBezTo>
                    <a:cubicBezTo>
                      <a:pt x="63" y="40"/>
                      <a:pt x="80" y="32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12"/>
                      <a:pt x="71" y="5"/>
                      <a:pt x="5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860040" y="1815418"/>
            <a:ext cx="1234208" cy="1431683"/>
            <a:chOff x="2931429" y="2204163"/>
            <a:chExt cx="925656" cy="1073762"/>
          </a:xfrm>
        </p:grpSpPr>
        <p:sp>
          <p:nvSpPr>
            <p:cNvPr id="22" name="六边形 21"/>
            <p:cNvSpPr/>
            <p:nvPr/>
          </p:nvSpPr>
          <p:spPr>
            <a:xfrm rot="5400000">
              <a:off x="2857376" y="2278216"/>
              <a:ext cx="1073762" cy="925656"/>
            </a:xfrm>
            <a:prstGeom prst="hexagon">
              <a:avLst/>
            </a:pr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257988" y="2543684"/>
              <a:ext cx="300873" cy="418126"/>
              <a:chOff x="4462463" y="3771897"/>
              <a:chExt cx="215900" cy="300038"/>
            </a:xfrm>
          </p:grpSpPr>
          <p:sp>
            <p:nvSpPr>
              <p:cNvPr id="24" name="Freeform 139"/>
              <p:cNvSpPr/>
              <p:nvPr/>
            </p:nvSpPr>
            <p:spPr bwMode="auto">
              <a:xfrm>
                <a:off x="4478338" y="3805235"/>
                <a:ext cx="182563" cy="233363"/>
              </a:xfrm>
              <a:custGeom>
                <a:avLst/>
                <a:gdLst>
                  <a:gd name="T0" fmla="*/ 132 w 132"/>
                  <a:gd name="T1" fmla="*/ 27 h 168"/>
                  <a:gd name="T2" fmla="*/ 132 w 132"/>
                  <a:gd name="T3" fmla="*/ 0 h 168"/>
                  <a:gd name="T4" fmla="*/ 0 w 132"/>
                  <a:gd name="T5" fmla="*/ 0 h 168"/>
                  <a:gd name="T6" fmla="*/ 0 w 132"/>
                  <a:gd name="T7" fmla="*/ 27 h 168"/>
                  <a:gd name="T8" fmla="*/ 44 w 132"/>
                  <a:gd name="T9" fmla="*/ 84 h 168"/>
                  <a:gd name="T10" fmla="*/ 0 w 132"/>
                  <a:gd name="T11" fmla="*/ 141 h 168"/>
                  <a:gd name="T12" fmla="*/ 0 w 132"/>
                  <a:gd name="T13" fmla="*/ 168 h 168"/>
                  <a:gd name="T14" fmla="*/ 132 w 132"/>
                  <a:gd name="T15" fmla="*/ 168 h 168"/>
                  <a:gd name="T16" fmla="*/ 132 w 132"/>
                  <a:gd name="T17" fmla="*/ 141 h 168"/>
                  <a:gd name="T18" fmla="*/ 88 w 132"/>
                  <a:gd name="T19" fmla="*/ 84 h 168"/>
                  <a:gd name="T20" fmla="*/ 132 w 132"/>
                  <a:gd name="T21" fmla="*/ 2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68">
                    <a:moveTo>
                      <a:pt x="132" y="27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53"/>
                      <a:pt x="44" y="84"/>
                      <a:pt x="44" y="84"/>
                    </a:cubicBezTo>
                    <a:cubicBezTo>
                      <a:pt x="44" y="84"/>
                      <a:pt x="0" y="115"/>
                      <a:pt x="0" y="14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41"/>
                      <a:pt x="132" y="141"/>
                      <a:pt x="132" y="141"/>
                    </a:cubicBezTo>
                    <a:cubicBezTo>
                      <a:pt x="132" y="114"/>
                      <a:pt x="88" y="84"/>
                      <a:pt x="88" y="84"/>
                    </a:cubicBezTo>
                    <a:cubicBezTo>
                      <a:pt x="88" y="84"/>
                      <a:pt x="132" y="53"/>
                      <a:pt x="132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140"/>
              <p:cNvSpPr/>
              <p:nvPr/>
            </p:nvSpPr>
            <p:spPr bwMode="auto">
              <a:xfrm>
                <a:off x="4500563" y="3860797"/>
                <a:ext cx="138113" cy="177800"/>
              </a:xfrm>
              <a:custGeom>
                <a:avLst/>
                <a:gdLst>
                  <a:gd name="T0" fmla="*/ 63 w 100"/>
                  <a:gd name="T1" fmla="*/ 99 h 128"/>
                  <a:gd name="T2" fmla="*/ 56 w 100"/>
                  <a:gd name="T3" fmla="*/ 91 h 128"/>
                  <a:gd name="T4" fmla="*/ 56 w 100"/>
                  <a:gd name="T5" fmla="*/ 91 h 128"/>
                  <a:gd name="T6" fmla="*/ 56 w 100"/>
                  <a:gd name="T7" fmla="*/ 44 h 128"/>
                  <a:gd name="T8" fmla="*/ 56 w 100"/>
                  <a:gd name="T9" fmla="*/ 44 h 128"/>
                  <a:gd name="T10" fmla="*/ 63 w 100"/>
                  <a:gd name="T11" fmla="*/ 31 h 128"/>
                  <a:gd name="T12" fmla="*/ 94 w 100"/>
                  <a:gd name="T13" fmla="*/ 0 h 128"/>
                  <a:gd name="T14" fmla="*/ 6 w 100"/>
                  <a:gd name="T15" fmla="*/ 0 h 128"/>
                  <a:gd name="T16" fmla="*/ 37 w 100"/>
                  <a:gd name="T17" fmla="*/ 31 h 128"/>
                  <a:gd name="T18" fmla="*/ 44 w 100"/>
                  <a:gd name="T19" fmla="*/ 44 h 128"/>
                  <a:gd name="T20" fmla="*/ 44 w 100"/>
                  <a:gd name="T21" fmla="*/ 91 h 128"/>
                  <a:gd name="T22" fmla="*/ 37 w 100"/>
                  <a:gd name="T23" fmla="*/ 99 h 128"/>
                  <a:gd name="T24" fmla="*/ 0 w 100"/>
                  <a:gd name="T25" fmla="*/ 128 h 128"/>
                  <a:gd name="T26" fmla="*/ 100 w 100"/>
                  <a:gd name="T27" fmla="*/ 128 h 128"/>
                  <a:gd name="T28" fmla="*/ 63 w 100"/>
                  <a:gd name="T29" fmla="*/ 9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28">
                    <a:moveTo>
                      <a:pt x="63" y="99"/>
                    </a:moveTo>
                    <a:cubicBezTo>
                      <a:pt x="58" y="97"/>
                      <a:pt x="56" y="94"/>
                      <a:pt x="56" y="91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39"/>
                      <a:pt x="58" y="34"/>
                      <a:pt x="63" y="31"/>
                    </a:cubicBezTo>
                    <a:cubicBezTo>
                      <a:pt x="73" y="23"/>
                      <a:pt x="87" y="11"/>
                      <a:pt x="9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1"/>
                      <a:pt x="27" y="23"/>
                      <a:pt x="37" y="31"/>
                    </a:cubicBezTo>
                    <a:cubicBezTo>
                      <a:pt x="42" y="34"/>
                      <a:pt x="44" y="39"/>
                      <a:pt x="44" y="44"/>
                    </a:cubicBezTo>
                    <a:cubicBezTo>
                      <a:pt x="44" y="91"/>
                      <a:pt x="44" y="91"/>
                      <a:pt x="44" y="91"/>
                    </a:cubicBezTo>
                    <a:cubicBezTo>
                      <a:pt x="44" y="94"/>
                      <a:pt x="42" y="97"/>
                      <a:pt x="37" y="99"/>
                    </a:cubicBezTo>
                    <a:cubicBezTo>
                      <a:pt x="22" y="107"/>
                      <a:pt x="1" y="120"/>
                      <a:pt x="0" y="128"/>
                    </a:cubicBezTo>
                    <a:cubicBezTo>
                      <a:pt x="100" y="128"/>
                      <a:pt x="100" y="128"/>
                      <a:pt x="100" y="128"/>
                    </a:cubicBezTo>
                    <a:cubicBezTo>
                      <a:pt x="99" y="120"/>
                      <a:pt x="78" y="107"/>
                      <a:pt x="63" y="99"/>
                    </a:cubicBezTo>
                    <a:close/>
                  </a:path>
                </a:pathLst>
              </a:custGeom>
              <a:solidFill>
                <a:srgbClr val="F09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141"/>
              <p:cNvSpPr>
                <a:spLocks noEditPoints="1"/>
              </p:cNvSpPr>
              <p:nvPr/>
            </p:nvSpPr>
            <p:spPr bwMode="auto">
              <a:xfrm>
                <a:off x="4462463" y="3771897"/>
                <a:ext cx="215900" cy="300038"/>
              </a:xfrm>
              <a:custGeom>
                <a:avLst/>
                <a:gdLst>
                  <a:gd name="T0" fmla="*/ 148 w 156"/>
                  <a:gd name="T1" fmla="*/ 0 h 216"/>
                  <a:gd name="T2" fmla="*/ 8 w 156"/>
                  <a:gd name="T3" fmla="*/ 0 h 216"/>
                  <a:gd name="T4" fmla="*/ 0 w 156"/>
                  <a:gd name="T5" fmla="*/ 8 h 216"/>
                  <a:gd name="T6" fmla="*/ 0 w 156"/>
                  <a:gd name="T7" fmla="*/ 16 h 216"/>
                  <a:gd name="T8" fmla="*/ 8 w 156"/>
                  <a:gd name="T9" fmla="*/ 24 h 216"/>
                  <a:gd name="T10" fmla="*/ 148 w 156"/>
                  <a:gd name="T11" fmla="*/ 24 h 216"/>
                  <a:gd name="T12" fmla="*/ 156 w 156"/>
                  <a:gd name="T13" fmla="*/ 16 h 216"/>
                  <a:gd name="T14" fmla="*/ 156 w 156"/>
                  <a:gd name="T15" fmla="*/ 8 h 216"/>
                  <a:gd name="T16" fmla="*/ 148 w 156"/>
                  <a:gd name="T17" fmla="*/ 0 h 216"/>
                  <a:gd name="T18" fmla="*/ 148 w 156"/>
                  <a:gd name="T19" fmla="*/ 192 h 216"/>
                  <a:gd name="T20" fmla="*/ 8 w 156"/>
                  <a:gd name="T21" fmla="*/ 192 h 216"/>
                  <a:gd name="T22" fmla="*/ 0 w 156"/>
                  <a:gd name="T23" fmla="*/ 200 h 216"/>
                  <a:gd name="T24" fmla="*/ 0 w 156"/>
                  <a:gd name="T25" fmla="*/ 208 h 216"/>
                  <a:gd name="T26" fmla="*/ 8 w 156"/>
                  <a:gd name="T27" fmla="*/ 216 h 216"/>
                  <a:gd name="T28" fmla="*/ 148 w 156"/>
                  <a:gd name="T29" fmla="*/ 216 h 216"/>
                  <a:gd name="T30" fmla="*/ 156 w 156"/>
                  <a:gd name="T31" fmla="*/ 208 h 216"/>
                  <a:gd name="T32" fmla="*/ 156 w 156"/>
                  <a:gd name="T33" fmla="*/ 200 h 216"/>
                  <a:gd name="T34" fmla="*/ 148 w 156"/>
                  <a:gd name="T35" fmla="*/ 19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6" h="216">
                    <a:moveTo>
                      <a:pt x="14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0"/>
                      <a:pt x="4" y="24"/>
                      <a:pt x="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52" y="24"/>
                      <a:pt x="156" y="20"/>
                      <a:pt x="156" y="16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6" y="4"/>
                      <a:pt x="152" y="0"/>
                      <a:pt x="148" y="0"/>
                    </a:cubicBezTo>
                    <a:close/>
                    <a:moveTo>
                      <a:pt x="148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4" y="192"/>
                      <a:pt x="0" y="196"/>
                      <a:pt x="0" y="20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12"/>
                      <a:pt x="4" y="216"/>
                      <a:pt x="8" y="216"/>
                    </a:cubicBezTo>
                    <a:cubicBezTo>
                      <a:pt x="148" y="216"/>
                      <a:pt x="148" y="216"/>
                      <a:pt x="148" y="216"/>
                    </a:cubicBezTo>
                    <a:cubicBezTo>
                      <a:pt x="152" y="216"/>
                      <a:pt x="156" y="212"/>
                      <a:pt x="156" y="208"/>
                    </a:cubicBezTo>
                    <a:cubicBezTo>
                      <a:pt x="156" y="200"/>
                      <a:pt x="156" y="200"/>
                      <a:pt x="156" y="200"/>
                    </a:cubicBezTo>
                    <a:cubicBezTo>
                      <a:pt x="156" y="196"/>
                      <a:pt x="152" y="192"/>
                      <a:pt x="148" y="192"/>
                    </a:cubicBezTo>
                    <a:close/>
                  </a:path>
                </a:pathLst>
              </a:custGeom>
              <a:solidFill>
                <a:srgbClr val="464E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六边形 36"/>
          <p:cNvSpPr/>
          <p:nvPr/>
        </p:nvSpPr>
        <p:spPr>
          <a:xfrm rot="3780000">
            <a:off x="5097780" y="1634490"/>
            <a:ext cx="1945640" cy="1793240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33650" y="1011825"/>
            <a:ext cx="2880320" cy="369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项目确认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预付款到账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监督生产周期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60" dirty="0">
                <a:solidFill>
                  <a:schemeClr val="bg1"/>
                </a:solidFill>
                <a:cs typeface="+mn-ea"/>
                <a:sym typeface="+mn-lt"/>
              </a:rPr>
              <a:t>催促项目进度尾款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产品出厂发货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跟进售后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拜访客户，追求再次合作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7170" y="4904105"/>
            <a:ext cx="4137660" cy="141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确认客户需求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新项目根据图纸，技术要点，报价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改项目预约时间，现场勘查出方案报价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2595" y="1537970"/>
            <a:ext cx="3234055" cy="21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indent="0"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收到通知，联系客户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5分钟内联系客户（获悉客户公司名称、微信号、职位等）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l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如无效或者暂无合作意向，需要说明，微信加入养号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4728866" y="192396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n-ea"/>
                <a:cs typeface="+mn-ea"/>
              </a:rPr>
              <a:t>追销客户流程</a:t>
            </a:r>
            <a:endParaRPr lang="zh-CN" altLang="en-US" sz="2400" dirty="0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44465" y="2054225"/>
            <a:ext cx="17030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</a:rPr>
              <a:t>CRM客户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</a:rPr>
              <a:t>信息通知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65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456963" y="723086"/>
            <a:ext cx="32790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63" grpId="0"/>
      <p:bldP spid="65" grpId="0"/>
      <p:bldP spid="37" grpId="1" animBg="1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741834" y="2261615"/>
            <a:ext cx="2708332" cy="2334770"/>
          </a:xfrm>
          <a:prstGeom prst="triangle">
            <a:avLst/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en-US" sz="88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第二章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85501" y="1674019"/>
            <a:ext cx="220998" cy="220998"/>
          </a:xfrm>
          <a:prstGeom prst="ellipse">
            <a:avLst/>
          </a:prstGeom>
          <a:gradFill flip="none" rotWithShape="1">
            <a:gsLst>
              <a:gs pos="47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63296" y="2417148"/>
            <a:ext cx="2023704" cy="20237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5360" y="2799162"/>
            <a:ext cx="1679576" cy="1253719"/>
            <a:chOff x="5426709" y="634360"/>
            <a:chExt cx="1679576" cy="1253719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669245" y="1860423"/>
              <a:ext cx="47792" cy="27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26709" y="634360"/>
              <a:ext cx="1679576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GAVEE</a:t>
              </a:r>
              <a:endParaRPr lang="en-US" altLang="zh-CN" sz="2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78051" y="2666403"/>
            <a:ext cx="7262865" cy="19380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转化追销系统之</a:t>
            </a:r>
            <a:endParaRPr lang="en-US" altLang="zh-CN" sz="6000" dirty="0" smtClean="0">
              <a:solidFill>
                <a:schemeClr val="bg1"/>
              </a:solidFill>
            </a:endParaRPr>
          </a:p>
          <a:p>
            <a:r>
              <a:rPr lang="en-US" altLang="zh-CN" sz="6000" dirty="0" smtClean="0">
                <a:solidFill>
                  <a:schemeClr val="bg1"/>
                </a:solidFill>
              </a:rPr>
              <a:t>获取线索</a:t>
            </a:r>
            <a:endParaRPr lang="en-US" altLang="zh-CN" sz="6000" dirty="0" smtClean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77241" y="4596196"/>
            <a:ext cx="703638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GAVEE 2019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49686" y="3583967"/>
            <a:ext cx="1050926" cy="398713"/>
            <a:chOff x="2466678" y="2466788"/>
            <a:chExt cx="1050926" cy="398713"/>
          </a:xfrm>
        </p:grpSpPr>
        <p:sp>
          <p:nvSpPr>
            <p:cNvPr id="25" name="矩形 24"/>
            <p:cNvSpPr/>
            <p:nvPr/>
          </p:nvSpPr>
          <p:spPr>
            <a:xfrm>
              <a:off x="2466678" y="2466788"/>
              <a:ext cx="1050926" cy="3964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12580" y="2497201"/>
              <a:ext cx="959556" cy="3683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客服</a:t>
              </a:r>
              <a:endParaRPr lang="zh-CN" altLang="en-US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12502" y="4629405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8" name="椭圆 27"/>
          <p:cNvSpPr/>
          <p:nvPr/>
        </p:nvSpPr>
        <p:spPr>
          <a:xfrm>
            <a:off x="3879482" y="4596385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43626" y="2040954"/>
            <a:ext cx="758276" cy="75827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1" name="椭圆 30"/>
          <p:cNvSpPr/>
          <p:nvPr/>
        </p:nvSpPr>
        <p:spPr>
          <a:xfrm>
            <a:off x="8502160" y="1999488"/>
            <a:ext cx="841208" cy="84120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5" name="椭圆 34"/>
          <p:cNvSpPr/>
          <p:nvPr/>
        </p:nvSpPr>
        <p:spPr>
          <a:xfrm>
            <a:off x="5082995" y="2262037"/>
            <a:ext cx="244782" cy="244782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80749" y="4719330"/>
            <a:ext cx="682232" cy="6822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7" name="椭圆 36"/>
          <p:cNvSpPr/>
          <p:nvPr/>
        </p:nvSpPr>
        <p:spPr>
          <a:xfrm>
            <a:off x="7643442" y="4682023"/>
            <a:ext cx="756846" cy="75684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70914" y="3967468"/>
            <a:ext cx="361732" cy="3617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40" name="椭圆 39"/>
          <p:cNvSpPr/>
          <p:nvPr/>
        </p:nvSpPr>
        <p:spPr>
          <a:xfrm>
            <a:off x="10551133" y="3947687"/>
            <a:ext cx="401294" cy="4012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C 0.06588 0.0044 0.10443 0.06898 0.12213 0.13403 C 0.14023 0.19815 0.15 0.30532 0.11003 0.38495 C 0.07018 0.46482 0.03789 0.49583 -0.02682 0.47222 C -0.14219 0.39884 -0.09922 0.44074 -0.27669 0.2419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39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900000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0 L 0.2806 0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6" grpId="0" bldLvl="0" animBg="1"/>
      <p:bldP spid="6" grpId="1" bldLvl="0" animBg="1"/>
      <p:bldP spid="6" grpId="2" bldLvl="0" animBg="1"/>
      <p:bldP spid="24" grpId="0" bldLvl="0" animBg="1"/>
      <p:bldP spid="30" grpId="0"/>
      <p:bldP spid="27" grpId="0" bldLvl="0" animBg="1"/>
      <p:bldP spid="28" grpId="0" bldLvl="0" animBg="1"/>
      <p:bldP spid="29" grpId="0" bldLvl="0" animBg="1"/>
      <p:bldP spid="31" grpId="0" bldLvl="0" animBg="1"/>
      <p:bldP spid="35" grpId="0" bldLvl="0" animBg="1"/>
      <p:bldP spid="36" grpId="0" bldLvl="0" animBg="1"/>
      <p:bldP spid="37" grpId="0" bldLvl="0" animBg="1"/>
      <p:bldP spid="39" grpId="0" bldLvl="0" animBg="1"/>
      <p:bldP spid="40" grpId="0" bldLvl="0" animBg="1"/>
      <p:bldP spid="2" grpId="0" bldLvl="0" animBg="1"/>
      <p:bldP spid="2" grpId="1" bldLvl="0" animBg="1"/>
      <p:bldP spid="2" grpId="2" bldLvl="0" animBg="1"/>
      <p:bldP spid="2" grpId="3" bldLvl="0" animBg="1"/>
      <p:bldP spid="2" grpId="4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056915" y="235161"/>
            <a:ext cx="10078172" cy="858348"/>
            <a:chOff x="872065" y="176371"/>
            <a:chExt cx="7558629" cy="643761"/>
          </a:xfrm>
        </p:grpSpPr>
        <p:sp>
          <p:nvSpPr>
            <p:cNvPr id="3" name="文本框 2"/>
            <p:cNvSpPr txBox="1"/>
            <p:nvPr/>
          </p:nvSpPr>
          <p:spPr>
            <a:xfrm>
              <a:off x="1432127" y="176371"/>
              <a:ext cx="6438504" cy="56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sz="4265" dirty="0">
                <a:solidFill>
                  <a:srgbClr val="F9B616"/>
                </a:solidFill>
                <a:latin typeface="Impact" panose="020B0806030902050204"/>
                <a:ea typeface="微软雅黑" panose="020B0503020204020204" charset="-122"/>
                <a:cs typeface="Impact" panose="020B0806030902050204"/>
              </a:endParaRPr>
            </a:p>
          </p:txBody>
        </p:sp>
        <p:cxnSp>
          <p:nvCxnSpPr>
            <p:cNvPr id="4" name="直线连接符 3"/>
            <p:cNvCxnSpPr/>
            <p:nvPr/>
          </p:nvCxnSpPr>
          <p:spPr>
            <a:xfrm>
              <a:off x="872065" y="820132"/>
              <a:ext cx="7558629" cy="0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prstClr val="white">
                      <a:alpha val="0"/>
                    </a:prstClr>
                  </a:gs>
                  <a:gs pos="50000">
                    <a:schemeClr val="bg1">
                      <a:alpha val="6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 5"/>
          <p:cNvGrpSpPr/>
          <p:nvPr/>
        </p:nvGrpSpPr>
        <p:grpSpPr>
          <a:xfrm>
            <a:off x="0" y="6270067"/>
            <a:ext cx="12192000" cy="587933"/>
            <a:chOff x="0" y="4702550"/>
            <a:chExt cx="9144000" cy="440950"/>
          </a:xfrm>
        </p:grpSpPr>
        <p:sp>
          <p:nvSpPr>
            <p:cNvPr id="7" name="矩形 6"/>
            <p:cNvSpPr/>
            <p:nvPr/>
          </p:nvSpPr>
          <p:spPr>
            <a:xfrm>
              <a:off x="0" y="4702550"/>
              <a:ext cx="9144000" cy="440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8" name="图片 7" descr="envelope-1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324" y="4820917"/>
              <a:ext cx="280416" cy="204216"/>
            </a:xfrm>
            <a:prstGeom prst="rect">
              <a:avLst/>
            </a:prstGeom>
          </p:spPr>
        </p:pic>
        <p:pic>
          <p:nvPicPr>
            <p:cNvPr id="9" name="图片 8" descr="telephone-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45" y="4782577"/>
              <a:ext cx="280897" cy="28089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23379" y="4784526"/>
              <a:ext cx="1266145" cy="25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rgbClr val="797979"/>
                  </a:solidFill>
                  <a:latin typeface="Arial" panose="020B0604020202020204"/>
                  <a:ea typeface="微软雅黑" panose="020B0503020204020204" charset="-122"/>
                  <a:cs typeface="Arial" panose="020B0604020202020204"/>
                </a:rPr>
                <a:t>123-4567-8900</a:t>
              </a:r>
              <a:endParaRPr kumimoji="1" lang="zh-CN" altLang="en-US" sz="1600" dirty="0">
                <a:solidFill>
                  <a:srgbClr val="797979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8927472">
            <a:off x="1041297" y="2022437"/>
            <a:ext cx="1928353" cy="1928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18927472">
            <a:off x="6495329" y="2022133"/>
            <a:ext cx="1928353" cy="19283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6" name="矩形 15"/>
          <p:cNvSpPr/>
          <p:nvPr/>
        </p:nvSpPr>
        <p:spPr>
          <a:xfrm rot="18927472">
            <a:off x="3768315" y="2022439"/>
            <a:ext cx="1928353" cy="19283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8" name="矩形 17"/>
          <p:cNvSpPr/>
          <p:nvPr/>
        </p:nvSpPr>
        <p:spPr>
          <a:xfrm rot="18927472">
            <a:off x="9222349" y="2027848"/>
            <a:ext cx="1928353" cy="1928353"/>
          </a:xfrm>
          <a:prstGeom prst="rect">
            <a:avLst/>
          </a:prstGeom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3" name="矩形 12"/>
          <p:cNvSpPr/>
          <p:nvPr/>
        </p:nvSpPr>
        <p:spPr>
          <a:xfrm rot="18927472">
            <a:off x="2404805" y="3385947"/>
            <a:ext cx="1928353" cy="1928353"/>
          </a:xfrm>
          <a:prstGeom prst="rect">
            <a:avLst/>
          </a:prstGeom>
          <a:solidFill>
            <a:srgbClr val="FA9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3" name="矩形 22"/>
          <p:cNvSpPr/>
          <p:nvPr/>
        </p:nvSpPr>
        <p:spPr>
          <a:xfrm rot="18927472">
            <a:off x="5131821" y="3391356"/>
            <a:ext cx="1928353" cy="1928353"/>
          </a:xfrm>
          <a:prstGeom prst="rect">
            <a:avLst/>
          </a:prstGeom>
          <a:solidFill>
            <a:srgbClr val="F9B6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矩形 24"/>
          <p:cNvSpPr/>
          <p:nvPr/>
        </p:nvSpPr>
        <p:spPr>
          <a:xfrm rot="18927472">
            <a:off x="7858840" y="3385945"/>
            <a:ext cx="1928353" cy="1928353"/>
          </a:xfrm>
          <a:prstGeom prst="rect">
            <a:avLst/>
          </a:prstGeom>
          <a:solidFill>
            <a:srgbClr val="FA6E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2878688" y="6379368"/>
            <a:ext cx="265430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797979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officeplus@microsoft.com</a:t>
            </a:r>
            <a:endParaRPr kumimoji="1" lang="zh-CN" altLang="en-US" sz="1600" dirty="0">
              <a:solidFill>
                <a:srgbClr val="797979"/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13948" y="6381967"/>
            <a:ext cx="3100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600" dirty="0">
                <a:solidFill>
                  <a:srgbClr val="797979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公司</a:t>
            </a:r>
            <a:r>
              <a:rPr kumimoji="1" lang="zh-CN" altLang="en-US" sz="1600" dirty="0" smtClean="0">
                <a:solidFill>
                  <a:srgbClr val="797979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名称 </a:t>
            </a:r>
            <a:r>
              <a:rPr kumimoji="1" lang="en-US" altLang="zh-CN" sz="1600" dirty="0" smtClean="0">
                <a:solidFill>
                  <a:srgbClr val="797979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|</a:t>
            </a:r>
            <a:r>
              <a:rPr kumimoji="1" lang="zh-CN" altLang="en-US" sz="1600" dirty="0" smtClean="0">
                <a:solidFill>
                  <a:srgbClr val="797979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  <a:r>
              <a:rPr kumimoji="1" lang="en-US" altLang="zh-CN" sz="1600" dirty="0" smtClean="0">
                <a:solidFill>
                  <a:srgbClr val="797979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LOGO</a:t>
            </a:r>
            <a:endParaRPr kumimoji="1" lang="zh-CN" altLang="en-US" sz="1600" dirty="0">
              <a:solidFill>
                <a:srgbClr val="797979"/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43031" name="矩形 3"/>
          <p:cNvSpPr>
            <a:spLocks noChangeArrowheads="1"/>
          </p:cNvSpPr>
          <p:nvPr/>
        </p:nvSpPr>
        <p:spPr bwMode="auto">
          <a:xfrm>
            <a:off x="3698875" y="282893"/>
            <a:ext cx="4794250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lvl="0" indent="0" algn="ctr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 dirty="0" smtClean="0">
                <a:solidFill>
                  <a:schemeClr val="accent2"/>
                </a:solidFill>
                <a:sym typeface="+mn-ea"/>
              </a:rPr>
              <a:t>流量成功转化的关键要素</a:t>
            </a:r>
            <a:endParaRPr lang="en-US" altLang="zh-CN" sz="3200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52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</a:t>
            </a:r>
            <a:r>
              <a:rPr kumimoji="0" lang="en-US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2</a:t>
            </a:r>
            <a:endParaRPr kumimoji="0" lang="en-US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4240" y="2513330"/>
            <a:ext cx="196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1.转化页面的</a:t>
            </a:r>
            <a:endParaRPr lang="zh-CN" altLang="en-US" sz="2400"/>
          </a:p>
          <a:p>
            <a:pPr algn="ctr"/>
            <a:r>
              <a:rPr lang="zh-CN" altLang="en-US" sz="2400"/>
              <a:t>营销力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3574415" y="2513330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2.转化信号的</a:t>
            </a:r>
            <a:endParaRPr lang="zh-CN" altLang="en-US" sz="2400"/>
          </a:p>
          <a:p>
            <a:pPr algn="ctr"/>
            <a:r>
              <a:rPr lang="zh-CN" altLang="en-US" sz="2400"/>
              <a:t>转化探头的布局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6227445" y="2672715"/>
            <a:ext cx="257048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3.客服的响应速度</a:t>
            </a:r>
            <a:endParaRPr lang="zh-CN" altLang="en-US" sz="2400"/>
          </a:p>
          <a:p>
            <a:pPr algn="ctr"/>
            <a:r>
              <a:rPr lang="en-US" altLang="zh-CN" sz="1400"/>
              <a:t>(</a:t>
            </a:r>
            <a:r>
              <a:rPr lang="zh-CN" altLang="en-US" sz="1400"/>
              <a:t>电话，在线咨询在线注册）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8851265" y="2590165"/>
            <a:ext cx="267208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4.客服在线时长</a:t>
            </a:r>
            <a:endParaRPr lang="zh-CN" altLang="en-US" sz="1400"/>
          </a:p>
          <a:p>
            <a:pPr algn="ctr"/>
            <a:r>
              <a:rPr lang="zh-CN" altLang="en-US" sz="1400"/>
              <a:t>（电话，在线咨询，在线注册）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7969885" y="3909695"/>
            <a:ext cx="1706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7.追销流程</a:t>
            </a:r>
            <a:endParaRPr lang="zh-CN" altLang="en-US" sz="2400"/>
          </a:p>
          <a:p>
            <a:pPr algn="ctr"/>
            <a:r>
              <a:rPr lang="zh-CN" altLang="en-US" sz="2400"/>
              <a:t>和销售技巧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961890" y="4079875"/>
            <a:ext cx="226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6.客服管理机制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2068830" y="4064000"/>
            <a:ext cx="257048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5.客服的沟通话术</a:t>
            </a:r>
            <a:endParaRPr lang="zh-CN" altLang="en-US" sz="2400"/>
          </a:p>
          <a:p>
            <a:pPr algn="ctr"/>
            <a:r>
              <a:rPr lang="zh-CN" altLang="en-US" sz="1400"/>
              <a:t>（客服的专业度，话术库）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1" grpId="0" bldLvl="0" autoUpdateAnimBg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207150" y="2184629"/>
            <a:ext cx="3838597" cy="3029908"/>
            <a:chOff x="4207150" y="2184629"/>
            <a:chExt cx="3838597" cy="3029908"/>
          </a:xfrm>
        </p:grpSpPr>
        <p:sp>
          <p:nvSpPr>
            <p:cNvPr id="9" name="Freeform: Shape 2"/>
            <p:cNvSpPr/>
            <p:nvPr/>
          </p:nvSpPr>
          <p:spPr>
            <a:xfrm>
              <a:off x="4582632" y="2184629"/>
              <a:ext cx="2654419" cy="151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4"/>
                    <a:pt x="5515" y="0"/>
                    <a:pt x="12314" y="0"/>
                  </a:cubicBezTo>
                  <a:cubicBezTo>
                    <a:pt x="16025" y="0"/>
                    <a:pt x="19354" y="2885"/>
                    <a:pt x="21600" y="742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Freeform: Shape 3"/>
            <p:cNvSpPr/>
            <p:nvPr/>
          </p:nvSpPr>
          <p:spPr>
            <a:xfrm>
              <a:off x="7162969" y="2635354"/>
              <a:ext cx="155468" cy="16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6" y="0"/>
                  </a:moveTo>
                  <a:lnTo>
                    <a:pt x="0" y="14306"/>
                  </a:lnTo>
                  <a:lnTo>
                    <a:pt x="21600" y="21600"/>
                  </a:lnTo>
                  <a:lnTo>
                    <a:pt x="173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Freeform: Shape 4"/>
            <p:cNvSpPr/>
            <p:nvPr/>
          </p:nvSpPr>
          <p:spPr>
            <a:xfrm>
              <a:off x="4952360" y="3609659"/>
              <a:ext cx="1938729" cy="1212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19790" extrusionOk="0">
                  <a:moveTo>
                    <a:pt x="21407" y="14360"/>
                  </a:moveTo>
                  <a:cubicBezTo>
                    <a:pt x="16510" y="21600"/>
                    <a:pt x="8567" y="21600"/>
                    <a:pt x="3670" y="14360"/>
                  </a:cubicBezTo>
                  <a:cubicBezTo>
                    <a:pt x="1004" y="10418"/>
                    <a:pt x="-193" y="5149"/>
                    <a:pt x="25" y="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Freeform: Shape 5"/>
            <p:cNvSpPr/>
            <p:nvPr/>
          </p:nvSpPr>
          <p:spPr>
            <a:xfrm>
              <a:off x="6809712" y="4413561"/>
              <a:ext cx="160667" cy="15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494"/>
                  </a:moveTo>
                  <a:lnTo>
                    <a:pt x="14306" y="21600"/>
                  </a:lnTo>
                  <a:lnTo>
                    <a:pt x="21600" y="0"/>
                  </a:lnTo>
                  <a:lnTo>
                    <a:pt x="0" y="44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Freeform: Shape 7"/>
            <p:cNvSpPr/>
            <p:nvPr/>
          </p:nvSpPr>
          <p:spPr>
            <a:xfrm>
              <a:off x="5284280" y="2552541"/>
              <a:ext cx="1940518" cy="1157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19713" extrusionOk="0">
                  <a:moveTo>
                    <a:pt x="0" y="5663"/>
                  </a:moveTo>
                  <a:cubicBezTo>
                    <a:pt x="4928" y="-1887"/>
                    <a:pt x="12922" y="-1887"/>
                    <a:pt x="17849" y="5663"/>
                  </a:cubicBezTo>
                  <a:cubicBezTo>
                    <a:pt x="20368" y="9521"/>
                    <a:pt x="21600" y="14638"/>
                    <a:pt x="21545" y="1971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Freeform: Shape 8"/>
            <p:cNvSpPr/>
            <p:nvPr/>
          </p:nvSpPr>
          <p:spPr>
            <a:xfrm>
              <a:off x="5224795" y="2798242"/>
              <a:ext cx="157586" cy="157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78"/>
                  </a:moveTo>
                  <a:lnTo>
                    <a:pt x="5722" y="0"/>
                  </a:lnTo>
                  <a:lnTo>
                    <a:pt x="0" y="21600"/>
                  </a:lnTo>
                  <a:lnTo>
                    <a:pt x="21600" y="158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Freeform: Shape 9"/>
            <p:cNvSpPr/>
            <p:nvPr/>
          </p:nvSpPr>
          <p:spPr>
            <a:xfrm>
              <a:off x="5003877" y="3698525"/>
              <a:ext cx="2607607" cy="151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41"/>
                    <a:pt x="15986" y="21600"/>
                    <a:pt x="9044" y="21600"/>
                  </a:cubicBezTo>
                  <a:cubicBezTo>
                    <a:pt x="5492" y="21600"/>
                    <a:pt x="2266" y="19036"/>
                    <a:pt x="0" y="14927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Freeform: Shape 10"/>
            <p:cNvSpPr/>
            <p:nvPr/>
          </p:nvSpPr>
          <p:spPr>
            <a:xfrm>
              <a:off x="4957139" y="4704331"/>
              <a:ext cx="158607" cy="157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6" y="21600"/>
                  </a:moveTo>
                  <a:lnTo>
                    <a:pt x="21600" y="5722"/>
                  </a:lnTo>
                  <a:lnTo>
                    <a:pt x="0" y="0"/>
                  </a:lnTo>
                  <a:lnTo>
                    <a:pt x="5826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Freeform: Shape 11"/>
            <p:cNvSpPr/>
            <p:nvPr/>
          </p:nvSpPr>
          <p:spPr>
            <a:xfrm>
              <a:off x="6535024" y="2944222"/>
              <a:ext cx="1510723" cy="1510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>
                  <a:solidFill>
                    <a:schemeClr val="lt1"/>
                  </a:solidFill>
                </a:rPr>
                <a:t>客服</a:t>
              </a:r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11"/>
            <p:cNvSpPr/>
            <p:nvPr/>
          </p:nvSpPr>
          <p:spPr>
            <a:xfrm>
              <a:off x="4207150" y="2944222"/>
              <a:ext cx="1510723" cy="1510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/>
                <a:t>客户</a:t>
              </a:r>
              <a:endParaRPr 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136890" y="1595755"/>
            <a:ext cx="3866833" cy="4293870"/>
            <a:chOff x="5272" y="2137"/>
            <a:chExt cx="6090" cy="6762"/>
          </a:xfrm>
        </p:grpSpPr>
        <p:sp>
          <p:nvSpPr>
            <p:cNvPr id="2" name="矩形 22"/>
            <p:cNvSpPr>
              <a:spLocks noChangeArrowheads="1"/>
            </p:cNvSpPr>
            <p:nvPr/>
          </p:nvSpPr>
          <p:spPr bwMode="auto">
            <a:xfrm>
              <a:off x="5272" y="2999"/>
              <a:ext cx="5957" cy="745"/>
            </a:xfrm>
            <a:prstGeom prst="rect">
              <a:avLst/>
            </a:prstGeom>
            <a:solidFill>
              <a:srgbClr val="D8D8D8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3" name="TextBox 32"/>
            <p:cNvSpPr>
              <a:spLocks noChangeArrowheads="1"/>
            </p:cNvSpPr>
            <p:nvPr/>
          </p:nvSpPr>
          <p:spPr bwMode="auto">
            <a:xfrm>
              <a:off x="5357" y="3129"/>
              <a:ext cx="476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gradFill>
                    <a:gsLst>
                      <a:gs pos="0">
                        <a:srgbClr val="9EE256"/>
                      </a:gs>
                      <a:gs pos="100000">
                        <a:srgbClr val="52762D"/>
                      </a:gs>
                    </a:gsLst>
                    <a:lin ang="5400000" scaled="0"/>
                  </a:gra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方正兰亭黑_GBK" panose="02000000000000000000" pitchFamily="2" charset="-122"/>
                </a:rPr>
                <a:t>网销客服--线索转化</a:t>
              </a:r>
              <a:endParaRPr lang="zh-CN" altLang="en-US" sz="20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8" name="矩形 24"/>
            <p:cNvSpPr>
              <a:spLocks noChangeArrowheads="1"/>
            </p:cNvSpPr>
            <p:nvPr/>
          </p:nvSpPr>
          <p:spPr bwMode="auto">
            <a:xfrm>
              <a:off x="5272" y="3862"/>
              <a:ext cx="5060" cy="745"/>
            </a:xfrm>
            <a:prstGeom prst="rect">
              <a:avLst/>
            </a:prstGeom>
            <a:solidFill>
              <a:srgbClr val="F2F2F2">
                <a:alpha val="4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TextBox 34"/>
            <p:cNvSpPr>
              <a:spLocks noChangeArrowheads="1"/>
            </p:cNvSpPr>
            <p:nvPr/>
          </p:nvSpPr>
          <p:spPr bwMode="auto">
            <a:xfrm>
              <a:off x="5357" y="3994"/>
              <a:ext cx="498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accent4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方正兰亭黑_GBK" panose="02000000000000000000" pitchFamily="2" charset="-122"/>
                </a:rPr>
                <a:t>传统客服--企业形象展示</a:t>
              </a:r>
              <a:endParaRPr lang="zh-CN" altLang="en-US" sz="16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21" name="矩形 26"/>
            <p:cNvSpPr>
              <a:spLocks noChangeArrowheads="1"/>
            </p:cNvSpPr>
            <p:nvPr/>
          </p:nvSpPr>
          <p:spPr bwMode="auto">
            <a:xfrm>
              <a:off x="5272" y="4724"/>
              <a:ext cx="5957" cy="745"/>
            </a:xfrm>
            <a:prstGeom prst="rect">
              <a:avLst/>
            </a:prstGeom>
            <a:solidFill>
              <a:srgbClr val="D8D8D8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TextBox 36"/>
            <p:cNvSpPr>
              <a:spLocks noChangeArrowheads="1"/>
            </p:cNvSpPr>
            <p:nvPr/>
          </p:nvSpPr>
          <p:spPr bwMode="auto">
            <a:xfrm>
              <a:off x="5357" y="4857"/>
              <a:ext cx="534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gradFill>
                    <a:gsLst>
                      <a:gs pos="0">
                        <a:srgbClr val="9EE256"/>
                      </a:gs>
                      <a:gs pos="100000">
                        <a:srgbClr val="52762D"/>
                      </a:gs>
                    </a:gsLst>
                    <a:lin ang="5400000" scaled="0"/>
                  </a:gra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方正兰亭黑_GBK" panose="02000000000000000000" pitchFamily="2" charset="-122"/>
                </a:rPr>
                <a:t>网销客服--品牌锚定</a:t>
              </a:r>
              <a:endParaRPr lang="zh-CN" altLang="en-US" sz="20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32" name="矩形 28"/>
            <p:cNvSpPr>
              <a:spLocks noChangeArrowheads="1"/>
            </p:cNvSpPr>
            <p:nvPr/>
          </p:nvSpPr>
          <p:spPr bwMode="auto">
            <a:xfrm>
              <a:off x="5272" y="5587"/>
              <a:ext cx="5015" cy="745"/>
            </a:xfrm>
            <a:prstGeom prst="rect">
              <a:avLst/>
            </a:prstGeom>
            <a:solidFill>
              <a:srgbClr val="F2F2F2">
                <a:alpha val="4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38"/>
            <p:cNvSpPr>
              <a:spLocks noChangeArrowheads="1"/>
            </p:cNvSpPr>
            <p:nvPr/>
          </p:nvSpPr>
          <p:spPr bwMode="auto">
            <a:xfrm>
              <a:off x="5357" y="5719"/>
              <a:ext cx="600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accent4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方正兰亭黑_GBK" panose="02000000000000000000" pitchFamily="2" charset="-122"/>
                </a:rPr>
                <a:t>传统客服--客户信息的收集</a:t>
              </a:r>
              <a:endParaRPr lang="zh-CN" altLang="en-US" sz="16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36" name="矩形 30"/>
            <p:cNvSpPr>
              <a:spLocks noChangeArrowheads="1"/>
            </p:cNvSpPr>
            <p:nvPr/>
          </p:nvSpPr>
          <p:spPr bwMode="auto">
            <a:xfrm>
              <a:off x="5272" y="2137"/>
              <a:ext cx="5040" cy="742"/>
            </a:xfrm>
            <a:prstGeom prst="rect">
              <a:avLst/>
            </a:prstGeom>
            <a:solidFill>
              <a:srgbClr val="F2F2F2">
                <a:alpha val="4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TextBox 40"/>
            <p:cNvSpPr>
              <a:spLocks noChangeArrowheads="1"/>
            </p:cNvSpPr>
            <p:nvPr/>
          </p:nvSpPr>
          <p:spPr bwMode="auto">
            <a:xfrm>
              <a:off x="5357" y="2269"/>
              <a:ext cx="488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accent4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方正兰亭黑_GBK" panose="02000000000000000000" pitchFamily="2" charset="-122"/>
                </a:rPr>
                <a:t>传统客服--客户接待</a:t>
              </a:r>
              <a:endParaRPr lang="zh-CN" altLang="en-US" sz="16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38" name="矩形 32"/>
            <p:cNvSpPr>
              <a:spLocks noChangeArrowheads="1"/>
            </p:cNvSpPr>
            <p:nvPr/>
          </p:nvSpPr>
          <p:spPr bwMode="auto">
            <a:xfrm>
              <a:off x="5272" y="6449"/>
              <a:ext cx="5957" cy="745"/>
            </a:xfrm>
            <a:prstGeom prst="rect">
              <a:avLst/>
            </a:prstGeom>
            <a:solidFill>
              <a:srgbClr val="D8D8D8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TextBox 42"/>
            <p:cNvSpPr>
              <a:spLocks noChangeArrowheads="1"/>
            </p:cNvSpPr>
            <p:nvPr/>
          </p:nvSpPr>
          <p:spPr bwMode="auto">
            <a:xfrm>
              <a:off x="5357" y="6554"/>
              <a:ext cx="5659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1" rIns="68580" bIns="3429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gradFill>
                    <a:gsLst>
                      <a:gs pos="0">
                        <a:srgbClr val="9EE256"/>
                      </a:gs>
                      <a:gs pos="100000">
                        <a:srgbClr val="52762D"/>
                      </a:gs>
                    </a:gsLst>
                    <a:lin ang="5400000" scaled="0"/>
                  </a:gra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方正兰亭黑_GBK" panose="02000000000000000000" pitchFamily="2" charset="-122"/>
                </a:rPr>
                <a:t>网销客服--前端客户需求收集</a:t>
              </a:r>
              <a:endParaRPr lang="zh-CN" altLang="en-US" sz="20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40" name="矩形 28"/>
            <p:cNvSpPr>
              <a:spLocks noChangeArrowheads="1"/>
            </p:cNvSpPr>
            <p:nvPr/>
          </p:nvSpPr>
          <p:spPr bwMode="auto">
            <a:xfrm>
              <a:off x="5272" y="7292"/>
              <a:ext cx="5015" cy="745"/>
            </a:xfrm>
            <a:prstGeom prst="rect">
              <a:avLst/>
            </a:prstGeom>
            <a:solidFill>
              <a:srgbClr val="F2F2F2">
                <a:alpha val="4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TextBox 38"/>
            <p:cNvSpPr>
              <a:spLocks noChangeArrowheads="1"/>
            </p:cNvSpPr>
            <p:nvPr/>
          </p:nvSpPr>
          <p:spPr bwMode="auto">
            <a:xfrm>
              <a:off x="5357" y="7424"/>
              <a:ext cx="600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accent4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方正兰亭黑_GBK" panose="02000000000000000000" pitchFamily="2" charset="-122"/>
                </a:rPr>
                <a:t>传统客服--售后服务</a:t>
              </a:r>
              <a:endParaRPr lang="zh-CN" altLang="en-US" sz="16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42" name="矩形 32"/>
            <p:cNvSpPr>
              <a:spLocks noChangeArrowheads="1"/>
            </p:cNvSpPr>
            <p:nvPr/>
          </p:nvSpPr>
          <p:spPr bwMode="auto">
            <a:xfrm>
              <a:off x="5272" y="8154"/>
              <a:ext cx="5957" cy="745"/>
            </a:xfrm>
            <a:prstGeom prst="rect">
              <a:avLst/>
            </a:prstGeom>
            <a:solidFill>
              <a:srgbClr val="D8D8D8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1" rIns="68580" bIns="34291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Box 42"/>
            <p:cNvSpPr>
              <a:spLocks noChangeArrowheads="1"/>
            </p:cNvSpPr>
            <p:nvPr/>
          </p:nvSpPr>
          <p:spPr bwMode="auto">
            <a:xfrm>
              <a:off x="5357" y="8259"/>
              <a:ext cx="5659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1" rIns="68580" bIns="3429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>
                  <a:gradFill>
                    <a:gsLst>
                      <a:gs pos="0">
                        <a:srgbClr val="9EE256"/>
                      </a:gs>
                      <a:gs pos="100000">
                        <a:srgbClr val="52762D"/>
                      </a:gs>
                    </a:gsLst>
                    <a:lin ang="5400000" scaled="0"/>
                  </a:gra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方正兰亭黑_GBK" panose="02000000000000000000" pitchFamily="2" charset="-122"/>
                </a:rPr>
                <a:t>网销客服--业务追销</a:t>
              </a:r>
              <a:endParaRPr lang="zh-CN" altLang="en-US" sz="20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兰亭黑_GBK" panose="02000000000000000000" pitchFamily="2" charset="-122"/>
              </a:endParaRPr>
            </a:p>
          </p:txBody>
        </p:sp>
      </p:grpSp>
      <p:sp>
        <p:nvSpPr>
          <p:cNvPr id="47" name="矩形 26"/>
          <p:cNvSpPr>
            <a:spLocks noChangeArrowheads="1"/>
          </p:cNvSpPr>
          <p:nvPr/>
        </p:nvSpPr>
        <p:spPr bwMode="auto">
          <a:xfrm flipH="1">
            <a:off x="777240" y="3827145"/>
            <a:ext cx="3279775" cy="1397000"/>
          </a:xfrm>
          <a:prstGeom prst="rect">
            <a:avLst/>
          </a:prstGeom>
          <a:solidFill>
            <a:srgbClr val="D8D8D8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>
                <a:gradFill>
                  <a:gsLst>
                    <a:gs pos="0">
                      <a:srgbClr val="9EE256"/>
                    </a:gs>
                    <a:gs pos="100000">
                      <a:srgbClr val="7BB143"/>
                    </a:gs>
                  </a:gsLst>
                  <a:lin ang="5400000" scaled="0"/>
                </a:gra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网络客户</a:t>
            </a:r>
            <a:endParaRPr lang="zh-CN" altLang="zh-CN">
              <a:gradFill>
                <a:gsLst>
                  <a:gs pos="0">
                    <a:srgbClr val="9EE256"/>
                  </a:gs>
                  <a:gs pos="100000">
                    <a:srgbClr val="7BB143"/>
                  </a:gs>
                </a:gsLst>
                <a:lin ang="5400000" scaled="0"/>
              </a:gra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主动搜索，</a:t>
            </a:r>
            <a:endParaRPr lang="zh-CN" altLang="zh-CN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精准需求且紧急</a:t>
            </a:r>
            <a:endParaRPr lang="zh-CN" altLang="zh-CN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48" name="矩形 30"/>
          <p:cNvSpPr>
            <a:spLocks noChangeArrowheads="1"/>
          </p:cNvSpPr>
          <p:nvPr/>
        </p:nvSpPr>
        <p:spPr bwMode="auto">
          <a:xfrm flipH="1">
            <a:off x="1100455" y="2184400"/>
            <a:ext cx="2956560" cy="1391285"/>
          </a:xfrm>
          <a:prstGeom prst="rect">
            <a:avLst/>
          </a:prstGeom>
          <a:solidFill>
            <a:srgbClr val="F2F2F2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传统客户</a:t>
            </a:r>
            <a:endParaRPr lang="zh-CN" altLang="zh-CN">
              <a:solidFill>
                <a:schemeClr val="accent4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挖掘需求，</a:t>
            </a:r>
            <a:endParaRPr lang="zh-CN" altLang="zh-CN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不明确且不紧急</a:t>
            </a:r>
            <a:endParaRPr lang="zh-CN" altLang="zh-CN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3766185" y="201930"/>
            <a:ext cx="4659630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0" dirty="0" smtClean="0">
                <a:solidFill>
                  <a:schemeClr val="accent2"/>
                </a:solidFill>
                <a:sym typeface="+mn-ea"/>
              </a:rPr>
              <a:t>传统渠道和网络渠道的区别</a:t>
            </a:r>
            <a:endParaRPr lang="zh-CN" altLang="en-US" sz="2660" dirty="0" smtClean="0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4261485" y="732790"/>
            <a:ext cx="3669665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"/>
          <p:cNvSpPr txBox="1">
            <a:spLocks noChangeArrowheads="1"/>
          </p:cNvSpPr>
          <p:nvPr/>
        </p:nvSpPr>
        <p:spPr bwMode="auto">
          <a:xfrm>
            <a:off x="111915" y="536124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</a:t>
            </a:r>
            <a:r>
              <a:rPr kumimoji="0" lang="en-US" sz="64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2</a:t>
            </a:r>
            <a:endParaRPr kumimoji="0" lang="en-US" sz="5865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200977" y="207868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43011" name="任意多边形 4"/>
          <p:cNvSpPr>
            <a:spLocks noChangeArrowheads="1"/>
          </p:cNvSpPr>
          <p:nvPr/>
        </p:nvSpPr>
        <p:spPr bwMode="auto">
          <a:xfrm>
            <a:off x="-542290" y="6162675"/>
            <a:ext cx="12835890" cy="559435"/>
          </a:xfrm>
          <a:custGeom>
            <a:avLst/>
            <a:gdLst>
              <a:gd name="T0" fmla="*/ 121236 w 808522"/>
              <a:gd name="T1" fmla="*/ 0 h 510140"/>
              <a:gd name="T2" fmla="*/ 123568 w 808522"/>
              <a:gd name="T3" fmla="*/ 0 h 510140"/>
              <a:gd name="T4" fmla="*/ 391686 w 808522"/>
              <a:gd name="T5" fmla="*/ 0 h 510140"/>
              <a:gd name="T6" fmla="*/ 391686 w 808522"/>
              <a:gd name="T7" fmla="*/ 246016 h 510140"/>
              <a:gd name="T8" fmla="*/ 123573 w 808522"/>
              <a:gd name="T9" fmla="*/ 246016 h 510140"/>
              <a:gd name="T10" fmla="*/ 123568 w 808522"/>
              <a:gd name="T11" fmla="*/ 246017 h 510140"/>
              <a:gd name="T12" fmla="*/ 123563 w 808522"/>
              <a:gd name="T13" fmla="*/ 246016 h 510140"/>
              <a:gd name="T14" fmla="*/ 121236 w 808522"/>
              <a:gd name="T15" fmla="*/ 246016 h 510140"/>
              <a:gd name="T16" fmla="*/ 121236 w 808522"/>
              <a:gd name="T17" fmla="*/ 245783 h 510140"/>
              <a:gd name="T18" fmla="*/ 98664 w 808522"/>
              <a:gd name="T19" fmla="*/ 243517 h 510140"/>
              <a:gd name="T20" fmla="*/ 0 w 808522"/>
              <a:gd name="T21" fmla="*/ 123008 h 510140"/>
              <a:gd name="T22" fmla="*/ 98664 w 808522"/>
              <a:gd name="T23" fmla="*/ 2499 h 510140"/>
              <a:gd name="T24" fmla="*/ 121236 w 808522"/>
              <a:gd name="T25" fmla="*/ 234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lnTo>
                  <a:pt x="250256" y="0"/>
                </a:lnTo>
                <a:close/>
              </a:path>
            </a:pathLst>
          </a:cu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3029" name="矩形 36"/>
          <p:cNvSpPr>
            <a:spLocks noChangeArrowheads="1"/>
          </p:cNvSpPr>
          <p:nvPr/>
        </p:nvSpPr>
        <p:spPr bwMode="auto">
          <a:xfrm>
            <a:off x="835025" y="6228080"/>
            <a:ext cx="1134173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chemeClr val="accent2"/>
                </a:solidFill>
                <a:sym typeface="方正兰亭黑_GBK" panose="02000000000000000000" pitchFamily="2" charset="-122"/>
              </a:rPr>
              <a:t>万事不追踪-</a:t>
            </a:r>
            <a:r>
              <a:rPr lang="en-US" altLang="zh-CN" sz="2200">
                <a:solidFill>
                  <a:schemeClr val="accent2"/>
                </a:solidFill>
                <a:sym typeface="方正兰亭黑_GBK" panose="02000000000000000000" pitchFamily="2" charset="-122"/>
              </a:rPr>
              <a:t>-</a:t>
            </a:r>
            <a:r>
              <a:rPr lang="zh-CN" altLang="en-US" sz="2200">
                <a:solidFill>
                  <a:schemeClr val="accent2"/>
                </a:solidFill>
                <a:sym typeface="方正兰亭黑_GBK" panose="02000000000000000000" pitchFamily="2" charset="-122"/>
              </a:rPr>
              <a:t>到头一场空</a:t>
            </a:r>
            <a:endParaRPr lang="zh-CN" altLang="en-US" sz="2200">
              <a:solidFill>
                <a:schemeClr val="accent2"/>
              </a:solidFill>
              <a:sym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48" grpId="0" animBg="1"/>
      <p:bldP spid="47" grpId="0" animBg="1"/>
      <p:bldP spid="43029" grpId="0" bldLvl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4628</Words>
  <Application>WPS 演示</Application>
  <PresentationFormat>宽屏</PresentationFormat>
  <Paragraphs>937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6" baseType="lpstr">
      <vt:lpstr>Arial</vt:lpstr>
      <vt:lpstr>宋体</vt:lpstr>
      <vt:lpstr>Wingdings</vt:lpstr>
      <vt:lpstr>微软雅黑 Light</vt:lpstr>
      <vt:lpstr>Open Sans</vt:lpstr>
      <vt:lpstr>方正正黑简体</vt:lpstr>
      <vt:lpstr>Impact</vt:lpstr>
      <vt:lpstr>微软雅黑</vt:lpstr>
      <vt:lpstr>Impact</vt:lpstr>
      <vt:lpstr>Arial</vt:lpstr>
      <vt:lpstr>方正兰亭黑_GBK</vt:lpstr>
      <vt:lpstr>Calibri</vt:lpstr>
      <vt:lpstr>黑体</vt:lpstr>
      <vt:lpstr>Arial Unicode MS</vt:lpstr>
      <vt:lpstr>Arial Black</vt:lpstr>
      <vt:lpstr>等线</vt:lpstr>
      <vt:lpstr>华文细黑</vt:lpstr>
      <vt:lpstr>Nexa Bold</vt:lpstr>
      <vt:lpstr>Arial Unicode MS</vt:lpstr>
      <vt:lpstr>Wingdings</vt:lpstr>
      <vt:lpstr>Franklin Gothic Medium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</cp:lastModifiedBy>
  <cp:revision>18</cp:revision>
  <dcterms:created xsi:type="dcterms:W3CDTF">2019-08-10T10:42:00Z</dcterms:created>
  <dcterms:modified xsi:type="dcterms:W3CDTF">2019-08-22T06:34:07Z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