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1"/>
  </p:notesMasterIdLst>
  <p:handoutMasterIdLst>
    <p:handoutMasterId r:id="rId42"/>
  </p:handoutMasterIdLst>
  <p:sldIdLst>
    <p:sldId id="335" r:id="rId2"/>
    <p:sldId id="418" r:id="rId3"/>
    <p:sldId id="419" r:id="rId4"/>
    <p:sldId id="420" r:id="rId5"/>
    <p:sldId id="421" r:id="rId6"/>
    <p:sldId id="422" r:id="rId7"/>
    <p:sldId id="423" r:id="rId8"/>
    <p:sldId id="424" r:id="rId9"/>
    <p:sldId id="425" r:id="rId10"/>
    <p:sldId id="426" r:id="rId11"/>
    <p:sldId id="427" r:id="rId12"/>
    <p:sldId id="428" r:id="rId13"/>
    <p:sldId id="429" r:id="rId14"/>
    <p:sldId id="457" r:id="rId15"/>
    <p:sldId id="458" r:id="rId16"/>
    <p:sldId id="430" r:id="rId17"/>
    <p:sldId id="431" r:id="rId18"/>
    <p:sldId id="432" r:id="rId19"/>
    <p:sldId id="433" r:id="rId20"/>
    <p:sldId id="455" r:id="rId21"/>
    <p:sldId id="436" r:id="rId22"/>
    <p:sldId id="437" r:id="rId23"/>
    <p:sldId id="438" r:id="rId24"/>
    <p:sldId id="439" r:id="rId25"/>
    <p:sldId id="440" r:id="rId26"/>
    <p:sldId id="441" r:id="rId27"/>
    <p:sldId id="442" r:id="rId28"/>
    <p:sldId id="443" r:id="rId29"/>
    <p:sldId id="444" r:id="rId30"/>
    <p:sldId id="445" r:id="rId31"/>
    <p:sldId id="456" r:id="rId32"/>
    <p:sldId id="454" r:id="rId33"/>
    <p:sldId id="447" r:id="rId34"/>
    <p:sldId id="448" r:id="rId35"/>
    <p:sldId id="449" r:id="rId36"/>
    <p:sldId id="450" r:id="rId37"/>
    <p:sldId id="451" r:id="rId38"/>
    <p:sldId id="452" r:id="rId39"/>
    <p:sldId id="453" r:id="rId4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737" autoAdjust="0"/>
  </p:normalViewPr>
  <p:slideViewPr>
    <p:cSldViewPr snapToGrid="0">
      <p:cViewPr varScale="1">
        <p:scale>
          <a:sx n="62" d="100"/>
          <a:sy n="62" d="100"/>
        </p:scale>
        <p:origin x="1268" y="40"/>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10</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AD16834-209D-4E76-8929-855939541692}" type="slidenum">
              <a:rPr lang="en-US" altLang="en-US" sz="1200"/>
              <a:pPr algn="r"/>
              <a:t>11</a:t>
            </a:fld>
            <a:endParaRPr lang="en-US" altLang="en-US" sz="1200" dirty="0"/>
          </a:p>
        </p:txBody>
      </p:sp>
      <p:sp>
        <p:nvSpPr>
          <p:cNvPr id="26626" name="Rectangle 2"/>
          <p:cNvSpPr>
            <a:spLocks noGrp="1" noRot="1" noChangeAspect="1" noChangeArrowheads="1" noTextEdit="1"/>
          </p:cNvSpPr>
          <p:nvPr>
            <p:ph type="sldImg"/>
          </p:nvPr>
        </p:nvSpPr>
        <p:spPr>
          <a:xfrm>
            <a:off x="1177925" y="696913"/>
            <a:ext cx="4641850" cy="3481387"/>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23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BAA96B3-F44A-462E-9F3B-FC947B143EC7}" type="slidenum">
              <a:rPr lang="en-US" altLang="en-US" sz="1200"/>
              <a:pPr algn="r"/>
              <a:t>12</a:t>
            </a:fld>
            <a:endParaRPr lang="en-US" altLang="en-US" sz="1200" dirty="0"/>
          </a:p>
        </p:txBody>
      </p:sp>
      <p:sp>
        <p:nvSpPr>
          <p:cNvPr id="28674" name="Rectangle 2"/>
          <p:cNvSpPr>
            <a:spLocks noGrp="1" noRot="1" noChangeAspect="1" noChangeArrowheads="1" noTextEdit="1"/>
          </p:cNvSpPr>
          <p:nvPr>
            <p:ph type="sldImg"/>
          </p:nvPr>
        </p:nvSpPr>
        <p:spPr>
          <a:xfrm>
            <a:off x="1177925" y="696913"/>
            <a:ext cx="4641850" cy="3481387"/>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1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13</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368658-0DFD-4DB0-8AA5-9E00D9759535}" type="slidenum">
              <a:rPr lang="en-US" altLang="en-US" sz="1200"/>
              <a:pPr algn="r"/>
              <a:t>16</a:t>
            </a:fld>
            <a:endParaRPr lang="en-US" altLang="en-US" sz="1200" dirty="0"/>
          </a:p>
        </p:txBody>
      </p:sp>
      <p:sp>
        <p:nvSpPr>
          <p:cNvPr id="20482" name="Rectangle 2"/>
          <p:cNvSpPr>
            <a:spLocks noGrp="1" noRot="1" noChangeAspect="1" noChangeArrowheads="1" noTextEdit="1"/>
          </p:cNvSpPr>
          <p:nvPr>
            <p:ph type="sldImg"/>
          </p:nvPr>
        </p:nvSpPr>
        <p:spPr>
          <a:xfrm>
            <a:off x="1177925" y="696913"/>
            <a:ext cx="4641850" cy="3481387"/>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4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17</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18</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19</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C0252F-502D-463C-A8AA-53AD833A94B6}" type="slidenum">
              <a:rPr lang="en-US" altLang="en-US" sz="1200"/>
              <a:pPr algn="r"/>
              <a:t>20</a:t>
            </a:fld>
            <a:endParaRPr lang="en-US" altLang="en-US" sz="1200" dirty="0"/>
          </a:p>
        </p:txBody>
      </p:sp>
      <p:sp>
        <p:nvSpPr>
          <p:cNvPr id="32770" name="Rectangle 2"/>
          <p:cNvSpPr>
            <a:spLocks noGrp="1" noRot="1" noChangeAspect="1" noChangeArrowheads="1" noTextEdit="1"/>
          </p:cNvSpPr>
          <p:nvPr>
            <p:ph type="sldImg"/>
          </p:nvPr>
        </p:nvSpPr>
        <p:spPr>
          <a:xfrm>
            <a:off x="1177925" y="696913"/>
            <a:ext cx="4641850" cy="3481387"/>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61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AAE4D7F-1E33-42F8-B511-F7C8C40A7E44}" type="slidenum">
              <a:rPr lang="en-US" altLang="en-US" sz="1200"/>
              <a:pPr algn="r"/>
              <a:t>21</a:t>
            </a:fld>
            <a:endParaRPr lang="en-US" altLang="en-US" sz="1200" dirty="0"/>
          </a:p>
        </p:txBody>
      </p:sp>
      <p:sp>
        <p:nvSpPr>
          <p:cNvPr id="34818" name="Rectangle 2"/>
          <p:cNvSpPr>
            <a:spLocks noGrp="1" noRot="1" noChangeAspect="1" noChangeArrowheads="1" noTextEdit="1"/>
          </p:cNvSpPr>
          <p:nvPr>
            <p:ph type="sldImg"/>
          </p:nvPr>
        </p:nvSpPr>
        <p:spPr>
          <a:xfrm>
            <a:off x="1177925" y="696913"/>
            <a:ext cx="4641850" cy="3481387"/>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348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22</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48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23</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4362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24</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434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25</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21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26</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163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CA03AE4-EA27-469C-8E49-6A6D2386542F}" type="slidenum">
              <a:rPr lang="en-US" altLang="en-US" sz="1200"/>
              <a:pPr algn="r"/>
              <a:t>27</a:t>
            </a:fld>
            <a:endParaRPr lang="en-US" altLang="en-US" sz="1200" dirty="0"/>
          </a:p>
        </p:txBody>
      </p:sp>
      <p:sp>
        <p:nvSpPr>
          <p:cNvPr id="54274" name="Rectangle 2"/>
          <p:cNvSpPr>
            <a:spLocks noGrp="1" noRot="1" noChangeAspect="1" noChangeArrowheads="1" noTextEdit="1"/>
          </p:cNvSpPr>
          <p:nvPr>
            <p:ph type="sldImg"/>
          </p:nvPr>
        </p:nvSpPr>
        <p:spPr>
          <a:xfrm>
            <a:off x="1177925" y="696913"/>
            <a:ext cx="4641850" cy="34813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268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692E26-C62E-47DD-B019-6402D6B97215}" type="slidenum">
              <a:rPr lang="en-US" altLang="en-US" sz="1200"/>
              <a:pPr algn="r"/>
              <a:t>28</a:t>
            </a:fld>
            <a:endParaRPr lang="en-US" altLang="en-US" sz="1200" dirty="0"/>
          </a:p>
        </p:txBody>
      </p:sp>
      <p:sp>
        <p:nvSpPr>
          <p:cNvPr id="52226" name="Rectangle 2"/>
          <p:cNvSpPr>
            <a:spLocks noGrp="1" noRot="1" noChangeAspect="1" noChangeArrowheads="1" noTextEdit="1"/>
          </p:cNvSpPr>
          <p:nvPr>
            <p:ph type="sldImg"/>
          </p:nvPr>
        </p:nvSpPr>
        <p:spPr>
          <a:xfrm>
            <a:off x="1177925" y="696913"/>
            <a:ext cx="4641850" cy="34813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261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9C50108-5EFA-4F84-9892-157B948F69F3}" type="slidenum">
              <a:rPr lang="en-US" altLang="en-US" sz="1200"/>
              <a:pPr algn="r"/>
              <a:t>29</a:t>
            </a:fld>
            <a:endParaRPr lang="en-US" altLang="en-US" sz="1200" dirty="0"/>
          </a:p>
        </p:txBody>
      </p:sp>
      <p:sp>
        <p:nvSpPr>
          <p:cNvPr id="56322" name="Rectangle 2"/>
          <p:cNvSpPr>
            <a:spLocks noGrp="1" noRot="1" noChangeAspect="1" noChangeArrowheads="1" noTextEdit="1"/>
          </p:cNvSpPr>
          <p:nvPr>
            <p:ph type="sldImg"/>
          </p:nvPr>
        </p:nvSpPr>
        <p:spPr>
          <a:xfrm>
            <a:off x="1177925" y="696913"/>
            <a:ext cx="4641850" cy="3481387"/>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5971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30</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3513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32</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1103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3</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F6CFE8-F4B8-4635-B9A3-190ADFF2F8A1}" type="slidenum">
              <a:rPr lang="en-US" altLang="en-US" sz="1200"/>
              <a:pPr algn="r"/>
              <a:t>33</a:t>
            </a:fld>
            <a:endParaRPr lang="en-US" altLang="en-US" sz="1200" dirty="0"/>
          </a:p>
        </p:txBody>
      </p:sp>
      <p:sp>
        <p:nvSpPr>
          <p:cNvPr id="60418" name="Rectangle 2"/>
          <p:cNvSpPr>
            <a:spLocks noGrp="1" noRot="1" noChangeAspect="1" noChangeArrowheads="1" noTextEdit="1"/>
          </p:cNvSpPr>
          <p:nvPr>
            <p:ph type="sldImg"/>
          </p:nvPr>
        </p:nvSpPr>
        <p:spPr>
          <a:xfrm>
            <a:off x="1177925" y="696913"/>
            <a:ext cx="4641850" cy="3481387"/>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297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34</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8624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35</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188066E-62EE-4B9F-B875-24DB77358110}" type="slidenum">
              <a:rPr lang="en-US" altLang="en-US" sz="1200"/>
              <a:pPr algn="r"/>
              <a:t>36</a:t>
            </a:fld>
            <a:endParaRPr lang="en-US" altLang="en-US" sz="1200" dirty="0"/>
          </a:p>
        </p:txBody>
      </p:sp>
      <p:sp>
        <p:nvSpPr>
          <p:cNvPr id="64514" name="Rectangle 2"/>
          <p:cNvSpPr>
            <a:spLocks noGrp="1" noRot="1" noChangeAspect="1" noChangeArrowheads="1" noTextEdit="1"/>
          </p:cNvSpPr>
          <p:nvPr>
            <p:ph type="sldImg"/>
          </p:nvPr>
        </p:nvSpPr>
        <p:spPr>
          <a:xfrm>
            <a:off x="1177925" y="696913"/>
            <a:ext cx="4641850" cy="3481387"/>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972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F9339-897F-48D6-BF47-88403A03B134}" type="slidenum">
              <a:rPr lang="en-US" altLang="en-US" sz="1200"/>
              <a:pPr algn="r"/>
              <a:t>37</a:t>
            </a:fld>
            <a:endParaRPr lang="en-US" altLang="en-US" sz="1200" dirty="0"/>
          </a:p>
        </p:txBody>
      </p:sp>
      <p:sp>
        <p:nvSpPr>
          <p:cNvPr id="66562" name="Rectangle 2"/>
          <p:cNvSpPr>
            <a:spLocks noGrp="1" noRot="1" noChangeAspect="1" noChangeArrowheads="1" noTextEdit="1"/>
          </p:cNvSpPr>
          <p:nvPr>
            <p:ph type="sldImg"/>
          </p:nvPr>
        </p:nvSpPr>
        <p:spPr>
          <a:xfrm>
            <a:off x="1177925" y="696913"/>
            <a:ext cx="4641850" cy="3481387"/>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7816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FEA4BD3-34B5-41A4-AD0A-924F71A2839F}" type="slidenum">
              <a:rPr lang="en-US" altLang="en-US" sz="1200"/>
              <a:pPr algn="r"/>
              <a:t>38</a:t>
            </a:fld>
            <a:endParaRPr lang="en-US" altLang="en-US" sz="1200" dirty="0"/>
          </a:p>
        </p:txBody>
      </p:sp>
      <p:sp>
        <p:nvSpPr>
          <p:cNvPr id="68610" name="Rectangle 2"/>
          <p:cNvSpPr>
            <a:spLocks noGrp="1" noRot="1" noChangeAspect="1" noChangeArrowheads="1" noTextEdit="1"/>
          </p:cNvSpPr>
          <p:nvPr>
            <p:ph type="sldImg"/>
          </p:nvPr>
        </p:nvSpPr>
        <p:spPr>
          <a:xfrm>
            <a:off x="1177925" y="696913"/>
            <a:ext cx="4641850" cy="3481387"/>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0332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39</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4</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5</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62180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6</a:t>
            </a:fld>
            <a:endParaRPr lang="en-US" altLang="en-US" sz="1200" dirty="0"/>
          </a:p>
        </p:txBody>
      </p:sp>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938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7</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7E4010D-B469-485C-9478-EC8472477B61}" type="slidenum">
              <a:rPr lang="en-US" altLang="en-US" sz="1200"/>
              <a:pPr algn="r"/>
              <a:t>8</a:t>
            </a:fld>
            <a:endParaRPr lang="en-US" altLang="en-US" sz="1200" dirty="0"/>
          </a:p>
        </p:txBody>
      </p:sp>
      <p:sp>
        <p:nvSpPr>
          <p:cNvPr id="12290" name="Rectangle 2"/>
          <p:cNvSpPr>
            <a:spLocks noGrp="1" noRot="1" noChangeAspect="1" noChangeArrowheads="1" noTextEdit="1"/>
          </p:cNvSpPr>
          <p:nvPr>
            <p:ph type="sldImg"/>
          </p:nvPr>
        </p:nvSpPr>
        <p:spPr>
          <a:xfrm>
            <a:off x="1177925" y="696913"/>
            <a:ext cx="4641850" cy="3481387"/>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73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9</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7486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Models</a:t>
            </a:r>
          </a:p>
        </p:txBody>
      </p:sp>
      <p:sp>
        <p:nvSpPr>
          <p:cNvPr id="23554" name="Rectangle 3"/>
          <p:cNvSpPr>
            <a:spLocks noGrp="1" noChangeArrowheads="1"/>
          </p:cNvSpPr>
          <p:nvPr>
            <p:ph idx="1"/>
          </p:nvPr>
        </p:nvSpPr>
        <p:spPr>
          <a:xfrm>
            <a:off x="768351" y="1057215"/>
            <a:ext cx="7802626" cy="4819329"/>
          </a:xfrm>
        </p:spPr>
        <p:txBody>
          <a:bodyPr/>
          <a:lstStyle/>
          <a:p>
            <a:r>
              <a:rPr lang="en-US" altLang="en-US" sz="1700" dirty="0"/>
              <a:t>A collection of tools for describing </a:t>
            </a:r>
          </a:p>
          <a:p>
            <a:pPr lvl="1">
              <a:lnSpc>
                <a:spcPct val="80000"/>
              </a:lnSpc>
            </a:pPr>
            <a:r>
              <a:rPr lang="en-US" altLang="en-US" sz="1700" dirty="0"/>
              <a:t>Data </a:t>
            </a:r>
          </a:p>
          <a:p>
            <a:pPr lvl="1">
              <a:lnSpc>
                <a:spcPct val="80000"/>
              </a:lnSpc>
            </a:pPr>
            <a:r>
              <a:rPr lang="en-US" altLang="en-US" sz="1700" dirty="0"/>
              <a:t>Data relationships</a:t>
            </a:r>
          </a:p>
          <a:p>
            <a:pPr lvl="1">
              <a:lnSpc>
                <a:spcPct val="80000"/>
              </a:lnSpc>
            </a:pPr>
            <a:r>
              <a:rPr lang="en-US" altLang="en-US" sz="1700" dirty="0"/>
              <a:t>Data semantics</a:t>
            </a:r>
          </a:p>
          <a:p>
            <a:pPr lvl="1">
              <a:lnSpc>
                <a:spcPct val="80000"/>
              </a:lnSpc>
            </a:pPr>
            <a:r>
              <a:rPr lang="en-US" altLang="en-US" sz="1700" dirty="0"/>
              <a:t>Data constraints</a:t>
            </a:r>
          </a:p>
          <a:p>
            <a:r>
              <a:rPr lang="en-US" altLang="en-US" sz="1700" dirty="0"/>
              <a:t>Relational model</a:t>
            </a:r>
          </a:p>
          <a:p>
            <a:r>
              <a:rPr lang="en-US" altLang="en-US" sz="1700" dirty="0"/>
              <a:t>Entity-Relationship data model (mainly for database design) </a:t>
            </a:r>
          </a:p>
          <a:p>
            <a:r>
              <a:rPr lang="en-US" altLang="en-US" sz="1700" dirty="0"/>
              <a:t>Object-based data models (Object-oriented and Object-relational)</a:t>
            </a:r>
          </a:p>
          <a:p>
            <a:r>
              <a:rPr lang="en-US" altLang="en-US" sz="1700" dirty="0"/>
              <a:t>Semi-structured data model  (XML)</a:t>
            </a:r>
          </a:p>
          <a:p>
            <a:r>
              <a:rPr lang="en-US" altLang="en-US" sz="1700" dirty="0"/>
              <a:t>Other older models:</a:t>
            </a:r>
          </a:p>
          <a:p>
            <a:pPr lvl="1"/>
            <a:r>
              <a:rPr lang="en-US" altLang="en-US" sz="1700" dirty="0"/>
              <a:t>Network model </a:t>
            </a:r>
          </a:p>
          <a:p>
            <a:pPr lvl="1"/>
            <a:r>
              <a:rPr lang="en-US" altLang="en-US" sz="1700" dirty="0"/>
              <a:t>Hierarchical model</a:t>
            </a:r>
          </a:p>
          <a:p>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Model</a:t>
            </a:r>
          </a:p>
        </p:txBody>
      </p:sp>
      <p:sp>
        <p:nvSpPr>
          <p:cNvPr id="25602" name="Rectangle 3"/>
          <p:cNvSpPr>
            <a:spLocks noGrp="1" noChangeArrowheads="1"/>
          </p:cNvSpPr>
          <p:nvPr>
            <p:ph idx="1"/>
          </p:nvPr>
        </p:nvSpPr>
        <p:spPr>
          <a:xfrm>
            <a:off x="768350" y="1191327"/>
            <a:ext cx="7924546" cy="1490914"/>
          </a:xfrm>
        </p:spPr>
        <p:txBody>
          <a:bodyPr/>
          <a:lstStyle/>
          <a:p>
            <a:r>
              <a:rPr lang="en-US" altLang="en-US" sz="1700" dirty="0"/>
              <a:t>All the data is stored in various tables.</a:t>
            </a:r>
          </a:p>
          <a:p>
            <a:r>
              <a:rPr lang="en-US" altLang="en-US" sz="1700" dirty="0"/>
              <a:t>Example of tabular data in the relational model</a:t>
            </a:r>
          </a:p>
        </p:txBody>
      </p:sp>
      <p:sp>
        <p:nvSpPr>
          <p:cNvPr id="25603" name="Line 31"/>
          <p:cNvSpPr>
            <a:spLocks noChangeShapeType="1"/>
          </p:cNvSpPr>
          <p:nvPr/>
        </p:nvSpPr>
        <p:spPr bwMode="auto">
          <a:xfrm flipH="1">
            <a:off x="4296620" y="2348699"/>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4" name="Text Box 32"/>
          <p:cNvSpPr txBox="1">
            <a:spLocks noChangeArrowheads="1"/>
          </p:cNvSpPr>
          <p:nvPr/>
        </p:nvSpPr>
        <p:spPr bwMode="auto">
          <a:xfrm>
            <a:off x="4524696" y="207223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Columns</a:t>
            </a:r>
            <a:endParaRPr lang="en-US" altLang="en-US" sz="1200" dirty="0"/>
          </a:p>
        </p:txBody>
      </p:sp>
      <p:sp>
        <p:nvSpPr>
          <p:cNvPr id="25605" name="Line 33"/>
          <p:cNvSpPr>
            <a:spLocks noChangeShapeType="1"/>
          </p:cNvSpPr>
          <p:nvPr/>
        </p:nvSpPr>
        <p:spPr bwMode="auto">
          <a:xfrm flipH="1">
            <a:off x="3560290" y="234574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7" name="Text Box 38"/>
          <p:cNvSpPr txBox="1">
            <a:spLocks noChangeArrowheads="1"/>
          </p:cNvSpPr>
          <p:nvPr/>
        </p:nvSpPr>
        <p:spPr bwMode="auto">
          <a:xfrm>
            <a:off x="5621840" y="316319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Rows</a:t>
            </a:r>
          </a:p>
        </p:txBody>
      </p:sp>
      <p:sp>
        <p:nvSpPr>
          <p:cNvPr id="25608" name="Line 39"/>
          <p:cNvSpPr>
            <a:spLocks noChangeShapeType="1"/>
          </p:cNvSpPr>
          <p:nvPr/>
        </p:nvSpPr>
        <p:spPr bwMode="auto">
          <a:xfrm flipH="1">
            <a:off x="4866595" y="332791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9" name="Line 40"/>
          <p:cNvSpPr>
            <a:spLocks noChangeShapeType="1"/>
          </p:cNvSpPr>
          <p:nvPr/>
        </p:nvSpPr>
        <p:spPr bwMode="auto">
          <a:xfrm flipH="1">
            <a:off x="4866594" y="332791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pic>
        <p:nvPicPr>
          <p:cNvPr id="11" name="Picture 2" descr="Edgar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970" y="4330436"/>
            <a:ext cx="905257" cy="8556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7993" y="5374285"/>
            <a:ext cx="1893212" cy="584775"/>
          </a:xfrm>
          <a:prstGeom prst="rect">
            <a:avLst/>
          </a:prstGeom>
          <a:noFill/>
        </p:spPr>
        <p:txBody>
          <a:bodyPr wrap="none" rtlCol="0">
            <a:spAutoFit/>
          </a:bodyPr>
          <a:lstStyle/>
          <a:p>
            <a:pPr algn="ctr"/>
            <a:r>
              <a:rPr lang="en-IN" b="1"/>
              <a:t>Ted Codd</a:t>
            </a:r>
            <a:br>
              <a:rPr lang="en-IN" b="1"/>
            </a:br>
            <a:r>
              <a:rPr lang="en-IN"/>
              <a:t>Turing Award 1981</a:t>
            </a:r>
            <a:endParaRPr lang="en-IN" dirty="0"/>
          </a:p>
        </p:txBody>
      </p:sp>
      <p:pic>
        <p:nvPicPr>
          <p:cNvPr id="3" name="Graphic 2">
            <a:extLst>
              <a:ext uri="{FF2B5EF4-FFF2-40B4-BE49-F238E27FC236}">
                <a16:creationId xmlns:a16="http://schemas.microsoft.com/office/drawing/2014/main" id="{29DA0EEC-6C2D-4DCD-BC9B-F1B582F1DE6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3026"/>
          <a:stretch/>
        </p:blipFill>
        <p:spPr>
          <a:xfrm>
            <a:off x="1070010" y="2741510"/>
            <a:ext cx="3869548" cy="36995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A Sample Relational Database</a:t>
            </a:r>
          </a:p>
        </p:txBody>
      </p:sp>
      <p:pic>
        <p:nvPicPr>
          <p:cNvPr id="4" name="Graphic 3">
            <a:extLst>
              <a:ext uri="{FF2B5EF4-FFF2-40B4-BE49-F238E27FC236}">
                <a16:creationId xmlns:a16="http://schemas.microsoft.com/office/drawing/2014/main" id="{FA83B5AE-3E57-485D-8D9A-2AFE639166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9678" y="803604"/>
            <a:ext cx="3420192" cy="57393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638803" cy="4903787"/>
          </a:xfrm>
        </p:spPr>
        <p:txBody>
          <a:bodyPr/>
          <a:lstStyle/>
          <a:p>
            <a:pPr>
              <a:tabLst>
                <a:tab pos="1365647" algn="l"/>
                <a:tab pos="2744391" algn="l"/>
                <a:tab pos="2957513" algn="l"/>
              </a:tabLst>
            </a:pPr>
            <a:r>
              <a:rPr lang="en-US" altLang="en-US" sz="1700" b="1" dirty="0">
                <a:solidFill>
                  <a:srgbClr val="002060"/>
                </a:solidFill>
              </a:rPr>
              <a:t>Physical level</a:t>
            </a:r>
            <a:r>
              <a:rPr lang="en-US" altLang="en-US" sz="1700" dirty="0">
                <a:solidFill>
                  <a:srgbClr val="002060"/>
                </a:solidFill>
              </a:rPr>
              <a:t>:</a:t>
            </a:r>
            <a:r>
              <a:rPr lang="en-US" altLang="en-US" sz="1700" b="1" dirty="0">
                <a:solidFill>
                  <a:srgbClr val="002060"/>
                </a:solidFill>
              </a:rPr>
              <a:t> </a:t>
            </a:r>
            <a:r>
              <a:rPr lang="en-US" altLang="en-US" sz="1700" dirty="0"/>
              <a:t>describes how a record (e.g., instructor) is stored.</a:t>
            </a:r>
          </a:p>
          <a:p>
            <a:pPr>
              <a:tabLst>
                <a:tab pos="1365647" algn="l"/>
                <a:tab pos="2744391" algn="l"/>
                <a:tab pos="2957513" algn="l"/>
              </a:tabLst>
            </a:pPr>
            <a:r>
              <a:rPr lang="en-US" altLang="en-US" sz="1700" b="1" dirty="0">
                <a:solidFill>
                  <a:srgbClr val="002060"/>
                </a:solidFill>
              </a:rPr>
              <a:t>Logical level</a:t>
            </a:r>
            <a:r>
              <a:rPr lang="en-US" altLang="en-US" sz="1700" dirty="0">
                <a:solidFill>
                  <a:srgbClr val="002060"/>
                </a:solidFill>
              </a:rPr>
              <a:t>:</a:t>
            </a:r>
            <a:r>
              <a:rPr lang="en-US" altLang="en-US" sz="1700" b="1" dirty="0">
                <a:solidFill>
                  <a:srgbClr val="002060"/>
                </a:solidFill>
              </a:rPr>
              <a:t> </a:t>
            </a:r>
            <a:r>
              <a:rPr lang="en-US" altLang="en-US" sz="1700" dirty="0"/>
              <a:t>describes data stored in database, and the relationships among the data.</a:t>
            </a:r>
          </a:p>
          <a:p>
            <a:pPr lvl="1">
              <a:buNone/>
              <a:tabLst>
                <a:tab pos="1365647" algn="l"/>
                <a:tab pos="2744391" algn="l"/>
                <a:tab pos="2957513" algn="l"/>
              </a:tabLst>
            </a:pPr>
            <a:r>
              <a:rPr lang="en-US" altLang="en-US" sz="1700" b="1" dirty="0"/>
              <a:t>	type</a:t>
            </a:r>
            <a:r>
              <a:rPr lang="en-US" altLang="en-US" sz="1700" dirty="0"/>
              <a:t> </a:t>
            </a:r>
            <a:r>
              <a:rPr lang="en-US" altLang="en-US" sz="1700" i="1" dirty="0"/>
              <a:t>instructor</a:t>
            </a:r>
            <a:r>
              <a:rPr lang="en-US" altLang="en-US" sz="1700" dirty="0"/>
              <a:t> = </a:t>
            </a:r>
            <a:r>
              <a:rPr lang="en-US" altLang="en-US" sz="1700" b="1" dirty="0"/>
              <a:t>record</a:t>
            </a:r>
            <a:endParaRPr lang="en-US" altLang="en-US" sz="1700" dirty="0"/>
          </a:p>
          <a:p>
            <a:pPr lvl="1">
              <a:buNone/>
              <a:tabLst>
                <a:tab pos="1365647" algn="l"/>
                <a:tab pos="2744391" algn="l"/>
                <a:tab pos="2957513" algn="l"/>
              </a:tabLst>
            </a:pPr>
            <a:r>
              <a:rPr lang="en-US" altLang="en-US" sz="1700" dirty="0"/>
              <a:t>		</a:t>
            </a:r>
            <a:r>
              <a:rPr lang="en-US" altLang="en-US" sz="1700" i="1" dirty="0"/>
              <a:t>ID</a:t>
            </a:r>
            <a:r>
              <a:rPr lang="en-US" altLang="en-US" sz="1700" dirty="0"/>
              <a:t> : string; </a:t>
            </a:r>
            <a:br>
              <a:rPr lang="en-US" altLang="en-US" sz="1700" dirty="0"/>
            </a:br>
            <a:r>
              <a:rPr lang="en-US" altLang="en-US" sz="1700" dirty="0"/>
              <a:t>	</a:t>
            </a:r>
            <a:r>
              <a:rPr lang="en-US" altLang="en-US" sz="1700" i="1" dirty="0"/>
              <a:t>name</a:t>
            </a:r>
            <a:r>
              <a:rPr lang="en-US" altLang="en-US" sz="1700" dirty="0"/>
              <a:t> : string;</a:t>
            </a:r>
            <a:br>
              <a:rPr lang="en-US" altLang="en-US" sz="1700" dirty="0"/>
            </a:br>
            <a:r>
              <a:rPr lang="en-US" altLang="en-US" sz="1700" dirty="0"/>
              <a:t>	</a:t>
            </a:r>
            <a:r>
              <a:rPr lang="en-US" altLang="en-US" sz="1700" i="1" dirty="0" err="1"/>
              <a:t>dept_name</a:t>
            </a:r>
            <a:r>
              <a:rPr lang="en-US" altLang="en-US" sz="1700" dirty="0"/>
              <a:t> : string;</a:t>
            </a:r>
            <a:br>
              <a:rPr lang="en-US" altLang="en-US" sz="1700" dirty="0"/>
            </a:br>
            <a:r>
              <a:rPr lang="en-US" altLang="en-US" sz="1700" dirty="0"/>
              <a:t>	</a:t>
            </a:r>
            <a:r>
              <a:rPr lang="en-US" altLang="en-US" sz="1700" i="1" dirty="0"/>
              <a:t>salary</a:t>
            </a:r>
            <a:r>
              <a:rPr lang="en-US" altLang="en-US" sz="1700" dirty="0"/>
              <a:t> : integer;</a:t>
            </a:r>
          </a:p>
          <a:p>
            <a:pPr lvl="4">
              <a:buNone/>
              <a:tabLst>
                <a:tab pos="1365647" algn="l"/>
                <a:tab pos="2744391" algn="l"/>
                <a:tab pos="2957513" algn="l"/>
              </a:tabLst>
            </a:pPr>
            <a:r>
              <a:rPr lang="en-US" altLang="en-US" sz="1700" b="1" dirty="0"/>
              <a:t>end</a:t>
            </a:r>
            <a:r>
              <a:rPr lang="en-US" altLang="en-US" sz="1700" dirty="0"/>
              <a:t>;</a:t>
            </a:r>
          </a:p>
          <a:p>
            <a:pPr>
              <a:tabLst>
                <a:tab pos="1365647" algn="l"/>
                <a:tab pos="2744391" algn="l"/>
                <a:tab pos="2957513" algn="l"/>
              </a:tabLst>
            </a:pPr>
            <a:r>
              <a:rPr lang="en-US" altLang="en-US" sz="1700" b="1" dirty="0">
                <a:solidFill>
                  <a:srgbClr val="002060"/>
                </a:solidFill>
              </a:rPr>
              <a:t>View  level</a:t>
            </a:r>
            <a:r>
              <a:rPr lang="en-US" altLang="en-US" sz="1700" dirty="0">
                <a:solidFill>
                  <a:srgbClr val="002060"/>
                </a:solidFill>
              </a:rPr>
              <a:t>:</a:t>
            </a:r>
            <a:r>
              <a:rPr lang="en-US" altLang="en-US" sz="1700" b="1" dirty="0">
                <a:solidFill>
                  <a:srgbClr val="002060"/>
                </a:solidFill>
              </a:rPr>
              <a:t> </a:t>
            </a:r>
            <a:r>
              <a:rPr lang="en-US" altLang="en-US" sz="1700" dirty="0"/>
              <a:t>application programs hide details of data types.  Views can also hide information (such as an employee</a:t>
            </a:r>
            <a:r>
              <a:rPr lang="ja-JP" altLang="en-US" sz="1700" dirty="0"/>
              <a:t>’</a:t>
            </a:r>
            <a:r>
              <a:rPr lang="en-US" altLang="ja-JP" sz="1700" dirty="0"/>
              <a:t>s salary) for security purposes. </a:t>
            </a:r>
          </a:p>
          <a:p>
            <a:pPr>
              <a:tabLst>
                <a:tab pos="1365647" algn="l"/>
                <a:tab pos="2744391" algn="l"/>
                <a:tab pos="2957513" algn="l"/>
              </a:tabLst>
            </a:pPr>
            <a:endParaRPr lang="en-US" altLang="en-US" dirty="0"/>
          </a:p>
          <a:p>
            <a:pPr marL="0" indent="0">
              <a:buNone/>
              <a:tabLst>
                <a:tab pos="1365647" algn="l"/>
                <a:tab pos="2744391" algn="l"/>
                <a:tab pos="2957513" algn="l"/>
              </a:tabLst>
            </a:pPr>
            <a:endParaRPr lang="en-US" altLang="en-US" sz="17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D5E6C36-5799-1A42-116C-EB5707222563}"/>
              </a:ext>
            </a:extLst>
          </p:cNvPr>
          <p:cNvSpPr>
            <a:spLocks noGrp="1"/>
          </p:cNvSpPr>
          <p:nvPr>
            <p:ph type="title"/>
          </p:nvPr>
        </p:nvSpPr>
        <p:spPr>
          <a:xfrm>
            <a:off x="768350" y="0"/>
            <a:ext cx="8077200" cy="425863"/>
          </a:xfrm>
        </p:spPr>
        <p:txBody>
          <a:bodyPr/>
          <a:lstStyle/>
          <a:p>
            <a:r>
              <a:rPr lang="en-US" dirty="0">
                <a:highlight>
                  <a:srgbClr val="FFFF00"/>
                </a:highlight>
              </a:rPr>
              <a:t>Level of Abstraction related content</a:t>
            </a:r>
          </a:p>
        </p:txBody>
      </p:sp>
      <p:sp>
        <p:nvSpPr>
          <p:cNvPr id="16" name="Content Placeholder 15">
            <a:extLst>
              <a:ext uri="{FF2B5EF4-FFF2-40B4-BE49-F238E27FC236}">
                <a16:creationId xmlns:a16="http://schemas.microsoft.com/office/drawing/2014/main" id="{B56CEA75-C62D-F19B-8D08-8B73B17F686F}"/>
              </a:ext>
            </a:extLst>
          </p:cNvPr>
          <p:cNvSpPr>
            <a:spLocks noGrp="1"/>
          </p:cNvSpPr>
          <p:nvPr>
            <p:ph idx="1"/>
          </p:nvPr>
        </p:nvSpPr>
        <p:spPr>
          <a:xfrm>
            <a:off x="748145" y="425863"/>
            <a:ext cx="7727518" cy="6031959"/>
          </a:xfrm>
        </p:spPr>
        <p:txBody>
          <a:bodyPr/>
          <a:lstStyle/>
          <a:p>
            <a:pPr marL="0" indent="0">
              <a:buNone/>
            </a:pPr>
            <a:r>
              <a:rPr lang="en-US" b="1" dirty="0"/>
              <a:t>1. Physical Level (Storage Details)</a:t>
            </a:r>
          </a:p>
          <a:p>
            <a:pPr>
              <a:buFont typeface="Arial" panose="020B0604020202020204" pitchFamily="34" charset="0"/>
              <a:buChar char="•"/>
            </a:pPr>
            <a:r>
              <a:rPr lang="en-US" b="1" dirty="0"/>
              <a:t>What it is:</a:t>
            </a:r>
            <a:r>
              <a:rPr lang="en-US" dirty="0"/>
              <a:t> Deals with how the data is physically stored on storage devices.</a:t>
            </a:r>
          </a:p>
          <a:p>
            <a:pPr>
              <a:buFont typeface="Arial" panose="020B0604020202020204" pitchFamily="34" charset="0"/>
              <a:buChar char="•"/>
            </a:pPr>
            <a:r>
              <a:rPr lang="en-US" b="1" dirty="0"/>
              <a:t>Includes:</a:t>
            </a:r>
            <a:r>
              <a:rPr lang="en-US" dirty="0"/>
              <a:t> Data structures like B-trees, red-black trees, hash indexing, linked lists, etc., and disk storage formats.</a:t>
            </a:r>
          </a:p>
          <a:p>
            <a:pPr>
              <a:buFont typeface="Arial" panose="020B0604020202020204" pitchFamily="34" charset="0"/>
              <a:buChar char="•"/>
            </a:pPr>
            <a:r>
              <a:rPr lang="en-US" b="1" dirty="0"/>
              <a:t>Purpose:</a:t>
            </a:r>
            <a:r>
              <a:rPr lang="en-US" dirty="0"/>
              <a:t> Optimize performance, ensure efficient storage, and minimize access time.</a:t>
            </a:r>
          </a:p>
          <a:p>
            <a:pPr>
              <a:buFont typeface="Arial" panose="020B0604020202020204" pitchFamily="34" charset="0"/>
              <a:buChar char="•"/>
            </a:pPr>
            <a:r>
              <a:rPr lang="en-US" b="1" dirty="0"/>
              <a:t>Analogy:</a:t>
            </a:r>
            <a:r>
              <a:rPr lang="en-US" dirty="0"/>
              <a:t> Like knowing how a book is printed, bound, and arranged on shelves in a library.</a:t>
            </a:r>
          </a:p>
          <a:p>
            <a:endParaRPr lang="en-US" dirty="0"/>
          </a:p>
          <a:p>
            <a:pPr marL="0" indent="0">
              <a:buNone/>
            </a:pPr>
            <a:r>
              <a:rPr lang="en-US" b="1" dirty="0"/>
              <a:t>2. Logical Level (Data Organization and Structure)</a:t>
            </a:r>
          </a:p>
          <a:p>
            <a:pPr>
              <a:buFont typeface="Arial" panose="020B0604020202020204" pitchFamily="34" charset="0"/>
              <a:buChar char="•"/>
            </a:pPr>
            <a:r>
              <a:rPr lang="en-US" b="1" dirty="0"/>
              <a:t>What it is:</a:t>
            </a:r>
            <a:r>
              <a:rPr lang="en-US" dirty="0"/>
              <a:t> Focuses on the logical structure of the data, such as the schema or blueprint of the database.</a:t>
            </a:r>
          </a:p>
          <a:p>
            <a:pPr>
              <a:buFont typeface="Arial" panose="020B0604020202020204" pitchFamily="34" charset="0"/>
              <a:buChar char="•"/>
            </a:pPr>
            <a:r>
              <a:rPr lang="en-US" b="1" dirty="0"/>
              <a:t>Includes:</a:t>
            </a:r>
            <a:r>
              <a:rPr lang="en-US" dirty="0"/>
              <a:t> Tables, relationships, constraints, keys, and normalization. For example, defining entities (e.g., Student, Course) and their relationships.</a:t>
            </a:r>
          </a:p>
          <a:p>
            <a:pPr>
              <a:buFont typeface="Arial" panose="020B0604020202020204" pitchFamily="34" charset="0"/>
              <a:buChar char="•"/>
            </a:pPr>
            <a:r>
              <a:rPr lang="en-US" b="1" dirty="0"/>
              <a:t>Purpose:</a:t>
            </a:r>
            <a:r>
              <a:rPr lang="en-US" dirty="0"/>
              <a:t> Describe </a:t>
            </a:r>
            <a:r>
              <a:rPr lang="en-US" i="1" dirty="0"/>
              <a:t>what data</a:t>
            </a:r>
            <a:r>
              <a:rPr lang="en-US" dirty="0"/>
              <a:t> is stored and the relationships among the data without worrying about how it is stored.</a:t>
            </a:r>
          </a:p>
          <a:p>
            <a:pPr>
              <a:buFont typeface="Arial" panose="020B0604020202020204" pitchFamily="34" charset="0"/>
              <a:buChar char="•"/>
            </a:pPr>
            <a:r>
              <a:rPr lang="en-US" b="1" dirty="0"/>
              <a:t>Analogy:</a:t>
            </a:r>
            <a:r>
              <a:rPr lang="en-US" dirty="0"/>
              <a:t> Like understanding the chapters and index of a book, which tells you </a:t>
            </a:r>
            <a:r>
              <a:rPr lang="en-US" i="1" dirty="0"/>
              <a:t>what information</a:t>
            </a:r>
            <a:r>
              <a:rPr lang="en-US" dirty="0"/>
              <a:t> the book covers and how it is structured.</a:t>
            </a:r>
          </a:p>
          <a:p>
            <a:endParaRPr lang="en-US" dirty="0"/>
          </a:p>
        </p:txBody>
      </p:sp>
    </p:spTree>
    <p:extLst>
      <p:ext uri="{BB962C8B-B14F-4D97-AF65-F5344CB8AC3E}">
        <p14:creationId xmlns:p14="http://schemas.microsoft.com/office/powerpoint/2010/main" val="2547234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3A3AC-AD52-363F-F880-03532F6D8348}"/>
              </a:ext>
            </a:extLst>
          </p:cNvPr>
          <p:cNvSpPr>
            <a:spLocks noGrp="1"/>
          </p:cNvSpPr>
          <p:nvPr>
            <p:ph type="title"/>
          </p:nvPr>
        </p:nvSpPr>
        <p:spPr>
          <a:xfrm>
            <a:off x="768350" y="10274"/>
            <a:ext cx="8077200" cy="472611"/>
          </a:xfrm>
        </p:spPr>
        <p:txBody>
          <a:bodyPr/>
          <a:lstStyle/>
          <a:p>
            <a:r>
              <a:rPr lang="en-US" dirty="0">
                <a:highlight>
                  <a:srgbClr val="FFFF00"/>
                </a:highlight>
              </a:rPr>
              <a:t>Level of Abstraction related content</a:t>
            </a:r>
          </a:p>
        </p:txBody>
      </p:sp>
      <p:sp>
        <p:nvSpPr>
          <p:cNvPr id="3" name="Content Placeholder 2">
            <a:extLst>
              <a:ext uri="{FF2B5EF4-FFF2-40B4-BE49-F238E27FC236}">
                <a16:creationId xmlns:a16="http://schemas.microsoft.com/office/drawing/2014/main" id="{7A848ED7-5823-9696-EF4B-583F6765E396}"/>
              </a:ext>
            </a:extLst>
          </p:cNvPr>
          <p:cNvSpPr>
            <a:spLocks noGrp="1"/>
          </p:cNvSpPr>
          <p:nvPr>
            <p:ph idx="1"/>
          </p:nvPr>
        </p:nvSpPr>
        <p:spPr>
          <a:xfrm>
            <a:off x="748144" y="472611"/>
            <a:ext cx="8097405" cy="6131103"/>
          </a:xfrm>
        </p:spPr>
        <p:txBody>
          <a:bodyPr/>
          <a:lstStyle/>
          <a:p>
            <a:pPr marL="0" indent="0">
              <a:buNone/>
            </a:pPr>
            <a:r>
              <a:rPr lang="en-US" b="1" dirty="0"/>
              <a:t>3. View Level (User Interaction and Accessibility)</a:t>
            </a:r>
          </a:p>
          <a:p>
            <a:pPr>
              <a:buFont typeface="Arial" panose="020B0604020202020204" pitchFamily="34" charset="0"/>
              <a:buChar char="•"/>
            </a:pPr>
            <a:r>
              <a:rPr lang="en-US" b="1" dirty="0"/>
              <a:t>What it is:</a:t>
            </a:r>
            <a:r>
              <a:rPr lang="en-US" dirty="0"/>
              <a:t> Defines how end-users interact with the data, typically showing only relevant parts of the database.</a:t>
            </a:r>
          </a:p>
          <a:p>
            <a:pPr>
              <a:buFont typeface="Arial" panose="020B0604020202020204" pitchFamily="34" charset="0"/>
              <a:buChar char="•"/>
            </a:pPr>
            <a:r>
              <a:rPr lang="en-US" b="1" dirty="0"/>
              <a:t>Includes:</a:t>
            </a:r>
            <a:r>
              <a:rPr lang="en-US" dirty="0"/>
              <a:t> Creating views, APIs, or reports that hide unnecessary complexity. A bank clerk might see only account balances, while a manager might see overall statistics.</a:t>
            </a:r>
          </a:p>
          <a:p>
            <a:pPr>
              <a:buFont typeface="Arial" panose="020B0604020202020204" pitchFamily="34" charset="0"/>
              <a:buChar char="•"/>
            </a:pPr>
            <a:r>
              <a:rPr lang="en-US" b="1" dirty="0"/>
              <a:t>Purpose:</a:t>
            </a:r>
            <a:r>
              <a:rPr lang="en-US" dirty="0"/>
              <a:t> Provide a tailored, simplified interaction interface, ensuring security by hiding sensitive details.</a:t>
            </a:r>
          </a:p>
          <a:p>
            <a:pPr>
              <a:buFont typeface="Arial" panose="020B0604020202020204" pitchFamily="34" charset="0"/>
              <a:buChar char="•"/>
            </a:pPr>
            <a:r>
              <a:rPr lang="en-US" b="1" dirty="0"/>
              <a:t>Analogy:</a:t>
            </a:r>
            <a:r>
              <a:rPr lang="en-US" dirty="0"/>
              <a:t> Like reading specific highlighted sections of a book or a summary without needing the full details.</a:t>
            </a:r>
          </a:p>
          <a:p>
            <a:endParaRPr lang="en-US" dirty="0"/>
          </a:p>
          <a:p>
            <a:endParaRPr lang="en-US" dirty="0"/>
          </a:p>
        </p:txBody>
      </p:sp>
      <p:graphicFrame>
        <p:nvGraphicFramePr>
          <p:cNvPr id="4" name="Table 3">
            <a:extLst>
              <a:ext uri="{FF2B5EF4-FFF2-40B4-BE49-F238E27FC236}">
                <a16:creationId xmlns:a16="http://schemas.microsoft.com/office/drawing/2014/main" id="{4A137FBE-A73F-81F1-4E44-AEC9B5EFA076}"/>
              </a:ext>
            </a:extLst>
          </p:cNvPr>
          <p:cNvGraphicFramePr>
            <a:graphicFrameLocks noGrp="1"/>
          </p:cNvGraphicFramePr>
          <p:nvPr>
            <p:extLst>
              <p:ext uri="{D42A27DB-BD31-4B8C-83A1-F6EECF244321}">
                <p14:modId xmlns:p14="http://schemas.microsoft.com/office/powerpoint/2010/main" val="2870855172"/>
              </p:ext>
            </p:extLst>
          </p:nvPr>
        </p:nvGraphicFramePr>
        <p:xfrm>
          <a:off x="768350" y="3482417"/>
          <a:ext cx="7727948" cy="3383280"/>
        </p:xfrm>
        <a:graphic>
          <a:graphicData uri="http://schemas.openxmlformats.org/drawingml/2006/table">
            <a:tbl>
              <a:tblPr/>
              <a:tblGrid>
                <a:gridCol w="1931987">
                  <a:extLst>
                    <a:ext uri="{9D8B030D-6E8A-4147-A177-3AD203B41FA5}">
                      <a16:colId xmlns:a16="http://schemas.microsoft.com/office/drawing/2014/main" val="2665704292"/>
                    </a:ext>
                  </a:extLst>
                </a:gridCol>
                <a:gridCol w="1931987">
                  <a:extLst>
                    <a:ext uri="{9D8B030D-6E8A-4147-A177-3AD203B41FA5}">
                      <a16:colId xmlns:a16="http://schemas.microsoft.com/office/drawing/2014/main" val="675914951"/>
                    </a:ext>
                  </a:extLst>
                </a:gridCol>
                <a:gridCol w="1931987">
                  <a:extLst>
                    <a:ext uri="{9D8B030D-6E8A-4147-A177-3AD203B41FA5}">
                      <a16:colId xmlns:a16="http://schemas.microsoft.com/office/drawing/2014/main" val="901354782"/>
                    </a:ext>
                  </a:extLst>
                </a:gridCol>
                <a:gridCol w="1931987">
                  <a:extLst>
                    <a:ext uri="{9D8B030D-6E8A-4147-A177-3AD203B41FA5}">
                      <a16:colId xmlns:a16="http://schemas.microsoft.com/office/drawing/2014/main" val="849692011"/>
                    </a:ext>
                  </a:extLst>
                </a:gridCol>
              </a:tblGrid>
              <a:tr h="600622">
                <a:tc>
                  <a:txBody>
                    <a:bodyPr/>
                    <a:lstStyle/>
                    <a:p>
                      <a:r>
                        <a:rPr lang="en-US" sz="1800" b="1" dirty="0"/>
                        <a:t>Abstraction Level</a:t>
                      </a:r>
                      <a:endParaRPr lang="en-US" sz="1800" dirty="0"/>
                    </a:p>
                  </a:txBody>
                  <a:tcPr anchor="ctr">
                    <a:lnL>
                      <a:noFill/>
                    </a:lnL>
                    <a:lnR>
                      <a:noFill/>
                    </a:lnR>
                    <a:lnT>
                      <a:noFill/>
                    </a:lnT>
                    <a:lnB>
                      <a:noFill/>
                    </a:lnB>
                    <a:noFill/>
                  </a:tcPr>
                </a:tc>
                <a:tc>
                  <a:txBody>
                    <a:bodyPr/>
                    <a:lstStyle/>
                    <a:p>
                      <a:r>
                        <a:rPr lang="en-US" sz="1800" b="1"/>
                        <a:t>What it Focuses On</a:t>
                      </a:r>
                      <a:endParaRPr lang="en-US" sz="1800"/>
                    </a:p>
                  </a:txBody>
                  <a:tcPr anchor="ctr">
                    <a:lnL>
                      <a:noFill/>
                    </a:lnL>
                    <a:lnR>
                      <a:noFill/>
                    </a:lnR>
                    <a:lnT>
                      <a:noFill/>
                    </a:lnT>
                    <a:lnB>
                      <a:noFill/>
                    </a:lnB>
                    <a:noFill/>
                  </a:tcPr>
                </a:tc>
                <a:tc>
                  <a:txBody>
                    <a:bodyPr/>
                    <a:lstStyle/>
                    <a:p>
                      <a:r>
                        <a:rPr lang="en-US" sz="1800" b="1"/>
                        <a:t>Who Uses It</a:t>
                      </a:r>
                      <a:endParaRPr lang="en-US" sz="1800"/>
                    </a:p>
                  </a:txBody>
                  <a:tcPr anchor="ctr">
                    <a:lnL>
                      <a:noFill/>
                    </a:lnL>
                    <a:lnR>
                      <a:noFill/>
                    </a:lnR>
                    <a:lnT>
                      <a:noFill/>
                    </a:lnT>
                    <a:lnB>
                      <a:noFill/>
                    </a:lnB>
                    <a:noFill/>
                  </a:tcPr>
                </a:tc>
                <a:tc>
                  <a:txBody>
                    <a:bodyPr/>
                    <a:lstStyle/>
                    <a:p>
                      <a:r>
                        <a:rPr lang="en-US" sz="1800" b="1"/>
                        <a:t>Example</a:t>
                      </a:r>
                      <a:endParaRPr lang="en-US" sz="1800"/>
                    </a:p>
                  </a:txBody>
                  <a:tcPr anchor="ctr">
                    <a:lnL>
                      <a:noFill/>
                    </a:lnL>
                    <a:lnR>
                      <a:noFill/>
                    </a:lnR>
                    <a:lnT>
                      <a:noFill/>
                    </a:lnT>
                    <a:lnB>
                      <a:noFill/>
                    </a:lnB>
                    <a:noFill/>
                  </a:tcPr>
                </a:tc>
                <a:extLst>
                  <a:ext uri="{0D108BD9-81ED-4DB2-BD59-A6C34878D82A}">
                    <a16:rowId xmlns:a16="http://schemas.microsoft.com/office/drawing/2014/main" val="4050835637"/>
                  </a:ext>
                </a:extLst>
              </a:tr>
              <a:tr h="858031">
                <a:tc>
                  <a:txBody>
                    <a:bodyPr/>
                    <a:lstStyle/>
                    <a:p>
                      <a:r>
                        <a:rPr lang="en-US" sz="1800" b="1"/>
                        <a:t>Physical</a:t>
                      </a:r>
                      <a:endParaRPr lang="en-US" sz="1800"/>
                    </a:p>
                  </a:txBody>
                  <a:tcPr anchor="ctr">
                    <a:lnL>
                      <a:noFill/>
                    </a:lnL>
                    <a:lnR>
                      <a:noFill/>
                    </a:lnR>
                    <a:lnT>
                      <a:noFill/>
                    </a:lnT>
                    <a:lnB>
                      <a:noFill/>
                    </a:lnB>
                    <a:noFill/>
                  </a:tcPr>
                </a:tc>
                <a:tc>
                  <a:txBody>
                    <a:bodyPr/>
                    <a:lstStyle/>
                    <a:p>
                      <a:r>
                        <a:rPr lang="en-US" sz="1800" dirty="0"/>
                        <a:t>How data is stored</a:t>
                      </a:r>
                    </a:p>
                  </a:txBody>
                  <a:tcPr anchor="ctr">
                    <a:lnL>
                      <a:noFill/>
                    </a:lnL>
                    <a:lnR>
                      <a:noFill/>
                    </a:lnR>
                    <a:lnT>
                      <a:noFill/>
                    </a:lnT>
                    <a:lnB>
                      <a:noFill/>
                    </a:lnB>
                    <a:noFill/>
                  </a:tcPr>
                </a:tc>
                <a:tc>
                  <a:txBody>
                    <a:bodyPr/>
                    <a:lstStyle/>
                    <a:p>
                      <a:r>
                        <a:rPr lang="en-US" sz="1800"/>
                        <a:t>Database Engineers</a:t>
                      </a:r>
                    </a:p>
                  </a:txBody>
                  <a:tcPr anchor="ctr">
                    <a:lnL>
                      <a:noFill/>
                    </a:lnL>
                    <a:lnR>
                      <a:noFill/>
                    </a:lnR>
                    <a:lnT>
                      <a:noFill/>
                    </a:lnT>
                    <a:lnB>
                      <a:noFill/>
                    </a:lnB>
                    <a:noFill/>
                  </a:tcPr>
                </a:tc>
                <a:tc>
                  <a:txBody>
                    <a:bodyPr/>
                    <a:lstStyle/>
                    <a:p>
                      <a:r>
                        <a:rPr lang="en-US" sz="1800"/>
                        <a:t>Use B-Trees or hash indexes for fast access.</a:t>
                      </a:r>
                    </a:p>
                  </a:txBody>
                  <a:tcPr anchor="ctr">
                    <a:lnL>
                      <a:noFill/>
                    </a:lnL>
                    <a:lnR>
                      <a:noFill/>
                    </a:lnR>
                    <a:lnT>
                      <a:noFill/>
                    </a:lnT>
                    <a:lnB>
                      <a:noFill/>
                    </a:lnB>
                    <a:noFill/>
                  </a:tcPr>
                </a:tc>
                <a:extLst>
                  <a:ext uri="{0D108BD9-81ED-4DB2-BD59-A6C34878D82A}">
                    <a16:rowId xmlns:a16="http://schemas.microsoft.com/office/drawing/2014/main" val="1041570477"/>
                  </a:ext>
                </a:extLst>
              </a:tr>
              <a:tr h="858031">
                <a:tc>
                  <a:txBody>
                    <a:bodyPr/>
                    <a:lstStyle/>
                    <a:p>
                      <a:r>
                        <a:rPr lang="en-US" sz="1800" b="1"/>
                        <a:t>Logical</a:t>
                      </a:r>
                      <a:endParaRPr lang="en-US" sz="1800"/>
                    </a:p>
                  </a:txBody>
                  <a:tcPr anchor="ctr">
                    <a:lnL>
                      <a:noFill/>
                    </a:lnL>
                    <a:lnR>
                      <a:noFill/>
                    </a:lnR>
                    <a:lnT>
                      <a:noFill/>
                    </a:lnT>
                    <a:lnB>
                      <a:noFill/>
                    </a:lnB>
                    <a:noFill/>
                  </a:tcPr>
                </a:tc>
                <a:tc>
                  <a:txBody>
                    <a:bodyPr/>
                    <a:lstStyle/>
                    <a:p>
                      <a:r>
                        <a:rPr lang="en-US" sz="1800"/>
                        <a:t>Data structure and relationships</a:t>
                      </a:r>
                    </a:p>
                  </a:txBody>
                  <a:tcPr anchor="ctr">
                    <a:lnL>
                      <a:noFill/>
                    </a:lnL>
                    <a:lnR>
                      <a:noFill/>
                    </a:lnR>
                    <a:lnT>
                      <a:noFill/>
                    </a:lnT>
                    <a:lnB>
                      <a:noFill/>
                    </a:lnB>
                    <a:noFill/>
                  </a:tcPr>
                </a:tc>
                <a:tc>
                  <a:txBody>
                    <a:bodyPr/>
                    <a:lstStyle/>
                    <a:p>
                      <a:r>
                        <a:rPr lang="en-US" sz="1800"/>
                        <a:t>Database Administrators</a:t>
                      </a:r>
                    </a:p>
                  </a:txBody>
                  <a:tcPr anchor="ctr">
                    <a:lnL>
                      <a:noFill/>
                    </a:lnL>
                    <a:lnR>
                      <a:noFill/>
                    </a:lnR>
                    <a:lnT>
                      <a:noFill/>
                    </a:lnT>
                    <a:lnB>
                      <a:noFill/>
                    </a:lnB>
                    <a:noFill/>
                  </a:tcPr>
                </a:tc>
                <a:tc>
                  <a:txBody>
                    <a:bodyPr/>
                    <a:lstStyle/>
                    <a:p>
                      <a:r>
                        <a:rPr lang="en-US" sz="1800"/>
                        <a:t>Design schema: Student(name, ID).</a:t>
                      </a:r>
                    </a:p>
                  </a:txBody>
                  <a:tcPr anchor="ctr">
                    <a:lnL>
                      <a:noFill/>
                    </a:lnL>
                    <a:lnR>
                      <a:noFill/>
                    </a:lnR>
                    <a:lnT>
                      <a:noFill/>
                    </a:lnT>
                    <a:lnB>
                      <a:noFill/>
                    </a:lnB>
                    <a:noFill/>
                  </a:tcPr>
                </a:tc>
                <a:extLst>
                  <a:ext uri="{0D108BD9-81ED-4DB2-BD59-A6C34878D82A}">
                    <a16:rowId xmlns:a16="http://schemas.microsoft.com/office/drawing/2014/main" val="3703692449"/>
                  </a:ext>
                </a:extLst>
              </a:tr>
              <a:tr h="858031">
                <a:tc>
                  <a:txBody>
                    <a:bodyPr/>
                    <a:lstStyle/>
                    <a:p>
                      <a:r>
                        <a:rPr lang="en-US" sz="1800" b="1"/>
                        <a:t>View</a:t>
                      </a:r>
                      <a:endParaRPr lang="en-US" sz="1800"/>
                    </a:p>
                  </a:txBody>
                  <a:tcPr anchor="ctr">
                    <a:lnL>
                      <a:noFill/>
                    </a:lnL>
                    <a:lnR>
                      <a:noFill/>
                    </a:lnR>
                    <a:lnT>
                      <a:noFill/>
                    </a:lnT>
                    <a:lnB>
                      <a:noFill/>
                    </a:lnB>
                    <a:noFill/>
                  </a:tcPr>
                </a:tc>
                <a:tc>
                  <a:txBody>
                    <a:bodyPr/>
                    <a:lstStyle/>
                    <a:p>
                      <a:r>
                        <a:rPr lang="en-US" sz="1800"/>
                        <a:t>User interface and access</a:t>
                      </a:r>
                    </a:p>
                  </a:txBody>
                  <a:tcPr anchor="ctr">
                    <a:lnL>
                      <a:noFill/>
                    </a:lnL>
                    <a:lnR>
                      <a:noFill/>
                    </a:lnR>
                    <a:lnT>
                      <a:noFill/>
                    </a:lnT>
                    <a:lnB>
                      <a:noFill/>
                    </a:lnB>
                    <a:noFill/>
                  </a:tcPr>
                </a:tc>
                <a:tc>
                  <a:txBody>
                    <a:bodyPr/>
                    <a:lstStyle/>
                    <a:p>
                      <a:r>
                        <a:rPr lang="en-US" sz="1800"/>
                        <a:t>End-users and Developers</a:t>
                      </a:r>
                    </a:p>
                  </a:txBody>
                  <a:tcPr anchor="ctr">
                    <a:lnL>
                      <a:noFill/>
                    </a:lnL>
                    <a:lnR>
                      <a:noFill/>
                    </a:lnR>
                    <a:lnT>
                      <a:noFill/>
                    </a:lnT>
                    <a:lnB>
                      <a:noFill/>
                    </a:lnB>
                    <a:noFill/>
                  </a:tcPr>
                </a:tc>
                <a:tc>
                  <a:txBody>
                    <a:bodyPr/>
                    <a:lstStyle/>
                    <a:p>
                      <a:r>
                        <a:rPr lang="en-US" sz="1800" dirty="0"/>
                        <a:t>A report showing only student grades.</a:t>
                      </a:r>
                    </a:p>
                  </a:txBody>
                  <a:tcPr anchor="ctr">
                    <a:lnL>
                      <a:noFill/>
                    </a:lnL>
                    <a:lnR>
                      <a:noFill/>
                    </a:lnR>
                    <a:lnT>
                      <a:noFill/>
                    </a:lnT>
                    <a:lnB>
                      <a:noFill/>
                    </a:lnB>
                    <a:noFill/>
                  </a:tcPr>
                </a:tc>
                <a:extLst>
                  <a:ext uri="{0D108BD9-81ED-4DB2-BD59-A6C34878D82A}">
                    <a16:rowId xmlns:a16="http://schemas.microsoft.com/office/drawing/2014/main" val="1553817645"/>
                  </a:ext>
                </a:extLst>
              </a:tr>
            </a:tbl>
          </a:graphicData>
        </a:graphic>
      </p:graphicFrame>
    </p:spTree>
    <p:extLst>
      <p:ext uri="{BB962C8B-B14F-4D97-AF65-F5344CB8AC3E}">
        <p14:creationId xmlns:p14="http://schemas.microsoft.com/office/powerpoint/2010/main" val="6199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9458" name="Text Box 3"/>
          <p:cNvSpPr txBox="1">
            <a:spLocks noChangeArrowheads="1"/>
          </p:cNvSpPr>
          <p:nvPr/>
        </p:nvSpPr>
        <p:spPr bwMode="auto">
          <a:xfrm>
            <a:off x="948690" y="1151971"/>
            <a:ext cx="454913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An architecture for a database system </a:t>
            </a:r>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09" y="1799807"/>
            <a:ext cx="5012055" cy="2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68350" y="17843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Instances and Schemas</a:t>
            </a:r>
          </a:p>
        </p:txBody>
      </p:sp>
      <p:sp>
        <p:nvSpPr>
          <p:cNvPr id="36867" name="Rectangle 3"/>
          <p:cNvSpPr>
            <a:spLocks noGrp="1" noChangeArrowheads="1"/>
          </p:cNvSpPr>
          <p:nvPr>
            <p:ph idx="1"/>
          </p:nvPr>
        </p:nvSpPr>
        <p:spPr>
          <a:xfrm>
            <a:off x="768351" y="1201232"/>
            <a:ext cx="7638802" cy="4903787"/>
          </a:xfrm>
        </p:spPr>
        <p:txBody>
          <a:bodyPr/>
          <a:lstStyle/>
          <a:p>
            <a:r>
              <a:rPr lang="en-US" altLang="en-US" sz="1700" dirty="0"/>
              <a:t>Similar to types and variables in programming languages</a:t>
            </a:r>
          </a:p>
          <a:p>
            <a:r>
              <a:rPr lang="en-US" altLang="en-US" sz="1700" b="1" dirty="0">
                <a:solidFill>
                  <a:srgbClr val="002060"/>
                </a:solidFill>
              </a:rPr>
              <a:t>Logical Schema </a:t>
            </a:r>
            <a:r>
              <a:rPr lang="en-US" altLang="en-US" sz="1700" dirty="0"/>
              <a:t>– the overall logical structure of the database </a:t>
            </a:r>
          </a:p>
          <a:p>
            <a:pPr lvl="1"/>
            <a:r>
              <a:rPr lang="en-US" altLang="en-US" sz="1700" dirty="0"/>
              <a:t>Example: The database consists of information about a set of customers and accounts in a bank and the relationship between them</a:t>
            </a:r>
          </a:p>
          <a:p>
            <a:pPr lvl="2"/>
            <a:r>
              <a:rPr lang="en-US" altLang="en-US" sz="1700" dirty="0"/>
              <a:t>Analogous to type information of a variable in a program</a:t>
            </a:r>
          </a:p>
          <a:p>
            <a:r>
              <a:rPr lang="en-US" altLang="en-US" sz="1700" b="1" dirty="0">
                <a:solidFill>
                  <a:srgbClr val="002060"/>
                </a:solidFill>
              </a:rPr>
              <a:t>Physical schema </a:t>
            </a:r>
            <a:r>
              <a:rPr lang="en-US" altLang="en-US" sz="1700" dirty="0"/>
              <a:t>– the overall physical  structure of the database </a:t>
            </a:r>
          </a:p>
          <a:p>
            <a:r>
              <a:rPr lang="en-US" altLang="en-US" sz="1700" b="1" dirty="0">
                <a:solidFill>
                  <a:srgbClr val="002060"/>
                </a:solidFill>
              </a:rPr>
              <a:t>Instance</a:t>
            </a:r>
            <a:r>
              <a:rPr lang="en-US" altLang="en-US" sz="1700" dirty="0">
                <a:solidFill>
                  <a:srgbClr val="FF0000"/>
                </a:solidFill>
              </a:rPr>
              <a:t> </a:t>
            </a:r>
            <a:r>
              <a:rPr lang="en-US" altLang="en-US" sz="1700" dirty="0"/>
              <a:t>– the actual content of the database at a particular point in time </a:t>
            </a:r>
          </a:p>
          <a:p>
            <a:pPr lvl="1"/>
            <a:r>
              <a:rPr lang="en-US" altLang="en-US" sz="1700" dirty="0"/>
              <a:t>Analogous to the value of a variable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Physical Data Independence </a:t>
            </a:r>
            <a:endParaRPr lang="en-US" altLang="en-US" sz="2800" dirty="0">
              <a:effectLst/>
            </a:endParaRPr>
          </a:p>
        </p:txBody>
      </p:sp>
      <p:sp>
        <p:nvSpPr>
          <p:cNvPr id="36867" name="Rectangle 3"/>
          <p:cNvSpPr>
            <a:spLocks noGrp="1" noChangeArrowheads="1"/>
          </p:cNvSpPr>
          <p:nvPr>
            <p:ph idx="1"/>
          </p:nvPr>
        </p:nvSpPr>
        <p:spPr>
          <a:xfrm>
            <a:off x="768350" y="1150544"/>
            <a:ext cx="7558904" cy="4903787"/>
          </a:xfrm>
        </p:spPr>
        <p:txBody>
          <a:bodyPr/>
          <a:lstStyle/>
          <a:p>
            <a:r>
              <a:rPr lang="en-US" altLang="en-US" sz="1700" b="1" dirty="0">
                <a:solidFill>
                  <a:srgbClr val="002060"/>
                </a:solidFill>
              </a:rPr>
              <a:t>Physical Data Independence </a:t>
            </a:r>
            <a:r>
              <a:rPr lang="en-US" altLang="en-US" sz="1700" dirty="0"/>
              <a:t>– the ability to modify the physical schema without changing the logical schema</a:t>
            </a:r>
          </a:p>
          <a:p>
            <a:pPr lvl="1"/>
            <a:r>
              <a:rPr lang="en-US" altLang="en-US" sz="1700" dirty="0"/>
              <a:t>Applications depend on the logical schema</a:t>
            </a:r>
          </a:p>
          <a:p>
            <a:pPr lvl="1"/>
            <a:r>
              <a:rPr lang="en-US" altLang="en-US" sz="1700" dirty="0"/>
              <a:t>In general, the interfaces between the various levels and components should be well defined so that changes in some parts do not seriously influence others.</a:t>
            </a:r>
          </a:p>
          <a:p>
            <a:endParaRPr lang="en-US"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Definition Language (DDL)</a:t>
            </a:r>
          </a:p>
        </p:txBody>
      </p:sp>
      <p:sp>
        <p:nvSpPr>
          <p:cNvPr id="29698" name="Rectangle 3"/>
          <p:cNvSpPr>
            <a:spLocks noGrp="1" noChangeArrowheads="1"/>
          </p:cNvSpPr>
          <p:nvPr>
            <p:ph idx="1"/>
          </p:nvPr>
        </p:nvSpPr>
        <p:spPr>
          <a:xfrm>
            <a:off x="768350" y="1106942"/>
            <a:ext cx="7401096" cy="4903787"/>
          </a:xfrm>
        </p:spPr>
        <p:txBody>
          <a:bodyPr/>
          <a:lstStyle/>
          <a:p>
            <a:r>
              <a:rPr lang="en-US" altLang="en-US" sz="1700" dirty="0"/>
              <a:t>Specification notation for defining the database schema</a:t>
            </a:r>
          </a:p>
          <a:p>
            <a:pPr lvl="1">
              <a:buFont typeface="Monotype Sorts" charset="2"/>
              <a:buNone/>
            </a:pPr>
            <a:r>
              <a:rPr lang="en-US" altLang="en-US" sz="1700" dirty="0"/>
              <a:t>Example:	</a:t>
            </a:r>
            <a:r>
              <a:rPr lang="en-US" altLang="en-US" sz="1700" b="1" dirty="0"/>
              <a:t>create table</a:t>
            </a:r>
            <a:r>
              <a:rPr lang="en-US" altLang="en-US" sz="1700" dirty="0"/>
              <a:t> </a:t>
            </a:r>
            <a:r>
              <a:rPr lang="en-US" altLang="en-US" sz="1700" i="1" dirty="0"/>
              <a:t>instructor</a:t>
            </a:r>
            <a:r>
              <a:rPr lang="en-US" altLang="en-US" sz="1700" dirty="0"/>
              <a:t> (</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(5),</a:t>
            </a:r>
            <a:br>
              <a:rPr lang="en-US" altLang="en-US" sz="1700" dirty="0"/>
            </a:br>
            <a:r>
              <a:rPr lang="en-US" altLang="en-US" sz="1700" dirty="0"/>
              <a:t>                             </a:t>
            </a:r>
            <a:r>
              <a:rPr lang="en-US" altLang="en-US" sz="1700" i="1" dirty="0"/>
              <a:t>name           </a:t>
            </a:r>
            <a:r>
              <a:rPr lang="en-US" altLang="en-US" sz="1700" b="1" dirty="0"/>
              <a:t>varchar</a:t>
            </a:r>
            <a:r>
              <a:rPr lang="en-US" altLang="en-US" sz="1700" dirty="0"/>
              <a:t>(20)</a:t>
            </a:r>
            <a:r>
              <a:rPr lang="en-US" altLang="en-US" sz="1700" b="1" dirty="0"/>
              <a:t>,</a:t>
            </a:r>
            <a:br>
              <a:rPr lang="en-US" altLang="en-US" sz="1700" b="1" i="1" dirty="0"/>
            </a:br>
            <a:r>
              <a:rPr lang="en-US" altLang="en-US" sz="1700" b="1" i="1" dirty="0"/>
              <a:t>                             </a:t>
            </a:r>
            <a:r>
              <a:rPr lang="en-US" altLang="en-US" sz="1700" i="1" dirty="0" err="1"/>
              <a:t>dept_name</a:t>
            </a:r>
            <a:r>
              <a:rPr lang="en-US" altLang="en-US" sz="1700" i="1" dirty="0"/>
              <a:t>  </a:t>
            </a:r>
            <a:r>
              <a:rPr lang="en-US" altLang="en-US" sz="1700" b="1" dirty="0"/>
              <a:t>varchar</a:t>
            </a:r>
            <a:r>
              <a:rPr lang="en-US" altLang="en-US" sz="1700" dirty="0"/>
              <a:t>(20),</a:t>
            </a:r>
            <a:br>
              <a:rPr lang="en-US" altLang="en-US" sz="1700" dirty="0"/>
            </a:br>
            <a:r>
              <a:rPr lang="en-US" altLang="en-US" sz="1700" dirty="0"/>
              <a:t>                             </a:t>
            </a:r>
            <a:r>
              <a:rPr lang="en-US" altLang="en-US" sz="1700" i="1" dirty="0"/>
              <a:t>salary</a:t>
            </a:r>
            <a:r>
              <a:rPr lang="en-US" altLang="en-US" sz="1700" dirty="0"/>
              <a:t>           </a:t>
            </a:r>
            <a:r>
              <a:rPr lang="en-US" altLang="en-US" sz="1700" b="1" dirty="0"/>
              <a:t>numeric</a:t>
            </a:r>
            <a:r>
              <a:rPr lang="en-US" altLang="en-US" sz="1700" dirty="0"/>
              <a:t>(8,2))</a:t>
            </a:r>
          </a:p>
          <a:p>
            <a:r>
              <a:rPr lang="en-US" altLang="en-US" sz="1700" dirty="0"/>
              <a:t>DDL compiler generates a set of table templates stored in a </a:t>
            </a:r>
            <a:r>
              <a:rPr lang="en-US" altLang="en-US" sz="1700" b="1" i="1" dirty="0">
                <a:solidFill>
                  <a:srgbClr val="002060"/>
                </a:solidFill>
              </a:rPr>
              <a:t>data dictionary</a:t>
            </a:r>
          </a:p>
          <a:p>
            <a:r>
              <a:rPr lang="en-US" altLang="en-US" sz="1700" dirty="0"/>
              <a:t>Data dictionary contains metadata (i.e., data about data)</a:t>
            </a:r>
          </a:p>
          <a:p>
            <a:pPr lvl="1"/>
            <a:r>
              <a:rPr lang="en-US" altLang="en-US" sz="1700" dirty="0"/>
              <a:t>Database schema </a:t>
            </a:r>
          </a:p>
          <a:p>
            <a:pPr lvl="1"/>
            <a:r>
              <a:rPr lang="en-US" altLang="en-US" sz="1700" dirty="0"/>
              <a:t>Integrity constraints</a:t>
            </a:r>
          </a:p>
          <a:p>
            <a:pPr lvl="2"/>
            <a:r>
              <a:rPr lang="en-US" altLang="en-US" sz="1700" dirty="0"/>
              <a:t>Primary key (ID uniquely identifies instructors)</a:t>
            </a:r>
          </a:p>
          <a:p>
            <a:pPr lvl="1"/>
            <a:r>
              <a:rPr lang="en-US" altLang="en-US" sz="1700" dirty="0"/>
              <a:t>Authorization</a:t>
            </a:r>
          </a:p>
          <a:p>
            <a:pPr lvl="2"/>
            <a:r>
              <a:rPr lang="en-US" altLang="en-US" sz="1700" dirty="0"/>
              <a:t>Who can access what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Outline</a:t>
            </a:r>
          </a:p>
        </p:txBody>
      </p:sp>
      <p:sp>
        <p:nvSpPr>
          <p:cNvPr id="7170" name="Rectangle 3"/>
          <p:cNvSpPr>
            <a:spLocks noGrp="1" noChangeArrowheads="1"/>
          </p:cNvSpPr>
          <p:nvPr>
            <p:ph idx="1"/>
          </p:nvPr>
        </p:nvSpPr>
        <p:spPr>
          <a:xfrm>
            <a:off x="768351" y="1093791"/>
            <a:ext cx="7851394" cy="3538368"/>
          </a:xfrm>
        </p:spPr>
        <p:txBody>
          <a:bodyPr lIns="91440"/>
          <a:lstStyle/>
          <a:p>
            <a:pPr indent="-365760"/>
            <a:r>
              <a:rPr lang="en-US" altLang="en-US" sz="1700" dirty="0"/>
              <a:t>Database-System Applications</a:t>
            </a:r>
          </a:p>
          <a:p>
            <a:pPr indent="-365760"/>
            <a:r>
              <a:rPr lang="en-US" altLang="en-US" sz="1700" dirty="0"/>
              <a:t>Purpose of Database Systems</a:t>
            </a:r>
          </a:p>
          <a:p>
            <a:pPr indent="-365760"/>
            <a:r>
              <a:rPr lang="en-US" altLang="en-US" sz="1700" dirty="0"/>
              <a:t>View of Data</a:t>
            </a:r>
          </a:p>
          <a:p>
            <a:pPr indent="-365760"/>
            <a:r>
              <a:rPr lang="en-US" altLang="en-US" sz="1700" dirty="0"/>
              <a:t>Database Languages</a:t>
            </a:r>
          </a:p>
          <a:p>
            <a:pPr indent="-365760"/>
            <a:r>
              <a:rPr lang="en-US" altLang="en-US" sz="1700" dirty="0"/>
              <a:t>Database Design</a:t>
            </a:r>
          </a:p>
          <a:p>
            <a:pPr indent="-365760"/>
            <a:r>
              <a:rPr lang="en-US" altLang="en-US" sz="1700" dirty="0"/>
              <a:t>Database Engine</a:t>
            </a:r>
          </a:p>
          <a:p>
            <a:pPr indent="-365760"/>
            <a:r>
              <a:rPr lang="en-US" altLang="en-US" sz="1700" dirty="0"/>
              <a:t>Database Architecture</a:t>
            </a:r>
          </a:p>
          <a:p>
            <a:pPr indent="-365760"/>
            <a:r>
              <a:rPr lang="en-US" altLang="en-US" sz="1700" dirty="0"/>
              <a:t>Database Users and Administrators</a:t>
            </a:r>
          </a:p>
          <a:p>
            <a:pPr indent="-365760"/>
            <a:r>
              <a:rPr lang="en-US" altLang="en-US" sz="1700" dirty="0"/>
              <a:t>History of Database Systems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Manipulation Language (DML)</a:t>
            </a:r>
          </a:p>
        </p:txBody>
      </p:sp>
      <p:sp>
        <p:nvSpPr>
          <p:cNvPr id="31746" name="Rectangle 3"/>
          <p:cNvSpPr>
            <a:spLocks noGrp="1" noChangeArrowheads="1"/>
          </p:cNvSpPr>
          <p:nvPr>
            <p:ph idx="1"/>
          </p:nvPr>
        </p:nvSpPr>
        <p:spPr>
          <a:xfrm>
            <a:off x="768349" y="1093790"/>
            <a:ext cx="7550027" cy="4903787"/>
          </a:xfrm>
        </p:spPr>
        <p:txBody>
          <a:bodyPr/>
          <a:lstStyle/>
          <a:p>
            <a:r>
              <a:rPr lang="en-US" altLang="en-US" sz="1700" dirty="0"/>
              <a:t>Language for accessing and updating the data organized by the appropriate data model</a:t>
            </a:r>
          </a:p>
          <a:p>
            <a:pPr lvl="1"/>
            <a:r>
              <a:rPr lang="en-US" altLang="en-US" sz="1700" dirty="0"/>
              <a:t>DML also known as query language</a:t>
            </a:r>
          </a:p>
          <a:p>
            <a:r>
              <a:rPr lang="en-US" altLang="en-US" dirty="0"/>
              <a:t>There are basically two types of data-manipulation language</a:t>
            </a:r>
          </a:p>
          <a:p>
            <a:pPr lvl="1"/>
            <a:r>
              <a:rPr lang="en-US" altLang="en-US" b="1" dirty="0">
                <a:solidFill>
                  <a:srgbClr val="002060"/>
                </a:solidFill>
                <a:cs typeface="ＭＳ Ｐゴシック" charset="0"/>
              </a:rPr>
              <a:t>Procedural DML </a:t>
            </a:r>
            <a:r>
              <a:rPr lang="en-US" altLang="en-US" dirty="0">
                <a:cs typeface="ＭＳ Ｐゴシック" charset="0"/>
              </a:rPr>
              <a:t>--  require a user to specify what data are needed and how to get those data.</a:t>
            </a:r>
          </a:p>
          <a:p>
            <a:pPr lvl="1"/>
            <a:r>
              <a:rPr lang="en-US" altLang="en-US" b="1" dirty="0">
                <a:solidFill>
                  <a:srgbClr val="002060"/>
                </a:solidFill>
                <a:cs typeface="ＭＳ Ｐゴシック" charset="0"/>
              </a:rPr>
              <a:t>Declarative DML  </a:t>
            </a:r>
            <a:r>
              <a:rPr lang="en-US" altLang="en-US" dirty="0">
                <a:cs typeface="ＭＳ Ｐゴシック" charset="0"/>
              </a:rPr>
              <a:t>-- require a user to specify what data are needed without specifying how to get those data. </a:t>
            </a:r>
          </a:p>
          <a:p>
            <a:r>
              <a:rPr lang="en-US" altLang="en-US" dirty="0"/>
              <a:t>Declarative DMLs are usually easier to learn and use than are procedural DMLs.  </a:t>
            </a:r>
          </a:p>
          <a:p>
            <a:r>
              <a:rPr lang="en-US" altLang="en-US" dirty="0"/>
              <a:t>Declarative DMLs are also referred to as non-procedural DMLs</a:t>
            </a:r>
          </a:p>
          <a:p>
            <a:r>
              <a:rPr lang="en-US" altLang="en-US" dirty="0"/>
              <a:t>The portion of a DML that involves information retrieval is called a </a:t>
            </a:r>
            <a:r>
              <a:rPr lang="en-US" altLang="en-US" b="1" dirty="0">
                <a:solidFill>
                  <a:srgbClr val="002060"/>
                </a:solidFill>
              </a:rPr>
              <a:t>query</a:t>
            </a:r>
            <a:r>
              <a:rPr lang="en-US" altLang="en-US" dirty="0"/>
              <a:t> language.  </a:t>
            </a:r>
          </a:p>
          <a:p>
            <a:endParaRPr lang="en-US" altLang="en-US" sz="1700" dirty="0"/>
          </a:p>
          <a:p>
            <a:pPr lvl="1">
              <a:buFont typeface="Monotype Sorts" charset="2"/>
              <a:buNone/>
            </a:pPr>
            <a:endParaRPr lang="en-US" altLang="en-US" sz="1700" dirty="0"/>
          </a:p>
        </p:txBody>
      </p:sp>
    </p:spTree>
    <p:extLst>
      <p:ext uri="{BB962C8B-B14F-4D97-AF65-F5344CB8AC3E}">
        <p14:creationId xmlns:p14="http://schemas.microsoft.com/office/powerpoint/2010/main" val="155795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SQL Query Language</a:t>
            </a:r>
          </a:p>
        </p:txBody>
      </p:sp>
      <p:sp>
        <p:nvSpPr>
          <p:cNvPr id="33794" name="Rectangle 3"/>
          <p:cNvSpPr>
            <a:spLocks noGrp="1" noChangeArrowheads="1"/>
          </p:cNvSpPr>
          <p:nvPr>
            <p:ph idx="1"/>
          </p:nvPr>
        </p:nvSpPr>
        <p:spPr>
          <a:xfrm>
            <a:off x="768350" y="1143359"/>
            <a:ext cx="7603292" cy="4806338"/>
          </a:xfrm>
        </p:spPr>
        <p:txBody>
          <a:bodyPr/>
          <a:lstStyle/>
          <a:p>
            <a:r>
              <a:rPr lang="en-US" altLang="en-US" sz="1700" dirty="0"/>
              <a:t>SQL  query language is nonprocedural. A query takes as input several tables (possibly only one) and always returns a single table.</a:t>
            </a:r>
          </a:p>
          <a:p>
            <a:pPr>
              <a:tabLst>
                <a:tab pos="983456" algn="l"/>
              </a:tabLst>
            </a:pPr>
            <a:r>
              <a:rPr lang="en-US" altLang="en-US" sz="1700" dirty="0"/>
              <a:t>Example to find all instructors in Comp. Sci. dept</a:t>
            </a:r>
          </a:p>
          <a:p>
            <a:pPr>
              <a:buNone/>
              <a:tabLst>
                <a:tab pos="983456" algn="l"/>
              </a:tabLst>
            </a:pPr>
            <a:r>
              <a:rPr lang="en-US" altLang="en-US" sz="1700" b="1" dirty="0"/>
              <a:t>		select </a:t>
            </a:r>
            <a:r>
              <a:rPr lang="en-US" altLang="en-US" sz="1700" i="1" dirty="0"/>
              <a:t>name</a:t>
            </a:r>
            <a:br>
              <a:rPr lang="en-US" altLang="en-US" sz="1700" i="1" dirty="0"/>
            </a:br>
            <a:r>
              <a:rPr lang="en-US" altLang="en-US" sz="1700" i="1" dirty="0"/>
              <a:t>	</a:t>
            </a:r>
            <a:r>
              <a:rPr lang="en-US" altLang="en-US" sz="1700" b="1" dirty="0"/>
              <a:t>from </a:t>
            </a:r>
            <a:r>
              <a:rPr lang="en-US" altLang="en-US" sz="1700" i="1" dirty="0"/>
              <a:t>instructor</a:t>
            </a:r>
            <a:br>
              <a:rPr lang="en-US" altLang="en-US" sz="1700" i="1" dirty="0"/>
            </a:br>
            <a:r>
              <a:rPr lang="en-US" altLang="en-US" sz="1700" i="1" dirty="0"/>
              <a:t>	</a:t>
            </a:r>
            <a:r>
              <a:rPr lang="en-US" altLang="en-US" sz="1700" b="1" dirty="0"/>
              <a:t>where </a:t>
            </a:r>
            <a:r>
              <a:rPr lang="en-US" altLang="en-US" sz="1700" i="1" dirty="0"/>
              <a:t>dept_name =</a:t>
            </a:r>
            <a:r>
              <a:rPr lang="en-US" altLang="en-US" sz="1700" dirty="0"/>
              <a:t> </a:t>
            </a:r>
            <a:r>
              <a:rPr lang="en-US" altLang="ja-JP" sz="1700" dirty="0"/>
              <a:t>'Comp. Sci.'</a:t>
            </a:r>
            <a:endParaRPr lang="en-US" altLang="en-US" sz="1700" dirty="0"/>
          </a:p>
          <a:p>
            <a:r>
              <a:rPr lang="en-US" altLang="en-US" sz="1700" dirty="0"/>
              <a:t>SQL is </a:t>
            </a:r>
            <a:r>
              <a:rPr lang="en-US" altLang="en-US" sz="1700" b="1" dirty="0">
                <a:solidFill>
                  <a:srgbClr val="002060"/>
                </a:solidFill>
              </a:rPr>
              <a:t>NOT</a:t>
            </a:r>
            <a:r>
              <a:rPr lang="en-US" altLang="en-US" sz="1700" dirty="0"/>
              <a:t> a Turing machine equivalent language</a:t>
            </a:r>
          </a:p>
          <a:p>
            <a:r>
              <a:rPr lang="en-US" altLang="en-US" sz="1700" dirty="0"/>
              <a:t>To be able to compute complex functions SQL is usually embedded in some higher-level language</a:t>
            </a:r>
          </a:p>
          <a:p>
            <a:r>
              <a:rPr lang="en-US" altLang="en-US" sz="1700" dirty="0"/>
              <a:t>Application programs generally access databases through one of</a:t>
            </a:r>
          </a:p>
          <a:p>
            <a:pPr lvl="1"/>
            <a:r>
              <a:rPr lang="en-US" altLang="en-US" sz="1700" dirty="0"/>
              <a:t>Language extensions to allow embedded SQL</a:t>
            </a:r>
          </a:p>
          <a:p>
            <a:pPr lvl="1"/>
            <a:r>
              <a:rPr lang="en-US" altLang="en-US" sz="1700" dirty="0"/>
              <a:t>Application program interface (e.g., ODBC/JD</a:t>
            </a:r>
            <a:r>
              <a:rPr lang="en-US" altLang="en-US" dirty="0"/>
              <a:t>BC) which allow SQL queries to be sent to a database</a:t>
            </a:r>
          </a:p>
          <a:p>
            <a:pPr>
              <a:buFont typeface="Monotype Sorts" charset="2"/>
              <a:buNone/>
            </a:pPr>
            <a:endParaRPr lang="en-US"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Access from Application Program</a:t>
            </a:r>
          </a:p>
        </p:txBody>
      </p:sp>
      <p:sp>
        <p:nvSpPr>
          <p:cNvPr id="35842" name="Rectangle 3"/>
          <p:cNvSpPr>
            <a:spLocks noGrp="1" noChangeArrowheads="1"/>
          </p:cNvSpPr>
          <p:nvPr>
            <p:ph idx="1"/>
          </p:nvPr>
        </p:nvSpPr>
        <p:spPr>
          <a:xfrm>
            <a:off x="768350" y="1191006"/>
            <a:ext cx="7585537" cy="4903787"/>
          </a:xfrm>
        </p:spPr>
        <p:txBody>
          <a:bodyPr/>
          <a:lstStyle/>
          <a:p>
            <a:r>
              <a:rPr lang="en-US" altLang="en-US" sz="1700" dirty="0"/>
              <a:t>Non-procedural query languages such as SQL are not as powerful as a universal Turing machine.</a:t>
            </a:r>
            <a:r>
              <a:rPr lang="en-US" altLang="en-US" sz="1700" dirty="0">
                <a:sym typeface="Symbol" panose="05050102010706020507" pitchFamily="18" charset="2"/>
              </a:rPr>
              <a:t>    </a:t>
            </a:r>
          </a:p>
          <a:p>
            <a:r>
              <a:rPr lang="en-US" altLang="en-US" sz="1700" dirty="0">
                <a:sym typeface="Symbol" panose="05050102010706020507" pitchFamily="18" charset="2"/>
              </a:rPr>
              <a:t>SQL does not support actions such as input from users, output to displays, or communication over the network.  </a:t>
            </a:r>
          </a:p>
          <a:p>
            <a:r>
              <a:rPr lang="en-US" altLang="en-US" sz="1700" dirty="0">
                <a:sym typeface="Symbol" panose="05050102010706020507" pitchFamily="18" charset="2"/>
              </a:rPr>
              <a:t>Such computations and actions must be written in a </a:t>
            </a:r>
            <a:r>
              <a:rPr lang="en-US" altLang="en-US" sz="1700" b="1" dirty="0">
                <a:solidFill>
                  <a:srgbClr val="002060"/>
                </a:solidFill>
                <a:sym typeface="Symbol" panose="05050102010706020507" pitchFamily="18" charset="2"/>
              </a:rPr>
              <a:t>host</a:t>
            </a:r>
            <a:r>
              <a:rPr lang="en-US" altLang="en-US" sz="1700" dirty="0">
                <a:solidFill>
                  <a:srgbClr val="002060"/>
                </a:solidFill>
                <a:sym typeface="Symbol" panose="05050102010706020507" pitchFamily="18" charset="2"/>
              </a:rPr>
              <a:t> </a:t>
            </a:r>
            <a:r>
              <a:rPr lang="en-US" altLang="en-US" sz="1700" b="1" dirty="0">
                <a:solidFill>
                  <a:srgbClr val="002060"/>
                </a:solidFill>
                <a:sym typeface="Symbol" panose="05050102010706020507" pitchFamily="18" charset="2"/>
              </a:rPr>
              <a:t>language</a:t>
            </a:r>
            <a:r>
              <a:rPr lang="en-US" altLang="en-US" sz="1700" dirty="0">
                <a:sym typeface="Symbol" panose="05050102010706020507" pitchFamily="18" charset="2"/>
              </a:rPr>
              <a:t>, such as C/C++, Java or Python, with embedded SQL queries that access the data in the database.</a:t>
            </a:r>
          </a:p>
          <a:p>
            <a:r>
              <a:rPr lang="en-US" altLang="en-US" sz="1700" b="1" dirty="0">
                <a:solidFill>
                  <a:srgbClr val="002060"/>
                </a:solidFill>
                <a:sym typeface="Symbol" panose="05050102010706020507" pitchFamily="18" charset="2"/>
              </a:rPr>
              <a:t>Application programs </a:t>
            </a:r>
            <a:r>
              <a:rPr lang="en-US" altLang="en-US" sz="1700" dirty="0">
                <a:sym typeface="Symbol" panose="05050102010706020507" pitchFamily="18" charset="2"/>
              </a:rPr>
              <a:t>-- are programs that are used to interact with the database in this fashion.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Design</a:t>
            </a:r>
          </a:p>
        </p:txBody>
      </p:sp>
      <p:sp>
        <p:nvSpPr>
          <p:cNvPr id="35842" name="Rectangle 3"/>
          <p:cNvSpPr>
            <a:spLocks noGrp="1" noChangeArrowheads="1"/>
          </p:cNvSpPr>
          <p:nvPr>
            <p:ph idx="1"/>
          </p:nvPr>
        </p:nvSpPr>
        <p:spPr>
          <a:xfrm>
            <a:off x="994300" y="1535768"/>
            <a:ext cx="7457242" cy="4425713"/>
          </a:xfrm>
        </p:spPr>
        <p:txBody>
          <a:bodyPr/>
          <a:lstStyle/>
          <a:p>
            <a:r>
              <a:rPr lang="en-US" altLang="en-US" sz="1700" dirty="0"/>
              <a:t>Logical Design –  Deciding on the database schema. Database design requires that we find a </a:t>
            </a:r>
            <a:r>
              <a:rPr lang="ja-JP" altLang="en-US" sz="1700" dirty="0"/>
              <a:t>“</a:t>
            </a:r>
            <a:r>
              <a:rPr lang="en-US" altLang="ja-JP" sz="1700" dirty="0"/>
              <a:t>good</a:t>
            </a:r>
            <a:r>
              <a:rPr lang="ja-JP" altLang="en-US" sz="1700" dirty="0"/>
              <a:t>”</a:t>
            </a:r>
            <a:r>
              <a:rPr lang="en-US" altLang="ja-JP" sz="1700" dirty="0"/>
              <a:t> collection of relation schemas.</a:t>
            </a:r>
          </a:p>
          <a:p>
            <a:pPr lvl="1"/>
            <a:r>
              <a:rPr lang="en-US" altLang="en-US" sz="1700" dirty="0"/>
              <a:t>Business decision – What attributes should we record in the database?</a:t>
            </a:r>
          </a:p>
          <a:p>
            <a:pPr lvl="1"/>
            <a:r>
              <a:rPr lang="en-US" altLang="en-US" sz="1700" dirty="0"/>
              <a:t>Computer Science decision –  What relation schemas should we have and how should the attributes be distributed among the various relation schemas?</a:t>
            </a:r>
          </a:p>
          <a:p>
            <a:r>
              <a:rPr lang="en-US" altLang="en-US" sz="1700" dirty="0"/>
              <a:t>Physical Design – Deciding on the physical layout of the database                </a:t>
            </a:r>
          </a:p>
          <a:p>
            <a:pPr>
              <a:buFont typeface="Monotype Sorts" charset="2"/>
              <a:buNone/>
            </a:pPr>
            <a:endParaRPr lang="en-US" altLang="en-US" dirty="0"/>
          </a:p>
          <a:p>
            <a:pPr>
              <a:buFont typeface="Monotype Sorts" charset="2"/>
              <a:buNone/>
            </a:pPr>
            <a:r>
              <a:rPr lang="en-US" altLang="en-US" dirty="0">
                <a:sym typeface="Symbol" panose="05050102010706020507" pitchFamily="18" charset="2"/>
              </a:rPr>
              <a:t>     </a:t>
            </a:r>
          </a:p>
        </p:txBody>
      </p:sp>
      <p:sp>
        <p:nvSpPr>
          <p:cNvPr id="35843" name="Rectangle 3"/>
          <p:cNvSpPr>
            <a:spLocks noChangeArrowheads="1"/>
          </p:cNvSpPr>
          <p:nvPr/>
        </p:nvSpPr>
        <p:spPr bwMode="auto">
          <a:xfrm>
            <a:off x="768351" y="1089305"/>
            <a:ext cx="814400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r>
              <a:rPr lang="en-US" altLang="en-US" sz="1700" dirty="0"/>
              <a:t>The process of designing the general structure of the database: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Engine</a:t>
            </a:r>
          </a:p>
        </p:txBody>
      </p:sp>
      <p:sp>
        <p:nvSpPr>
          <p:cNvPr id="49154" name="Rectangle 3"/>
          <p:cNvSpPr>
            <a:spLocks noGrp="1" noChangeArrowheads="1"/>
          </p:cNvSpPr>
          <p:nvPr>
            <p:ph idx="1"/>
          </p:nvPr>
        </p:nvSpPr>
        <p:spPr>
          <a:xfrm>
            <a:off x="768351" y="1154750"/>
            <a:ext cx="7550026" cy="4903787"/>
          </a:xfrm>
        </p:spPr>
        <p:txBody>
          <a:bodyPr/>
          <a:lstStyle/>
          <a:p>
            <a:r>
              <a:rPr lang="en-US" altLang="en-US" sz="1700" dirty="0"/>
              <a:t>A database system is partitioned into modules that deal with each of the responsibilities of the overall system.  </a:t>
            </a:r>
          </a:p>
          <a:p>
            <a:r>
              <a:rPr lang="en-US" altLang="en-US" sz="1700" dirty="0"/>
              <a:t>The functional components of a database system can be divided into</a:t>
            </a:r>
          </a:p>
          <a:p>
            <a:pPr lvl="1"/>
            <a:r>
              <a:rPr lang="en-US" altLang="en-US" sz="1700" dirty="0"/>
              <a:t>The storage manager,</a:t>
            </a:r>
          </a:p>
          <a:p>
            <a:pPr lvl="1"/>
            <a:r>
              <a:rPr lang="en-US" altLang="en-US" sz="1700" dirty="0"/>
              <a:t>The  query processor component, </a:t>
            </a:r>
          </a:p>
          <a:p>
            <a:pPr lvl="1"/>
            <a:r>
              <a:rPr lang="en-US" altLang="en-US" sz="1700" dirty="0"/>
              <a:t>The transaction management component.</a:t>
            </a:r>
          </a:p>
          <a:p>
            <a:endParaRPr lang="en-US" altLang="en-US"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a:t>
            </a:r>
          </a:p>
        </p:txBody>
      </p:sp>
      <p:sp>
        <p:nvSpPr>
          <p:cNvPr id="49154" name="Rectangle 3"/>
          <p:cNvSpPr>
            <a:spLocks noGrp="1" noChangeArrowheads="1"/>
          </p:cNvSpPr>
          <p:nvPr>
            <p:ph idx="1"/>
          </p:nvPr>
        </p:nvSpPr>
        <p:spPr>
          <a:xfrm>
            <a:off x="768349" y="1046142"/>
            <a:ext cx="7638803" cy="4903787"/>
          </a:xfrm>
        </p:spPr>
        <p:txBody>
          <a:bodyPr/>
          <a:lstStyle/>
          <a:p>
            <a:r>
              <a:rPr lang="en-US" altLang="en-US" sz="1700" dirty="0"/>
              <a:t>A program module that provides the interface between the low-level data stored in the database and the application programs and queries submitted to the system.</a:t>
            </a:r>
          </a:p>
          <a:p>
            <a:r>
              <a:rPr lang="en-US" altLang="en-US" sz="1700" dirty="0"/>
              <a:t>The storage manager is responsible to the following tasks: </a:t>
            </a:r>
          </a:p>
          <a:p>
            <a:pPr lvl="1"/>
            <a:r>
              <a:rPr lang="en-US" altLang="en-US" sz="1700" dirty="0"/>
              <a:t>Interaction with the OS file manager </a:t>
            </a:r>
          </a:p>
          <a:p>
            <a:pPr lvl="1"/>
            <a:r>
              <a:rPr lang="en-US" altLang="en-US" sz="1700" dirty="0"/>
              <a:t>Efficient storing, retrieving and updating of data</a:t>
            </a:r>
          </a:p>
          <a:p>
            <a:r>
              <a:rPr lang="en-US" altLang="en-US" sz="1700" dirty="0"/>
              <a:t>The storage manager components include:</a:t>
            </a:r>
          </a:p>
          <a:p>
            <a:pPr lvl="1"/>
            <a:r>
              <a:rPr lang="en-US" altLang="en-US" sz="1700" dirty="0"/>
              <a:t>Authorization and integrity manager</a:t>
            </a:r>
          </a:p>
          <a:p>
            <a:pPr lvl="1"/>
            <a:r>
              <a:rPr lang="en-US" altLang="en-US" sz="1700" dirty="0"/>
              <a:t>Transaction manager</a:t>
            </a:r>
          </a:p>
          <a:p>
            <a:pPr lvl="1"/>
            <a:r>
              <a:rPr lang="en-US" altLang="en-US" sz="1700" dirty="0"/>
              <a:t>File manager</a:t>
            </a:r>
          </a:p>
          <a:p>
            <a:pPr lvl="1"/>
            <a:r>
              <a:rPr lang="en-US" altLang="en-US" sz="1700" dirty="0"/>
              <a:t>Buffer manager</a:t>
            </a:r>
          </a:p>
          <a:p>
            <a:pPr lvl="1">
              <a:buFont typeface="Monotype Sorts" charset="2"/>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 (Cont.)</a:t>
            </a:r>
          </a:p>
        </p:txBody>
      </p:sp>
      <p:sp>
        <p:nvSpPr>
          <p:cNvPr id="49154" name="Rectangle 3"/>
          <p:cNvSpPr>
            <a:spLocks noGrp="1" noChangeArrowheads="1"/>
          </p:cNvSpPr>
          <p:nvPr>
            <p:ph idx="1"/>
          </p:nvPr>
        </p:nvSpPr>
        <p:spPr>
          <a:xfrm>
            <a:off x="768350" y="1082239"/>
            <a:ext cx="7683192" cy="3270306"/>
          </a:xfrm>
        </p:spPr>
        <p:txBody>
          <a:bodyPr/>
          <a:lstStyle/>
          <a:p>
            <a:r>
              <a:rPr lang="en-US" altLang="en-US" sz="1700" dirty="0"/>
              <a:t>The storage manager implements several data structures as part of the physical system implementation:</a:t>
            </a:r>
          </a:p>
          <a:p>
            <a:pPr lvl="1"/>
            <a:r>
              <a:rPr lang="en-US" altLang="en-US" sz="1700" dirty="0"/>
              <a:t>Data files -- store the database itself</a:t>
            </a:r>
          </a:p>
          <a:p>
            <a:pPr lvl="1"/>
            <a:r>
              <a:rPr lang="en-US" altLang="en-US" sz="1700" dirty="0"/>
              <a:t>Data dictionary --  stores metadata about the structure of the database, in particular the schema of the database.</a:t>
            </a:r>
          </a:p>
          <a:p>
            <a:pPr lvl="1"/>
            <a:r>
              <a:rPr lang="en-US" altLang="en-US" sz="1700" dirty="0"/>
              <a:t>Indices --  can provide fast access to data items.  A database index provides pointers to those data items that hold a particular value.  </a:t>
            </a:r>
          </a:p>
          <a:p>
            <a:endParaRPr lang="en-US" altLang="en-US" sz="1700" dirty="0"/>
          </a:p>
          <a:p>
            <a:pPr lvl="1">
              <a:buFont typeface="Monotype Sorts" charset="2"/>
              <a:buNone/>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Processor</a:t>
            </a:r>
          </a:p>
        </p:txBody>
      </p:sp>
      <p:sp>
        <p:nvSpPr>
          <p:cNvPr id="53250" name="Rectangle 3"/>
          <p:cNvSpPr>
            <a:spLocks noGrp="1" noChangeArrowheads="1"/>
          </p:cNvSpPr>
          <p:nvPr>
            <p:ph idx="1"/>
          </p:nvPr>
        </p:nvSpPr>
        <p:spPr>
          <a:xfrm>
            <a:off x="768349" y="1143038"/>
            <a:ext cx="7603293" cy="4903787"/>
          </a:xfrm>
        </p:spPr>
        <p:txBody>
          <a:bodyPr/>
          <a:lstStyle/>
          <a:p>
            <a:r>
              <a:rPr lang="en-US" altLang="en-US" sz="1700" dirty="0"/>
              <a:t>The query processor components include:</a:t>
            </a:r>
          </a:p>
          <a:p>
            <a:pPr lvl="1"/>
            <a:r>
              <a:rPr lang="en-US" altLang="en-US" sz="1700" dirty="0"/>
              <a:t>DDL  interpreter --  interprets DDL statements and records the definitions in the data dictionary.</a:t>
            </a:r>
          </a:p>
          <a:p>
            <a:pPr lvl="1"/>
            <a:r>
              <a:rPr lang="en-US" altLang="en-US" sz="1700" dirty="0"/>
              <a:t>DML compiler -- translates DML statements in a query language into an evaluation plan consisting of low-level instructions that the query evaluation engine understands.</a:t>
            </a:r>
          </a:p>
          <a:p>
            <a:pPr lvl="2"/>
            <a:r>
              <a:rPr lang="en-US" altLang="en-US" sz="1700" dirty="0"/>
              <a:t>The DML compiler performs query optimization; that is, it picks the lowest cost evaluation plan from among the various alternatives.</a:t>
            </a:r>
          </a:p>
          <a:p>
            <a:pPr lvl="1"/>
            <a:r>
              <a:rPr lang="en-US" altLang="en-US" sz="1700" dirty="0"/>
              <a:t>Query evaluation engine -- executes low-level instructions generated by the DML compiler.</a:t>
            </a:r>
          </a:p>
          <a:p>
            <a:pPr lvl="1"/>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Processing</a:t>
            </a:r>
          </a:p>
        </p:txBody>
      </p:sp>
      <p:sp>
        <p:nvSpPr>
          <p:cNvPr id="51202" name="Rectangle 3"/>
          <p:cNvSpPr>
            <a:spLocks noGrp="1" noChangeArrowheads="1"/>
          </p:cNvSpPr>
          <p:nvPr>
            <p:ph idx="1"/>
          </p:nvPr>
        </p:nvSpPr>
        <p:spPr>
          <a:xfrm>
            <a:off x="768350" y="1093789"/>
            <a:ext cx="7327139" cy="1100771"/>
          </a:xfrm>
        </p:spPr>
        <p:txBody>
          <a:bodyPr/>
          <a:lstStyle/>
          <a:p>
            <a:pPr>
              <a:buFont typeface="Monotype Sorts" charset="2"/>
              <a:buNone/>
            </a:pPr>
            <a:r>
              <a:rPr lang="en-US" altLang="en-US" sz="1700" dirty="0"/>
              <a:t>1.	Parsing and translation</a:t>
            </a:r>
          </a:p>
          <a:p>
            <a:pPr>
              <a:buFont typeface="Monotype Sorts" charset="2"/>
              <a:buNone/>
            </a:pPr>
            <a:r>
              <a:rPr lang="en-US" altLang="en-US" sz="1700" dirty="0"/>
              <a:t>2.	Optimization</a:t>
            </a:r>
          </a:p>
          <a:p>
            <a:pPr>
              <a:buFont typeface="Monotype Sorts" charset="2"/>
              <a:buNone/>
            </a:pPr>
            <a:r>
              <a:rPr lang="en-US" altLang="en-US" sz="1700" dirty="0"/>
              <a:t>3.	Evaluation</a:t>
            </a:r>
          </a:p>
        </p:txBody>
      </p:sp>
      <p:pic>
        <p:nvPicPr>
          <p:cNvPr id="512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144" y="2368476"/>
            <a:ext cx="5718048" cy="343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Transaction Management</a:t>
            </a:r>
            <a:r>
              <a:rPr lang="en-US" altLang="en-US" dirty="0">
                <a:effectLst/>
              </a:rPr>
              <a:t>	</a:t>
            </a:r>
          </a:p>
        </p:txBody>
      </p:sp>
      <p:sp>
        <p:nvSpPr>
          <p:cNvPr id="78851" name="Rectangle 3"/>
          <p:cNvSpPr>
            <a:spLocks noGrp="1" noChangeArrowheads="1"/>
          </p:cNvSpPr>
          <p:nvPr>
            <p:ph idx="1"/>
          </p:nvPr>
        </p:nvSpPr>
        <p:spPr>
          <a:xfrm>
            <a:off x="768350" y="1130366"/>
            <a:ext cx="7567781" cy="5403997"/>
          </a:xfrm>
        </p:spPr>
        <p:txBody>
          <a:bodyPr/>
          <a:lstStyle/>
          <a:p>
            <a:r>
              <a:rPr lang="en-US" altLang="en-US" sz="1700" dirty="0">
                <a:sym typeface="Symbol" panose="05050102010706020507" pitchFamily="18" charset="2"/>
              </a:rPr>
              <a:t>A</a:t>
            </a:r>
            <a:r>
              <a:rPr lang="en-US" altLang="en-US" sz="1700" b="1" dirty="0">
                <a:solidFill>
                  <a:srgbClr val="002060"/>
                </a:solidFill>
                <a:sym typeface="Symbol" panose="05050102010706020507" pitchFamily="18" charset="2"/>
              </a:rPr>
              <a:t> transaction </a:t>
            </a:r>
            <a:r>
              <a:rPr lang="en-US" altLang="en-US" sz="1700" dirty="0"/>
              <a:t>is </a:t>
            </a:r>
            <a:r>
              <a:rPr lang="en-US" altLang="en-US" sz="1700" dirty="0">
                <a:highlight>
                  <a:srgbClr val="FFFF00"/>
                </a:highlight>
              </a:rPr>
              <a:t>a collection of operations that performs a single logical function</a:t>
            </a:r>
            <a:r>
              <a:rPr lang="en-US" altLang="en-US" sz="1700" dirty="0"/>
              <a:t> in a database application</a:t>
            </a:r>
          </a:p>
          <a:p>
            <a:r>
              <a:rPr lang="en-US" altLang="en-US" sz="1700" b="1" dirty="0">
                <a:solidFill>
                  <a:srgbClr val="002060"/>
                </a:solidFill>
                <a:sym typeface="Symbol" panose="05050102010706020507" pitchFamily="18" charset="2"/>
              </a:rPr>
              <a:t>Transaction-management component </a:t>
            </a:r>
            <a:r>
              <a:rPr lang="en-US" altLang="en-US" sz="1700" dirty="0"/>
              <a:t>ensures that the database remains in a consistent (correct) state despite system failures (e.g., power failures and operating system crashes) and transaction failures.</a:t>
            </a:r>
          </a:p>
          <a:p>
            <a:r>
              <a:rPr lang="en-US" altLang="en-US" sz="1700" b="1" dirty="0">
                <a:solidFill>
                  <a:srgbClr val="002060"/>
                </a:solidFill>
                <a:sym typeface="Symbol" panose="05050102010706020507" pitchFamily="18" charset="2"/>
              </a:rPr>
              <a:t>Concurrency-control manager </a:t>
            </a:r>
            <a:r>
              <a:rPr lang="en-US" altLang="en-US" sz="1700" dirty="0"/>
              <a:t>controls the interaction among the concurrent transactions, to ensure the consistency of the database.</a:t>
            </a:r>
            <a:r>
              <a:rPr lang="en-US" altLang="en-US" sz="1700" b="1" dirty="0">
                <a:solidFill>
                  <a:schemeClr val="tx2"/>
                </a:solidFill>
              </a:rPr>
              <a:t> </a:t>
            </a:r>
          </a:p>
          <a:p>
            <a:endParaRPr lang="en-US" altLang="en-US" b="1" dirty="0">
              <a:solidFill>
                <a:schemeClr val="tx2"/>
              </a:solidFill>
            </a:endParaRPr>
          </a:p>
          <a:p>
            <a:r>
              <a:rPr lang="en-US" altLang="en-US" sz="1700" b="1" dirty="0">
                <a:solidFill>
                  <a:srgbClr val="00B0F0"/>
                </a:solidFill>
              </a:rPr>
              <a:t>Example for pt 1: Suppose multiple req (collection  of op) are made for booking of same berth then the berth is to be assigned to exactly one person (performs single operation) and not to all.</a:t>
            </a:r>
          </a:p>
          <a:p>
            <a:pPr marL="0" indent="0">
              <a:buNone/>
            </a:pPr>
            <a:endParaRPr lang="en-US" altLang="en-US" sz="1700" b="1" dirty="0">
              <a:solidFill>
                <a:srgbClr val="00B0F0"/>
              </a:solidFill>
            </a:endParaRPr>
          </a:p>
          <a:p>
            <a:endParaRPr lang="en-US" altLang="en-US" b="1"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Systems</a:t>
            </a:r>
            <a:endParaRPr lang="en-US" altLang="en-US" sz="3200" dirty="0">
              <a:effectLst/>
            </a:endParaRPr>
          </a:p>
        </p:txBody>
      </p:sp>
      <p:sp>
        <p:nvSpPr>
          <p:cNvPr id="9218" name="Rectangle 3"/>
          <p:cNvSpPr>
            <a:spLocks noGrp="1" noChangeArrowheads="1"/>
          </p:cNvSpPr>
          <p:nvPr>
            <p:ph idx="1"/>
          </p:nvPr>
        </p:nvSpPr>
        <p:spPr>
          <a:xfrm>
            <a:off x="768351" y="1118174"/>
            <a:ext cx="7400290" cy="4903787"/>
          </a:xfrm>
        </p:spPr>
        <p:txBody>
          <a:bodyPr/>
          <a:lstStyle/>
          <a:p>
            <a:pPr indent="-365760"/>
            <a:r>
              <a:rPr lang="en-US" altLang="en-US" sz="1700" dirty="0"/>
              <a:t>DBMS contains information about a particular enterprise</a:t>
            </a:r>
          </a:p>
          <a:p>
            <a:pPr lvl="1"/>
            <a:r>
              <a:rPr lang="en-US" altLang="en-US" sz="1700" dirty="0"/>
              <a:t>Collection of interrelated data</a:t>
            </a:r>
          </a:p>
          <a:p>
            <a:pPr lvl="1"/>
            <a:r>
              <a:rPr lang="en-US" altLang="en-US" sz="1700" dirty="0"/>
              <a:t>Set of programs to access the data </a:t>
            </a:r>
          </a:p>
          <a:p>
            <a:pPr lvl="1"/>
            <a:r>
              <a:rPr lang="en-US" altLang="en-US" sz="1700" dirty="0"/>
              <a:t>An environment that is both </a:t>
            </a:r>
            <a:r>
              <a:rPr lang="en-US" altLang="en-US" sz="1700" i="1" dirty="0"/>
              <a:t>convenient</a:t>
            </a:r>
            <a:r>
              <a:rPr lang="en-US" altLang="en-US" sz="1700" dirty="0"/>
              <a:t> and </a:t>
            </a:r>
            <a:r>
              <a:rPr lang="en-US" altLang="en-US" sz="1700" i="1" dirty="0"/>
              <a:t>efficient</a:t>
            </a:r>
            <a:r>
              <a:rPr lang="en-US" altLang="en-US" sz="1700" dirty="0"/>
              <a:t> to use</a:t>
            </a:r>
          </a:p>
          <a:p>
            <a:pPr indent="-365760"/>
            <a:r>
              <a:rPr lang="en-US" altLang="en-US" sz="1700" dirty="0"/>
              <a:t>Database systems are used to manage collections of data that are:</a:t>
            </a:r>
          </a:p>
          <a:p>
            <a:pPr lvl="1"/>
            <a:r>
              <a:rPr lang="en-US" altLang="en-US" sz="1700" dirty="0"/>
              <a:t>Highly valuable</a:t>
            </a:r>
          </a:p>
          <a:p>
            <a:pPr lvl="1"/>
            <a:r>
              <a:rPr lang="en-US" altLang="en-US" sz="1700" dirty="0"/>
              <a:t>Relatively large</a:t>
            </a:r>
          </a:p>
          <a:p>
            <a:pPr lvl="1"/>
            <a:r>
              <a:rPr lang="en-US" altLang="en-US" sz="1700" dirty="0"/>
              <a:t>Accessed by multiple users and applications, often at the same time.</a:t>
            </a:r>
          </a:p>
          <a:p>
            <a:pPr marL="365760" indent="-365760"/>
            <a:r>
              <a:rPr lang="en-US" altLang="en-US" sz="1700" dirty="0"/>
              <a:t>A modern database system is a complex software system whose task is to manage a large, complex collection of data.</a:t>
            </a:r>
          </a:p>
          <a:p>
            <a:pPr indent="-365760"/>
            <a:r>
              <a:rPr lang="en-US" sz="1700" dirty="0">
                <a:ea typeface="ＭＳ Ｐゴシック" pitchFamily="34" charset="-128"/>
              </a:rPr>
              <a:t>Databases touch all aspects of our lives</a:t>
            </a:r>
          </a:p>
          <a:p>
            <a:endParaRPr lang="en-US" altLang="en-US" dirty="0"/>
          </a:p>
          <a:p>
            <a:pPr>
              <a:buNone/>
            </a:pPr>
            <a:endParaRPr lang="en-US" altLang="en-US" dirty="0"/>
          </a:p>
          <a:p>
            <a:endParaRPr lang="en-US" alt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Architecture</a:t>
            </a:r>
          </a:p>
        </p:txBody>
      </p:sp>
      <p:sp>
        <p:nvSpPr>
          <p:cNvPr id="61442" name="Rectangle 3"/>
          <p:cNvSpPr>
            <a:spLocks noGrp="1" noChangeArrowheads="1"/>
          </p:cNvSpPr>
          <p:nvPr>
            <p:ph idx="1"/>
          </p:nvPr>
        </p:nvSpPr>
        <p:spPr>
          <a:xfrm>
            <a:off x="768350" y="1093788"/>
            <a:ext cx="7354718" cy="4903787"/>
          </a:xfrm>
        </p:spPr>
        <p:txBody>
          <a:bodyPr/>
          <a:lstStyle/>
          <a:p>
            <a:r>
              <a:rPr lang="en-US" altLang="en-US" sz="1800" dirty="0"/>
              <a:t>Centralized databases</a:t>
            </a:r>
          </a:p>
          <a:p>
            <a:pPr lvl="1"/>
            <a:r>
              <a:rPr lang="en-US" altLang="en-US" sz="1700" dirty="0"/>
              <a:t>One to a few cores, shared memory</a:t>
            </a:r>
          </a:p>
          <a:p>
            <a:r>
              <a:rPr lang="en-US" altLang="en-US" sz="1800" dirty="0"/>
              <a:t>Client-server, </a:t>
            </a:r>
          </a:p>
          <a:p>
            <a:pPr lvl="1"/>
            <a:r>
              <a:rPr lang="en-US" altLang="en-US" sz="1700" dirty="0"/>
              <a:t>One server machine executes work on behalf of multiple client machines.</a:t>
            </a:r>
          </a:p>
          <a:p>
            <a:r>
              <a:rPr lang="en-US" altLang="en-US" sz="1800" dirty="0"/>
              <a:t>Parallel databases</a:t>
            </a:r>
          </a:p>
          <a:p>
            <a:pPr lvl="1"/>
            <a:r>
              <a:rPr lang="en-US" altLang="en-US" sz="1700" dirty="0"/>
              <a:t>Many core shared memory</a:t>
            </a:r>
          </a:p>
          <a:p>
            <a:pPr lvl="1"/>
            <a:r>
              <a:rPr lang="en-US" altLang="en-US" sz="1700" dirty="0"/>
              <a:t>Shared disk</a:t>
            </a:r>
          </a:p>
          <a:p>
            <a:pPr lvl="1"/>
            <a:r>
              <a:rPr lang="en-US" altLang="en-US" sz="1700" dirty="0"/>
              <a:t>Shared nothing</a:t>
            </a:r>
          </a:p>
          <a:p>
            <a:r>
              <a:rPr lang="en-US" altLang="en-US" sz="1800" dirty="0"/>
              <a:t>Distributed databases</a:t>
            </a:r>
          </a:p>
          <a:p>
            <a:pPr lvl="1"/>
            <a:r>
              <a:rPr lang="en-US" altLang="en-US" sz="1700" dirty="0">
                <a:sym typeface="Symbol" panose="05050102010706020507" pitchFamily="18" charset="2"/>
              </a:rPr>
              <a:t>Geographical distribution</a:t>
            </a:r>
          </a:p>
          <a:p>
            <a:pPr lvl="1"/>
            <a:r>
              <a:rPr lang="en-US" altLang="en-US" sz="1700" dirty="0">
                <a:sym typeface="Symbol" panose="05050102010706020507" pitchFamily="18" charset="2"/>
              </a:rPr>
              <a:t>Schema/data heterogeneity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74E-9429-4B1E-981E-C70D2AC67205}"/>
              </a:ext>
            </a:extLst>
          </p:cNvPr>
          <p:cNvSpPr>
            <a:spLocks noGrp="1"/>
          </p:cNvSpPr>
          <p:nvPr>
            <p:ph type="title"/>
          </p:nvPr>
        </p:nvSpPr>
        <p:spPr/>
        <p:txBody>
          <a:bodyPr/>
          <a:lstStyle/>
          <a:p>
            <a:r>
              <a:rPr lang="en-IN" dirty="0"/>
              <a:t>Database Architecture </a:t>
            </a:r>
            <a:br>
              <a:rPr lang="en-IN" dirty="0"/>
            </a:br>
            <a:r>
              <a:rPr lang="en-IN" dirty="0"/>
              <a:t>(Centralized/Shared-Memory)</a:t>
            </a:r>
          </a:p>
        </p:txBody>
      </p:sp>
      <p:sp>
        <p:nvSpPr>
          <p:cNvPr id="3" name="Content Placeholder 2">
            <a:extLst>
              <a:ext uri="{FF2B5EF4-FFF2-40B4-BE49-F238E27FC236}">
                <a16:creationId xmlns:a16="http://schemas.microsoft.com/office/drawing/2014/main" id="{0797100A-5DDF-C9BE-DB4C-A54B90F66AA8}"/>
              </a:ext>
            </a:extLst>
          </p:cNvPr>
          <p:cNvSpPr>
            <a:spLocks noGrp="1"/>
          </p:cNvSpPr>
          <p:nvPr>
            <p:ph sz="half" idx="1"/>
          </p:nvPr>
        </p:nvSpPr>
        <p:spPr>
          <a:xfrm>
            <a:off x="359595" y="996593"/>
            <a:ext cx="2887039" cy="5615553"/>
          </a:xfrm>
        </p:spPr>
        <p:txBody>
          <a:bodyPr/>
          <a:lstStyle/>
          <a:p>
            <a:r>
              <a:rPr lang="en-US" dirty="0">
                <a:solidFill>
                  <a:srgbClr val="00B0F0"/>
                </a:solidFill>
              </a:rPr>
              <a:t>User level :-</a:t>
            </a:r>
          </a:p>
          <a:p>
            <a:pPr>
              <a:buFont typeface="Arial" panose="020B0604020202020204" pitchFamily="34" charset="0"/>
              <a:buChar char="•"/>
            </a:pPr>
            <a:r>
              <a:rPr lang="en-US" dirty="0">
                <a:solidFill>
                  <a:srgbClr val="00B0F0"/>
                </a:solidFill>
              </a:rPr>
              <a:t>View level Abstraction</a:t>
            </a:r>
          </a:p>
          <a:p>
            <a:pPr>
              <a:buFont typeface="Arial" panose="020B0604020202020204" pitchFamily="34" charset="0"/>
              <a:buChar char="•"/>
            </a:pPr>
            <a:r>
              <a:rPr lang="en-US" dirty="0">
                <a:solidFill>
                  <a:srgbClr val="00B0F0"/>
                </a:solidFill>
              </a:rPr>
              <a:t>Data is transient in this level</a:t>
            </a:r>
          </a:p>
          <a:p>
            <a:pPr>
              <a:buFont typeface="Arial" panose="020B0604020202020204" pitchFamily="34" charset="0"/>
              <a:buChar char="•"/>
            </a:pPr>
            <a:endParaRPr lang="en-US" dirty="0">
              <a:solidFill>
                <a:srgbClr val="00B0F0"/>
              </a:solidFill>
            </a:endParaRPr>
          </a:p>
          <a:p>
            <a:pPr>
              <a:buFont typeface="Wingdings" panose="05000000000000000000" pitchFamily="2" charset="2"/>
              <a:buChar char="q"/>
            </a:pPr>
            <a:r>
              <a:rPr lang="en-US" dirty="0">
                <a:solidFill>
                  <a:srgbClr val="00B0F0"/>
                </a:solidFill>
              </a:rPr>
              <a:t>Query Processor:-</a:t>
            </a:r>
          </a:p>
          <a:p>
            <a:pPr>
              <a:buFont typeface="Arial" panose="020B0604020202020204" pitchFamily="34" charset="0"/>
              <a:buChar char="•"/>
            </a:pPr>
            <a:r>
              <a:rPr lang="en-US" dirty="0">
                <a:solidFill>
                  <a:srgbClr val="00B0F0"/>
                </a:solidFill>
              </a:rPr>
              <a:t>Logical Abstraction</a:t>
            </a:r>
          </a:p>
          <a:p>
            <a:pPr>
              <a:buFont typeface="Arial" panose="020B0604020202020204" pitchFamily="34" charset="0"/>
              <a:buChar char="•"/>
            </a:pPr>
            <a:r>
              <a:rPr lang="en-US" dirty="0">
                <a:solidFill>
                  <a:srgbClr val="00B0F0"/>
                </a:solidFill>
              </a:rPr>
              <a:t>Data is transient </a:t>
            </a:r>
          </a:p>
          <a:p>
            <a:pPr>
              <a:buFont typeface="Arial" panose="020B0604020202020204" pitchFamily="34" charset="0"/>
              <a:buChar char="•"/>
            </a:pPr>
            <a:endParaRPr lang="en-US" dirty="0">
              <a:solidFill>
                <a:srgbClr val="00B0F0"/>
              </a:solidFill>
            </a:endParaRPr>
          </a:p>
          <a:p>
            <a:r>
              <a:rPr lang="en-US" dirty="0">
                <a:solidFill>
                  <a:srgbClr val="00B0F0"/>
                </a:solidFill>
              </a:rPr>
              <a:t>Storage Manager:-</a:t>
            </a:r>
          </a:p>
          <a:p>
            <a:pPr>
              <a:buFont typeface="Arial" panose="020B0604020202020204" pitchFamily="34" charset="0"/>
              <a:buChar char="•"/>
            </a:pPr>
            <a:r>
              <a:rPr lang="en-US" dirty="0">
                <a:solidFill>
                  <a:srgbClr val="00B0F0"/>
                </a:solidFill>
              </a:rPr>
              <a:t>Logical Abstraction</a:t>
            </a:r>
          </a:p>
          <a:p>
            <a:pPr>
              <a:buFont typeface="Arial" panose="020B0604020202020204" pitchFamily="34" charset="0"/>
              <a:buChar char="•"/>
            </a:pPr>
            <a:r>
              <a:rPr lang="en-US" dirty="0">
                <a:solidFill>
                  <a:srgbClr val="00B0F0"/>
                </a:solidFill>
              </a:rPr>
              <a:t>Data is persistent</a:t>
            </a:r>
          </a:p>
          <a:p>
            <a:pPr>
              <a:buFont typeface="Arial" panose="020B0604020202020204" pitchFamily="34" charset="0"/>
              <a:buChar char="•"/>
            </a:pPr>
            <a:endParaRPr lang="en-US" dirty="0">
              <a:solidFill>
                <a:srgbClr val="00B0F0"/>
              </a:solidFill>
            </a:endParaRPr>
          </a:p>
          <a:p>
            <a:pPr>
              <a:buFont typeface="Wingdings" panose="05000000000000000000" pitchFamily="2" charset="2"/>
              <a:buChar char="q"/>
            </a:pPr>
            <a:r>
              <a:rPr lang="en-US" dirty="0">
                <a:solidFill>
                  <a:srgbClr val="00B0F0"/>
                </a:solidFill>
              </a:rPr>
              <a:t>Disk storage:-</a:t>
            </a:r>
          </a:p>
          <a:p>
            <a:pPr>
              <a:buFont typeface="Arial" panose="020B0604020202020204" pitchFamily="34" charset="0"/>
              <a:buChar char="•"/>
            </a:pPr>
            <a:r>
              <a:rPr lang="en-US" dirty="0">
                <a:solidFill>
                  <a:srgbClr val="00B0F0"/>
                </a:solidFill>
              </a:rPr>
              <a:t>Physical Abstraction</a:t>
            </a:r>
          </a:p>
          <a:p>
            <a:pPr>
              <a:buFont typeface="Arial" panose="020B0604020202020204" pitchFamily="34" charset="0"/>
              <a:buChar char="•"/>
            </a:pPr>
            <a:r>
              <a:rPr lang="en-US" dirty="0">
                <a:solidFill>
                  <a:srgbClr val="00B0F0"/>
                </a:solidFill>
              </a:rPr>
              <a:t>Data is persistent</a:t>
            </a:r>
          </a:p>
          <a:p>
            <a:pPr>
              <a:buFont typeface="Arial" panose="020B0604020202020204" pitchFamily="34" charset="0"/>
              <a:buChar char="•"/>
            </a:pPr>
            <a:endParaRPr lang="en-US" dirty="0">
              <a:solidFill>
                <a:srgbClr val="00B0F0"/>
              </a:solidFill>
            </a:endParaRPr>
          </a:p>
          <a:p>
            <a:pPr>
              <a:buFont typeface="Arial" panose="020B0604020202020204" pitchFamily="34" charset="0"/>
              <a:buChar char="•"/>
            </a:pPr>
            <a:endParaRPr lang="en-US" dirty="0">
              <a:solidFill>
                <a:srgbClr val="00B0F0"/>
              </a:solidFill>
            </a:endParaRPr>
          </a:p>
        </p:txBody>
      </p:sp>
      <p:pic>
        <p:nvPicPr>
          <p:cNvPr id="6" name="Graphic 5">
            <a:extLst>
              <a:ext uri="{FF2B5EF4-FFF2-40B4-BE49-F238E27FC236}">
                <a16:creationId xmlns:a16="http://schemas.microsoft.com/office/drawing/2014/main" id="{35D13987-289A-4B35-AF04-A396F79120B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8828" b="-1"/>
          <a:stretch/>
        </p:blipFill>
        <p:spPr>
          <a:xfrm>
            <a:off x="3415471" y="879613"/>
            <a:ext cx="5489989" cy="5615553"/>
          </a:xfrm>
          <a:prstGeom prst="rect">
            <a:avLst/>
          </a:prstGeom>
        </p:spPr>
      </p:pic>
    </p:spTree>
    <p:extLst>
      <p:ext uri="{BB962C8B-B14F-4D97-AF65-F5344CB8AC3E}">
        <p14:creationId xmlns:p14="http://schemas.microsoft.com/office/powerpoint/2010/main" val="245720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Applications</a:t>
            </a:r>
          </a:p>
        </p:txBody>
      </p:sp>
      <p:sp>
        <p:nvSpPr>
          <p:cNvPr id="61442" name="Rectangle 3"/>
          <p:cNvSpPr>
            <a:spLocks noGrp="1" noChangeArrowheads="1"/>
          </p:cNvSpPr>
          <p:nvPr>
            <p:ph idx="1"/>
          </p:nvPr>
        </p:nvSpPr>
        <p:spPr>
          <a:xfrm>
            <a:off x="1154097" y="1569919"/>
            <a:ext cx="7359588" cy="3331266"/>
          </a:xfrm>
        </p:spPr>
        <p:txBody>
          <a:bodyPr/>
          <a:lstStyle/>
          <a:p>
            <a:r>
              <a:rPr lang="en-US" altLang="en-US" sz="1700" dirty="0"/>
              <a:t>Two-tier architecture --  the application resides at the client machine, where it invokes database system functionality at the server machine</a:t>
            </a:r>
          </a:p>
          <a:p>
            <a:r>
              <a:rPr lang="en-US" altLang="en-US" sz="1700" dirty="0"/>
              <a:t>Three-tier architecture -- the client machine acts as a front end and does not contain any direct database calls.  </a:t>
            </a:r>
          </a:p>
          <a:p>
            <a:pPr lvl="1"/>
            <a:r>
              <a:rPr lang="en-US" altLang="en-US" sz="1700" dirty="0"/>
              <a:t>The client end communicates with an application server, usually through a forms interface.  </a:t>
            </a:r>
          </a:p>
          <a:p>
            <a:pPr lvl="1"/>
            <a:r>
              <a:rPr lang="en-US" altLang="en-US" sz="1700" dirty="0"/>
              <a:t>The application server in turn communicates with a database system to access data.  </a:t>
            </a:r>
          </a:p>
          <a:p>
            <a:endParaRPr lang="en-US" altLang="en-US" dirty="0"/>
          </a:p>
        </p:txBody>
      </p:sp>
      <p:sp>
        <p:nvSpPr>
          <p:cNvPr id="2" name="TextBox 1"/>
          <p:cNvSpPr txBox="1"/>
          <p:nvPr/>
        </p:nvSpPr>
        <p:spPr>
          <a:xfrm>
            <a:off x="768350" y="1170432"/>
            <a:ext cx="7095490" cy="353943"/>
          </a:xfrm>
          <a:prstGeom prst="rect">
            <a:avLst/>
          </a:prstGeom>
          <a:noFill/>
        </p:spPr>
        <p:txBody>
          <a:bodyPr wrap="square" rtlCol="0">
            <a:spAutoFit/>
          </a:bodyPr>
          <a:lstStyle/>
          <a:p>
            <a:r>
              <a:rPr lang="en-US" altLang="en-US" sz="1700" dirty="0"/>
              <a:t>Database applications are usually partitioned into two or three parts</a:t>
            </a:r>
          </a:p>
        </p:txBody>
      </p:sp>
    </p:spTree>
    <p:extLst>
      <p:ext uri="{BB962C8B-B14F-4D97-AF65-F5344CB8AC3E}">
        <p14:creationId xmlns:p14="http://schemas.microsoft.com/office/powerpoint/2010/main" val="3708817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Two-tier and three-tier architectures</a:t>
            </a:r>
          </a:p>
        </p:txBody>
      </p:sp>
      <p:sp>
        <p:nvSpPr>
          <p:cNvPr id="59394" name="Rectangle 10"/>
          <p:cNvSpPr>
            <a:spLocks noChangeArrowheads="1"/>
          </p:cNvSpPr>
          <p:nvPr/>
        </p:nvSpPr>
        <p:spPr bwMode="auto">
          <a:xfrm>
            <a:off x="5934075" y="2765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5" name="Rectangle 11"/>
          <p:cNvSpPr>
            <a:spLocks noChangeArrowheads="1"/>
          </p:cNvSpPr>
          <p:nvPr/>
        </p:nvSpPr>
        <p:spPr bwMode="auto">
          <a:xfrm>
            <a:off x="6038850" y="39659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6" name="Rectangle 12"/>
          <p:cNvSpPr>
            <a:spLocks noChangeArrowheads="1"/>
          </p:cNvSpPr>
          <p:nvPr/>
        </p:nvSpPr>
        <p:spPr bwMode="auto">
          <a:xfrm>
            <a:off x="6000750" y="4670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pic>
        <p:nvPicPr>
          <p:cNvPr id="3" name="Graphic 2">
            <a:extLst>
              <a:ext uri="{FF2B5EF4-FFF2-40B4-BE49-F238E27FC236}">
                <a16:creationId xmlns:a16="http://schemas.microsoft.com/office/drawing/2014/main" id="{73A18438-CAED-46A8-AC4A-9CD37495A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4638" y="1378918"/>
            <a:ext cx="6568649" cy="42147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Users</a:t>
            </a:r>
          </a:p>
        </p:txBody>
      </p:sp>
      <p:pic>
        <p:nvPicPr>
          <p:cNvPr id="5" name="Graphic 4">
            <a:extLst>
              <a:ext uri="{FF2B5EF4-FFF2-40B4-BE49-F238E27FC236}">
                <a16:creationId xmlns:a16="http://schemas.microsoft.com/office/drawing/2014/main" id="{64BFA042-22D8-4B76-83F1-7A404E7E23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46320"/>
          <a:stretch/>
        </p:blipFill>
        <p:spPr>
          <a:xfrm>
            <a:off x="1152940" y="1114976"/>
            <a:ext cx="7291748" cy="562554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Administrator</a:t>
            </a:r>
          </a:p>
        </p:txBody>
      </p:sp>
      <p:sp>
        <p:nvSpPr>
          <p:cNvPr id="61442" name="Rectangle 3"/>
          <p:cNvSpPr>
            <a:spLocks noGrp="1" noChangeArrowheads="1"/>
          </p:cNvSpPr>
          <p:nvPr>
            <p:ph idx="1"/>
          </p:nvPr>
        </p:nvSpPr>
        <p:spPr>
          <a:xfrm>
            <a:off x="976545" y="1799577"/>
            <a:ext cx="7301824" cy="4059456"/>
          </a:xfrm>
          <a:ln>
            <a:solidFill>
              <a:schemeClr val="accent1"/>
            </a:solidFill>
          </a:ln>
        </p:spPr>
        <p:txBody>
          <a:bodyPr/>
          <a:lstStyle/>
          <a:p>
            <a:r>
              <a:rPr lang="en-US" altLang="en-US" sz="1700" dirty="0"/>
              <a:t>Schema definition</a:t>
            </a:r>
          </a:p>
          <a:p>
            <a:r>
              <a:rPr lang="en-US" altLang="en-US" sz="1700" dirty="0"/>
              <a:t>Storage structure and access-method definition</a:t>
            </a:r>
          </a:p>
          <a:p>
            <a:r>
              <a:rPr lang="en-US" altLang="en-US" sz="1700" dirty="0"/>
              <a:t>Schema and physical-organization modification</a:t>
            </a:r>
          </a:p>
          <a:p>
            <a:r>
              <a:rPr lang="en-US" altLang="en-US" sz="1700" dirty="0"/>
              <a:t>Granting of authorization for data access</a:t>
            </a:r>
          </a:p>
          <a:p>
            <a:r>
              <a:rPr lang="en-US" altLang="en-US" sz="1700" dirty="0"/>
              <a:t>Routine maintenance</a:t>
            </a:r>
          </a:p>
          <a:p>
            <a:r>
              <a:rPr lang="en-US" altLang="en-US" sz="1700" dirty="0"/>
              <a:t>Periodically backing up the database</a:t>
            </a:r>
          </a:p>
          <a:p>
            <a:r>
              <a:rPr lang="en-US" altLang="en-US" sz="1700" dirty="0"/>
              <a:t>Ensuring that enough free disk space is available for normal operations, and upgrading disk space as required</a:t>
            </a:r>
          </a:p>
          <a:p>
            <a:r>
              <a:rPr lang="en-US" altLang="en-US" sz="1700" dirty="0"/>
              <a:t>Monitoring jobs running on the database</a:t>
            </a:r>
          </a:p>
        </p:txBody>
      </p:sp>
      <p:sp>
        <p:nvSpPr>
          <p:cNvPr id="5" name="Rectangle 4"/>
          <p:cNvSpPr/>
          <p:nvPr/>
        </p:nvSpPr>
        <p:spPr>
          <a:xfrm>
            <a:off x="768351" y="1135533"/>
            <a:ext cx="7510018" cy="615553"/>
          </a:xfrm>
          <a:prstGeom prst="rect">
            <a:avLst/>
          </a:prstGeom>
        </p:spPr>
        <p:txBody>
          <a:bodyPr wrap="square">
            <a:spAutoFit/>
          </a:bodyPr>
          <a:lstStyle/>
          <a:p>
            <a:r>
              <a:rPr lang="en-US" sz="1700" dirty="0"/>
              <a:t>A person who has central control over the system is called a </a:t>
            </a:r>
            <a:r>
              <a:rPr lang="en-US" sz="1700" b="1" dirty="0">
                <a:solidFill>
                  <a:srgbClr val="002060"/>
                </a:solidFill>
              </a:rPr>
              <a:t>database administrator </a:t>
            </a:r>
            <a:r>
              <a:rPr lang="en-US" sz="1700" b="1" dirty="0"/>
              <a:t>(</a:t>
            </a:r>
            <a:r>
              <a:rPr lang="en-US" sz="1700" b="1" dirty="0">
                <a:solidFill>
                  <a:srgbClr val="002060"/>
                </a:solidFill>
              </a:rPr>
              <a:t>DBA</a:t>
            </a:r>
            <a:r>
              <a:rPr lang="en-US" sz="1700" b="1" dirty="0"/>
              <a:t>).  </a:t>
            </a:r>
            <a:r>
              <a:rPr lang="en-US" sz="1700" dirty="0"/>
              <a:t>Functions of a DBA include: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a:t>
            </a:r>
          </a:p>
        </p:txBody>
      </p:sp>
      <p:sp>
        <p:nvSpPr>
          <p:cNvPr id="63490" name="Rectangle 3"/>
          <p:cNvSpPr>
            <a:spLocks noGrp="1" noChangeArrowheads="1"/>
          </p:cNvSpPr>
          <p:nvPr>
            <p:ph idx="1"/>
          </p:nvPr>
        </p:nvSpPr>
        <p:spPr>
          <a:xfrm>
            <a:off x="768351" y="1121664"/>
            <a:ext cx="7692068" cy="4900777"/>
          </a:xfrm>
        </p:spPr>
        <p:txBody>
          <a:bodyPr/>
          <a:lstStyle/>
          <a:p>
            <a:r>
              <a:rPr lang="en-US" altLang="en-US" sz="1700" dirty="0"/>
              <a:t>1950s and early 1960s:</a:t>
            </a:r>
          </a:p>
          <a:p>
            <a:pPr lvl="1"/>
            <a:r>
              <a:rPr lang="en-US" altLang="en-US" sz="1700" dirty="0"/>
              <a:t>Data processing using magnetic tapes for storage</a:t>
            </a:r>
          </a:p>
          <a:p>
            <a:pPr lvl="2"/>
            <a:r>
              <a:rPr lang="en-US" altLang="en-US" sz="1700" dirty="0"/>
              <a:t>Tapes provided only sequential access</a:t>
            </a:r>
          </a:p>
          <a:p>
            <a:pPr lvl="1"/>
            <a:r>
              <a:rPr lang="en-US" altLang="en-US" sz="1700" dirty="0"/>
              <a:t>Punched cards for input</a:t>
            </a:r>
          </a:p>
          <a:p>
            <a:r>
              <a:rPr lang="en-US" altLang="en-US" sz="1700" dirty="0"/>
              <a:t>Late 1960s and 1970s:</a:t>
            </a:r>
          </a:p>
          <a:p>
            <a:pPr lvl="1"/>
            <a:r>
              <a:rPr lang="en-US" altLang="en-US" sz="1700" dirty="0"/>
              <a:t>Hard disks allowed direct access to data</a:t>
            </a:r>
          </a:p>
          <a:p>
            <a:pPr lvl="1"/>
            <a:r>
              <a:rPr lang="en-US" altLang="en-US" sz="1700" dirty="0"/>
              <a:t>Network and hierarchical data models in widespread use</a:t>
            </a:r>
          </a:p>
          <a:p>
            <a:pPr lvl="1"/>
            <a:r>
              <a:rPr lang="en-US" altLang="en-US" sz="1700" dirty="0"/>
              <a:t>Ted </a:t>
            </a:r>
            <a:r>
              <a:rPr lang="en-US" altLang="en-US" sz="1700" dirty="0" err="1"/>
              <a:t>Codd</a:t>
            </a:r>
            <a:r>
              <a:rPr lang="en-US" altLang="en-US" sz="1700" dirty="0"/>
              <a:t> defines the relational data model</a:t>
            </a:r>
          </a:p>
          <a:p>
            <a:pPr lvl="2"/>
            <a:r>
              <a:rPr lang="en-US" altLang="en-US" sz="1700" dirty="0"/>
              <a:t>Would win the ACM Turing Award for this work</a:t>
            </a:r>
          </a:p>
          <a:p>
            <a:pPr lvl="2"/>
            <a:r>
              <a:rPr lang="en-US" altLang="en-US" sz="1700" dirty="0"/>
              <a:t>IBM Research begins System R prototype</a:t>
            </a:r>
          </a:p>
          <a:p>
            <a:pPr lvl="2"/>
            <a:r>
              <a:rPr lang="en-US" altLang="en-US" sz="1700" dirty="0"/>
              <a:t>UC Berkeley (Michael </a:t>
            </a:r>
            <a:r>
              <a:rPr lang="en-US" altLang="en-US" sz="1700" dirty="0" err="1"/>
              <a:t>Stonebraker</a:t>
            </a:r>
            <a:r>
              <a:rPr lang="en-US" altLang="en-US" sz="1700" dirty="0"/>
              <a:t>) begins Ingres prototype</a:t>
            </a:r>
          </a:p>
          <a:p>
            <a:pPr lvl="2"/>
            <a:r>
              <a:rPr lang="en-US" altLang="en-US" sz="1700" dirty="0"/>
              <a:t>Oracle releases first commercial relational database</a:t>
            </a:r>
          </a:p>
          <a:p>
            <a:pPr lvl="1"/>
            <a:r>
              <a:rPr lang="en-US" altLang="en-US" sz="1700" dirty="0"/>
              <a:t>High-performance (for the era) transaction processing</a:t>
            </a:r>
          </a:p>
          <a:p>
            <a:pPr>
              <a:buFont typeface="Monotype Sorts" charset="2"/>
              <a:buNone/>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5538" name="Rectangle 3"/>
          <p:cNvSpPr>
            <a:spLocks noGrp="1" noChangeArrowheads="1"/>
          </p:cNvSpPr>
          <p:nvPr>
            <p:ph idx="1"/>
          </p:nvPr>
        </p:nvSpPr>
        <p:spPr>
          <a:xfrm>
            <a:off x="768350" y="1191326"/>
            <a:ext cx="7621047" cy="4903787"/>
          </a:xfrm>
        </p:spPr>
        <p:txBody>
          <a:bodyPr/>
          <a:lstStyle/>
          <a:p>
            <a:pPr>
              <a:lnSpc>
                <a:spcPct val="90000"/>
              </a:lnSpc>
            </a:pPr>
            <a:r>
              <a:rPr lang="en-US" altLang="en-US" sz="1700" dirty="0"/>
              <a:t>1980s:</a:t>
            </a:r>
          </a:p>
          <a:p>
            <a:pPr lvl="1">
              <a:lnSpc>
                <a:spcPct val="90000"/>
              </a:lnSpc>
            </a:pPr>
            <a:r>
              <a:rPr lang="en-US" altLang="en-US" sz="1700" dirty="0"/>
              <a:t>Research relational prototypes evolve into commercial systems</a:t>
            </a:r>
          </a:p>
          <a:p>
            <a:pPr lvl="2">
              <a:lnSpc>
                <a:spcPct val="90000"/>
              </a:lnSpc>
            </a:pPr>
            <a:r>
              <a:rPr lang="en-US" altLang="en-US" sz="1700" dirty="0"/>
              <a:t>SQL becomes industrial standard</a:t>
            </a:r>
          </a:p>
          <a:p>
            <a:pPr lvl="1">
              <a:lnSpc>
                <a:spcPct val="90000"/>
              </a:lnSpc>
            </a:pPr>
            <a:r>
              <a:rPr lang="en-US" altLang="en-US" sz="1700" dirty="0"/>
              <a:t>Parallel and distributed database systems</a:t>
            </a:r>
          </a:p>
          <a:p>
            <a:pPr lvl="2">
              <a:lnSpc>
                <a:spcPct val="90000"/>
              </a:lnSpc>
            </a:pPr>
            <a:r>
              <a:rPr lang="en-US" altLang="en-US" sz="1700" dirty="0"/>
              <a:t>Wisconsin, IBM, Teradata</a:t>
            </a:r>
          </a:p>
          <a:p>
            <a:pPr lvl="1">
              <a:lnSpc>
                <a:spcPct val="90000"/>
              </a:lnSpc>
            </a:pPr>
            <a:r>
              <a:rPr lang="en-US" altLang="en-US" sz="1700" dirty="0"/>
              <a:t>Object-oriented database systems</a:t>
            </a:r>
          </a:p>
          <a:p>
            <a:pPr>
              <a:lnSpc>
                <a:spcPct val="90000"/>
              </a:lnSpc>
            </a:pPr>
            <a:r>
              <a:rPr lang="en-US" altLang="en-US" sz="1700" dirty="0"/>
              <a:t>1990s:</a:t>
            </a:r>
          </a:p>
          <a:p>
            <a:pPr lvl="1">
              <a:lnSpc>
                <a:spcPct val="90000"/>
              </a:lnSpc>
            </a:pPr>
            <a:r>
              <a:rPr lang="en-US" altLang="en-US" sz="1700" dirty="0"/>
              <a:t>Large decision support and data-mining applications</a:t>
            </a:r>
          </a:p>
          <a:p>
            <a:pPr lvl="1">
              <a:lnSpc>
                <a:spcPct val="90000"/>
              </a:lnSpc>
            </a:pPr>
            <a:r>
              <a:rPr lang="en-US" altLang="en-US" sz="1700" dirty="0"/>
              <a:t>Large multi-terabyte data warehouses</a:t>
            </a:r>
          </a:p>
          <a:p>
            <a:pPr lvl="1">
              <a:lnSpc>
                <a:spcPct val="90000"/>
              </a:lnSpc>
            </a:pPr>
            <a:r>
              <a:rPr lang="en-US" altLang="en-US" sz="1700" dirty="0"/>
              <a:t>Emergence of Web commerce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7586" name="Rectangle 3"/>
          <p:cNvSpPr>
            <a:spLocks noGrp="1" noChangeArrowheads="1"/>
          </p:cNvSpPr>
          <p:nvPr>
            <p:ph idx="1"/>
          </p:nvPr>
        </p:nvSpPr>
        <p:spPr>
          <a:xfrm>
            <a:off x="768350" y="1179135"/>
            <a:ext cx="7665435" cy="4892482"/>
          </a:xfrm>
        </p:spPr>
        <p:txBody>
          <a:bodyPr/>
          <a:lstStyle/>
          <a:p>
            <a:pPr>
              <a:lnSpc>
                <a:spcPct val="90000"/>
              </a:lnSpc>
            </a:pPr>
            <a:r>
              <a:rPr lang="en-US" altLang="en-US" sz="1700" dirty="0"/>
              <a:t>2000s</a:t>
            </a:r>
          </a:p>
          <a:p>
            <a:pPr lvl="1">
              <a:lnSpc>
                <a:spcPct val="90000"/>
              </a:lnSpc>
            </a:pPr>
            <a:r>
              <a:rPr lang="en-US" altLang="en-US" sz="1700" dirty="0"/>
              <a:t>Big data storage systems</a:t>
            </a:r>
          </a:p>
          <a:p>
            <a:pPr lvl="2">
              <a:lnSpc>
                <a:spcPct val="90000"/>
              </a:lnSpc>
            </a:pPr>
            <a:r>
              <a:rPr lang="en-US" altLang="en-US" sz="1700" dirty="0"/>
              <a:t>Google </a:t>
            </a:r>
            <a:r>
              <a:rPr lang="en-US" altLang="en-US" sz="1700" dirty="0" err="1"/>
              <a:t>BigTable</a:t>
            </a:r>
            <a:r>
              <a:rPr lang="en-US" altLang="en-US" sz="1700" dirty="0"/>
              <a:t>, Yahoo </a:t>
            </a:r>
            <a:r>
              <a:rPr lang="en-US" altLang="en-US" sz="1700" dirty="0" err="1"/>
              <a:t>PNuts</a:t>
            </a:r>
            <a:r>
              <a:rPr lang="en-US" altLang="en-US" sz="1700" dirty="0"/>
              <a:t>, Amazon, </a:t>
            </a:r>
          </a:p>
          <a:p>
            <a:pPr lvl="2">
              <a:lnSpc>
                <a:spcPct val="90000"/>
              </a:lnSpc>
            </a:pPr>
            <a:r>
              <a:rPr lang="en-US" altLang="en-US" sz="1700" dirty="0"/>
              <a:t>“</a:t>
            </a:r>
            <a:r>
              <a:rPr lang="en-US" altLang="ja-JP" sz="1700" dirty="0"/>
              <a:t>NoSQL</a:t>
            </a:r>
            <a:r>
              <a:rPr lang="en-US" altLang="en-US" sz="1700" dirty="0"/>
              <a:t>”</a:t>
            </a:r>
            <a:r>
              <a:rPr lang="en-US" altLang="ja-JP" sz="1700" dirty="0"/>
              <a:t> systems.</a:t>
            </a:r>
          </a:p>
          <a:p>
            <a:pPr lvl="1">
              <a:lnSpc>
                <a:spcPct val="90000"/>
              </a:lnSpc>
            </a:pPr>
            <a:r>
              <a:rPr lang="en-US" altLang="en-US" sz="1700" dirty="0"/>
              <a:t>Big data analysis: beyond SQL</a:t>
            </a:r>
          </a:p>
          <a:p>
            <a:pPr lvl="2">
              <a:lnSpc>
                <a:spcPct val="90000"/>
              </a:lnSpc>
            </a:pPr>
            <a:r>
              <a:rPr lang="en-US" altLang="en-US" sz="1700" dirty="0"/>
              <a:t>Map reduce and friends</a:t>
            </a:r>
          </a:p>
          <a:p>
            <a:pPr>
              <a:lnSpc>
                <a:spcPct val="90000"/>
              </a:lnSpc>
            </a:pPr>
            <a:r>
              <a:rPr lang="en-US" altLang="en-US" sz="1700" dirty="0"/>
              <a:t>2010s</a:t>
            </a:r>
          </a:p>
          <a:p>
            <a:pPr lvl="1">
              <a:lnSpc>
                <a:spcPct val="90000"/>
              </a:lnSpc>
            </a:pPr>
            <a:r>
              <a:rPr lang="en-US" altLang="en-US" sz="1700" dirty="0"/>
              <a:t>SQL reloaded</a:t>
            </a:r>
          </a:p>
          <a:p>
            <a:pPr lvl="2">
              <a:lnSpc>
                <a:spcPct val="90000"/>
              </a:lnSpc>
            </a:pPr>
            <a:r>
              <a:rPr lang="en-US" altLang="en-US" sz="1700" dirty="0"/>
              <a:t>SQL front end to Map Reduce systems</a:t>
            </a:r>
          </a:p>
          <a:p>
            <a:pPr lvl="2">
              <a:lnSpc>
                <a:spcPct val="90000"/>
              </a:lnSpc>
            </a:pPr>
            <a:r>
              <a:rPr lang="en-US" altLang="en-US" sz="1700" dirty="0"/>
              <a:t>Massively parallel database systems</a:t>
            </a:r>
          </a:p>
          <a:p>
            <a:pPr lvl="2">
              <a:lnSpc>
                <a:spcPct val="90000"/>
              </a:lnSpc>
            </a:pPr>
            <a:r>
              <a:rPr lang="en-US" altLang="en-US" sz="1700" dirty="0"/>
              <a:t>Multi-core main-memory databases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a:effectLst/>
                <a:ea typeface="ＭＳ Ｐゴシック" pitchFamily="34" charset="-128"/>
              </a:rPr>
              <a:t>Database Applications Examples</a:t>
            </a:r>
          </a:p>
        </p:txBody>
      </p:sp>
      <p:sp>
        <p:nvSpPr>
          <p:cNvPr id="5123" name="Rectangle 3"/>
          <p:cNvSpPr>
            <a:spLocks noGrp="1" noChangeArrowheads="1"/>
          </p:cNvSpPr>
          <p:nvPr>
            <p:ph idx="1"/>
          </p:nvPr>
        </p:nvSpPr>
        <p:spPr>
          <a:xfrm>
            <a:off x="768350" y="1100831"/>
            <a:ext cx="7576659" cy="4860170"/>
          </a:xfrm>
        </p:spPr>
        <p:txBody>
          <a:bodyPr/>
          <a:lstStyle/>
          <a:p>
            <a:r>
              <a:rPr lang="en-US" sz="1700" dirty="0">
                <a:ea typeface="ＭＳ Ｐゴシック" pitchFamily="34" charset="-128"/>
              </a:rPr>
              <a:t>Enterprise Information</a:t>
            </a:r>
          </a:p>
          <a:p>
            <a:pPr lvl="1"/>
            <a:r>
              <a:rPr lang="en-US" sz="1700" dirty="0">
                <a:ea typeface="ＭＳ Ｐゴシック" pitchFamily="34" charset="-128"/>
              </a:rPr>
              <a:t>Sales: customers, products, purchases</a:t>
            </a:r>
          </a:p>
          <a:p>
            <a:pPr lvl="1"/>
            <a:r>
              <a:rPr lang="en-US" sz="1700" dirty="0">
                <a:ea typeface="ＭＳ Ｐゴシック" pitchFamily="34" charset="-128"/>
              </a:rPr>
              <a:t>Accounting: payments, receipts, assets</a:t>
            </a:r>
          </a:p>
          <a:p>
            <a:pPr lvl="1"/>
            <a:r>
              <a:rPr lang="en-US" sz="1700" dirty="0">
                <a:ea typeface="ＭＳ Ｐゴシック" pitchFamily="34" charset="-128"/>
              </a:rPr>
              <a:t>Human Resources: Information about employees, salaries, payroll taxes.</a:t>
            </a:r>
          </a:p>
          <a:p>
            <a:r>
              <a:rPr lang="en-US" sz="1700" dirty="0">
                <a:ea typeface="ＭＳ Ｐゴシック" pitchFamily="34" charset="-128"/>
              </a:rPr>
              <a:t>Manufacturing: management of production, inventory, orders, supply chain.</a:t>
            </a:r>
          </a:p>
          <a:p>
            <a:r>
              <a:rPr lang="en-US" sz="1700" dirty="0">
                <a:ea typeface="ＭＳ Ｐゴシック" pitchFamily="34" charset="-128"/>
              </a:rPr>
              <a:t>Banking and finance</a:t>
            </a:r>
          </a:p>
          <a:p>
            <a:pPr lvl="1"/>
            <a:r>
              <a:rPr lang="en-US" sz="1700" dirty="0">
                <a:ea typeface="ＭＳ Ｐゴシック" pitchFamily="34" charset="-128"/>
              </a:rPr>
              <a:t>customer information, accounts, loans, and banking transactions.</a:t>
            </a:r>
          </a:p>
          <a:p>
            <a:pPr lvl="1"/>
            <a:r>
              <a:rPr lang="en-US" sz="1700" dirty="0">
                <a:ea typeface="ＭＳ Ｐゴシック" pitchFamily="34" charset="-128"/>
              </a:rPr>
              <a:t>Credit card transactions</a:t>
            </a:r>
          </a:p>
          <a:p>
            <a:pPr lvl="1"/>
            <a:r>
              <a:rPr lang="en-US" sz="1700" dirty="0">
                <a:ea typeface="ＭＳ Ｐゴシック" pitchFamily="34" charset="-128"/>
              </a:rPr>
              <a:t>Finance:  sales and purchases of financial instruments (e.g., stocks and bonds; storing real-time market data</a:t>
            </a:r>
          </a:p>
          <a:p>
            <a:r>
              <a:rPr lang="en-US" sz="1700" dirty="0">
                <a:ea typeface="ＭＳ Ｐゴシック" pitchFamily="34" charset="-128"/>
              </a:rPr>
              <a:t>Universities:  registration, grades</a:t>
            </a:r>
          </a:p>
          <a:p>
            <a:pPr>
              <a:buNone/>
            </a:pPr>
            <a:endParaRPr lang="en-US" dirty="0">
              <a:ea typeface="ＭＳ Ｐゴシック" pitchFamily="34" charset="-128"/>
            </a:endParaRPr>
          </a:p>
          <a:p>
            <a:endParaRPr lang="en-US" dirty="0">
              <a:ea typeface="ＭＳ Ｐゴシック"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5886" y="117475"/>
            <a:ext cx="8077200" cy="609600"/>
          </a:xfrm>
          <a:noFill/>
        </p:spPr>
        <p:txBody>
          <a:bodyPr/>
          <a:lstStyle/>
          <a:p>
            <a:r>
              <a:rPr lang="en-US" sz="2800" dirty="0">
                <a:effectLst/>
                <a:ea typeface="ＭＳ Ｐゴシック" pitchFamily="34" charset="-128"/>
              </a:rPr>
              <a:t>Database Applications Examples (Cont.)</a:t>
            </a:r>
          </a:p>
        </p:txBody>
      </p:sp>
      <p:sp>
        <p:nvSpPr>
          <p:cNvPr id="5123" name="Rectangle 3"/>
          <p:cNvSpPr>
            <a:spLocks noGrp="1" noChangeArrowheads="1"/>
          </p:cNvSpPr>
          <p:nvPr>
            <p:ph idx="1"/>
          </p:nvPr>
        </p:nvSpPr>
        <p:spPr>
          <a:xfrm>
            <a:off x="754603" y="1093790"/>
            <a:ext cx="7617040" cy="4903787"/>
          </a:xfrm>
        </p:spPr>
        <p:txBody>
          <a:bodyPr/>
          <a:lstStyle/>
          <a:p>
            <a:r>
              <a:rPr lang="en-US" sz="1700" dirty="0">
                <a:ea typeface="ＭＳ Ｐゴシック" pitchFamily="34" charset="-128"/>
              </a:rPr>
              <a:t>Airlines: reservations, schedules</a:t>
            </a:r>
          </a:p>
          <a:p>
            <a:r>
              <a:rPr lang="en-US" sz="1700" dirty="0">
                <a:ea typeface="ＭＳ Ｐゴシック" pitchFamily="34" charset="-128"/>
              </a:rPr>
              <a:t>Telecommunication: records of calls, texts, and data usage, generating monthly bills, maintaining balances on prepaid calling cards</a:t>
            </a:r>
          </a:p>
          <a:p>
            <a:r>
              <a:rPr lang="en-US" sz="1700" dirty="0">
                <a:ea typeface="ＭＳ Ｐゴシック" pitchFamily="34" charset="-128"/>
              </a:rPr>
              <a:t>Web-based services</a:t>
            </a:r>
          </a:p>
          <a:p>
            <a:pPr lvl="1"/>
            <a:r>
              <a:rPr lang="en-US" sz="1700" dirty="0">
                <a:ea typeface="ＭＳ Ｐゴシック" pitchFamily="34" charset="-128"/>
              </a:rPr>
              <a:t>Online retailers: order tracking, customized recommendations</a:t>
            </a:r>
          </a:p>
          <a:p>
            <a:pPr lvl="1"/>
            <a:r>
              <a:rPr lang="en-US" sz="1700" dirty="0">
                <a:ea typeface="ＭＳ Ｐゴシック" pitchFamily="34" charset="-128"/>
              </a:rPr>
              <a:t>Online advertisements</a:t>
            </a:r>
          </a:p>
          <a:p>
            <a:r>
              <a:rPr lang="en-US" sz="1700" dirty="0">
                <a:ea typeface="ＭＳ Ｐゴシック" pitchFamily="34" charset="-128"/>
              </a:rPr>
              <a:t>Document databases</a:t>
            </a:r>
          </a:p>
          <a:p>
            <a:r>
              <a:rPr lang="en-US" sz="1700" dirty="0">
                <a:ea typeface="ＭＳ Ｐゴシック" pitchFamily="34" charset="-128"/>
              </a:rPr>
              <a:t>Navigation systems: For maintaining the locations of varies places of interest along with the exact routes of roads, train systems, buses, etc.</a:t>
            </a:r>
          </a:p>
          <a:p>
            <a:pPr lvl="1"/>
            <a:endParaRPr lang="en-US" dirty="0">
              <a:ea typeface="ＭＳ Ｐゴシック" pitchFamily="34" charset="-128"/>
            </a:endParaRPr>
          </a:p>
          <a:p>
            <a:pPr>
              <a:buNone/>
            </a:pPr>
            <a:endParaRPr lang="en-US" dirty="0">
              <a:ea typeface="ＭＳ Ｐゴシック" pitchFamily="34" charset="-128"/>
            </a:endParaRPr>
          </a:p>
          <a:p>
            <a:endParaRPr lang="en-US" dirty="0">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a:t>
            </a:r>
          </a:p>
        </p:txBody>
      </p:sp>
      <p:sp>
        <p:nvSpPr>
          <p:cNvPr id="13314" name="Rectangle 3"/>
          <p:cNvSpPr>
            <a:spLocks noGrp="1" noChangeArrowheads="1"/>
          </p:cNvSpPr>
          <p:nvPr>
            <p:ph idx="1"/>
          </p:nvPr>
        </p:nvSpPr>
        <p:spPr>
          <a:xfrm>
            <a:off x="1074198" y="1851328"/>
            <a:ext cx="7315199" cy="3988640"/>
          </a:xfrm>
        </p:spPr>
        <p:txBody>
          <a:bodyPr/>
          <a:lstStyle/>
          <a:p>
            <a:r>
              <a:rPr lang="en-US" altLang="en-US" sz="1700" dirty="0"/>
              <a:t>Data redundancy and inconsistency: data is stored  in multiple file formats resulting induplication of information in different files</a:t>
            </a:r>
          </a:p>
          <a:p>
            <a:r>
              <a:rPr lang="en-US" altLang="en-US" sz="1700" dirty="0"/>
              <a:t>Difficulty in accessing data </a:t>
            </a:r>
          </a:p>
          <a:p>
            <a:pPr lvl="1"/>
            <a:r>
              <a:rPr lang="en-US" altLang="en-US" sz="1700" dirty="0"/>
              <a:t>Need to write a new program to carry out each new task</a:t>
            </a:r>
          </a:p>
          <a:p>
            <a:r>
              <a:rPr lang="en-US" altLang="en-US" sz="1700" dirty="0"/>
              <a:t>Data isolation </a:t>
            </a:r>
          </a:p>
          <a:p>
            <a:pPr lvl="1"/>
            <a:r>
              <a:rPr lang="en-US" altLang="en-US" sz="1700" dirty="0"/>
              <a:t>Multiple files and formats</a:t>
            </a:r>
          </a:p>
          <a:p>
            <a:r>
              <a:rPr lang="en-US" altLang="en-US" sz="1700" dirty="0"/>
              <a:t>Integrity problems</a:t>
            </a:r>
          </a:p>
          <a:p>
            <a:pPr lvl="1"/>
            <a:r>
              <a:rPr lang="en-US" altLang="en-US" sz="1700" dirty="0"/>
              <a:t>Integrity constraints  (e.g., account balance &gt; 0) become </a:t>
            </a:r>
            <a:r>
              <a:rPr lang="ja-JP" altLang="en-US" sz="1700" dirty="0"/>
              <a:t>“</a:t>
            </a:r>
            <a:r>
              <a:rPr lang="en-US" altLang="ja-JP" sz="1700" dirty="0"/>
              <a:t>buried</a:t>
            </a:r>
            <a:r>
              <a:rPr lang="ja-JP" altLang="en-US" sz="1700" dirty="0"/>
              <a:t>”</a:t>
            </a:r>
            <a:r>
              <a:rPr lang="en-US" altLang="ja-JP" sz="1700" dirty="0"/>
              <a:t> in program code rather than being stated explicitly</a:t>
            </a:r>
          </a:p>
          <a:p>
            <a:pPr lvl="1"/>
            <a:r>
              <a:rPr lang="en-US" altLang="en-US" sz="1700" dirty="0"/>
              <a:t>Hard to add new constraints or change existing ones</a:t>
            </a:r>
          </a:p>
        </p:txBody>
      </p:sp>
      <p:sp>
        <p:nvSpPr>
          <p:cNvPr id="4" name="TextBox 3"/>
          <p:cNvSpPr txBox="1"/>
          <p:nvPr/>
        </p:nvSpPr>
        <p:spPr>
          <a:xfrm>
            <a:off x="768349" y="1142251"/>
            <a:ext cx="7621047" cy="615553"/>
          </a:xfrm>
          <a:prstGeom prst="rect">
            <a:avLst/>
          </a:prstGeom>
          <a:noFill/>
        </p:spPr>
        <p:txBody>
          <a:bodyPr wrap="square" rtlCol="0">
            <a:spAutoFit/>
          </a:bodyPr>
          <a:lstStyle/>
          <a:p>
            <a:r>
              <a:rPr kumimoji="1" lang="en-US" altLang="en-US" sz="1700" dirty="0">
                <a:latin typeface="+mn-lt"/>
                <a:cs typeface="ＭＳ Ｐゴシック" charset="0"/>
              </a:rPr>
              <a:t>In the early days, database applications were built directly on top of file systems, which leads to: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 (Cont.)</a:t>
            </a:r>
          </a:p>
        </p:txBody>
      </p:sp>
      <p:sp>
        <p:nvSpPr>
          <p:cNvPr id="15362" name="Rectangle 3"/>
          <p:cNvSpPr>
            <a:spLocks noGrp="1" noChangeArrowheads="1"/>
          </p:cNvSpPr>
          <p:nvPr>
            <p:ph idx="1"/>
          </p:nvPr>
        </p:nvSpPr>
        <p:spPr>
          <a:xfrm>
            <a:off x="768351" y="1093791"/>
            <a:ext cx="7656322" cy="3990273"/>
          </a:xfrm>
        </p:spPr>
        <p:txBody>
          <a:bodyPr/>
          <a:lstStyle/>
          <a:p>
            <a:r>
              <a:rPr lang="en-US" altLang="en-US" sz="1700" dirty="0"/>
              <a:t>Atomicity of updates</a:t>
            </a:r>
          </a:p>
          <a:p>
            <a:pPr lvl="1"/>
            <a:r>
              <a:rPr lang="en-US" altLang="en-US" sz="1700" dirty="0"/>
              <a:t>Failures may leave database in an inconsistent state with partial updates carried out</a:t>
            </a:r>
          </a:p>
          <a:p>
            <a:pPr lvl="1"/>
            <a:r>
              <a:rPr lang="en-US" altLang="en-US" sz="1700" dirty="0"/>
              <a:t>Example: Transfer of funds from one account to another should either complete or not happen at all</a:t>
            </a:r>
          </a:p>
          <a:p>
            <a:r>
              <a:rPr lang="en-US" altLang="en-US" sz="1700" dirty="0"/>
              <a:t>Concurrent access by multiple users</a:t>
            </a:r>
          </a:p>
          <a:p>
            <a:pPr lvl="1"/>
            <a:r>
              <a:rPr lang="en-US" altLang="en-US" sz="1700" dirty="0"/>
              <a:t>Concurrent access needed for performance</a:t>
            </a:r>
          </a:p>
          <a:p>
            <a:pPr lvl="1"/>
            <a:r>
              <a:rPr lang="en-US" altLang="en-US" sz="1700" dirty="0"/>
              <a:t>Uncontrolled concurrent accesses can lead to inconsistencies</a:t>
            </a:r>
          </a:p>
          <a:p>
            <a:pPr lvl="2"/>
            <a:r>
              <a:rPr lang="en-US" altLang="en-US" sz="1700" dirty="0"/>
              <a:t>Ex: Two people reading a balance (say 100) and updating it by withdrawing money (say 50 each) at the same time</a:t>
            </a:r>
          </a:p>
          <a:p>
            <a:r>
              <a:rPr lang="en-US" altLang="en-US" sz="1700" dirty="0"/>
              <a:t>Security problems</a:t>
            </a:r>
          </a:p>
          <a:p>
            <a:pPr lvl="1"/>
            <a:r>
              <a:rPr lang="en-US" altLang="en-US" sz="1700" dirty="0"/>
              <a:t>Hard to provide user access to some, but not all, data</a:t>
            </a:r>
          </a:p>
          <a:p>
            <a:pPr marL="457200" lvl="1" indent="0">
              <a:buNone/>
            </a:pPr>
            <a:endParaRPr lang="en-US" altLang="en-US" sz="1700" dirty="0"/>
          </a:p>
          <a:p>
            <a:pPr>
              <a:buNone/>
            </a:pPr>
            <a:r>
              <a:rPr lang="en-US" altLang="en-US" b="1" dirty="0">
                <a:solidFill>
                  <a:srgbClr val="002060"/>
                </a:solidFill>
              </a:rPr>
              <a:t>    Database systems offer solutions to all the above problems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University Database Example</a:t>
            </a:r>
          </a:p>
        </p:txBody>
      </p:sp>
      <p:sp>
        <p:nvSpPr>
          <p:cNvPr id="11266" name="Rectangle 3"/>
          <p:cNvSpPr>
            <a:spLocks noGrp="1" noChangeArrowheads="1"/>
          </p:cNvSpPr>
          <p:nvPr>
            <p:ph idx="1"/>
          </p:nvPr>
        </p:nvSpPr>
        <p:spPr>
          <a:xfrm>
            <a:off x="768351" y="1045022"/>
            <a:ext cx="7638802" cy="4903787"/>
          </a:xfrm>
        </p:spPr>
        <p:txBody>
          <a:bodyPr/>
          <a:lstStyle/>
          <a:p>
            <a:r>
              <a:rPr lang="en-US" altLang="en-US" sz="1700" dirty="0"/>
              <a:t>In this text we will be using a university database to illustrate all the concepts</a:t>
            </a:r>
          </a:p>
          <a:p>
            <a:r>
              <a:rPr lang="en-US" altLang="en-US" sz="1700" dirty="0"/>
              <a:t>Data consists of information about:</a:t>
            </a:r>
          </a:p>
          <a:p>
            <a:pPr lvl="1"/>
            <a:r>
              <a:rPr lang="en-US" altLang="en-US" sz="1700" dirty="0"/>
              <a:t>Students</a:t>
            </a:r>
          </a:p>
          <a:p>
            <a:pPr lvl="1"/>
            <a:r>
              <a:rPr lang="en-US" altLang="en-US" sz="1700" dirty="0"/>
              <a:t>Instructors</a:t>
            </a:r>
          </a:p>
          <a:p>
            <a:pPr lvl="1"/>
            <a:r>
              <a:rPr lang="en-US" altLang="en-US" sz="1700" dirty="0"/>
              <a:t>Classes</a:t>
            </a:r>
          </a:p>
          <a:p>
            <a:r>
              <a:rPr lang="en-US" altLang="en-US" sz="1700" dirty="0"/>
              <a:t>Application program examples:</a:t>
            </a:r>
          </a:p>
          <a:p>
            <a:pPr lvl="1"/>
            <a:r>
              <a:rPr lang="en-US" altLang="en-US" sz="1700" dirty="0"/>
              <a:t>Add new students, instructors, and courses</a:t>
            </a:r>
          </a:p>
          <a:p>
            <a:pPr lvl="1"/>
            <a:r>
              <a:rPr lang="en-US" altLang="en-US" sz="1700" dirty="0"/>
              <a:t>Register students for courses, and generate class rosters</a:t>
            </a:r>
          </a:p>
          <a:p>
            <a:pPr lvl="1"/>
            <a:r>
              <a:rPr lang="en-US" altLang="en-US" sz="1700" dirty="0"/>
              <a:t>Assign grades to students, compute grade point averages (GPA) and generate transcripts</a:t>
            </a:r>
          </a:p>
          <a:p>
            <a:pPr>
              <a:buFont typeface="Monotype Sorts" charset="2"/>
              <a:buNone/>
            </a:pPr>
            <a:endParaRPr lang="en-US" altLang="en-US" sz="1700" dirty="0"/>
          </a:p>
          <a:p>
            <a:endParaRPr lang="en-US" altLang="en-US" sz="1700"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7410" name="Rectangle 3"/>
          <p:cNvSpPr>
            <a:spLocks noGrp="1" noChangeArrowheads="1"/>
          </p:cNvSpPr>
          <p:nvPr>
            <p:ph idx="1"/>
          </p:nvPr>
        </p:nvSpPr>
        <p:spPr>
          <a:xfrm>
            <a:off x="768351" y="1029810"/>
            <a:ext cx="7647680" cy="4895503"/>
          </a:xfrm>
        </p:spPr>
        <p:txBody>
          <a:bodyPr/>
          <a:lstStyle/>
          <a:p>
            <a:pPr>
              <a:tabLst>
                <a:tab pos="1365647" algn="l"/>
                <a:tab pos="2744391" algn="l"/>
                <a:tab pos="2957513" algn="l"/>
              </a:tabLst>
            </a:pPr>
            <a:r>
              <a:rPr lang="en-US" altLang="en-US" sz="1700" dirty="0"/>
              <a:t>A database system is a collection of interrelated data and a set of programs that allow users to access and modify these data. </a:t>
            </a:r>
          </a:p>
          <a:p>
            <a:pPr>
              <a:tabLst>
                <a:tab pos="1365647" algn="l"/>
                <a:tab pos="2744391" algn="l"/>
                <a:tab pos="2957513" algn="l"/>
              </a:tabLst>
            </a:pPr>
            <a:r>
              <a:rPr lang="en-US" altLang="en-US" sz="1700" dirty="0"/>
              <a:t>A major purpose of a database system is to provide users with an abstract view of the data.</a:t>
            </a:r>
          </a:p>
          <a:p>
            <a:pPr lvl="1">
              <a:tabLst>
                <a:tab pos="1365647" algn="l"/>
                <a:tab pos="2744391" algn="l"/>
                <a:tab pos="2957513" algn="l"/>
              </a:tabLst>
            </a:pPr>
            <a:r>
              <a:rPr lang="en-US" altLang="en-US" sz="1700" dirty="0"/>
              <a:t>Data models</a:t>
            </a:r>
          </a:p>
          <a:p>
            <a:pPr lvl="2">
              <a:tabLst>
                <a:tab pos="1365647" algn="l"/>
                <a:tab pos="2744391" algn="l"/>
                <a:tab pos="2957513" algn="l"/>
              </a:tabLst>
            </a:pPr>
            <a:r>
              <a:rPr lang="en-US" altLang="en-US" sz="1700" dirty="0"/>
              <a:t>A collection of conceptual tools for describing data, data relationships, data semantics, and consistency constraints.</a:t>
            </a:r>
          </a:p>
          <a:p>
            <a:pPr lvl="1">
              <a:tabLst>
                <a:tab pos="1365647" algn="l"/>
                <a:tab pos="2744391" algn="l"/>
                <a:tab pos="2957513" algn="l"/>
              </a:tabLst>
            </a:pPr>
            <a:r>
              <a:rPr lang="en-US" altLang="en-US" sz="1700" dirty="0"/>
              <a:t>Data abstraction</a:t>
            </a:r>
          </a:p>
          <a:p>
            <a:pPr lvl="2">
              <a:tabLst>
                <a:tab pos="1365647" algn="l"/>
                <a:tab pos="2744391" algn="l"/>
                <a:tab pos="2957513" algn="l"/>
              </a:tabLst>
            </a:pPr>
            <a:r>
              <a:rPr lang="en-US" altLang="en-US" sz="1700" dirty="0"/>
              <a:t>Hide the complexity  of data structures to represent data in the database from users through several levels of data abstraction.</a:t>
            </a:r>
          </a:p>
          <a:p>
            <a:pPr lvl="1">
              <a:tabLst>
                <a:tab pos="1365647" algn="l"/>
                <a:tab pos="2744391" algn="l"/>
                <a:tab pos="2957513" algn="l"/>
              </a:tabLst>
            </a:pPr>
            <a:endParaRPr lang="en-US" altLang="en-US" dirty="0"/>
          </a:p>
          <a:p>
            <a:pPr lvl="1">
              <a:tabLst>
                <a:tab pos="1365647" algn="l"/>
                <a:tab pos="2744391" algn="l"/>
                <a:tab pos="2957513" algn="l"/>
              </a:tabLst>
            </a:pPr>
            <a:endParaRPr lang="en-US" altLang="en-US" dirty="0"/>
          </a:p>
        </p:txBody>
      </p:sp>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97062</TotalTime>
  <Words>2695</Words>
  <Application>Microsoft Office PowerPoint</Application>
  <PresentationFormat>On-screen Show (4:3)</PresentationFormat>
  <Paragraphs>355</Paragraphs>
  <Slides>39</Slides>
  <Notes>36</Notes>
  <HiddenSlides>5</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39</vt:i4>
      </vt:variant>
      <vt:variant>
        <vt:lpstr>Custom Shows</vt:lpstr>
      </vt:variant>
      <vt:variant>
        <vt:i4>1</vt:i4>
      </vt:variant>
    </vt:vector>
  </HeadingPairs>
  <TitlesOfParts>
    <vt:vector size="49" baseType="lpstr">
      <vt:lpstr>ＭＳ Ｐゴシック</vt:lpstr>
      <vt:lpstr>Arial</vt:lpstr>
      <vt:lpstr>Helvetica</vt:lpstr>
      <vt:lpstr>Monotype Sorts</vt:lpstr>
      <vt:lpstr>Symbol</vt:lpstr>
      <vt:lpstr>Times New Roman</vt:lpstr>
      <vt:lpstr>Webdings</vt:lpstr>
      <vt:lpstr>Wingdings</vt:lpstr>
      <vt:lpstr>2_db-5-grey</vt:lpstr>
      <vt:lpstr>Chapter 1: Introduction</vt:lpstr>
      <vt:lpstr>Outline</vt:lpstr>
      <vt:lpstr>Database Systems</vt:lpstr>
      <vt:lpstr>Database Applications Examples</vt:lpstr>
      <vt:lpstr>Database Applications Examples (Cont.)</vt:lpstr>
      <vt:lpstr>Purpose of Database Systems</vt:lpstr>
      <vt:lpstr>Purpose of Database Systems (Cont.)</vt:lpstr>
      <vt:lpstr>University Database Example</vt:lpstr>
      <vt:lpstr>View of Data</vt:lpstr>
      <vt:lpstr>Data Models</vt:lpstr>
      <vt:lpstr>Relational Model</vt:lpstr>
      <vt:lpstr>A Sample Relational Database</vt:lpstr>
      <vt:lpstr>Levels of Abstraction</vt:lpstr>
      <vt:lpstr>Level of Abstraction related content</vt:lpstr>
      <vt:lpstr>Level of Abstraction related content</vt:lpstr>
      <vt:lpstr>View of Data</vt:lpstr>
      <vt:lpstr>Instances and Schemas</vt:lpstr>
      <vt:lpstr>Physical Data Independence </vt:lpstr>
      <vt:lpstr>Data Definition Language (DDL)</vt:lpstr>
      <vt:lpstr>Data Manipulation Language (DML)</vt:lpstr>
      <vt:lpstr>SQL Query Language</vt:lpstr>
      <vt:lpstr>Database Access from Application Program</vt:lpstr>
      <vt:lpstr>Database Design</vt:lpstr>
      <vt:lpstr>Database Engine</vt:lpstr>
      <vt:lpstr>Storage Manager</vt:lpstr>
      <vt:lpstr>Storage Manager (Cont.)</vt:lpstr>
      <vt:lpstr>Query Processor</vt:lpstr>
      <vt:lpstr>Query Processing</vt:lpstr>
      <vt:lpstr>Transaction Management </vt:lpstr>
      <vt:lpstr>Database Architecture</vt:lpstr>
      <vt:lpstr>Database Architecture  (Centralized/Shared-Memory)</vt:lpstr>
      <vt:lpstr>Database Applications</vt:lpstr>
      <vt:lpstr>Two-tier and three-tier architectures</vt:lpstr>
      <vt:lpstr>Database Users</vt:lpstr>
      <vt:lpstr>Database Administrator</vt:lpstr>
      <vt:lpstr>History of Database Systems</vt:lpstr>
      <vt:lpstr>History of Database Systems (Cont.)</vt:lpstr>
      <vt:lpstr>History of Database Systems (Cont.)</vt:lpstr>
      <vt:lpstr>End of Chapter 1</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Harshal Sanas</cp:lastModifiedBy>
  <cp:revision>460</cp:revision>
  <cp:lastPrinted>1999-06-28T19:27:31Z</cp:lastPrinted>
  <dcterms:created xsi:type="dcterms:W3CDTF">2009-12-21T15:40:22Z</dcterms:created>
  <dcterms:modified xsi:type="dcterms:W3CDTF">2024-12-10T11:55:32Z</dcterms:modified>
</cp:coreProperties>
</file>