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58" r:id="rId6"/>
    <p:sldId id="265" r:id="rId7"/>
    <p:sldId id="266" r:id="rId8"/>
    <p:sldId id="26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BoirJJ5eMUfXOcx1MX9PUIhp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CCD"/>
    <a:srgbClr val="2C6A60"/>
    <a:srgbClr val="40C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69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2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00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40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i="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dt" idx="10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ftr" idx="11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2000" b="1" i="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marL="1371600" lvl="2" indent="-3098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marL="2286000" lvl="4" indent="-29972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 descr="A person in a dark room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3" y="-1"/>
            <a:ext cx="5440670" cy="6858000"/>
          </a:xfrm>
          <a:custGeom>
            <a:avLst/>
            <a:gdLst/>
            <a:ahLst/>
            <a:cxnLst/>
            <a:rect l="l" t="t" r="r" b="b"/>
            <a:pathLst>
              <a:path w="5734864" h="6858000" extrusionOk="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840082" y="1816736"/>
            <a:ext cx="37605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5862"/>
              <a:buFont typeface="Arial"/>
              <a:buNone/>
            </a:pP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PRÉSENTATION :</a:t>
            </a:r>
            <a:b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MISE EN PLACE D’UN </a:t>
            </a:r>
            <a:b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r>
              <a:rPr lang="en-US" sz="29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S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UPPORT </a:t>
            </a:r>
            <a:b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r>
              <a:rPr lang="en-US" sz="29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V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ECTEUR</a:t>
            </a:r>
            <a:b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r>
              <a:rPr lang="en-US" sz="29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M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ACHINE</a:t>
            </a:r>
            <a:b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AVEC PYTACTX</a:t>
            </a:r>
            <a:endParaRPr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pic>
        <p:nvPicPr>
          <p:cNvPr id="88" name="Google Shape;88;p1" descr="A picture containing text, oran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989" r="8344"/>
          <a:stretch/>
        </p:blipFill>
        <p:spPr>
          <a:xfrm>
            <a:off x="6201755" y="615950"/>
            <a:ext cx="4687672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7228763" cy="6858000"/>
          </a:xfrm>
          <a:custGeom>
            <a:avLst/>
            <a:gdLst/>
            <a:ahLst/>
            <a:cxnLst/>
            <a:rect l="l" t="t" r="r" b="b"/>
            <a:pathLst>
              <a:path w="7228763" h="6858000" extrusionOk="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PRÉSENTATION SUCCINTE DU JEU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943175" y="2368700"/>
            <a:ext cx="5505900" cy="3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Réalisée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JusDeLiens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librairie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Pytactx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découvrir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l’univers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code.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particulièrement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l'algorithmie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Intelligences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Artificielles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environnement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dédié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parfait pour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logique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temps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réel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nombreuses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pré-construite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apprentissage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optimal !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7" name="Google Shape;97;p2" descr="A picture containing text, screenshot, indoor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784" y="2309214"/>
            <a:ext cx="3951737" cy="225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/>
          <a:srcRect t="9554" b="9554"/>
          <a:stretch/>
        </p:blipFill>
        <p:spPr>
          <a:xfrm>
            <a:off x="6121188" y="0"/>
            <a:ext cx="6096000" cy="5920277"/>
          </a:xfrm>
          <a:custGeom>
            <a:avLst/>
            <a:gdLst/>
            <a:ahLst/>
            <a:cxnLst/>
            <a:rect l="l" t="t" r="r" b="b"/>
            <a:pathLst>
              <a:path w="6088058" h="5909518" extrusionOk="0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1243072" y="5279515"/>
            <a:ext cx="9697914" cy="73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CAS PRATIQUE 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	BATTLE ROYAL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243072" y="6019395"/>
            <a:ext cx="9756232" cy="38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Notre robot doit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être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dernier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survivant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arène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pitié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5"/>
          <a:srcRect t="1860" b="1860"/>
          <a:stretch/>
        </p:blipFill>
        <p:spPr>
          <a:xfrm>
            <a:off x="7" y="-2"/>
            <a:ext cx="6095999" cy="5481433"/>
          </a:xfrm>
          <a:custGeom>
            <a:avLst/>
            <a:gdLst/>
            <a:ahLst/>
            <a:cxnLst/>
            <a:rect l="l" t="t" r="r" b="b"/>
            <a:pathLst>
              <a:path w="6095999" h="5481433" extrusionOk="0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5083221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Entrainer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modèle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sp>
        <p:nvSpPr>
          <p:cNvPr id="18" name="Google Shape;94;p2">
            <a:extLst>
              <a:ext uri="{FF2B5EF4-FFF2-40B4-BE49-F238E27FC236}">
                <a16:creationId xmlns:a16="http://schemas.microsoft.com/office/drawing/2014/main" id="{64942F5D-7687-9339-C69E-E8AC8E35D393}"/>
              </a:ext>
            </a:extLst>
          </p:cNvPr>
          <p:cNvSpPr/>
          <p:nvPr/>
        </p:nvSpPr>
        <p:spPr>
          <a:xfrm>
            <a:off x="0" y="0"/>
            <a:ext cx="7228763" cy="6858000"/>
          </a:xfrm>
          <a:custGeom>
            <a:avLst/>
            <a:gdLst/>
            <a:ahLst/>
            <a:cxnLst/>
            <a:rect l="l" t="t" r="r" b="b"/>
            <a:pathLst>
              <a:path w="7228763" h="6858000" extrusionOk="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06;p3">
            <a:extLst>
              <a:ext uri="{FF2B5EF4-FFF2-40B4-BE49-F238E27FC236}">
                <a16:creationId xmlns:a16="http://schemas.microsoft.com/office/drawing/2014/main" id="{731D4D49-9672-DABB-1CED-C7549C8D5875}"/>
              </a:ext>
            </a:extLst>
          </p:cNvPr>
          <p:cNvGrpSpPr/>
          <p:nvPr/>
        </p:nvGrpSpPr>
        <p:grpSpPr>
          <a:xfrm>
            <a:off x="4895849" y="609601"/>
            <a:ext cx="4578259" cy="4107019"/>
            <a:chOff x="244755" y="414528"/>
            <a:chExt cx="4578259" cy="4107019"/>
          </a:xfrm>
        </p:grpSpPr>
        <p:sp>
          <p:nvSpPr>
            <p:cNvPr id="7" name="Google Shape;107;p3">
              <a:extLst>
                <a:ext uri="{FF2B5EF4-FFF2-40B4-BE49-F238E27FC236}">
                  <a16:creationId xmlns:a16="http://schemas.microsoft.com/office/drawing/2014/main" id="{A7C4F8BD-7DB6-1F6D-D1F7-E117CB0B5B21}"/>
                </a:ext>
              </a:extLst>
            </p:cNvPr>
            <p:cNvSpPr/>
            <p:nvPr/>
          </p:nvSpPr>
          <p:spPr>
            <a:xfrm>
              <a:off x="244755" y="414528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;p3">
              <a:extLst>
                <a:ext uri="{FF2B5EF4-FFF2-40B4-BE49-F238E27FC236}">
                  <a16:creationId xmlns:a16="http://schemas.microsoft.com/office/drawing/2014/main" id="{DF785984-3885-0CA4-FC6E-A64EC4289E9C}"/>
                </a:ext>
              </a:extLst>
            </p:cNvPr>
            <p:cNvSpPr txBox="1"/>
            <p:nvPr/>
          </p:nvSpPr>
          <p:spPr>
            <a:xfrm>
              <a:off x="280853" y="450621"/>
              <a:ext cx="377289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Générer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des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données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 </a:t>
              </a:r>
            </a:p>
          </p:txBody>
        </p:sp>
        <p:sp>
          <p:nvSpPr>
            <p:cNvPr id="9" name="Google Shape;109;p3">
              <a:extLst>
                <a:ext uri="{FF2B5EF4-FFF2-40B4-BE49-F238E27FC236}">
                  <a16:creationId xmlns:a16="http://schemas.microsoft.com/office/drawing/2014/main" id="{A8F55C66-D2E4-A9F3-2F80-37315C811C90}"/>
                </a:ext>
              </a:extLst>
            </p:cNvPr>
            <p:cNvSpPr/>
            <p:nvPr/>
          </p:nvSpPr>
          <p:spPr>
            <a:xfrm>
              <a:off x="609833" y="1851984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;p3">
              <a:extLst>
                <a:ext uri="{FF2B5EF4-FFF2-40B4-BE49-F238E27FC236}">
                  <a16:creationId xmlns:a16="http://schemas.microsoft.com/office/drawing/2014/main" id="{10606E70-47B7-1FB2-DB0F-DB331A7D5BE3}"/>
                </a:ext>
              </a:extLst>
            </p:cNvPr>
            <p:cNvSpPr txBox="1"/>
            <p:nvPr/>
          </p:nvSpPr>
          <p:spPr>
            <a:xfrm>
              <a:off x="774262" y="1924158"/>
              <a:ext cx="3198184" cy="115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Visualiser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,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puis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filtrer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(tagger)</a:t>
              </a:r>
              <a:endParaRPr sz="19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1" name="Google Shape;111;p3">
              <a:extLst>
                <a:ext uri="{FF2B5EF4-FFF2-40B4-BE49-F238E27FC236}">
                  <a16:creationId xmlns:a16="http://schemas.microsoft.com/office/drawing/2014/main" id="{1C46EEB3-08E1-70CD-A1DB-3BCF2B6B87A6}"/>
                </a:ext>
              </a:extLst>
            </p:cNvPr>
            <p:cNvSpPr/>
            <p:nvPr/>
          </p:nvSpPr>
          <p:spPr>
            <a:xfrm>
              <a:off x="951442" y="3289441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;p3">
              <a:extLst>
                <a:ext uri="{FF2B5EF4-FFF2-40B4-BE49-F238E27FC236}">
                  <a16:creationId xmlns:a16="http://schemas.microsoft.com/office/drawing/2014/main" id="{23AFBA6B-56F1-8835-EDF7-5DC0B7FA4404}"/>
                </a:ext>
              </a:extLst>
            </p:cNvPr>
            <p:cNvSpPr txBox="1"/>
            <p:nvPr/>
          </p:nvSpPr>
          <p:spPr>
            <a:xfrm>
              <a:off x="987529" y="3325528"/>
              <a:ext cx="3741616" cy="115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Entrainer</a:t>
              </a:r>
              <a:endParaRPr sz="19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3" name="Google Shape;113;p3">
              <a:extLst>
                <a:ext uri="{FF2B5EF4-FFF2-40B4-BE49-F238E27FC236}">
                  <a16:creationId xmlns:a16="http://schemas.microsoft.com/office/drawing/2014/main" id="{08BA55B8-BE95-70CD-A2CD-68A3B887DB1A}"/>
                </a:ext>
              </a:extLst>
            </p:cNvPr>
            <p:cNvSpPr/>
            <p:nvPr/>
          </p:nvSpPr>
          <p:spPr>
            <a:xfrm>
              <a:off x="3314543" y="1287915"/>
              <a:ext cx="800868" cy="80086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D1D1">
                <a:alpha val="89803"/>
              </a:srgbClr>
            </a:solidFill>
            <a:ln w="12700" cap="flat" cmpd="sng">
              <a:solidFill>
                <a:srgbClr val="E0D1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;p3">
              <a:extLst>
                <a:ext uri="{FF2B5EF4-FFF2-40B4-BE49-F238E27FC236}">
                  <a16:creationId xmlns:a16="http://schemas.microsoft.com/office/drawing/2014/main" id="{B0172A6A-0DB4-BFAF-7468-1A1456FA9E68}"/>
                </a:ext>
              </a:extLst>
            </p:cNvPr>
            <p:cNvSpPr txBox="1"/>
            <p:nvPr/>
          </p:nvSpPr>
          <p:spPr>
            <a:xfrm>
              <a:off x="3519122" y="1348875"/>
              <a:ext cx="440478" cy="60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15;p3">
              <a:extLst>
                <a:ext uri="{FF2B5EF4-FFF2-40B4-BE49-F238E27FC236}">
                  <a16:creationId xmlns:a16="http://schemas.microsoft.com/office/drawing/2014/main" id="{E673BF3F-9D2E-262E-3386-F64C7E53970F}"/>
                </a:ext>
              </a:extLst>
            </p:cNvPr>
            <p:cNvSpPr/>
            <p:nvPr/>
          </p:nvSpPr>
          <p:spPr>
            <a:xfrm>
              <a:off x="3680536" y="2778118"/>
              <a:ext cx="800868" cy="80086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D1D1">
                <a:alpha val="89803"/>
              </a:srgbClr>
            </a:solidFill>
            <a:ln w="12700" cap="flat" cmpd="sng">
              <a:solidFill>
                <a:srgbClr val="E0D1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111;p3">
            <a:extLst>
              <a:ext uri="{FF2B5EF4-FFF2-40B4-BE49-F238E27FC236}">
                <a16:creationId xmlns:a16="http://schemas.microsoft.com/office/drawing/2014/main" id="{C3FECA99-1025-A746-8844-BD81D9D12F88}"/>
              </a:ext>
            </a:extLst>
          </p:cNvPr>
          <p:cNvSpPr/>
          <p:nvPr/>
        </p:nvSpPr>
        <p:spPr>
          <a:xfrm>
            <a:off x="5954279" y="4982470"/>
            <a:ext cx="3871572" cy="1232106"/>
          </a:xfrm>
          <a:prstGeom prst="roundRect">
            <a:avLst>
              <a:gd name="adj" fmla="val 10000"/>
            </a:avLst>
          </a:prstGeom>
          <a:solidFill>
            <a:srgbClr val="61CCCD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2;p3">
            <a:extLst>
              <a:ext uri="{FF2B5EF4-FFF2-40B4-BE49-F238E27FC236}">
                <a16:creationId xmlns:a16="http://schemas.microsoft.com/office/drawing/2014/main" id="{FBE20219-5462-95C3-B3ED-4787DC71A2A9}"/>
              </a:ext>
            </a:extLst>
          </p:cNvPr>
          <p:cNvSpPr txBox="1"/>
          <p:nvPr/>
        </p:nvSpPr>
        <p:spPr>
          <a:xfrm>
            <a:off x="5990366" y="5018557"/>
            <a:ext cx="3741616" cy="115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375" tIns="72375" rIns="72375" bIns="723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Comparer, </a:t>
            </a:r>
            <a:r>
              <a:rPr lang="en-US" sz="1900" b="0" i="0" u="none" strike="noStrike" cap="none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optimiser</a:t>
            </a:r>
            <a:endParaRPr sz="1900" b="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Google Shape;115;p3">
            <a:extLst>
              <a:ext uri="{FF2B5EF4-FFF2-40B4-BE49-F238E27FC236}">
                <a16:creationId xmlns:a16="http://schemas.microsoft.com/office/drawing/2014/main" id="{8C678964-A8E1-B7CA-6BB7-508897786E05}"/>
              </a:ext>
            </a:extLst>
          </p:cNvPr>
          <p:cNvSpPr/>
          <p:nvPr/>
        </p:nvSpPr>
        <p:spPr>
          <a:xfrm>
            <a:off x="8683373" y="4471147"/>
            <a:ext cx="800868" cy="800868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E0D1D1">
              <a:alpha val="89803"/>
            </a:srgbClr>
          </a:solidFill>
          <a:ln w="12700" cap="flat" cmpd="sng">
            <a:solidFill>
              <a:srgbClr val="E0D1D1">
                <a:alpha val="8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D4443D-A373-C2D2-1679-45806B4F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720" y="2305602"/>
            <a:ext cx="377984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" y="-2"/>
            <a:ext cx="8011236" cy="68580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t="16632" r="-1" b="48457"/>
          <a:stretch/>
        </p:blipFill>
        <p:spPr>
          <a:xfrm>
            <a:off x="6134100" y="-5"/>
            <a:ext cx="6055017" cy="3428999"/>
          </a:xfrm>
          <a:custGeom>
            <a:avLst/>
            <a:gdLst/>
            <a:ahLst/>
            <a:cxnLst/>
            <a:rect l="l" t="t" r="r" b="b"/>
            <a:pathLst>
              <a:path w="6055017" h="3428999" extrusionOk="0">
                <a:moveTo>
                  <a:pt x="711944" y="0"/>
                </a:moveTo>
                <a:lnTo>
                  <a:pt x="6055017" y="0"/>
                </a:lnTo>
                <a:lnTo>
                  <a:pt x="6055017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5083221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LES DIFFÉRENTES INFORMATIONS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050879" y="2147357"/>
            <a:ext cx="4554790" cy="4107019"/>
            <a:chOff x="0" y="0"/>
            <a:chExt cx="4554790" cy="4107019"/>
          </a:xfrm>
        </p:grpSpPr>
        <p:sp>
          <p:nvSpPr>
            <p:cNvPr id="107" name="Google Shape;107;p3"/>
            <p:cNvSpPr/>
            <p:nvPr/>
          </p:nvSpPr>
          <p:spPr>
            <a:xfrm>
              <a:off x="0" y="0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36098" y="36093"/>
              <a:ext cx="3772890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Un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ennemie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est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représenté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par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différents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facteurs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,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rôles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, …</a:t>
              </a:r>
              <a:endParaRPr sz="19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41609" y="1437456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377696" y="1473543"/>
              <a:ext cx="3198184" cy="115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 SVM les </a:t>
              </a:r>
              <a:r>
                <a:rPr lang="en-US" sz="19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catégorisent</a:t>
              </a:r>
              <a:r>
                <a:rPr lang="en-US" sz="19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83218" y="2874913"/>
              <a:ext cx="3871572" cy="1232106"/>
            </a:xfrm>
            <a:prstGeom prst="roundRect">
              <a:avLst>
                <a:gd name="adj" fmla="val 10000"/>
              </a:avLst>
            </a:prstGeom>
            <a:solidFill>
              <a:srgbClr val="61CC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719305" y="2911000"/>
              <a:ext cx="3741616" cy="115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Notre robot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esquive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tout le monde </a:t>
              </a:r>
              <a:r>
                <a:rPr lang="en-US" sz="19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 </a:t>
              </a:r>
              <a:r>
                <a:rPr lang="en-US" sz="19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attaqu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les robots </a:t>
              </a:r>
              <a:r>
                <a:rPr lang="en-US" sz="1900" b="0" i="0" u="none" strike="noStrike" cap="none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taggés</a:t>
              </a:r>
              <a:r>
                <a:rPr lang="en-US" sz="1900" b="0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“EGGS-Terminate”</a:t>
              </a:r>
              <a:endParaRPr sz="19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70703" y="934347"/>
              <a:ext cx="800868" cy="80086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D1D1">
                <a:alpha val="89803"/>
              </a:srgbClr>
            </a:solidFill>
            <a:ln w="12700" cap="flat" cmpd="sng">
              <a:solidFill>
                <a:srgbClr val="E0D1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250898" y="934347"/>
              <a:ext cx="440478" cy="60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412312" y="2363590"/>
              <a:ext cx="800868" cy="80086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D1D1">
                <a:alpha val="89803"/>
              </a:srgbClr>
            </a:solidFill>
            <a:ln w="12700" cap="flat" cmpd="sng">
              <a:solidFill>
                <a:srgbClr val="E0D1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592507" y="2363590"/>
              <a:ext cx="440478" cy="60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l="46716" r="28839" b="-1"/>
          <a:stretch/>
        </p:blipFill>
        <p:spPr>
          <a:xfrm>
            <a:off x="6079373" y="3428997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 extrusionOk="0">
                <a:moveTo>
                  <a:pt x="7329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2068" y="0"/>
            <a:ext cx="5440670" cy="6858000"/>
          </a:xfrm>
          <a:custGeom>
            <a:avLst/>
            <a:gdLst/>
            <a:ahLst/>
            <a:cxnLst/>
            <a:rect l="l" t="t" r="r" b="b"/>
            <a:pathLst>
              <a:path w="5734864" h="6858000" extrusionOk="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6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08318-7BC6-88FB-FBB3-5391C989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480" y="4966106"/>
            <a:ext cx="5525796" cy="379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EC38A-0904-E033-5F65-9D54EC383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0" y="5589117"/>
            <a:ext cx="6344438" cy="341314"/>
          </a:xfrm>
          <a:prstGeom prst="rect">
            <a:avLst/>
          </a:prstGeom>
        </p:spPr>
      </p:pic>
      <p:sp>
        <p:nvSpPr>
          <p:cNvPr id="6" name="Google Shape;125;p4">
            <a:extLst>
              <a:ext uri="{FF2B5EF4-FFF2-40B4-BE49-F238E27FC236}">
                <a16:creationId xmlns:a16="http://schemas.microsoft.com/office/drawing/2014/main" id="{3062332F-36F1-5843-B838-E6DEEEA8C198}"/>
              </a:ext>
            </a:extLst>
          </p:cNvPr>
          <p:cNvSpPr txBox="1">
            <a:spLocks/>
          </p:cNvSpPr>
          <p:nvPr/>
        </p:nvSpPr>
        <p:spPr>
          <a:xfrm>
            <a:off x="590259" y="449180"/>
            <a:ext cx="5083221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Traiter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les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données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527E6A-15B6-B817-6BE1-23414212C3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42738" y="690646"/>
            <a:ext cx="6079295" cy="3412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BA24B-C90B-E9F5-85F3-D805EE7BF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52" y="2430937"/>
            <a:ext cx="4512419" cy="29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D61AB-5FAA-906A-3109-BB3D9AA8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78" y="3419722"/>
            <a:ext cx="5395428" cy="2278577"/>
          </a:xfrm>
          <a:prstGeom prst="rect">
            <a:avLst/>
          </a:prstGeom>
        </p:spPr>
      </p:pic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050879" y="609601"/>
            <a:ext cx="5083221" cy="1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Utiliser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notre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SVM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jeu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2DC5C-9FD7-6F18-EC1B-178A6E666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14" y="1159701"/>
            <a:ext cx="4480948" cy="1295512"/>
          </a:xfrm>
          <a:prstGeom prst="rect">
            <a:avLst/>
          </a:prstGeom>
        </p:spPr>
      </p:pic>
      <p:sp>
        <p:nvSpPr>
          <p:cNvPr id="18" name="Google Shape;94;p2">
            <a:extLst>
              <a:ext uri="{FF2B5EF4-FFF2-40B4-BE49-F238E27FC236}">
                <a16:creationId xmlns:a16="http://schemas.microsoft.com/office/drawing/2014/main" id="{64942F5D-7687-9339-C69E-E8AC8E35D393}"/>
              </a:ext>
            </a:extLst>
          </p:cNvPr>
          <p:cNvSpPr/>
          <p:nvPr/>
        </p:nvSpPr>
        <p:spPr>
          <a:xfrm>
            <a:off x="0" y="0"/>
            <a:ext cx="7228763" cy="6858000"/>
          </a:xfrm>
          <a:custGeom>
            <a:avLst/>
            <a:gdLst/>
            <a:ahLst/>
            <a:cxnLst/>
            <a:rect l="l" t="t" r="r" b="b"/>
            <a:pathLst>
              <a:path w="7228763" h="6858000" extrusionOk="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3323F4-24EE-8418-C072-5511C09EA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7" y="2435226"/>
            <a:ext cx="5183793" cy="27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83D72E3-6AFA-6B63-60FA-6E66ADA6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788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rgbClr val="000000"/>
      </a:dk1>
      <a:lt1>
        <a:srgbClr val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144</Words>
  <Application>Microsoft Office PowerPoint</Application>
  <PresentationFormat>Widescreen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ArchiveVTI</vt:lpstr>
      <vt:lpstr>PRÉSENTATION : MISE EN PLACE D’UN  SUPPORT  VECTEUR MACHINE AVEC PYTACTX</vt:lpstr>
      <vt:lpstr>PRÉSENTATION SUCCINTE DU JEU</vt:lpstr>
      <vt:lpstr>CAS PRATIQUE :  BATTLE ROYAL</vt:lpstr>
      <vt:lpstr>Entrainer un modèle</vt:lpstr>
      <vt:lpstr>LES DIFFÉRENTES INFORMATIONS</vt:lpstr>
      <vt:lpstr>PowerPoint Presentation</vt:lpstr>
      <vt:lpstr>Utiliser notre SVM en jeu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: MISE EN PLACE D’UN  SUPPORT  VECTEUR MACHINE AVEC PYTACTX</dc:title>
  <dc:creator>PROUST Stephen</dc:creator>
  <cp:lastModifiedBy>Stephen PROUST</cp:lastModifiedBy>
  <cp:revision>5</cp:revision>
  <dcterms:created xsi:type="dcterms:W3CDTF">2023-02-23T16:49:18Z</dcterms:created>
  <dcterms:modified xsi:type="dcterms:W3CDTF">2023-04-17T06:56:55Z</dcterms:modified>
</cp:coreProperties>
</file>